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89"/>
  </p:notesMasterIdLst>
  <p:handoutMasterIdLst>
    <p:handoutMasterId r:id="rId90"/>
  </p:handoutMasterIdLst>
  <p:sldIdLst>
    <p:sldId id="256" r:id="rId2"/>
    <p:sldId id="516" r:id="rId3"/>
    <p:sldId id="592" r:id="rId4"/>
    <p:sldId id="600" r:id="rId5"/>
    <p:sldId id="593" r:id="rId6"/>
    <p:sldId id="601" r:id="rId7"/>
    <p:sldId id="595" r:id="rId8"/>
    <p:sldId id="602" r:id="rId9"/>
    <p:sldId id="596" r:id="rId10"/>
    <p:sldId id="603" r:id="rId11"/>
    <p:sldId id="604" r:id="rId12"/>
    <p:sldId id="526" r:id="rId13"/>
    <p:sldId id="607" r:id="rId14"/>
    <p:sldId id="528" r:id="rId15"/>
    <p:sldId id="608" r:id="rId16"/>
    <p:sldId id="532" r:id="rId17"/>
    <p:sldId id="534" r:id="rId18"/>
    <p:sldId id="535" r:id="rId19"/>
    <p:sldId id="536" r:id="rId20"/>
    <p:sldId id="605" r:id="rId21"/>
    <p:sldId id="538" r:id="rId22"/>
    <p:sldId id="606" r:id="rId23"/>
    <p:sldId id="618" r:id="rId24"/>
    <p:sldId id="544" r:id="rId25"/>
    <p:sldId id="619" r:id="rId26"/>
    <p:sldId id="620" r:id="rId27"/>
    <p:sldId id="621" r:id="rId28"/>
    <p:sldId id="622" r:id="rId29"/>
    <p:sldId id="625" r:id="rId30"/>
    <p:sldId id="623" r:id="rId31"/>
    <p:sldId id="624" r:id="rId32"/>
    <p:sldId id="638" r:id="rId33"/>
    <p:sldId id="548" r:id="rId34"/>
    <p:sldId id="549" r:id="rId35"/>
    <p:sldId id="550" r:id="rId36"/>
    <p:sldId id="551" r:id="rId37"/>
    <p:sldId id="552" r:id="rId38"/>
    <p:sldId id="553" r:id="rId39"/>
    <p:sldId id="560" r:id="rId40"/>
    <p:sldId id="629" r:id="rId41"/>
    <p:sldId id="630" r:id="rId42"/>
    <p:sldId id="631" r:id="rId43"/>
    <p:sldId id="569" r:id="rId44"/>
    <p:sldId id="515" r:id="rId45"/>
    <p:sldId id="396" r:id="rId46"/>
    <p:sldId id="398" r:id="rId47"/>
    <p:sldId id="400" r:id="rId48"/>
    <p:sldId id="399" r:id="rId49"/>
    <p:sldId id="403" r:id="rId50"/>
    <p:sldId id="636" r:id="rId51"/>
    <p:sldId id="570" r:id="rId52"/>
    <p:sldId id="404" r:id="rId53"/>
    <p:sldId id="632" r:id="rId54"/>
    <p:sldId id="633" r:id="rId55"/>
    <p:sldId id="407" r:id="rId56"/>
    <p:sldId id="637" r:id="rId57"/>
    <p:sldId id="635" r:id="rId58"/>
    <p:sldId id="571" r:id="rId59"/>
    <p:sldId id="572" r:id="rId60"/>
    <p:sldId id="573" r:id="rId61"/>
    <p:sldId id="574" r:id="rId62"/>
    <p:sldId id="575" r:id="rId63"/>
    <p:sldId id="576" r:id="rId64"/>
    <p:sldId id="577" r:id="rId65"/>
    <p:sldId id="639" r:id="rId66"/>
    <p:sldId id="579" r:id="rId67"/>
    <p:sldId id="580" r:id="rId68"/>
    <p:sldId id="581" r:id="rId69"/>
    <p:sldId id="582" r:id="rId70"/>
    <p:sldId id="583" r:id="rId71"/>
    <p:sldId id="584" r:id="rId72"/>
    <p:sldId id="585" r:id="rId73"/>
    <p:sldId id="586" r:id="rId74"/>
    <p:sldId id="587" r:id="rId75"/>
    <p:sldId id="588" r:id="rId76"/>
    <p:sldId id="589" r:id="rId77"/>
    <p:sldId id="590" r:id="rId78"/>
    <p:sldId id="591" r:id="rId79"/>
    <p:sldId id="612" r:id="rId80"/>
    <p:sldId id="613" r:id="rId81"/>
    <p:sldId id="614" r:id="rId82"/>
    <p:sldId id="615" r:id="rId83"/>
    <p:sldId id="616" r:id="rId84"/>
    <p:sldId id="617" r:id="rId85"/>
    <p:sldId id="626" r:id="rId86"/>
    <p:sldId id="627" r:id="rId87"/>
    <p:sldId id="628" r:id="rId88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72" y="54"/>
      </p:cViewPr>
      <p:guideLst>
        <p:guide orient="horz" pos="734"/>
        <p:guide pos="54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E912D2-47DF-4C33-8A13-B108C534DE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9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1EB8689-270E-4C8C-8A83-2EF258997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2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661DB71-A109-4892-932B-1353687D1156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64137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DAA2820-7893-448E-A997-8D1A724B6225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96986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A801B7E-ADB5-409D-BB2C-715426A67D4A}" type="slidenum">
              <a:rPr lang="en-US">
                <a:latin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745083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FD8A21B-E8ED-4DF7-8003-AC71F3FDF4D5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50950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EDEBB74-F1FF-4A38-84E1-6324C179F6A9}" type="slidenum">
              <a:rPr lang="en-US">
                <a:latin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88296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6AC95C0-1A36-4F38-A290-B9378BEAF1D1}" type="slidenum">
              <a:rPr lang="en-US">
                <a:latin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767208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B870454-C192-48B1-BEEC-7016915DFB17}" type="slidenum">
              <a:rPr lang="en-US">
                <a:latin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70743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2D2B5C5-4979-44C7-B919-4A4C54B6908C}" type="slidenum">
              <a:rPr lang="en-US">
                <a:latin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2710267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95CF5A4-3BE4-4F45-AF40-9A88CA8D137B}" type="slidenum">
              <a:rPr lang="en-US">
                <a:latin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628168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AF577F-6B35-43F4-8159-49E448016C9F}" type="slidenum">
              <a:rPr lang="en-US">
                <a:latin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059811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D137A61-E94A-446A-A8BF-D8A7D8F0EF73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54332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FE6A0C3-DB8E-4E42-A48F-CC5768C20724}" type="slidenum">
              <a:rPr lang="en-US">
                <a:latin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891555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EACE467-5164-4E7C-A424-E1ADEA1C0385}" type="slidenum">
              <a:rPr lang="en-US">
                <a:latin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885059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0E665EF-C20D-48FD-BF25-E96A3B8E20D8}" type="slidenum">
              <a:rPr lang="en-US">
                <a:latin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258298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B813DBD-D9D3-495A-B1A1-4F151A551C37}" type="slidenum">
              <a:rPr lang="en-US">
                <a:latin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938572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BCC70DC-A701-45C2-B16C-1BA1220B3A30}" type="slidenum">
              <a:rPr lang="en-US">
                <a:latin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013529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92D2B97-7E7C-49FF-A51C-D2D22FBEFA93}" type="slidenum">
              <a:rPr lang="en-US">
                <a:latin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85482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C9A75B4-820C-4675-90DA-54EAD4219807}" type="slidenum">
              <a:rPr lang="en-US">
                <a:latin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532344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7131A99-B195-4AC1-9302-9B822D81C2FB}" type="slidenum">
              <a:rPr lang="en-US">
                <a:latin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35562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25DB6BE-5F59-42CE-99A0-2419BA74ADFA}" type="slidenum">
              <a:rPr lang="en-US">
                <a:latin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824722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AC88AFD-C69E-4BDD-89CD-F4A3C4DC3815}" type="slidenum">
              <a:rPr lang="en-US">
                <a:latin typeface="Times New Roman" panose="02020603050405020304" pitchFamily="18" charset="0"/>
              </a:rPr>
              <a:pPr/>
              <a:t>31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wrap="square" anchor="t"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9701591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3033F1F-E4D1-4EF9-9865-073F2799A3A5}" type="slidenum">
              <a:rPr lang="en-US">
                <a:latin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65914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BF9ADC5-A3B5-4DE3-BC04-EC3620656353}" type="slidenum">
              <a:rPr lang="en-US">
                <a:latin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283084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3760A71-6D0C-4B0A-A2FD-5F42D5306A9A}" type="slidenum">
              <a:rPr lang="en-US">
                <a:latin typeface="Times New Roman" panose="02020603050405020304" pitchFamily="18" charset="0"/>
              </a:rPr>
              <a:pPr/>
              <a:t>33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37322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64D49A9-1678-4C39-9447-368FC5CACB03}" type="slidenum">
              <a:rPr lang="en-US">
                <a:latin typeface="Times New Roman" panose="02020603050405020304" pitchFamily="18" charset="0"/>
              </a:rPr>
              <a:pPr/>
              <a:t>34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033576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D2FF0C5-6C01-4937-88C7-9FD811A5DD34}" type="slidenum">
              <a:rPr lang="en-US">
                <a:latin typeface="Times New Roman" panose="02020603050405020304" pitchFamily="18" charset="0"/>
              </a:rPr>
              <a:pPr/>
              <a:t>35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755451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DA7B504-F7AD-4D2C-AB93-62F8038E187D}" type="slidenum">
              <a:rPr lang="en-US">
                <a:latin typeface="Times New Roman" panose="02020603050405020304" pitchFamily="18" charset="0"/>
              </a:rPr>
              <a:pPr/>
              <a:t>36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8415862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B693C86-E99D-4019-B150-DE6CBB5DCC56}" type="slidenum">
              <a:rPr lang="en-US">
                <a:latin typeface="Times New Roman" panose="02020603050405020304" pitchFamily="18" charset="0"/>
              </a:rPr>
              <a:pPr/>
              <a:t>37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8060060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8A2303F-78DF-4C8C-802E-4FB01A8DF2D7}" type="slidenum">
              <a:rPr lang="en-US">
                <a:latin typeface="Times New Roman" panose="02020603050405020304" pitchFamily="18" charset="0"/>
              </a:rPr>
              <a:pPr/>
              <a:t>38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2217973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493779C-DC22-4A27-AE52-933F45F319E4}" type="slidenum">
              <a:rPr lang="en-US">
                <a:latin typeface="Times New Roman" panose="02020603050405020304" pitchFamily="18" charset="0"/>
              </a:rPr>
              <a:pPr/>
              <a:t>39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1916263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B29991A-1808-4071-93BD-938D749EE37D}" type="slidenum">
              <a:rPr lang="en-US">
                <a:latin typeface="Times New Roman" panose="02020603050405020304" pitchFamily="18" charset="0"/>
              </a:rPr>
              <a:pPr/>
              <a:t>43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177448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035EE97-03ED-427F-AC75-D20CEA6C9875}" type="slidenum">
              <a:rPr lang="en-US">
                <a:latin typeface="Times New Roman" panose="02020603050405020304" pitchFamily="18" charset="0"/>
              </a:rPr>
              <a:pPr/>
              <a:t>44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991334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935AD5-E67F-4279-9187-ECDB908193B2}" type="slidenum">
              <a:rPr lang="en-US">
                <a:latin typeface="Times New Roman" panose="02020603050405020304" pitchFamily="18" charset="0"/>
              </a:rPr>
              <a:pPr/>
              <a:t>45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17018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AC00A05-A23C-49F3-8141-36C9AD1D648B}" type="slidenum">
              <a:rPr lang="en-US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8924746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49471BB-0A39-4D3F-A9E4-53301C843E16}" type="slidenum">
              <a:rPr lang="en-US">
                <a:latin typeface="Times New Roman" panose="02020603050405020304" pitchFamily="18" charset="0"/>
              </a:rPr>
              <a:pPr/>
              <a:t>46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031338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A42E02F-ED0C-4F2D-869F-4BB7C123754F}" type="slidenum">
              <a:rPr lang="en-US">
                <a:latin typeface="Times New Roman" panose="02020603050405020304" pitchFamily="18" charset="0"/>
              </a:rPr>
              <a:pPr/>
              <a:t>47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4515849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59693CD-D804-4A57-B8AA-8627B2C6EAE7}" type="slidenum">
              <a:rPr lang="en-US">
                <a:latin typeface="Times New Roman" panose="02020603050405020304" pitchFamily="18" charset="0"/>
              </a:rPr>
              <a:pPr/>
              <a:t>48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657835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46B680D-EE9E-470F-A6F2-8EC7DD3E909E}" type="slidenum">
              <a:rPr lang="en-US">
                <a:latin typeface="Times New Roman" panose="02020603050405020304" pitchFamily="18" charset="0"/>
              </a:rPr>
              <a:pPr/>
              <a:t>49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6659384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A1A5021-D556-4EB6-82B4-44F04F27B863}" type="slidenum">
              <a:rPr lang="en-US">
                <a:latin typeface="Times New Roman" panose="02020603050405020304" pitchFamily="18" charset="0"/>
              </a:rPr>
              <a:pPr/>
              <a:t>51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50736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1D38AE4-59BA-4876-A4B9-4FDA54071F85}" type="slidenum">
              <a:rPr lang="en-US">
                <a:latin typeface="Times New Roman" panose="02020603050405020304" pitchFamily="18" charset="0"/>
              </a:rPr>
              <a:pPr/>
              <a:t>52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1184410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D12456B-D762-40A2-9230-10B684040DC5}" type="slidenum">
              <a:rPr lang="en-US">
                <a:latin typeface="Times New Roman" panose="02020603050405020304" pitchFamily="18" charset="0"/>
              </a:rPr>
              <a:pPr/>
              <a:t>53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8722527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9B8595F-600E-4F4B-AEF6-22A56E645FEE}" type="slidenum">
              <a:rPr lang="en-US">
                <a:latin typeface="Times New Roman" panose="02020603050405020304" pitchFamily="18" charset="0"/>
              </a:rPr>
              <a:pPr/>
              <a:t>54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3756373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12E2540-E4CB-4354-8EED-9BDAB3D5AA4E}" type="slidenum">
              <a:rPr lang="en-US">
                <a:latin typeface="Times New Roman" panose="02020603050405020304" pitchFamily="18" charset="0"/>
              </a:rPr>
              <a:pPr/>
              <a:t>55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8331854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9B57C6F-5653-4A72-BEEB-DA9B4AEA2E6A}" type="slidenum">
              <a:rPr lang="en-US">
                <a:latin typeface="Times New Roman" panose="02020603050405020304" pitchFamily="18" charset="0"/>
              </a:rPr>
              <a:pPr/>
              <a:t>58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20042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57A95E2-D833-4E2A-99A5-AABAEB6ADCAC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9775873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E91B5A5-14B0-4286-9ACA-1BF842991430}" type="slidenum">
              <a:rPr lang="en-US">
                <a:latin typeface="Times New Roman" panose="02020603050405020304" pitchFamily="18" charset="0"/>
              </a:rPr>
              <a:pPr/>
              <a:t>59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8574725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0B57BDB-4E1C-4930-A4C9-04EC1A6D04DD}" type="slidenum">
              <a:rPr lang="en-US">
                <a:latin typeface="Times New Roman" panose="02020603050405020304" pitchFamily="18" charset="0"/>
              </a:rPr>
              <a:pPr/>
              <a:t>60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6347034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8AD8637-EF5C-4D0F-AE97-5CBAB70F1931}" type="slidenum">
              <a:rPr lang="en-US">
                <a:latin typeface="Times New Roman" panose="02020603050405020304" pitchFamily="18" charset="0"/>
              </a:rPr>
              <a:pPr/>
              <a:t>61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1065285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24B3FE4-CE28-43C5-A3E4-C297D9EBD6C5}" type="slidenum">
              <a:rPr lang="en-US">
                <a:latin typeface="Times New Roman" panose="02020603050405020304" pitchFamily="18" charset="0"/>
              </a:rPr>
              <a:pPr/>
              <a:t>62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070179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1B59476-584A-429D-9AC0-68C4DF381EB5}" type="slidenum">
              <a:rPr lang="en-US">
                <a:latin typeface="Times New Roman" panose="02020603050405020304" pitchFamily="18" charset="0"/>
              </a:rPr>
              <a:pPr/>
              <a:t>63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7191973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592C7FC-DAE3-4285-B647-E3F72F3C98A9}" type="slidenum">
              <a:rPr lang="en-US">
                <a:latin typeface="Times New Roman" panose="02020603050405020304" pitchFamily="18" charset="0"/>
              </a:rPr>
              <a:pPr/>
              <a:t>64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2846105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BF9F563-420C-4C29-B913-BD0F235BAE9C}" type="slidenum">
              <a:rPr lang="en-US">
                <a:latin typeface="Times New Roman" panose="02020603050405020304" pitchFamily="18" charset="0"/>
              </a:rPr>
              <a:pPr/>
              <a:t>65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4812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EEA9B5C-2012-46EE-957C-5BA7AE6089FF}" type="slidenum">
              <a:rPr lang="en-US">
                <a:latin typeface="Times New Roman" panose="02020603050405020304" pitchFamily="18" charset="0"/>
              </a:rPr>
              <a:pPr/>
              <a:t>66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2454669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089F12B-0EDA-4183-8297-C4B0EEE5B9A6}" type="slidenum">
              <a:rPr lang="en-US">
                <a:latin typeface="Times New Roman" panose="02020603050405020304" pitchFamily="18" charset="0"/>
              </a:rPr>
              <a:pPr/>
              <a:t>67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2519316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A15551E-EECA-44B4-9367-292BF6800446}" type="slidenum">
              <a:rPr lang="en-US">
                <a:latin typeface="Times New Roman" panose="02020603050405020304" pitchFamily="18" charset="0"/>
              </a:rPr>
              <a:pPr/>
              <a:t>68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48975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DE9A313-2129-41B6-8382-BB157214F3EA}" type="slidenum">
              <a:rPr lang="en-US">
                <a:latin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3818469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CE678F3-F377-4C2D-9772-33D75E7E0249}" type="slidenum">
              <a:rPr lang="en-US">
                <a:latin typeface="Times New Roman" panose="02020603050405020304" pitchFamily="18" charset="0"/>
              </a:rPr>
              <a:pPr/>
              <a:t>69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4200732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DAECDAC-C7DD-4272-9B04-1DE51901659E}" type="slidenum">
              <a:rPr lang="en-US">
                <a:latin typeface="Times New Roman" panose="02020603050405020304" pitchFamily="18" charset="0"/>
              </a:rPr>
              <a:pPr/>
              <a:t>70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8008854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77B624C-D61E-4C43-BFC9-C24062FBF8AE}" type="slidenum">
              <a:rPr lang="en-US">
                <a:latin typeface="Times New Roman" panose="02020603050405020304" pitchFamily="18" charset="0"/>
              </a:rPr>
              <a:pPr/>
              <a:t>71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9252937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8A48920-C664-49A1-B26C-351F00CD6983}" type="slidenum">
              <a:rPr lang="en-US">
                <a:latin typeface="Times New Roman" panose="02020603050405020304" pitchFamily="18" charset="0"/>
              </a:rPr>
              <a:pPr/>
              <a:t>72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1215043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2CB2B40-4135-41EF-979D-B3035746FD25}" type="slidenum">
              <a:rPr lang="en-US">
                <a:latin typeface="Times New Roman" panose="02020603050405020304" pitchFamily="18" charset="0"/>
              </a:rPr>
              <a:pPr/>
              <a:t>73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2431648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30A1966-04DE-44DC-84AB-3C68981FF806}" type="slidenum">
              <a:rPr lang="en-US">
                <a:latin typeface="Times New Roman" panose="02020603050405020304" pitchFamily="18" charset="0"/>
              </a:rPr>
              <a:pPr/>
              <a:t>74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182532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2820E66-F8CF-4405-9E6D-E7EEC5AE1363}" type="slidenum">
              <a:rPr lang="en-US">
                <a:latin typeface="Times New Roman" panose="02020603050405020304" pitchFamily="18" charset="0"/>
              </a:rPr>
              <a:pPr/>
              <a:t>75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2983568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9FE57E8-9306-49CE-95DB-5E778BB1A229}" type="slidenum">
              <a:rPr lang="en-US">
                <a:latin typeface="Times New Roman" panose="02020603050405020304" pitchFamily="18" charset="0"/>
              </a:rPr>
              <a:pPr/>
              <a:t>76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2383937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C9C5A44-70A5-4D56-B0AA-FA06B2AD6879}" type="slidenum">
              <a:rPr lang="en-US">
                <a:latin typeface="Times New Roman" panose="02020603050405020304" pitchFamily="18" charset="0"/>
              </a:rPr>
              <a:pPr/>
              <a:t>77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4343685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D54D451-04AD-4D8E-BFA4-4477A80C588C}" type="slidenum">
              <a:rPr lang="en-US">
                <a:latin typeface="Times New Roman" panose="02020603050405020304" pitchFamily="18" charset="0"/>
              </a:rPr>
              <a:pPr/>
              <a:t>78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93015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890436F-6523-4D3D-82F4-46EC0DD59ED4}" type="slidenum">
              <a:rPr lang="en-US">
                <a:latin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5648920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6940F2D-FF52-45D0-B265-AE0BEEFB37B5}" type="slidenum">
              <a:rPr lang="en-US">
                <a:latin typeface="Times New Roman" panose="02020603050405020304" pitchFamily="18" charset="0"/>
              </a:rPr>
              <a:pPr/>
              <a:t>79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41638634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777BC3B-009D-498B-8C8D-BEDA511123A7}" type="slidenum">
              <a:rPr lang="en-US">
                <a:latin typeface="Times New Roman" panose="02020603050405020304" pitchFamily="18" charset="0"/>
              </a:rPr>
              <a:pPr/>
              <a:t>80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731794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CBBAEEF-3CA5-41F4-A650-D4A1F34E014E}" type="slidenum">
              <a:rPr lang="en-US">
                <a:latin typeface="Times New Roman" panose="02020603050405020304" pitchFamily="18" charset="0"/>
              </a:rPr>
              <a:pPr/>
              <a:t>81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23507842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AF5EA77-271E-4046-84D8-9A9F80A74080}" type="slidenum">
              <a:rPr lang="en-US">
                <a:latin typeface="Times New Roman" panose="02020603050405020304" pitchFamily="18" charset="0"/>
              </a:rPr>
              <a:pPr/>
              <a:t>82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7189507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3BBCFC8-C8E9-4673-8384-B8C14EC0AEE5}" type="slidenum">
              <a:rPr lang="en-US">
                <a:latin typeface="Times New Roman" panose="02020603050405020304" pitchFamily="18" charset="0"/>
              </a:rPr>
              <a:pPr/>
              <a:t>83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1818391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A136457-E946-475E-ABB8-5791FD9F71F1}" type="slidenum">
              <a:rPr lang="en-US">
                <a:latin typeface="Times New Roman" panose="02020603050405020304" pitchFamily="18" charset="0"/>
              </a:rPr>
              <a:pPr/>
              <a:t>84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7722186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CC41CB4-8BDE-4A3F-B278-A6A89B437BEE}" type="slidenum">
              <a:rPr lang="en-US">
                <a:latin typeface="Times New Roman" panose="02020603050405020304" pitchFamily="18" charset="0"/>
              </a:rPr>
              <a:pPr/>
              <a:t>85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68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198738428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3277BB0-E4B3-4710-9948-84289A8D1BC6}" type="slidenum">
              <a:rPr lang="en-US">
                <a:latin typeface="Times New Roman" panose="02020603050405020304" pitchFamily="18" charset="0"/>
              </a:rPr>
              <a:pPr/>
              <a:t>86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71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0618941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380420C-1C9B-4500-B773-6C92F6A4169A}" type="slidenum">
              <a:rPr lang="en-US">
                <a:latin typeface="Times New Roman" panose="02020603050405020304" pitchFamily="18" charset="0"/>
              </a:rPr>
              <a:pPr/>
              <a:t>87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73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3841101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261A123-D05B-4110-A33B-2BBDBBE48739}" type="slidenum">
              <a:rPr lang="en-US">
                <a:latin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2551013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07FBB6E-7392-4F61-A840-3DE71022A287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</p:spPr>
        <p:txBody>
          <a:bodyPr/>
          <a:lstStyle/>
          <a:p>
            <a:endParaRPr lang="en-IN" smtClean="0"/>
          </a:p>
        </p:txBody>
      </p:sp>
    </p:spTree>
    <p:extLst>
      <p:ext uri="{BB962C8B-B14F-4D97-AF65-F5344CB8AC3E}">
        <p14:creationId xmlns:p14="http://schemas.microsoft.com/office/powerpoint/2010/main" val="89336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06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>
                <a:solidFill>
                  <a:srgbClr val="CC3300"/>
                </a:solidFill>
              </a:rPr>
              <a:t>Database System Concepts, 6</a:t>
            </a:r>
            <a:r>
              <a:rPr lang="en-US" sz="1600" b="1" baseline="30000">
                <a:solidFill>
                  <a:srgbClr val="CC3300"/>
                </a:solidFill>
              </a:rPr>
              <a:t>th</a:t>
            </a:r>
            <a:r>
              <a:rPr lang="en-US" sz="1600" b="1">
                <a:solidFill>
                  <a:srgbClr val="CC3300"/>
                </a:solidFill>
              </a:rPr>
              <a:t> Ed</a:t>
            </a:r>
            <a:r>
              <a:rPr lang="en-US" sz="1600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01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B9115-5A4A-4D83-BB8B-818A7E3F5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91960-B1B0-4927-B6E9-43C7B882A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0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EE4C5-9571-4E31-91CD-3E9EF452A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DBF3A-97C8-4E4B-AC8E-8EBC7654D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6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FFF19-7147-4160-A90D-E67141A871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B20DE-6257-4EC5-8AF5-E0208EF13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7A33F-27FA-4FAC-910E-4B25DB8CC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1815-FBD8-49C9-99E6-9048C9ACE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99793-2956-4636-BE53-7F7040999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6258B-DC5B-4F5C-B2C0-29411FCAB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6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7709F0-353F-4136-ACEC-6DC24A587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6.</a:t>
            </a:r>
            <a:fld id="{CA765843-927D-4DFF-BC0B-F6F479FE7D19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7055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46064 h 61"/>
              <a:gd name="T2" fmla="*/ 1593 w 285"/>
              <a:gd name="T3" fmla="*/ 37475 h 61"/>
              <a:gd name="T4" fmla="*/ 7169 w 285"/>
              <a:gd name="T5" fmla="*/ 26545 h 61"/>
              <a:gd name="T6" fmla="*/ 13541 w 285"/>
              <a:gd name="T7" fmla="*/ 19518 h 61"/>
              <a:gd name="T8" fmla="*/ 23896 w 285"/>
              <a:gd name="T9" fmla="*/ 13273 h 61"/>
              <a:gd name="T10" fmla="*/ 35844 w 285"/>
              <a:gd name="T11" fmla="*/ 7807 h 61"/>
              <a:gd name="T12" fmla="*/ 45402 w 285"/>
              <a:gd name="T13" fmla="*/ 4684 h 61"/>
              <a:gd name="T14" fmla="*/ 55757 w 285"/>
              <a:gd name="T15" fmla="*/ 1561 h 61"/>
              <a:gd name="T16" fmla="*/ 67705 w 285"/>
              <a:gd name="T17" fmla="*/ 0 h 61"/>
              <a:gd name="T18" fmla="*/ 79653 w 285"/>
              <a:gd name="T19" fmla="*/ 0 h 61"/>
              <a:gd name="T20" fmla="*/ 93991 w 285"/>
              <a:gd name="T21" fmla="*/ 0 h 61"/>
              <a:gd name="T22" fmla="*/ 109125 w 285"/>
              <a:gd name="T23" fmla="*/ 0 h 61"/>
              <a:gd name="T24" fmla="*/ 122666 w 285"/>
              <a:gd name="T25" fmla="*/ 1561 h 61"/>
              <a:gd name="T26" fmla="*/ 137800 w 285"/>
              <a:gd name="T27" fmla="*/ 4684 h 61"/>
              <a:gd name="T28" fmla="*/ 152934 w 285"/>
              <a:gd name="T29" fmla="*/ 6246 h 61"/>
              <a:gd name="T30" fmla="*/ 166475 w 285"/>
              <a:gd name="T31" fmla="*/ 9369 h 61"/>
              <a:gd name="T32" fmla="*/ 178423 w 285"/>
              <a:gd name="T33" fmla="*/ 11711 h 61"/>
              <a:gd name="T34" fmla="*/ 190371 w 285"/>
              <a:gd name="T35" fmla="*/ 14834 h 61"/>
              <a:gd name="T36" fmla="*/ 202319 w 285"/>
              <a:gd name="T37" fmla="*/ 17957 h 61"/>
              <a:gd name="T38" fmla="*/ 211878 w 285"/>
              <a:gd name="T39" fmla="*/ 19518 h 61"/>
              <a:gd name="T40" fmla="*/ 217454 w 285"/>
              <a:gd name="T41" fmla="*/ 21080 h 61"/>
              <a:gd name="T42" fmla="*/ 225419 w 285"/>
              <a:gd name="T43" fmla="*/ 24203 h 61"/>
              <a:gd name="T44" fmla="*/ 222233 w 285"/>
              <a:gd name="T45" fmla="*/ 34352 h 61"/>
              <a:gd name="T46" fmla="*/ 217454 w 285"/>
              <a:gd name="T47" fmla="*/ 32791 h 61"/>
              <a:gd name="T48" fmla="*/ 207099 w 285"/>
              <a:gd name="T49" fmla="*/ 31230 h 61"/>
              <a:gd name="T50" fmla="*/ 191965 w 285"/>
              <a:gd name="T51" fmla="*/ 28107 h 61"/>
              <a:gd name="T52" fmla="*/ 183203 w 285"/>
              <a:gd name="T53" fmla="*/ 26545 h 61"/>
              <a:gd name="T54" fmla="*/ 173644 w 285"/>
              <a:gd name="T55" fmla="*/ 24984 h 61"/>
              <a:gd name="T56" fmla="*/ 164882 w 285"/>
              <a:gd name="T57" fmla="*/ 24203 h 61"/>
              <a:gd name="T58" fmla="*/ 156121 w 285"/>
              <a:gd name="T59" fmla="*/ 22641 h 61"/>
              <a:gd name="T60" fmla="*/ 144969 w 285"/>
              <a:gd name="T61" fmla="*/ 21080 h 61"/>
              <a:gd name="T62" fmla="*/ 137800 w 285"/>
              <a:gd name="T63" fmla="*/ 19518 h 61"/>
              <a:gd name="T64" fmla="*/ 129835 w 285"/>
              <a:gd name="T65" fmla="*/ 17957 h 61"/>
              <a:gd name="T66" fmla="*/ 122666 w 285"/>
              <a:gd name="T67" fmla="*/ 16395 h 61"/>
              <a:gd name="T68" fmla="*/ 113108 w 285"/>
              <a:gd name="T69" fmla="*/ 14834 h 61"/>
              <a:gd name="T70" fmla="*/ 87619 w 285"/>
              <a:gd name="T71" fmla="*/ 11711 h 61"/>
              <a:gd name="T72" fmla="*/ 66112 w 285"/>
              <a:gd name="T73" fmla="*/ 16395 h 61"/>
              <a:gd name="T74" fmla="*/ 46995 w 285"/>
              <a:gd name="T75" fmla="*/ 22641 h 61"/>
              <a:gd name="T76" fmla="*/ 42216 w 285"/>
              <a:gd name="T77" fmla="*/ 24203 h 61"/>
              <a:gd name="T78" fmla="*/ 34251 w 285"/>
              <a:gd name="T79" fmla="*/ 26545 h 61"/>
              <a:gd name="T80" fmla="*/ 25489 w 285"/>
              <a:gd name="T81" fmla="*/ 29668 h 61"/>
              <a:gd name="T82" fmla="*/ 18320 w 285"/>
              <a:gd name="T83" fmla="*/ 34352 h 61"/>
              <a:gd name="T84" fmla="*/ 5576 w 285"/>
              <a:gd name="T85" fmla="*/ 42941 h 61"/>
              <a:gd name="T86" fmla="*/ 1593 w 285"/>
              <a:gd name="T87" fmla="*/ 47625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jpeg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2863"/>
            <a:ext cx="8382000" cy="6096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Formal  Relational Query Languages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 smtClean="0"/>
              <a:t>Relational Algebra</a:t>
            </a:r>
          </a:p>
          <a:p>
            <a:r>
              <a:rPr lang="en-US" smtClean="0"/>
              <a:t>Tuple Relational Calculus</a:t>
            </a:r>
          </a:p>
          <a:p>
            <a:r>
              <a:rPr lang="en-US" smtClean="0"/>
              <a:t>Domain Relational Calculus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 Difference Operation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499225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1600" smtClean="0"/>
              <a:t>Notation </a:t>
            </a:r>
            <a:r>
              <a:rPr lang="en-US" sz="1600" i="1" smtClean="0"/>
              <a:t>r – s</a:t>
            </a:r>
          </a:p>
          <a:p>
            <a:r>
              <a:rPr lang="en-US" sz="1600" smtClean="0"/>
              <a:t>Defined as:</a:t>
            </a:r>
          </a:p>
          <a:p>
            <a:pPr>
              <a:buFont typeface="Monotype Sorts" pitchFamily="2" charset="2"/>
              <a:buNone/>
            </a:pPr>
            <a:r>
              <a:rPr lang="en-US" sz="1600" smtClean="0"/>
              <a:t>		 </a:t>
            </a:r>
            <a:r>
              <a:rPr lang="en-US" sz="1600" i="1" smtClean="0"/>
              <a:t>r – s</a:t>
            </a:r>
            <a:r>
              <a:rPr lang="en-US" sz="1600" smtClean="0"/>
              <a:t>  = {</a:t>
            </a:r>
            <a:r>
              <a:rPr lang="en-US" sz="1600" i="1" smtClean="0"/>
              <a:t>t</a:t>
            </a:r>
            <a:r>
              <a:rPr lang="en-US" sz="1600" smtClean="0"/>
              <a:t> | </a:t>
            </a:r>
            <a:r>
              <a:rPr lang="en-US" sz="1600" i="1" smtClean="0"/>
              <a:t>t</a:t>
            </a:r>
            <a:r>
              <a:rPr lang="en-US" sz="1600" smtClean="0"/>
              <a:t> </a:t>
            </a:r>
            <a:r>
              <a:rPr lang="en-US" sz="1600" smtClean="0">
                <a:sym typeface="Symbol" panose="05050102010706020507" pitchFamily="18" charset="2"/>
              </a:rPr>
              <a:t> </a:t>
            </a:r>
            <a:r>
              <a:rPr lang="en-US" sz="1600" i="1" smtClean="0">
                <a:sym typeface="Symbol" panose="05050102010706020507" pitchFamily="18" charset="2"/>
              </a:rPr>
              <a:t>r</a:t>
            </a:r>
            <a:r>
              <a:rPr lang="en-US" sz="1600" smtClean="0">
                <a:sym typeface="Symbol" panose="05050102010706020507" pitchFamily="18" charset="2"/>
              </a:rPr>
              <a:t> </a:t>
            </a:r>
            <a:r>
              <a:rPr lang="en-US" sz="1600" b="1" smtClean="0">
                <a:sym typeface="Symbol" panose="05050102010706020507" pitchFamily="18" charset="2"/>
              </a:rPr>
              <a:t>and</a:t>
            </a:r>
            <a:r>
              <a:rPr lang="en-US" sz="1600" smtClean="0">
                <a:sym typeface="Symbol" panose="05050102010706020507" pitchFamily="18" charset="2"/>
              </a:rPr>
              <a:t> t  </a:t>
            </a:r>
            <a:r>
              <a:rPr lang="en-US" sz="1600" i="1" smtClean="0">
                <a:sym typeface="Symbol" panose="05050102010706020507" pitchFamily="18" charset="2"/>
              </a:rPr>
              <a:t>s</a:t>
            </a:r>
            <a:r>
              <a:rPr lang="en-US" sz="1600" smtClean="0">
                <a:sym typeface="Symbol" panose="05050102010706020507" pitchFamily="18" charset="2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sz="1600" i="1" smtClean="0"/>
          </a:p>
          <a:p>
            <a:r>
              <a:rPr lang="en-US" sz="1600" smtClean="0"/>
              <a:t>Set differences must be taken between </a:t>
            </a:r>
            <a:r>
              <a:rPr lang="en-US" sz="1600" b="1" smtClean="0">
                <a:solidFill>
                  <a:schemeClr val="tx2"/>
                </a:solidFill>
              </a:rPr>
              <a:t>compatible</a:t>
            </a:r>
            <a:r>
              <a:rPr lang="en-US" sz="1600" smtClean="0"/>
              <a:t> relations.</a:t>
            </a:r>
          </a:p>
          <a:p>
            <a:pPr lvl="1"/>
            <a:r>
              <a:rPr lang="en-US" sz="1600" i="1" smtClean="0"/>
              <a:t>r</a:t>
            </a:r>
            <a:r>
              <a:rPr lang="en-US" sz="1600" smtClean="0"/>
              <a:t> and </a:t>
            </a:r>
            <a:r>
              <a:rPr lang="en-US" sz="1600" i="1" smtClean="0"/>
              <a:t>s</a:t>
            </a:r>
            <a:r>
              <a:rPr lang="en-US" sz="1600" smtClean="0"/>
              <a:t> must have the </a:t>
            </a:r>
            <a:r>
              <a:rPr lang="en-US" sz="1600" smtClean="0">
                <a:solidFill>
                  <a:schemeClr val="tx2"/>
                </a:solidFill>
              </a:rPr>
              <a:t>same</a:t>
            </a:r>
            <a:r>
              <a:rPr lang="en-US" sz="1600" smtClean="0"/>
              <a:t> arity</a:t>
            </a:r>
          </a:p>
          <a:p>
            <a:pPr lvl="1"/>
            <a:r>
              <a:rPr lang="en-US" sz="1600" smtClean="0"/>
              <a:t>attribute domains of </a:t>
            </a:r>
            <a:r>
              <a:rPr lang="en-US" sz="1600" i="1" smtClean="0"/>
              <a:t>r </a:t>
            </a:r>
            <a:r>
              <a:rPr lang="en-US" sz="1600" smtClean="0"/>
              <a:t>and </a:t>
            </a:r>
            <a:r>
              <a:rPr lang="en-US" sz="1600" i="1" smtClean="0"/>
              <a:t>s </a:t>
            </a:r>
            <a:r>
              <a:rPr lang="en-US" sz="1600" smtClean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sz="1600" smtClean="0"/>
              <a:t>Example: to find all courses taught in the Fall 2009 semester, but not in the Spring 2010 semester</a:t>
            </a:r>
            <a:br>
              <a:rPr lang="en-US" sz="1600" smtClean="0"/>
            </a:br>
            <a:r>
              <a:rPr lang="en-US" sz="1600" smtClean="0"/>
              <a:t>   </a:t>
            </a:r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z="2400" i="1" baseline="-25000" smtClean="0"/>
              <a:t>course_id</a:t>
            </a:r>
            <a:r>
              <a:rPr lang="en-US" sz="1600" smtClean="0"/>
              <a:t> </a:t>
            </a:r>
            <a:r>
              <a:rPr lang="en-US" sz="2000" smtClean="0"/>
              <a:t>(</a:t>
            </a:r>
            <a:r>
              <a:rPr lang="en-US" sz="2000" i="1" smtClean="0">
                <a:sym typeface="Symbol" panose="05050102010706020507" pitchFamily="18" charset="2"/>
              </a:rPr>
              <a:t></a:t>
            </a:r>
            <a:r>
              <a:rPr lang="en-US" sz="2000" smtClean="0">
                <a:sym typeface="Symbol" panose="05050102010706020507" pitchFamily="18" charset="2"/>
              </a:rPr>
              <a:t> </a:t>
            </a:r>
            <a:r>
              <a:rPr lang="en-US" sz="2400" i="1" baseline="-25000" smtClean="0">
                <a:sym typeface="Symbol" panose="05050102010706020507" pitchFamily="18" charset="2"/>
              </a:rPr>
              <a:t>semester=“Fall”  </a:t>
            </a:r>
            <a:r>
              <a:rPr lang="el-GR" sz="2400" i="1" baseline="-25000" smtClean="0">
                <a:sym typeface="Symbol" panose="05050102010706020507" pitchFamily="18" charset="2"/>
              </a:rPr>
              <a:t>Λ</a:t>
            </a:r>
            <a:r>
              <a:rPr lang="en-US" sz="2400" i="1" baseline="-25000" smtClean="0">
                <a:sym typeface="Symbol" panose="05050102010706020507" pitchFamily="18" charset="2"/>
              </a:rPr>
              <a:t> year=2009 </a:t>
            </a:r>
            <a:r>
              <a:rPr lang="en-US" sz="2000" smtClean="0">
                <a:sym typeface="Symbol" panose="05050102010706020507" pitchFamily="18" charset="2"/>
              </a:rPr>
              <a:t>(</a:t>
            </a:r>
            <a:r>
              <a:rPr lang="en-US" sz="2000" i="1" smtClean="0">
                <a:sym typeface="Symbol" panose="05050102010706020507" pitchFamily="18" charset="2"/>
              </a:rPr>
              <a:t>section</a:t>
            </a:r>
            <a:r>
              <a:rPr lang="en-US" sz="2000" smtClean="0">
                <a:sym typeface="Symbol" panose="05050102010706020507" pitchFamily="18" charset="2"/>
              </a:rPr>
              <a:t>))  −</a:t>
            </a:r>
            <a:r>
              <a:rPr lang="en-US" sz="1600" smtClean="0">
                <a:sym typeface="Symbol" panose="05050102010706020507" pitchFamily="18" charset="2"/>
              </a:rPr>
              <a:t>  </a:t>
            </a:r>
            <a:br>
              <a:rPr lang="en-US" sz="1600" smtClean="0">
                <a:sym typeface="Symbol" panose="05050102010706020507" pitchFamily="18" charset="2"/>
              </a:rPr>
            </a:br>
            <a:r>
              <a:rPr lang="en-US" sz="1600" smtClean="0">
                <a:sym typeface="Symbol" panose="05050102010706020507" pitchFamily="18" charset="2"/>
              </a:rPr>
              <a:t>   </a:t>
            </a:r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z="2400" i="1" baseline="-25000" smtClean="0"/>
              <a:t>course_id</a:t>
            </a:r>
            <a:r>
              <a:rPr lang="en-US" sz="1600" smtClean="0"/>
              <a:t> </a:t>
            </a:r>
            <a:r>
              <a:rPr lang="en-US" sz="2000" smtClean="0"/>
              <a:t>(</a:t>
            </a:r>
            <a:r>
              <a:rPr lang="en-US" sz="2000" i="1" smtClean="0">
                <a:sym typeface="Symbol" panose="05050102010706020507" pitchFamily="18" charset="2"/>
              </a:rPr>
              <a:t></a:t>
            </a:r>
            <a:r>
              <a:rPr lang="en-US" sz="2000" smtClean="0">
                <a:sym typeface="Symbol" panose="05050102010706020507" pitchFamily="18" charset="2"/>
              </a:rPr>
              <a:t> </a:t>
            </a:r>
            <a:r>
              <a:rPr lang="en-US" sz="2400" i="1" baseline="-25000" smtClean="0">
                <a:sym typeface="Symbol" panose="05050102010706020507" pitchFamily="18" charset="2"/>
              </a:rPr>
              <a:t>semester=“Spring”  </a:t>
            </a:r>
            <a:r>
              <a:rPr lang="el-GR" sz="2400" i="1" baseline="-25000" smtClean="0">
                <a:sym typeface="Symbol" panose="05050102010706020507" pitchFamily="18" charset="2"/>
              </a:rPr>
              <a:t>Λ</a:t>
            </a:r>
            <a:r>
              <a:rPr lang="en-US" sz="2400" i="1" baseline="-25000" smtClean="0">
                <a:sym typeface="Symbol" panose="05050102010706020507" pitchFamily="18" charset="2"/>
              </a:rPr>
              <a:t> year=2010 </a:t>
            </a:r>
            <a:r>
              <a:rPr lang="en-US" sz="2000" smtClean="0">
                <a:sym typeface="Symbol" panose="05050102010706020507" pitchFamily="18" charset="2"/>
              </a:rPr>
              <a:t>(</a:t>
            </a:r>
            <a:r>
              <a:rPr lang="en-US" sz="2000" i="1" smtClean="0">
                <a:sym typeface="Symbol" panose="05050102010706020507" pitchFamily="18" charset="2"/>
              </a:rPr>
              <a:t>section</a:t>
            </a:r>
            <a:r>
              <a:rPr lang="en-US" sz="2000" smtClean="0">
                <a:sym typeface="Symbol" panose="05050102010706020507" pitchFamily="18" charset="2"/>
              </a:rPr>
              <a:t>))</a:t>
            </a:r>
          </a:p>
          <a:p>
            <a:endParaRPr lang="en-US" sz="160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sz="16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smtClean="0"/>
              <a:t>Cartesian-Product Operation –  Example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/>
              <a:t>Relations </a:t>
            </a:r>
            <a:r>
              <a:rPr kumimoji="1" lang="en-US" i="1"/>
              <a:t>r, s</a:t>
            </a:r>
            <a:r>
              <a:rPr kumimoji="1" lang="en-US"/>
              <a:t>: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49600" algn="ctr"/>
              </a:tabLs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i="1"/>
              <a:t>r</a:t>
            </a:r>
            <a:r>
              <a:rPr kumimoji="1" lang="en-US"/>
              <a:t> x</a:t>
            </a:r>
            <a:r>
              <a:rPr kumimoji="1" lang="en-US">
                <a:sym typeface="Symbol" panose="05050102010706020507" pitchFamily="18" charset="2"/>
              </a:rPr>
              <a:t> </a:t>
            </a:r>
            <a:r>
              <a:rPr kumimoji="1" lang="en-US" i="1">
                <a:sym typeface="Symbol" panose="05050102010706020507" pitchFamily="18" charset="2"/>
              </a:rPr>
              <a:t>s</a:t>
            </a:r>
            <a:r>
              <a:rPr kumimoji="1" lang="en-US"/>
              <a:t>: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Cartesian-Product Operation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9013" y="1077913"/>
            <a:ext cx="5621337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smtClean="0"/>
              <a:t>Notation</a:t>
            </a:r>
            <a:r>
              <a:rPr lang="en-US" i="1" smtClean="0"/>
              <a:t> r </a:t>
            </a:r>
            <a:r>
              <a:rPr lang="en-US" smtClean="0"/>
              <a:t>x</a:t>
            </a:r>
            <a:r>
              <a:rPr lang="en-US" i="1" smtClean="0"/>
              <a:t> s</a:t>
            </a:r>
            <a:endParaRPr lang="en-US" smtClean="0"/>
          </a:p>
          <a:p>
            <a:pPr>
              <a:tabLst>
                <a:tab pos="3149600" algn="ctr"/>
              </a:tabLst>
            </a:pPr>
            <a:r>
              <a:rPr lang="en-US" smtClean="0"/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 smtClean="0"/>
              <a:t>		</a:t>
            </a:r>
            <a:r>
              <a:rPr lang="en-US" i="1" smtClean="0"/>
              <a:t>r</a:t>
            </a:r>
            <a:r>
              <a:rPr lang="en-US" smtClean="0"/>
              <a:t> x </a:t>
            </a:r>
            <a:r>
              <a:rPr lang="en-US" i="1" smtClean="0"/>
              <a:t>s</a:t>
            </a:r>
            <a:r>
              <a:rPr lang="en-US" smtClean="0"/>
              <a:t> = {</a:t>
            </a:r>
            <a:r>
              <a:rPr lang="en-US" i="1" smtClean="0"/>
              <a:t>t q </a:t>
            </a:r>
            <a:r>
              <a:rPr lang="en-US" smtClean="0"/>
              <a:t>|</a:t>
            </a:r>
            <a:r>
              <a:rPr lang="en-US" i="1" smtClean="0"/>
              <a:t> t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i="1" smtClean="0">
                <a:sym typeface="Symbol" panose="05050102010706020507" pitchFamily="18" charset="2"/>
              </a:rPr>
              <a:t> r </a:t>
            </a:r>
            <a:r>
              <a:rPr lang="en-US" b="1" smtClean="0">
                <a:sym typeface="Symbol" panose="05050102010706020507" pitchFamily="18" charset="2"/>
              </a:rPr>
              <a:t>and </a:t>
            </a:r>
            <a:r>
              <a:rPr lang="en-US" i="1" smtClean="0">
                <a:sym typeface="Symbol" panose="05050102010706020507" pitchFamily="18" charset="2"/>
              </a:rPr>
              <a:t>q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}</a:t>
            </a:r>
            <a:br>
              <a:rPr lang="en-US" smtClean="0">
                <a:sym typeface="Symbol" panose="05050102010706020507" pitchFamily="18" charset="2"/>
              </a:rPr>
            </a:br>
            <a:endParaRPr lang="en-US" smtClean="0">
              <a:sym typeface="Symbol" panose="05050102010706020507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 smtClean="0">
                <a:sym typeface="Symbol" panose="05050102010706020507" pitchFamily="18" charset="2"/>
              </a:rPr>
              <a:t>Assume that attributes of r(R) and s(S) are disjoint. (That is,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</a:t>
            </a:r>
            <a:r>
              <a:rPr lang="en-US" i="1" smtClean="0">
                <a:sym typeface="Symbol" panose="05050102010706020507" pitchFamily="18" charset="2"/>
              </a:rPr>
              <a:t> S</a:t>
            </a:r>
            <a:r>
              <a:rPr lang="en-US" smtClean="0">
                <a:sym typeface="Symbol" panose="05050102010706020507" pitchFamily="18" charset="2"/>
              </a:rPr>
              <a:t> = </a:t>
            </a:r>
            <a:r>
              <a:rPr lang="en-US" i="1" smtClean="0">
                <a:sym typeface="Symbol" panose="05050102010706020507" pitchFamily="18" charset="2"/>
              </a:rPr>
              <a:t></a:t>
            </a:r>
            <a:r>
              <a:rPr lang="en-US" smtClean="0">
                <a:sym typeface="Symbol" panose="05050102010706020507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 smtClean="0">
                <a:sym typeface="Symbol" panose="05050102010706020507" pitchFamily="18" charset="2"/>
              </a:rPr>
              <a:t>If attributes of </a:t>
            </a:r>
            <a:r>
              <a:rPr lang="en-US" i="1" smtClean="0">
                <a:sym typeface="Symbol" panose="05050102010706020507" pitchFamily="18" charset="2"/>
              </a:rPr>
              <a:t>r(R)</a:t>
            </a:r>
            <a:r>
              <a:rPr lang="en-US" smtClean="0">
                <a:sym typeface="Symbol" panose="05050102010706020507" pitchFamily="18" charset="2"/>
              </a:rPr>
              <a:t> and </a:t>
            </a:r>
            <a:r>
              <a:rPr lang="en-US" i="1" smtClean="0">
                <a:sym typeface="Symbol" panose="05050102010706020507" pitchFamily="18" charset="2"/>
              </a:rPr>
              <a:t>s(S</a:t>
            </a:r>
            <a:r>
              <a:rPr lang="en-US" smtClean="0">
                <a:sym typeface="Symbol" panose="05050102010706020507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Composition of Operations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7848600" cy="4876800"/>
          </a:xfrm>
        </p:spPr>
        <p:txBody>
          <a:bodyPr/>
          <a:lstStyle/>
          <a:p>
            <a:r>
              <a:rPr lang="en-US" smtClean="0"/>
              <a:t>Can build expressions using multiple operations</a:t>
            </a:r>
          </a:p>
          <a:p>
            <a:r>
              <a:rPr lang="en-US" smtClean="0"/>
              <a:t>Example:  </a:t>
            </a:r>
            <a:r>
              <a:rPr lang="en-US" smtClean="0">
                <a:sym typeface="Symbol" panose="05050102010706020507" pitchFamily="18" charset="2"/>
              </a:rPr>
              <a:t></a:t>
            </a:r>
            <a:r>
              <a:rPr lang="en-US" baseline="-25000" smtClean="0">
                <a:sym typeface="Symbol" panose="05050102010706020507" pitchFamily="18" charset="2"/>
              </a:rPr>
              <a:t>A=C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r x s</a:t>
            </a:r>
            <a:r>
              <a:rPr lang="en-US" smtClean="0"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smtClean="0">
              <a:sym typeface="Symbol" panose="05050102010706020507" pitchFamily="18" charset="2"/>
            </a:endParaRPr>
          </a:p>
          <a:p>
            <a:r>
              <a:rPr lang="en-US" i="1" smtClean="0">
                <a:sym typeface="Symbol" panose="05050102010706020507" pitchFamily="18" charset="2"/>
              </a:rPr>
              <a:t>r x s</a:t>
            </a:r>
          </a:p>
          <a:p>
            <a:endParaRPr lang="en-US" i="1" smtClean="0">
              <a:sym typeface="Symbol" panose="05050102010706020507" pitchFamily="18" charset="2"/>
            </a:endParaRPr>
          </a:p>
          <a:p>
            <a:endParaRPr lang="en-US" i="1" smtClean="0">
              <a:sym typeface="Symbol" panose="05050102010706020507" pitchFamily="18" charset="2"/>
            </a:endParaRPr>
          </a:p>
          <a:p>
            <a:endParaRPr lang="en-US" i="1" smtClean="0">
              <a:sym typeface="Symbol" panose="05050102010706020507" pitchFamily="18" charset="2"/>
            </a:endParaRPr>
          </a:p>
          <a:p>
            <a:endParaRPr lang="en-US" i="1" smtClean="0">
              <a:sym typeface="Symbol" panose="05050102010706020507" pitchFamily="18" charset="2"/>
            </a:endParaRPr>
          </a:p>
          <a:p>
            <a:endParaRPr lang="en-US" i="1" smtClean="0">
              <a:sym typeface="Symbol" panose="05050102010706020507" pitchFamily="18" charset="2"/>
            </a:endParaRPr>
          </a:p>
          <a:p>
            <a:endParaRPr lang="en-US" i="1" smtClean="0">
              <a:sym typeface="Symbol" panose="05050102010706020507" pitchFamily="18" charset="2"/>
            </a:endParaRPr>
          </a:p>
          <a:p>
            <a:endParaRPr lang="en-US" smtClean="0">
              <a:sym typeface="Symbol" panose="05050102010706020507" pitchFamily="18" charset="2"/>
            </a:endParaRPr>
          </a:p>
          <a:p>
            <a:r>
              <a:rPr lang="en-US" smtClean="0">
                <a:sym typeface="Symbol" panose="05050102010706020507" pitchFamily="18" charset="2"/>
              </a:rPr>
              <a:t></a:t>
            </a:r>
            <a:r>
              <a:rPr lang="en-US" baseline="-25000" smtClean="0">
                <a:sym typeface="Symbol" panose="05050102010706020507" pitchFamily="18" charset="2"/>
              </a:rPr>
              <a:t>A=C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r x s</a:t>
            </a:r>
            <a:r>
              <a:rPr lang="en-US" smtClean="0"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4" imgW="139639" imgH="291973" progId="Equation.3">
                  <p:embed/>
                </p:oleObj>
              </mc:Choice>
              <mc:Fallback>
                <p:oleObj name="Equation" r:id="rId4" imgW="139639" imgH="2919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2916238"/>
                        <a:ext cx="139700" cy="290512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endParaRPr lang="en-IN"/>
          </a:p>
        </p:txBody>
      </p:sp>
      <p:pic>
        <p:nvPicPr>
          <p:cNvPr id="29702" name="Picture 3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763" y="1949450"/>
            <a:ext cx="1757362" cy="410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Rename Operation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mtClean="0"/>
              <a:t>Allows us to name, and therefore to refer to, the results of relational-algebra expressions.</a:t>
            </a:r>
          </a:p>
          <a:p>
            <a:r>
              <a:rPr lang="en-US" smtClean="0"/>
              <a:t>Allows us to refer to a relation by more than one name.</a:t>
            </a:r>
          </a:p>
          <a:p>
            <a:r>
              <a:rPr lang="en-US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				</a:t>
            </a:r>
            <a:r>
              <a:rPr lang="en-US" sz="2000" i="1" smtClean="0">
                <a:sym typeface="Symbol" panose="05050102010706020507" pitchFamily="18" charset="2"/>
              </a:rPr>
              <a:t></a:t>
            </a:r>
            <a:r>
              <a:rPr lang="en-US" i="1" smtClean="0"/>
              <a:t> </a:t>
            </a:r>
            <a:r>
              <a:rPr lang="en-US" sz="2400" i="1" baseline="-25000" smtClean="0"/>
              <a:t>x</a:t>
            </a:r>
            <a:r>
              <a:rPr lang="en-US" smtClean="0"/>
              <a:t> (</a:t>
            </a:r>
            <a:r>
              <a:rPr lang="en-US" i="1" smtClean="0"/>
              <a:t>E</a:t>
            </a:r>
            <a:r>
              <a:rPr lang="en-US" smtClean="0"/>
              <a:t>)</a:t>
            </a:r>
            <a:br>
              <a:rPr lang="en-US" smtClean="0"/>
            </a:b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returns the expression </a:t>
            </a:r>
            <a:r>
              <a:rPr lang="en-US" i="1" smtClean="0"/>
              <a:t>E</a:t>
            </a:r>
            <a:r>
              <a:rPr lang="en-US" smtClean="0"/>
              <a:t> under the name </a:t>
            </a:r>
            <a:r>
              <a:rPr lang="en-US" i="1" smtClean="0"/>
              <a:t>X</a:t>
            </a:r>
            <a:endParaRPr lang="en-US" smtClean="0"/>
          </a:p>
          <a:p>
            <a:r>
              <a:rPr lang="en-US" smtClean="0"/>
              <a:t>If a relational-algebra expression </a:t>
            </a:r>
            <a:r>
              <a:rPr lang="en-US" i="1" smtClean="0"/>
              <a:t>E</a:t>
            </a:r>
            <a:r>
              <a:rPr lang="en-US" smtClean="0"/>
              <a:t> has arity </a:t>
            </a:r>
            <a:r>
              <a:rPr lang="en-US" i="1" smtClean="0"/>
              <a:t>n</a:t>
            </a:r>
            <a:r>
              <a:rPr lang="en-US" smtClean="0"/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returns the result of expression </a:t>
            </a:r>
            <a:r>
              <a:rPr lang="en-US" i="1" smtClean="0"/>
              <a:t>E</a:t>
            </a:r>
            <a:r>
              <a:rPr lang="en-US" smtClean="0"/>
              <a:t> under the name </a:t>
            </a:r>
            <a:r>
              <a:rPr lang="en-US" i="1" smtClean="0"/>
              <a:t>X</a:t>
            </a:r>
            <a:r>
              <a:rPr lang="en-US" smtClean="0"/>
              <a:t>, and with the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	attributes renamed to </a:t>
            </a:r>
            <a:r>
              <a:rPr lang="en-US" sz="2000" i="1" smtClean="0"/>
              <a:t>A</a:t>
            </a:r>
            <a:r>
              <a:rPr lang="en-US" sz="2400" i="1" baseline="-25000" smtClean="0"/>
              <a:t>1</a:t>
            </a:r>
            <a:r>
              <a:rPr lang="en-US" i="1" baseline="-25000" smtClean="0"/>
              <a:t> </a:t>
            </a:r>
            <a:r>
              <a:rPr lang="en-US" sz="2000" i="1" smtClean="0"/>
              <a:t>, A</a:t>
            </a:r>
            <a:r>
              <a:rPr lang="en-US" sz="2400" i="1" baseline="-25000" smtClean="0"/>
              <a:t>2</a:t>
            </a:r>
            <a:r>
              <a:rPr lang="en-US" sz="2000" i="1" baseline="-25000" smtClean="0"/>
              <a:t> </a:t>
            </a:r>
            <a:r>
              <a:rPr lang="en-US" sz="2000" i="1" smtClean="0"/>
              <a:t>, …., A</a:t>
            </a:r>
            <a:r>
              <a:rPr lang="en-US" sz="2400" i="1" baseline="-25000" smtClean="0"/>
              <a:t>n</a:t>
            </a:r>
            <a:r>
              <a:rPr lang="en-US" i="1" baseline="-25000" smtClean="0"/>
              <a:t> 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671763" y="3944938"/>
          <a:ext cx="297973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4" imgW="964781" imgH="266584" progId="Equation.3">
                  <p:embed/>
                </p:oleObj>
              </mc:Choice>
              <mc:Fallback>
                <p:oleObj name="Equation" r:id="rId4" imgW="964781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3944938"/>
                        <a:ext cx="2979737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Query</a:t>
            </a:r>
            <a:endParaRPr lang="en-IN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07337" cy="4903787"/>
          </a:xfrm>
        </p:spPr>
        <p:txBody>
          <a:bodyPr/>
          <a:lstStyle/>
          <a:p>
            <a:r>
              <a:rPr lang="en-US" sz="2000" smtClean="0"/>
              <a:t>Find the largest salary in the university</a:t>
            </a:r>
          </a:p>
          <a:p>
            <a:pPr lvl="1"/>
            <a:r>
              <a:rPr lang="en-US" sz="2000" smtClean="0">
                <a:sym typeface="Symbol" panose="05050102010706020507" pitchFamily="18" charset="2"/>
              </a:rPr>
              <a:t>Step 1: find instructor salaries that are less than some other instructor salary (i.e. not maximum)</a:t>
            </a:r>
          </a:p>
          <a:p>
            <a:pPr lvl="3"/>
            <a:r>
              <a:rPr lang="en-US" sz="2000" smtClean="0">
                <a:sym typeface="Symbol" panose="05050102010706020507" pitchFamily="18" charset="2"/>
              </a:rPr>
              <a:t>using a copy of </a:t>
            </a:r>
            <a:r>
              <a:rPr lang="en-US" sz="2000" i="1" smtClean="0">
                <a:sym typeface="Symbol" panose="05050102010706020507" pitchFamily="18" charset="2"/>
              </a:rPr>
              <a:t>instructor </a:t>
            </a:r>
            <a:r>
              <a:rPr lang="en-US" sz="2000" smtClean="0">
                <a:sym typeface="Symbol" panose="05050102010706020507" pitchFamily="18" charset="2"/>
              </a:rPr>
              <a:t>under a new name </a:t>
            </a:r>
            <a:r>
              <a:rPr lang="en-US" sz="2000" i="1" smtClean="0">
                <a:sym typeface="Symbol" panose="05050102010706020507" pitchFamily="18" charset="2"/>
              </a:rPr>
              <a:t>d</a:t>
            </a:r>
          </a:p>
          <a:p>
            <a:pPr lvl="2"/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z="2400" i="1" baseline="-25000" smtClean="0"/>
              <a:t>instructor.salary</a:t>
            </a:r>
            <a:r>
              <a:rPr lang="en-US" sz="1600" smtClean="0"/>
              <a:t> </a:t>
            </a:r>
            <a:r>
              <a:rPr lang="en-US" sz="2000" smtClean="0"/>
              <a:t>(</a:t>
            </a:r>
            <a:r>
              <a:rPr lang="en-US" sz="2000" i="1" smtClean="0">
                <a:sym typeface="Symbol" panose="05050102010706020507" pitchFamily="18" charset="2"/>
              </a:rPr>
              <a:t></a:t>
            </a:r>
            <a:r>
              <a:rPr lang="en-US" sz="2000" smtClean="0">
                <a:sym typeface="Symbol" panose="05050102010706020507" pitchFamily="18" charset="2"/>
              </a:rPr>
              <a:t> </a:t>
            </a:r>
            <a:r>
              <a:rPr lang="en-US" sz="2400" i="1" baseline="-25000" smtClean="0">
                <a:sym typeface="Symbol" panose="05050102010706020507" pitchFamily="18" charset="2"/>
              </a:rPr>
              <a:t>instructor.salary &lt; d,salary  </a:t>
            </a:r>
            <a:br>
              <a:rPr lang="en-US" sz="2400" i="1" baseline="-25000" smtClean="0">
                <a:sym typeface="Symbol" panose="05050102010706020507" pitchFamily="18" charset="2"/>
              </a:rPr>
            </a:br>
            <a:r>
              <a:rPr lang="en-US" sz="2400" i="1" baseline="-25000" smtClean="0">
                <a:sym typeface="Symbol" panose="05050102010706020507" pitchFamily="18" charset="2"/>
              </a:rPr>
              <a:t>                                      </a:t>
            </a:r>
            <a:r>
              <a:rPr lang="en-US" sz="2000" smtClean="0">
                <a:sym typeface="Symbol" panose="05050102010706020507" pitchFamily="18" charset="2"/>
              </a:rPr>
              <a:t>(</a:t>
            </a:r>
            <a:r>
              <a:rPr lang="en-US" sz="2000" i="1" smtClean="0">
                <a:sym typeface="Symbol" panose="05050102010706020507" pitchFamily="18" charset="2"/>
              </a:rPr>
              <a:t>instructor x </a:t>
            </a:r>
            <a:r>
              <a:rPr lang="en-US" sz="2400" i="1" smtClean="0">
                <a:sym typeface="Symbol" panose="05050102010706020507" pitchFamily="18" charset="2"/>
              </a:rPr>
              <a:t></a:t>
            </a:r>
            <a:r>
              <a:rPr lang="en-US" sz="2800" i="1" baseline="-25000" smtClean="0"/>
              <a:t>d</a:t>
            </a:r>
            <a:r>
              <a:rPr lang="en-US" sz="1600" smtClean="0"/>
              <a:t> </a:t>
            </a:r>
            <a:r>
              <a:rPr lang="en-US" sz="2000" i="1" smtClean="0">
                <a:sym typeface="Symbol" panose="05050102010706020507" pitchFamily="18" charset="2"/>
              </a:rPr>
              <a:t>(instructor</a:t>
            </a:r>
            <a:r>
              <a:rPr lang="en-US" sz="2000" smtClean="0">
                <a:sym typeface="Symbol" panose="05050102010706020507" pitchFamily="18" charset="2"/>
              </a:rPr>
              <a:t>)))  </a:t>
            </a:r>
          </a:p>
          <a:p>
            <a:pPr lvl="1"/>
            <a:r>
              <a:rPr lang="en-US" sz="2000" smtClean="0">
                <a:sym typeface="Symbol" panose="05050102010706020507" pitchFamily="18" charset="2"/>
              </a:rPr>
              <a:t>Step 2: Find the largest salary</a:t>
            </a:r>
          </a:p>
          <a:p>
            <a:pPr lvl="2"/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z="2400" i="1" baseline="-25000" smtClean="0"/>
              <a:t>salary </a:t>
            </a:r>
            <a:r>
              <a:rPr lang="en-US" sz="2000" i="1" smtClean="0">
                <a:sym typeface="Symbol" panose="05050102010706020507" pitchFamily="18" charset="2"/>
              </a:rPr>
              <a:t>(instructor) – </a:t>
            </a:r>
            <a:br>
              <a:rPr lang="en-US" sz="2000" i="1" smtClean="0">
                <a:sym typeface="Symbol" panose="05050102010706020507" pitchFamily="18" charset="2"/>
              </a:rPr>
            </a:br>
            <a:r>
              <a:rPr lang="en-US" sz="2000" i="1" smtClean="0">
                <a:sym typeface="Symbol" panose="05050102010706020507" pitchFamily="18" charset="2"/>
              </a:rPr>
              <a:t>   </a:t>
            </a:r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z="2400" i="1" baseline="-25000" smtClean="0"/>
              <a:t>instructor.salary</a:t>
            </a:r>
            <a:r>
              <a:rPr lang="en-US" sz="1600" smtClean="0"/>
              <a:t> </a:t>
            </a:r>
            <a:r>
              <a:rPr lang="en-US" sz="2000" smtClean="0"/>
              <a:t>(</a:t>
            </a:r>
            <a:r>
              <a:rPr lang="en-US" sz="2000" i="1" smtClean="0">
                <a:sym typeface="Symbol" panose="05050102010706020507" pitchFamily="18" charset="2"/>
              </a:rPr>
              <a:t></a:t>
            </a:r>
            <a:r>
              <a:rPr lang="en-US" sz="2000" smtClean="0">
                <a:sym typeface="Symbol" panose="05050102010706020507" pitchFamily="18" charset="2"/>
              </a:rPr>
              <a:t> </a:t>
            </a:r>
            <a:r>
              <a:rPr lang="en-US" sz="2400" i="1" baseline="-25000" smtClean="0">
                <a:sym typeface="Symbol" panose="05050102010706020507" pitchFamily="18" charset="2"/>
              </a:rPr>
              <a:t>instructor.salary &lt; d,salary  </a:t>
            </a:r>
            <a:br>
              <a:rPr lang="en-US" sz="2400" i="1" baseline="-25000" smtClean="0">
                <a:sym typeface="Symbol" panose="05050102010706020507" pitchFamily="18" charset="2"/>
              </a:rPr>
            </a:br>
            <a:r>
              <a:rPr lang="en-US" sz="2400" i="1" baseline="-25000" smtClean="0">
                <a:sym typeface="Symbol" panose="05050102010706020507" pitchFamily="18" charset="2"/>
              </a:rPr>
              <a:t>                                       </a:t>
            </a:r>
            <a:r>
              <a:rPr lang="en-US" sz="2000" smtClean="0">
                <a:sym typeface="Symbol" panose="05050102010706020507" pitchFamily="18" charset="2"/>
              </a:rPr>
              <a:t>(</a:t>
            </a:r>
            <a:r>
              <a:rPr lang="en-US" sz="2000" i="1" smtClean="0">
                <a:sym typeface="Symbol" panose="05050102010706020507" pitchFamily="18" charset="2"/>
              </a:rPr>
              <a:t>instructor x </a:t>
            </a:r>
            <a:r>
              <a:rPr lang="en-US" sz="2400" i="1" smtClean="0">
                <a:sym typeface="Symbol" panose="05050102010706020507" pitchFamily="18" charset="2"/>
              </a:rPr>
              <a:t></a:t>
            </a:r>
            <a:r>
              <a:rPr lang="en-US" sz="2800" i="1" baseline="-25000" smtClean="0"/>
              <a:t>d</a:t>
            </a:r>
            <a:r>
              <a:rPr lang="en-US" sz="1600" smtClean="0"/>
              <a:t> </a:t>
            </a:r>
            <a:r>
              <a:rPr lang="en-US" sz="2000" i="1" smtClean="0">
                <a:sym typeface="Symbol" panose="05050102010706020507" pitchFamily="18" charset="2"/>
              </a:rPr>
              <a:t>(instructor</a:t>
            </a:r>
            <a:r>
              <a:rPr lang="en-US" sz="2000" smtClean="0">
                <a:sym typeface="Symbol" panose="05050102010706020507" pitchFamily="18" charset="2"/>
              </a:rPr>
              <a:t>))) </a:t>
            </a:r>
            <a:endParaRPr lang="en-IN" sz="20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153400" cy="698500"/>
          </a:xfrm>
        </p:spPr>
        <p:txBody>
          <a:bodyPr/>
          <a:lstStyle/>
          <a:p>
            <a:r>
              <a:rPr lang="en-US" smtClean="0"/>
              <a:t>Find the names of all instructors in the Physics department, along with the </a:t>
            </a:r>
            <a:r>
              <a:rPr lang="en-US" i="1" smtClean="0"/>
              <a:t>course_id</a:t>
            </a:r>
            <a:r>
              <a:rPr lang="en-US" smtClean="0"/>
              <a:t> of all courses they have taught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730250" y="1841500"/>
            <a:ext cx="8661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/>
              <a:t>Query 1</a:t>
            </a:r>
            <a:br>
              <a:rPr kumimoji="1" lang="en-US"/>
            </a:br>
            <a:r>
              <a:rPr kumimoji="1" lang="en-US"/>
              <a:t>  </a:t>
            </a:r>
            <a:r>
              <a:rPr kumimoji="1" lang="en-US" sz="2400">
                <a:sym typeface="Symbol" panose="05050102010706020507" pitchFamily="18" charset="2"/>
              </a:rPr>
              <a:t></a:t>
            </a:r>
            <a:r>
              <a:rPr kumimoji="1" lang="en-US" sz="2400" i="1" baseline="-25000">
                <a:sym typeface="Symbol" panose="05050102010706020507" pitchFamily="18" charset="2"/>
              </a:rPr>
              <a:t>instructor.ID,course_id</a:t>
            </a:r>
            <a:r>
              <a:rPr kumimoji="1" lang="en-US" sz="2400" baseline="-25000">
                <a:sym typeface="Symbol" panose="05050102010706020507" pitchFamily="18" charset="2"/>
              </a:rPr>
              <a:t> </a:t>
            </a:r>
            <a:r>
              <a:rPr kumimoji="1" lang="en-US" sz="2400">
                <a:sym typeface="Symbol" panose="05050102010706020507" pitchFamily="18" charset="2"/>
              </a:rPr>
              <a:t>(</a:t>
            </a:r>
            <a:r>
              <a:rPr kumimoji="1" lang="en-US" sz="2400" i="1" baseline="-25000">
                <a:sym typeface="Symbol" panose="05050102010706020507" pitchFamily="18" charset="2"/>
              </a:rPr>
              <a:t>dept_name=“</a:t>
            </a:r>
            <a:r>
              <a:rPr kumimoji="1" lang="en-US" sz="2400" baseline="-25000">
                <a:sym typeface="Symbol" panose="05050102010706020507" pitchFamily="18" charset="2"/>
              </a:rPr>
              <a:t>Physics”</a:t>
            </a:r>
            <a:r>
              <a:rPr kumimoji="1" lang="en-US" sz="2800" baseline="-25000">
                <a:sym typeface="Symbol" panose="05050102010706020507" pitchFamily="18" charset="2"/>
              </a:rPr>
              <a:t> </a:t>
            </a:r>
            <a:r>
              <a:rPr kumimoji="1" lang="en-US" sz="2400">
                <a:sym typeface="Symbol" panose="05050102010706020507" pitchFamily="18" charset="2"/>
              </a:rPr>
              <a:t>(</a:t>
            </a:r>
            <a:br>
              <a:rPr kumimoji="1" lang="en-US" sz="2400">
                <a:sym typeface="Symbol" panose="05050102010706020507" pitchFamily="18" charset="2"/>
              </a:rPr>
            </a:br>
            <a:r>
              <a:rPr kumimoji="1" lang="en-US" sz="2400">
                <a:sym typeface="Symbol" panose="05050102010706020507" pitchFamily="18" charset="2"/>
              </a:rPr>
              <a:t>                    </a:t>
            </a:r>
            <a:r>
              <a:rPr kumimoji="1" lang="en-US" sz="2400" i="1" baseline="-25000">
                <a:sym typeface="Symbol" panose="05050102010706020507" pitchFamily="18" charset="2"/>
              </a:rPr>
              <a:t>instructor.ID=teaches.ID</a:t>
            </a:r>
            <a:r>
              <a:rPr kumimoji="1" lang="en-US" sz="2400">
                <a:sym typeface="Symbol" panose="05050102010706020507" pitchFamily="18" charset="2"/>
              </a:rPr>
              <a:t> </a:t>
            </a:r>
            <a:r>
              <a:rPr kumimoji="1" lang="en-US" sz="2000">
                <a:sym typeface="Symbol" panose="05050102010706020507" pitchFamily="18" charset="2"/>
              </a:rPr>
              <a:t>(</a:t>
            </a:r>
            <a:r>
              <a:rPr kumimoji="1" lang="en-US" sz="2000" i="1">
                <a:sym typeface="Symbol" panose="05050102010706020507" pitchFamily="18" charset="2"/>
              </a:rPr>
              <a:t>instructor</a:t>
            </a:r>
            <a:r>
              <a:rPr kumimoji="1" lang="en-US" sz="2000">
                <a:sym typeface="Symbol" panose="05050102010706020507" pitchFamily="18" charset="2"/>
              </a:rPr>
              <a:t> x </a:t>
            </a:r>
            <a:r>
              <a:rPr kumimoji="1" lang="en-US" sz="2000" i="1">
                <a:sym typeface="Symbol" panose="05050102010706020507" pitchFamily="18" charset="2"/>
              </a:rPr>
              <a:t>teaches</a:t>
            </a:r>
            <a:r>
              <a:rPr kumimoji="1" lang="en-US" sz="2000">
                <a:sym typeface="Symbol" panose="05050102010706020507" pitchFamily="18" charset="2"/>
              </a:rPr>
              <a:t>)))</a:t>
            </a:r>
          </a:p>
          <a:p>
            <a:endParaRPr lang="en-US" sz="2000"/>
          </a:p>
        </p:txBody>
      </p:sp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857250" y="3427413"/>
            <a:ext cx="8661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/>
              <a:t>Query 2</a:t>
            </a:r>
            <a:br>
              <a:rPr kumimoji="1" lang="en-US"/>
            </a:br>
            <a:r>
              <a:rPr kumimoji="1" lang="en-US"/>
              <a:t>  </a:t>
            </a:r>
            <a:r>
              <a:rPr kumimoji="1" lang="en-US" sz="2400">
                <a:sym typeface="Symbol" panose="05050102010706020507" pitchFamily="18" charset="2"/>
              </a:rPr>
              <a:t></a:t>
            </a:r>
            <a:r>
              <a:rPr kumimoji="1" lang="en-US" sz="2400" i="1" baseline="-25000">
                <a:sym typeface="Symbol" panose="05050102010706020507" pitchFamily="18" charset="2"/>
              </a:rPr>
              <a:t>instructor.ID,course_id</a:t>
            </a:r>
            <a:r>
              <a:rPr kumimoji="1" lang="en-US" sz="2800" baseline="-25000">
                <a:sym typeface="Symbol" panose="05050102010706020507" pitchFamily="18" charset="2"/>
              </a:rPr>
              <a:t> </a:t>
            </a:r>
            <a:r>
              <a:rPr kumimoji="1" lang="en-US" sz="2400">
                <a:sym typeface="Symbol" panose="05050102010706020507" pitchFamily="18" charset="2"/>
              </a:rPr>
              <a:t>(</a:t>
            </a:r>
            <a:r>
              <a:rPr kumimoji="1" lang="en-US" sz="2400" i="1" baseline="-25000">
                <a:sym typeface="Symbol" panose="05050102010706020507" pitchFamily="18" charset="2"/>
              </a:rPr>
              <a:t>instructor.ID=teaches.ID</a:t>
            </a:r>
            <a:r>
              <a:rPr kumimoji="1" lang="en-US" sz="2800" baseline="-25000">
                <a:sym typeface="Symbol" panose="05050102010706020507" pitchFamily="18" charset="2"/>
              </a:rPr>
              <a:t> </a:t>
            </a:r>
            <a:r>
              <a:rPr kumimoji="1" lang="en-US" sz="2400">
                <a:sym typeface="Symbol" panose="05050102010706020507" pitchFamily="18" charset="2"/>
              </a:rPr>
              <a:t>(</a:t>
            </a:r>
            <a:br>
              <a:rPr kumimoji="1" lang="en-US" sz="2400">
                <a:sym typeface="Symbol" panose="05050102010706020507" pitchFamily="18" charset="2"/>
              </a:rPr>
            </a:br>
            <a:r>
              <a:rPr kumimoji="1" lang="en-US" sz="2400">
                <a:sym typeface="Symbol" panose="05050102010706020507" pitchFamily="18" charset="2"/>
              </a:rPr>
              <a:t>                    </a:t>
            </a:r>
            <a:r>
              <a:rPr kumimoji="1" lang="en-US" sz="2400" i="1" baseline="-25000">
                <a:sym typeface="Symbol" panose="05050102010706020507" pitchFamily="18" charset="2"/>
              </a:rPr>
              <a:t>dept_name=“</a:t>
            </a:r>
            <a:r>
              <a:rPr kumimoji="1" lang="en-US" sz="2400" baseline="-25000">
                <a:sym typeface="Symbol" panose="05050102010706020507" pitchFamily="18" charset="2"/>
              </a:rPr>
              <a:t>Physics”</a:t>
            </a:r>
            <a:r>
              <a:rPr kumimoji="1" lang="en-US" sz="2400">
                <a:sym typeface="Symbol" panose="05050102010706020507" pitchFamily="18" charset="2"/>
              </a:rPr>
              <a:t> </a:t>
            </a:r>
            <a:r>
              <a:rPr kumimoji="1" lang="en-US" sz="2000">
                <a:sym typeface="Symbol" panose="05050102010706020507" pitchFamily="18" charset="2"/>
              </a:rPr>
              <a:t>(</a:t>
            </a:r>
            <a:r>
              <a:rPr kumimoji="1" lang="en-US" sz="2000" i="1">
                <a:sym typeface="Symbol" panose="05050102010706020507" pitchFamily="18" charset="2"/>
              </a:rPr>
              <a:t>instructor)</a:t>
            </a:r>
            <a:r>
              <a:rPr kumimoji="1" lang="en-US" sz="2000">
                <a:sym typeface="Symbol" panose="05050102010706020507" pitchFamily="18" charset="2"/>
              </a:rPr>
              <a:t> x </a:t>
            </a:r>
            <a:r>
              <a:rPr kumimoji="1" lang="en-US" sz="2000" i="1">
                <a:sym typeface="Symbol" panose="05050102010706020507" pitchFamily="18" charset="2"/>
              </a:rPr>
              <a:t>teaches</a:t>
            </a:r>
            <a:r>
              <a:rPr kumimoji="1" lang="en-US" sz="2000">
                <a:sym typeface="Symbol" panose="05050102010706020507" pitchFamily="18" charset="2"/>
              </a:rPr>
              <a:t>))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3" grpId="0" autoUpdateAnimBg="0"/>
      <p:bldP spid="53965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Formal Definition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mtClean="0"/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 smtClean="0"/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 smtClean="0"/>
              <a:t>Let </a:t>
            </a:r>
            <a:r>
              <a:rPr lang="en-US" i="1" smtClean="0"/>
              <a:t>E</a:t>
            </a:r>
            <a:r>
              <a:rPr lang="en-US" i="1" baseline="-25000" smtClean="0"/>
              <a:t>1</a:t>
            </a:r>
            <a:r>
              <a:rPr lang="en-US" smtClean="0"/>
              <a:t> and </a:t>
            </a:r>
            <a:r>
              <a:rPr lang="en-US" i="1" smtClean="0"/>
              <a:t>E</a:t>
            </a:r>
            <a:r>
              <a:rPr lang="en-US" i="1" baseline="-25000" smtClean="0"/>
              <a:t>2</a:t>
            </a:r>
            <a:r>
              <a:rPr lang="en-US" smtClean="0"/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i="1" smtClean="0"/>
              <a:t>E</a:t>
            </a:r>
            <a:r>
              <a:rPr lang="en-US" sz="2400" i="1" baseline="-25000" smtClean="0"/>
              <a:t>1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 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z="2400" i="1" baseline="-25000" smtClean="0">
                <a:sym typeface="Symbol" panose="05050102010706020507" pitchFamily="18" charset="2"/>
              </a:rPr>
              <a:t>2</a:t>
            </a:r>
            <a:endParaRPr lang="en-US" sz="2400" smtClean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z="2400" i="1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mtClean="0"/>
              <a:t>–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z="2400" i="1" baseline="-25000" smtClean="0">
                <a:sym typeface="Symbol" panose="05050102010706020507" pitchFamily="18" charset="2"/>
              </a:rPr>
              <a:t>2</a:t>
            </a:r>
            <a:endParaRPr lang="en-US" sz="2400" smtClean="0"/>
          </a:p>
          <a:p>
            <a:pPr lvl="1">
              <a:lnSpc>
                <a:spcPct val="110000"/>
              </a:lnSpc>
            </a:pPr>
            <a:r>
              <a:rPr lang="en-US" i="1" smtClean="0"/>
              <a:t>E</a:t>
            </a:r>
            <a:r>
              <a:rPr lang="en-US" sz="2400" i="1" baseline="-25000" smtClean="0"/>
              <a:t>1</a:t>
            </a:r>
            <a:r>
              <a:rPr lang="en-US" smtClean="0"/>
              <a:t> x </a:t>
            </a:r>
            <a:r>
              <a:rPr lang="en-US" i="1" smtClean="0"/>
              <a:t>E</a:t>
            </a:r>
            <a:r>
              <a:rPr lang="en-US" sz="2400" i="1" baseline="-25000" smtClean="0"/>
              <a:t>2</a:t>
            </a:r>
            <a:endParaRPr lang="en-US" sz="2400" smtClean="0"/>
          </a:p>
          <a:p>
            <a:pPr lvl="1">
              <a:lnSpc>
                <a:spcPct val="110000"/>
              </a:lnSpc>
            </a:pPr>
            <a:r>
              <a:rPr lang="en-US" i="1" smtClean="0">
                <a:sym typeface="Symbol" panose="05050102010706020507" pitchFamily="18" charset="2"/>
              </a:rPr>
              <a:t></a:t>
            </a:r>
            <a:r>
              <a:rPr lang="en-US" sz="2400" i="1" baseline="-25000" smtClean="0">
                <a:sym typeface="Symbol" panose="05050102010706020507" pitchFamily="18" charset="2"/>
              </a:rPr>
              <a:t>p</a:t>
            </a:r>
            <a:r>
              <a:rPr lang="en-US" smtClean="0">
                <a:sym typeface="Symbol" panose="05050102010706020507" pitchFamily="18" charset="2"/>
              </a:rPr>
              <a:t> (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z="2400" i="1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), </a:t>
            </a:r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mtClean="0">
                <a:sym typeface="Symbol" panose="05050102010706020507" pitchFamily="18" charset="2"/>
              </a:rPr>
              <a:t> is a predicate on attributes in 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z="2400" i="1" baseline="-25000" smtClean="0">
                <a:sym typeface="Symbol" panose="05050102010706020507" pitchFamily="18" charset="2"/>
              </a:rPr>
              <a:t>1</a:t>
            </a:r>
            <a:endParaRPr lang="en-US" sz="2400" smtClean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z="2400" i="1" baseline="-25000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z="2400" i="1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),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 is a list consisting of some of the attributes in 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z="2400" i="1" baseline="-25000" smtClean="0">
                <a:sym typeface="Symbol" panose="05050102010706020507" pitchFamily="18" charset="2"/>
              </a:rPr>
              <a:t>1</a:t>
            </a:r>
            <a:endParaRPr lang="en-US" sz="2400" smtClean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2000" i="1" smtClean="0">
                <a:sym typeface="Symbol" panose="05050102010706020507" pitchFamily="18" charset="2"/>
              </a:rPr>
              <a:t></a:t>
            </a:r>
            <a:r>
              <a:rPr lang="en-US" i="1" smtClean="0">
                <a:sym typeface="Symbol" panose="05050102010706020507" pitchFamily="18" charset="2"/>
              </a:rPr>
              <a:t> </a:t>
            </a:r>
            <a:r>
              <a:rPr lang="en-US" sz="2400" i="1" baseline="-25000" smtClean="0">
                <a:sym typeface="Symbol" panose="05050102010706020507" pitchFamily="18" charset="2"/>
              </a:rPr>
              <a:t>x</a:t>
            </a:r>
            <a:r>
              <a:rPr lang="en-US" i="1" smtClean="0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z="2400" i="1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), x is the new name for the result of 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z="2400" i="1" baseline="-25000" smtClean="0">
                <a:sym typeface="Symbol" panose="05050102010706020507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Additional Operations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3078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 smtClean="0"/>
              <a:t>Set intersection</a:t>
            </a:r>
          </a:p>
          <a:p>
            <a:r>
              <a:rPr lang="en-US" smtClean="0"/>
              <a:t>Natural join</a:t>
            </a:r>
          </a:p>
          <a:p>
            <a:r>
              <a:rPr lang="en-US" smtClean="0"/>
              <a:t>Assignment</a:t>
            </a:r>
          </a:p>
          <a:p>
            <a:r>
              <a:rPr lang="en-US" smtClean="0"/>
              <a:t>Outer join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Set-Intersection Operation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mtClean="0"/>
              <a:t>Notation: 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 </a:t>
            </a:r>
            <a:r>
              <a:rPr lang="en-US" i="1" smtClean="0"/>
              <a:t>s</a:t>
            </a:r>
            <a:endParaRPr lang="en-US" smtClean="0"/>
          </a:p>
          <a:p>
            <a:r>
              <a:rPr lang="en-US" smtClean="0"/>
              <a:t>Defined as:</a:t>
            </a:r>
          </a:p>
          <a:p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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smtClean="0"/>
              <a:t> = { </a:t>
            </a:r>
            <a:r>
              <a:rPr lang="en-US" i="1" smtClean="0"/>
              <a:t>t </a:t>
            </a:r>
            <a:r>
              <a:rPr lang="en-US" smtClean="0"/>
              <a:t>| </a:t>
            </a:r>
            <a:r>
              <a:rPr lang="en-US" i="1" smtClean="0"/>
              <a:t>t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b="1" smtClean="0"/>
              <a:t>and</a:t>
            </a:r>
            <a:r>
              <a:rPr lang="en-US" smtClean="0"/>
              <a:t> </a:t>
            </a:r>
            <a:r>
              <a:rPr lang="en-US" i="1" smtClean="0"/>
              <a:t>t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smtClean="0"/>
              <a:t> }</a:t>
            </a:r>
          </a:p>
          <a:p>
            <a:r>
              <a:rPr lang="en-US" smtClean="0"/>
              <a:t>Assume: </a:t>
            </a:r>
          </a:p>
          <a:p>
            <a:pPr lvl="1"/>
            <a:r>
              <a:rPr lang="en-US" i="1" smtClean="0"/>
              <a:t>r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smtClean="0"/>
              <a:t> have the </a:t>
            </a:r>
            <a:r>
              <a:rPr lang="en-US" i="1" smtClean="0"/>
              <a:t>same arity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attributes of </a:t>
            </a:r>
            <a:r>
              <a:rPr lang="en-US" i="1" smtClean="0"/>
              <a:t>r</a:t>
            </a:r>
            <a:r>
              <a:rPr lang="en-US" smtClean="0"/>
              <a:t> and </a:t>
            </a:r>
            <a:r>
              <a:rPr lang="en-US" i="1" smtClean="0"/>
              <a:t>s</a:t>
            </a:r>
            <a:r>
              <a:rPr lang="en-US" smtClean="0"/>
              <a:t> are compatible</a:t>
            </a:r>
          </a:p>
          <a:p>
            <a:r>
              <a:rPr lang="en-US" smtClean="0"/>
              <a:t>Note: 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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smtClean="0"/>
              <a:t> = </a:t>
            </a:r>
            <a:r>
              <a:rPr lang="en-US" i="1" smtClean="0"/>
              <a:t>r</a:t>
            </a:r>
            <a:r>
              <a:rPr lang="en-US" smtClean="0"/>
              <a:t> – (</a:t>
            </a:r>
            <a:r>
              <a:rPr lang="en-US" i="1" smtClean="0"/>
              <a:t>r</a:t>
            </a:r>
            <a:r>
              <a:rPr lang="en-US" smtClean="0"/>
              <a:t> – </a:t>
            </a:r>
            <a:r>
              <a:rPr lang="en-US" i="1" smtClean="0"/>
              <a:t>s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Relational Algebra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8763" y="1077913"/>
            <a:ext cx="7615237" cy="4876800"/>
          </a:xfrm>
        </p:spPr>
        <p:txBody>
          <a:bodyPr/>
          <a:lstStyle/>
          <a:p>
            <a:r>
              <a:rPr lang="en-US" smtClean="0"/>
              <a:t>Procedural language</a:t>
            </a:r>
          </a:p>
          <a:p>
            <a:r>
              <a:rPr lang="en-US" smtClean="0"/>
              <a:t>Six basic operators</a:t>
            </a:r>
          </a:p>
          <a:p>
            <a:pPr lvl="1"/>
            <a:r>
              <a:rPr lang="en-US" smtClean="0"/>
              <a:t>select: </a:t>
            </a:r>
            <a:r>
              <a:rPr kumimoji="0" lang="en-US" sz="2400" smtClean="0">
                <a:sym typeface="Symbol" panose="05050102010706020507" pitchFamily="18" charset="2"/>
              </a:rPr>
              <a:t></a:t>
            </a:r>
            <a:endParaRPr lang="en-US" smtClean="0"/>
          </a:p>
          <a:p>
            <a:pPr lvl="1"/>
            <a:r>
              <a:rPr lang="en-US" smtClean="0"/>
              <a:t>project: </a:t>
            </a:r>
            <a:r>
              <a:rPr lang="en-US" smtClean="0">
                <a:sym typeface="Symbol" panose="05050102010706020507" pitchFamily="18" charset="2"/>
              </a:rPr>
              <a:t></a:t>
            </a:r>
            <a:endParaRPr lang="en-US" smtClean="0"/>
          </a:p>
          <a:p>
            <a:pPr lvl="1"/>
            <a:r>
              <a:rPr lang="en-US" smtClean="0"/>
              <a:t>union: </a:t>
            </a:r>
            <a:r>
              <a:rPr lang="en-US" smtClean="0">
                <a:sym typeface="Symbol" panose="05050102010706020507" pitchFamily="18" charset="2"/>
              </a:rPr>
              <a:t></a:t>
            </a:r>
            <a:endParaRPr lang="en-US" smtClean="0"/>
          </a:p>
          <a:p>
            <a:pPr lvl="1"/>
            <a:r>
              <a:rPr lang="en-US" smtClean="0"/>
              <a:t>set difference: </a:t>
            </a:r>
            <a:r>
              <a:rPr lang="en-US" i="1" smtClean="0"/>
              <a:t>–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Cartesian product: x</a:t>
            </a:r>
          </a:p>
          <a:p>
            <a:pPr lvl="1"/>
            <a:r>
              <a:rPr lang="en-US" smtClean="0"/>
              <a:t>rename: </a:t>
            </a:r>
            <a:r>
              <a:rPr lang="en-US" sz="2000" i="1" smtClean="0">
                <a:sym typeface="Symbol" panose="05050102010706020507" pitchFamily="18" charset="2"/>
              </a:rPr>
              <a:t></a:t>
            </a:r>
            <a:endParaRPr lang="en-US" smtClean="0"/>
          </a:p>
          <a:p>
            <a:r>
              <a:rPr lang="en-US" smtClean="0"/>
              <a:t>The operators take one or  two relations as inputs and produce a new relation as a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Set-Intersection Operation –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509713"/>
            <a:ext cx="7848600" cy="4876800"/>
          </a:xfrm>
        </p:spPr>
        <p:txBody>
          <a:bodyPr/>
          <a:lstStyle/>
          <a:p>
            <a:r>
              <a:rPr lang="en-US" smtClean="0"/>
              <a:t>Relation </a:t>
            </a:r>
            <a:r>
              <a:rPr lang="en-US" i="1" smtClean="0"/>
              <a:t>r, s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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endParaRPr lang="en-US" i="1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550988"/>
            <a:ext cx="26574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   Notation:  r     s</a:t>
            </a:r>
            <a:endParaRPr kumimoji="1" lang="en-US" i="1">
              <a:sym typeface="Symbol" panose="05050102010706020507" pitchFamily="18" charset="2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Natural-Join Operation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98513" y="1495425"/>
            <a:ext cx="8215312" cy="5207000"/>
          </a:xfrm>
        </p:spPr>
        <p:txBody>
          <a:bodyPr/>
          <a:lstStyle/>
          <a:p>
            <a:r>
              <a:rPr lang="en-US" smtClean="0"/>
              <a:t>Let </a:t>
            </a:r>
            <a:r>
              <a:rPr lang="en-US" i="1" smtClean="0"/>
              <a:t>r</a:t>
            </a:r>
            <a:r>
              <a:rPr lang="en-US" smtClean="0"/>
              <a:t> and </a:t>
            </a:r>
            <a:r>
              <a:rPr lang="en-US" i="1" smtClean="0"/>
              <a:t>s</a:t>
            </a:r>
            <a:r>
              <a:rPr lang="en-US" smtClean="0"/>
              <a:t> be relations on schemas </a:t>
            </a:r>
            <a:r>
              <a:rPr lang="en-US" i="1" smtClean="0"/>
              <a:t>R</a:t>
            </a:r>
            <a:r>
              <a:rPr lang="en-US" smtClean="0"/>
              <a:t> and </a:t>
            </a:r>
            <a:r>
              <a:rPr lang="en-US" i="1" smtClean="0"/>
              <a:t>S</a:t>
            </a:r>
            <a:r>
              <a:rPr lang="en-US" smtClean="0"/>
              <a:t> respectively. </a:t>
            </a:r>
            <a:br>
              <a:rPr lang="en-US" smtClean="0"/>
            </a:br>
            <a:r>
              <a:rPr lang="en-US" smtClean="0"/>
              <a:t>Then,  r     s  is a relation on schema </a:t>
            </a:r>
            <a:r>
              <a:rPr lang="en-US" i="1" smtClean="0"/>
              <a:t>R </a:t>
            </a:r>
            <a:r>
              <a:rPr lang="en-US" smtClean="0">
                <a:sym typeface="Symbol" panose="05050102010706020507" pitchFamily="18" charset="2"/>
              </a:rPr>
              <a:t>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smtClean="0"/>
              <a:t> obtained as follows:</a:t>
            </a:r>
          </a:p>
          <a:p>
            <a:pPr lvl="1"/>
            <a:r>
              <a:rPr lang="en-US" smtClean="0"/>
              <a:t>Consider each pair of tuples </a:t>
            </a:r>
            <a:r>
              <a:rPr lang="en-US" i="1" smtClean="0"/>
              <a:t>t</a:t>
            </a:r>
            <a:r>
              <a:rPr lang="en-US" sz="2800" i="1" baseline="-25000" smtClean="0"/>
              <a:t>r</a:t>
            </a:r>
            <a:r>
              <a:rPr lang="en-US" smtClean="0"/>
              <a:t> from </a:t>
            </a:r>
            <a:r>
              <a:rPr lang="en-US" i="1" smtClean="0"/>
              <a:t>r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sz="2800" i="1" baseline="-25000" smtClean="0"/>
              <a:t>s</a:t>
            </a:r>
            <a:r>
              <a:rPr lang="en-US" smtClean="0"/>
              <a:t> from </a:t>
            </a:r>
            <a:r>
              <a:rPr lang="en-US" i="1" smtClean="0"/>
              <a:t>s</a:t>
            </a:r>
            <a:r>
              <a:rPr lang="en-US" smtClean="0"/>
              <a:t>.  </a:t>
            </a:r>
          </a:p>
          <a:p>
            <a:pPr lvl="1"/>
            <a:r>
              <a:rPr lang="en-US" smtClean="0"/>
              <a:t>If </a:t>
            </a:r>
            <a:r>
              <a:rPr lang="en-US" i="1" smtClean="0"/>
              <a:t>t</a:t>
            </a:r>
            <a:r>
              <a:rPr lang="en-US" sz="2400" i="1" baseline="-25000" smtClean="0"/>
              <a:t>r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sz="2400" i="1" baseline="-25000" smtClean="0"/>
              <a:t>s</a:t>
            </a:r>
            <a:r>
              <a:rPr lang="en-US" smtClean="0"/>
              <a:t> have the same value on each of the attributes in 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</a:t>
            </a:r>
            <a:r>
              <a:rPr lang="en-US" smtClean="0"/>
              <a:t> </a:t>
            </a:r>
            <a:r>
              <a:rPr lang="en-US" i="1" smtClean="0"/>
              <a:t>S</a:t>
            </a:r>
            <a:r>
              <a:rPr lang="en-US" smtClean="0"/>
              <a:t>, add a tuple </a:t>
            </a:r>
            <a:r>
              <a:rPr lang="en-US" i="1" smtClean="0"/>
              <a:t>t</a:t>
            </a:r>
            <a:r>
              <a:rPr lang="en-US" smtClean="0"/>
              <a:t>  to the result, where</a:t>
            </a:r>
          </a:p>
          <a:p>
            <a:pPr lvl="2"/>
            <a:r>
              <a:rPr lang="en-US" i="1" smtClean="0"/>
              <a:t>t</a:t>
            </a:r>
            <a:r>
              <a:rPr lang="en-US" smtClean="0"/>
              <a:t> has the same value as </a:t>
            </a:r>
            <a:r>
              <a:rPr lang="en-US" i="1" smtClean="0"/>
              <a:t>t</a:t>
            </a:r>
            <a:r>
              <a:rPr lang="en-US" sz="3200" i="1" baseline="-25000" smtClean="0"/>
              <a:t>r</a:t>
            </a:r>
            <a:r>
              <a:rPr lang="en-US" smtClean="0"/>
              <a:t> on </a:t>
            </a:r>
            <a:r>
              <a:rPr lang="en-US" i="1" smtClean="0"/>
              <a:t>r</a:t>
            </a:r>
            <a:endParaRPr lang="en-US" smtClean="0"/>
          </a:p>
          <a:p>
            <a:pPr lvl="2"/>
            <a:r>
              <a:rPr lang="en-US" i="1" smtClean="0"/>
              <a:t>t</a:t>
            </a:r>
            <a:r>
              <a:rPr lang="en-US" smtClean="0"/>
              <a:t> has the same value as </a:t>
            </a:r>
            <a:r>
              <a:rPr lang="en-US" i="1" smtClean="0"/>
              <a:t>t</a:t>
            </a:r>
            <a:r>
              <a:rPr lang="en-US" sz="3200" i="1" baseline="-25000" smtClean="0"/>
              <a:t>s</a:t>
            </a:r>
            <a:r>
              <a:rPr lang="en-US" smtClean="0"/>
              <a:t> on </a:t>
            </a:r>
            <a:r>
              <a:rPr lang="en-US" i="1" smtClean="0"/>
              <a:t>s</a:t>
            </a:r>
            <a:endParaRPr lang="en-US" smtClean="0"/>
          </a:p>
          <a:p>
            <a:r>
              <a:rPr lang="en-US" smtClean="0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i="1" smtClean="0"/>
              <a:t>R</a:t>
            </a:r>
            <a:r>
              <a:rPr lang="en-US" smtClean="0"/>
              <a:t> = (</a:t>
            </a:r>
            <a:r>
              <a:rPr lang="en-US" i="1" smtClean="0"/>
              <a:t>A, B, C, D</a:t>
            </a:r>
            <a:r>
              <a:rPr lang="en-US" smtClean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i="1" smtClean="0"/>
              <a:t>S</a:t>
            </a:r>
            <a:r>
              <a:rPr lang="en-US" smtClean="0"/>
              <a:t> = (</a:t>
            </a:r>
            <a:r>
              <a:rPr lang="en-US" i="1" smtClean="0"/>
              <a:t>E, B, D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Result schema = (</a:t>
            </a:r>
            <a:r>
              <a:rPr lang="en-US" i="1" smtClean="0"/>
              <a:t>A, B, C, D, E</a:t>
            </a:r>
            <a:r>
              <a:rPr lang="en-US" smtClean="0"/>
              <a:t>)</a:t>
            </a:r>
          </a:p>
          <a:p>
            <a:pPr lvl="1"/>
            <a:r>
              <a:rPr lang="en-US" i="1" smtClean="0"/>
              <a:t>r</a:t>
            </a:r>
            <a:r>
              <a:rPr lang="en-US" smtClean="0"/>
              <a:t>     </a:t>
            </a:r>
            <a:r>
              <a:rPr lang="en-US" i="1" smtClean="0"/>
              <a:t>s</a:t>
            </a:r>
            <a:r>
              <a:rPr lang="en-US" smtClean="0"/>
              <a:t> is defined as:</a:t>
            </a:r>
            <a:br>
              <a:rPr lang="en-US" smtClean="0"/>
            </a:br>
            <a:r>
              <a:rPr lang="en-US" smtClean="0"/>
              <a:t>      </a:t>
            </a:r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z="2400" i="1" baseline="-25000" smtClean="0"/>
              <a:t>r.A, r.B, r.C, r.D, s.E</a:t>
            </a:r>
            <a:r>
              <a:rPr lang="en-US" smtClean="0"/>
              <a:t> (</a:t>
            </a:r>
            <a:r>
              <a:rPr lang="en-US" sz="2400" smtClean="0">
                <a:sym typeface="Symbol" panose="05050102010706020507" pitchFamily="18" charset="2"/>
              </a:rPr>
              <a:t></a:t>
            </a:r>
            <a:r>
              <a:rPr lang="en-US" sz="2400" i="1" baseline="-25000" smtClean="0"/>
              <a:t>r.B = s.B </a:t>
            </a:r>
            <a:r>
              <a:rPr lang="en-US" baseline="-25000" smtClean="0">
                <a:sym typeface="Symbol" panose="05050102010706020507" pitchFamily="18" charset="2"/>
              </a:rPr>
              <a:t></a:t>
            </a:r>
            <a:r>
              <a:rPr lang="en-US" sz="2400" i="1" baseline="-25000" smtClean="0"/>
              <a:t> r.D = s.D</a:t>
            </a:r>
            <a:r>
              <a:rPr lang="en-US" smtClean="0"/>
              <a:t> (</a:t>
            </a:r>
            <a:r>
              <a:rPr lang="en-US" i="1" smtClean="0"/>
              <a:t>r </a:t>
            </a:r>
            <a:r>
              <a:rPr lang="en-US" smtClean="0"/>
              <a:t> x  </a:t>
            </a:r>
            <a:r>
              <a:rPr lang="en-US" i="1" smtClean="0"/>
              <a:t>s</a:t>
            </a:r>
            <a:r>
              <a:rPr lang="en-US" smtClean="0"/>
              <a:t>))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 rot="16200000" flipV="1">
            <a:off x="1787525" y="56515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 rot="16200000" flipV="1">
            <a:off x="2095500" y="18938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smtClean="0"/>
              <a:t>Relations r, s:</a:t>
            </a:r>
          </a:p>
        </p:txBody>
      </p:sp>
      <p:grpSp>
        <p:nvGrpSpPr>
          <p:cNvPr id="47108" name="Group 4"/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08585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42875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177165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2288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6860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1432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60045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/>
                <a:t>r     s</a:t>
              </a:r>
            </a:p>
          </p:txBody>
        </p:sp>
        <p:sp>
          <p:nvSpPr>
            <p:cNvPr id="47112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</p:grpSp>
      <p:pic>
        <p:nvPicPr>
          <p:cNvPr id="471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169988"/>
            <a:ext cx="4276725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110" name="AutoShape 8"/>
          <p:cNvSpPr>
            <a:spLocks noChangeArrowheads="1"/>
          </p:cNvSpPr>
          <p:nvPr/>
        </p:nvSpPr>
        <p:spPr bwMode="auto">
          <a:xfrm rot="16200000" flipV="1">
            <a:off x="1428750" y="37623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Natural Join and Theta Join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093788"/>
            <a:ext cx="8178800" cy="4903787"/>
          </a:xfrm>
        </p:spPr>
        <p:txBody>
          <a:bodyPr/>
          <a:lstStyle/>
          <a:p>
            <a:r>
              <a:rPr lang="en-US" smtClean="0"/>
              <a:t>Find the names of all instructors in the Comp. Sci. department together with the course titles of all the courses that the instructors teach</a:t>
            </a:r>
          </a:p>
          <a:p>
            <a:pPr lvl="1"/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mtClean="0"/>
              <a:t> </a:t>
            </a:r>
            <a:r>
              <a:rPr lang="en-US" sz="2400" i="1" baseline="-25000" smtClean="0"/>
              <a:t>name, title</a:t>
            </a:r>
            <a:r>
              <a:rPr lang="en-US" smtClean="0"/>
              <a:t> (</a:t>
            </a:r>
            <a:r>
              <a:rPr lang="en-US" sz="2400" smtClean="0">
                <a:sym typeface="Symbol" panose="05050102010706020507" pitchFamily="18" charset="2"/>
              </a:rPr>
              <a:t></a:t>
            </a:r>
            <a:r>
              <a:rPr lang="en-US" smtClean="0"/>
              <a:t> </a:t>
            </a:r>
            <a:r>
              <a:rPr lang="en-US" sz="2400" i="1" baseline="-25000" smtClean="0"/>
              <a:t>dept_name</a:t>
            </a:r>
            <a:r>
              <a:rPr lang="en-US" sz="2400" baseline="-25000" smtClean="0"/>
              <a:t>=“Comp. Sci.”</a:t>
            </a:r>
            <a:r>
              <a:rPr lang="en-US" smtClean="0"/>
              <a:t> (</a:t>
            </a:r>
            <a:r>
              <a:rPr lang="en-US" i="1" smtClean="0"/>
              <a:t>instructor</a:t>
            </a:r>
            <a:r>
              <a:rPr lang="en-US" smtClean="0"/>
              <a:t>     </a:t>
            </a:r>
            <a:r>
              <a:rPr lang="en-US" i="1" smtClean="0"/>
              <a:t>teaches</a:t>
            </a:r>
            <a:r>
              <a:rPr lang="en-US" smtClean="0"/>
              <a:t>     </a:t>
            </a:r>
            <a:r>
              <a:rPr lang="en-US" i="1" smtClean="0"/>
              <a:t>course</a:t>
            </a:r>
            <a:r>
              <a:rPr lang="en-US" smtClean="0"/>
              <a:t>))</a:t>
            </a:r>
          </a:p>
          <a:p>
            <a:r>
              <a:rPr lang="en-US" smtClean="0"/>
              <a:t>Natural join is associative</a:t>
            </a:r>
          </a:p>
          <a:p>
            <a:pPr lvl="1"/>
            <a:r>
              <a:rPr lang="en-US" smtClean="0"/>
              <a:t>(</a:t>
            </a:r>
            <a:r>
              <a:rPr lang="en-US" i="1" smtClean="0"/>
              <a:t>instructor      teaches</a:t>
            </a:r>
            <a:r>
              <a:rPr lang="en-US" smtClean="0"/>
              <a:t>)     </a:t>
            </a:r>
            <a:r>
              <a:rPr lang="en-US" i="1" smtClean="0"/>
              <a:t>course</a:t>
            </a:r>
            <a:r>
              <a:rPr lang="en-US" smtClean="0"/>
              <a:t>        is equivalent to</a:t>
            </a:r>
            <a:br>
              <a:rPr lang="en-US" smtClean="0"/>
            </a:br>
            <a:r>
              <a:rPr lang="en-US" i="1" smtClean="0"/>
              <a:t>instructor</a:t>
            </a:r>
            <a:r>
              <a:rPr lang="en-US" smtClean="0"/>
              <a:t>       (</a:t>
            </a:r>
            <a:r>
              <a:rPr lang="en-US" i="1" smtClean="0"/>
              <a:t>teaches     course</a:t>
            </a:r>
            <a:r>
              <a:rPr lang="en-US" smtClean="0"/>
              <a:t>)</a:t>
            </a:r>
          </a:p>
          <a:p>
            <a:r>
              <a:rPr lang="en-US" smtClean="0"/>
              <a:t>Natural join is commutative</a:t>
            </a:r>
          </a:p>
          <a:p>
            <a:pPr lvl="1"/>
            <a:r>
              <a:rPr lang="en-US" i="1" smtClean="0"/>
              <a:t>instruct     teaches</a:t>
            </a:r>
            <a:r>
              <a:rPr lang="en-US" smtClean="0"/>
              <a:t>       is equivalent to</a:t>
            </a:r>
            <a:br>
              <a:rPr lang="en-US" smtClean="0"/>
            </a:br>
            <a:r>
              <a:rPr lang="en-US" i="1" smtClean="0"/>
              <a:t>teaches     instructor</a:t>
            </a:r>
          </a:p>
          <a:p>
            <a:r>
              <a:rPr lang="en-US" smtClean="0"/>
              <a:t>The </a:t>
            </a:r>
            <a:r>
              <a:rPr lang="en-US" b="1" smtClean="0">
                <a:solidFill>
                  <a:srgbClr val="000099"/>
                </a:solidFill>
              </a:rPr>
              <a:t>theta join</a:t>
            </a:r>
            <a:r>
              <a:rPr lang="en-US" smtClean="0"/>
              <a:t> operation  </a:t>
            </a:r>
            <a:r>
              <a:rPr lang="en-US" i="1" smtClean="0"/>
              <a:t>r     </a:t>
            </a:r>
            <a:r>
              <a:rPr lang="en-US" sz="2400" i="1" baseline="-25000" smtClean="0">
                <a:sym typeface="Symbol" panose="05050102010706020507" pitchFamily="18" charset="2"/>
              </a:rPr>
              <a:t> </a:t>
            </a:r>
            <a:r>
              <a:rPr lang="en-US" i="1" smtClean="0"/>
              <a:t>s</a:t>
            </a:r>
            <a:r>
              <a:rPr lang="en-US" smtClean="0"/>
              <a:t>   is defined as</a:t>
            </a:r>
          </a:p>
          <a:p>
            <a:pPr lvl="1"/>
            <a:r>
              <a:rPr lang="en-US" i="1" smtClean="0"/>
              <a:t>r      </a:t>
            </a:r>
            <a:r>
              <a:rPr lang="en-US" sz="2400" i="1" baseline="-25000" smtClean="0">
                <a:sym typeface="Symbol" panose="05050102010706020507" pitchFamily="18" charset="2"/>
              </a:rPr>
              <a:t> </a:t>
            </a:r>
            <a:r>
              <a:rPr lang="en-US" i="1" smtClean="0"/>
              <a:t>s  </a:t>
            </a:r>
            <a:r>
              <a:rPr lang="en-US" smtClean="0"/>
              <a:t> = </a:t>
            </a:r>
            <a:r>
              <a:rPr lang="en-US" sz="2400" smtClean="0">
                <a:sym typeface="Symbol" panose="05050102010706020507" pitchFamily="18" charset="2"/>
              </a:rPr>
              <a:t></a:t>
            </a:r>
            <a:r>
              <a:rPr lang="en-US" sz="2400" i="1" baseline="-25000" smtClean="0">
                <a:sym typeface="Symbol" panose="05050102010706020507" pitchFamily="18" charset="2"/>
              </a:rPr>
              <a:t></a:t>
            </a:r>
            <a:r>
              <a:rPr lang="en-US" sz="2400" smtClean="0">
                <a:sym typeface="Symbol" panose="05050102010706020507" pitchFamily="18" charset="2"/>
              </a:rPr>
              <a:t> (</a:t>
            </a:r>
            <a:r>
              <a:rPr lang="en-US" sz="2400" i="1" smtClean="0">
                <a:sym typeface="Symbol" panose="05050102010706020507" pitchFamily="18" charset="2"/>
              </a:rPr>
              <a:t>r  </a:t>
            </a:r>
            <a:r>
              <a:rPr lang="en-US" sz="2400" smtClean="0">
                <a:sym typeface="Symbol" panose="05050102010706020507" pitchFamily="18" charset="2"/>
              </a:rPr>
              <a:t>x </a:t>
            </a:r>
            <a:r>
              <a:rPr lang="en-US" sz="2400" i="1" smtClean="0">
                <a:sym typeface="Symbol" panose="05050102010706020507" pitchFamily="18" charset="2"/>
              </a:rPr>
              <a:t> s)</a:t>
            </a:r>
            <a:endParaRPr lang="en-US" sz="2400" smtClean="0">
              <a:sym typeface="dbsym" pitchFamily="34" charset="2"/>
            </a:endParaRPr>
          </a:p>
        </p:txBody>
      </p:sp>
      <p:sp>
        <p:nvSpPr>
          <p:cNvPr id="49156" name="AutoShape 5"/>
          <p:cNvSpPr>
            <a:spLocks noChangeArrowheads="1"/>
          </p:cNvSpPr>
          <p:nvPr/>
        </p:nvSpPr>
        <p:spPr bwMode="auto">
          <a:xfrm rot="16200000" flipV="1">
            <a:off x="3824288" y="2744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9157" name="AutoShape 6"/>
          <p:cNvSpPr>
            <a:spLocks noChangeArrowheads="1"/>
          </p:cNvSpPr>
          <p:nvPr/>
        </p:nvSpPr>
        <p:spPr bwMode="auto">
          <a:xfrm rot="16200000" flipV="1">
            <a:off x="7620000" y="19669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9158" name="AutoShape 7"/>
          <p:cNvSpPr>
            <a:spLocks noChangeArrowheads="1"/>
          </p:cNvSpPr>
          <p:nvPr/>
        </p:nvSpPr>
        <p:spPr bwMode="auto">
          <a:xfrm rot="16200000" flipV="1">
            <a:off x="6491288" y="19510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9159" name="AutoShape 8"/>
          <p:cNvSpPr>
            <a:spLocks noChangeArrowheads="1"/>
          </p:cNvSpPr>
          <p:nvPr/>
        </p:nvSpPr>
        <p:spPr bwMode="auto">
          <a:xfrm rot="16200000" flipV="1">
            <a:off x="2590800" y="2743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9160" name="AutoShape 9"/>
          <p:cNvSpPr>
            <a:spLocks noChangeArrowheads="1"/>
          </p:cNvSpPr>
          <p:nvPr/>
        </p:nvSpPr>
        <p:spPr bwMode="auto">
          <a:xfrm rot="16200000" flipV="1">
            <a:off x="2576513" y="2971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9161" name="AutoShape 10"/>
          <p:cNvSpPr>
            <a:spLocks noChangeArrowheads="1"/>
          </p:cNvSpPr>
          <p:nvPr/>
        </p:nvSpPr>
        <p:spPr bwMode="auto">
          <a:xfrm rot="16200000" flipV="1">
            <a:off x="3825875" y="30178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9162" name="AutoShape 11"/>
          <p:cNvSpPr>
            <a:spLocks noChangeArrowheads="1"/>
          </p:cNvSpPr>
          <p:nvPr/>
        </p:nvSpPr>
        <p:spPr bwMode="auto">
          <a:xfrm rot="16200000" flipV="1">
            <a:off x="2330450" y="37353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9163" name="AutoShape 12"/>
          <p:cNvSpPr>
            <a:spLocks noChangeArrowheads="1"/>
          </p:cNvSpPr>
          <p:nvPr/>
        </p:nvSpPr>
        <p:spPr bwMode="auto">
          <a:xfrm rot="16200000" flipV="1">
            <a:off x="2362200" y="400843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9164" name="AutoShape 13"/>
          <p:cNvSpPr>
            <a:spLocks noChangeArrowheads="1"/>
          </p:cNvSpPr>
          <p:nvPr/>
        </p:nvSpPr>
        <p:spPr bwMode="auto">
          <a:xfrm rot="16200000" flipV="1">
            <a:off x="1766888" y="4862513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49165" name="AutoShape 15"/>
          <p:cNvSpPr>
            <a:spLocks noChangeArrowheads="1"/>
          </p:cNvSpPr>
          <p:nvPr/>
        </p:nvSpPr>
        <p:spPr bwMode="auto">
          <a:xfrm rot="16200000" flipV="1">
            <a:off x="3871913" y="43957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Assignment Operation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204075" cy="4681537"/>
          </a:xfrm>
        </p:spPr>
        <p:txBody>
          <a:bodyPr/>
          <a:lstStyle/>
          <a:p>
            <a:r>
              <a:rPr lang="en-US" smtClean="0"/>
              <a:t>The assignment operation (</a:t>
            </a:r>
            <a:r>
              <a:rPr lang="en-US" smtClean="0">
                <a:sym typeface="Symbol" panose="05050102010706020507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smtClean="0">
                <a:sym typeface="Symbol" panose="05050102010706020507" pitchFamily="18" charset="2"/>
              </a:rPr>
              <a:t> Write query as a sequential program consisting of</a:t>
            </a:r>
          </a:p>
          <a:p>
            <a:pPr lvl="2"/>
            <a:r>
              <a:rPr lang="en-US" smtClean="0">
                <a:sym typeface="Symbol" panose="05050102010706020507" pitchFamily="18" charset="2"/>
              </a:rPr>
              <a:t>a series of assignments </a:t>
            </a:r>
          </a:p>
          <a:p>
            <a:pPr lvl="2"/>
            <a:r>
              <a:rPr lang="en-US" smtClean="0">
                <a:sym typeface="Symbol" panose="05050102010706020507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smtClean="0">
                <a:sym typeface="Symbol" panose="05050102010706020507" pitchFamily="18" charset="2"/>
              </a:rPr>
              <a:t>Assignment must always be made to a temporary relation variable.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mtClean="0"/>
              <a:t>An extension of the join operation that avoids loss of information.</a:t>
            </a:r>
          </a:p>
          <a:p>
            <a:r>
              <a:rPr lang="en-US" smtClean="0"/>
              <a:t>Computes the join and then adds tuples form one relation that does not match tuples in the other relation to the result of the join. </a:t>
            </a:r>
          </a:p>
          <a:p>
            <a:r>
              <a:rPr lang="en-US" smtClean="0"/>
              <a:t>Uses </a:t>
            </a:r>
            <a:r>
              <a:rPr lang="en-US" i="1" smtClean="0"/>
              <a:t>null</a:t>
            </a:r>
            <a:r>
              <a:rPr lang="en-US" smtClean="0"/>
              <a:t> values:</a:t>
            </a:r>
          </a:p>
          <a:p>
            <a:pPr lvl="1"/>
            <a:r>
              <a:rPr lang="en-US" sz="2000" i="1" smtClean="0"/>
              <a:t>null </a:t>
            </a:r>
            <a:r>
              <a:rPr lang="en-US" smtClean="0"/>
              <a:t>signifies that the value is unknown or does not exist </a:t>
            </a:r>
          </a:p>
          <a:p>
            <a:pPr lvl="1"/>
            <a:r>
              <a:rPr lang="en-US" smtClean="0"/>
              <a:t>All comparisons involving </a:t>
            </a:r>
            <a:r>
              <a:rPr lang="en-US" i="1" smtClean="0"/>
              <a:t>null</a:t>
            </a:r>
            <a:r>
              <a:rPr lang="en-US" smtClean="0"/>
              <a:t> are (roughly speaking) </a:t>
            </a:r>
            <a:r>
              <a:rPr lang="en-US" b="1" smtClean="0"/>
              <a:t>false</a:t>
            </a:r>
            <a:r>
              <a:rPr lang="en-US" smtClean="0"/>
              <a:t> by definition.</a:t>
            </a:r>
          </a:p>
          <a:p>
            <a:pPr lvl="2"/>
            <a:r>
              <a:rPr lang="en-US" smtClean="0"/>
              <a:t>We shall study precise meaning of comparisons with nulls later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– 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smtClean="0"/>
              <a:t>Relation </a:t>
            </a:r>
            <a:r>
              <a:rPr lang="en-US" i="1" smtClean="0"/>
              <a:t>instructor1</a:t>
            </a:r>
            <a:endParaRPr lang="en-US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Relation </a:t>
            </a:r>
            <a:r>
              <a:rPr lang="en-US" i="1"/>
              <a:t>teaches1</a:t>
            </a:r>
            <a:endParaRPr lang="en-US"/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54285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i="1"/>
                <a:t>ID</a:t>
              </a:r>
              <a:endParaRPr lang="en-US"/>
            </a:p>
          </p:txBody>
        </p:sp>
        <p:sp>
          <p:nvSpPr>
            <p:cNvPr id="54286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i="1"/>
                <a:t>course_id</a:t>
              </a:r>
              <a:endParaRPr lang="en-US"/>
            </a:p>
          </p:txBody>
        </p:sp>
        <p:sp>
          <p:nvSpPr>
            <p:cNvPr id="54287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/>
                <a:t>10101</a:t>
              </a:r>
            </a:p>
            <a:p>
              <a:r>
                <a:rPr lang="en-US"/>
                <a:t>12121</a:t>
              </a:r>
            </a:p>
            <a:p>
              <a:r>
                <a:rPr lang="en-US"/>
                <a:t>76766</a:t>
              </a:r>
            </a:p>
          </p:txBody>
        </p:sp>
        <p:sp>
          <p:nvSpPr>
            <p:cNvPr id="54288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/>
                <a:t>CS-101</a:t>
              </a:r>
            </a:p>
            <a:p>
              <a:r>
                <a:rPr lang="en-US"/>
                <a:t>FIN-201</a:t>
              </a:r>
            </a:p>
            <a:p>
              <a:r>
                <a:rPr lang="en-US"/>
                <a:t>BIO-101</a:t>
              </a:r>
            </a:p>
          </p:txBody>
        </p:sp>
      </p:grpSp>
      <p:grpSp>
        <p:nvGrpSpPr>
          <p:cNvPr id="54278" name="Group 10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54279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/>
                <a:t>Comp. Sci.</a:t>
              </a:r>
            </a:p>
            <a:p>
              <a:pPr algn="ctr"/>
              <a:r>
                <a:rPr lang="en-US"/>
                <a:t>Finance</a:t>
              </a:r>
            </a:p>
            <a:p>
              <a:pPr algn="ctr"/>
              <a:r>
                <a:rPr lang="en-US"/>
                <a:t>Music</a:t>
              </a:r>
            </a:p>
          </p:txBody>
        </p:sp>
        <p:sp>
          <p:nvSpPr>
            <p:cNvPr id="54280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i="1"/>
                <a:t>ID</a:t>
              </a:r>
              <a:endParaRPr lang="en-US"/>
            </a:p>
          </p:txBody>
        </p:sp>
        <p:sp>
          <p:nvSpPr>
            <p:cNvPr id="54281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i="1"/>
                <a:t>dept_name</a:t>
              </a:r>
              <a:endParaRPr lang="en-US"/>
            </a:p>
          </p:txBody>
        </p:sp>
        <p:sp>
          <p:nvSpPr>
            <p:cNvPr id="54282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/>
                <a:t>10101</a:t>
              </a:r>
            </a:p>
            <a:p>
              <a:r>
                <a:rPr lang="en-US"/>
                <a:t>12121</a:t>
              </a:r>
            </a:p>
            <a:p>
              <a:r>
                <a:rPr lang="en-US"/>
                <a:t>15151</a:t>
              </a:r>
            </a:p>
          </p:txBody>
        </p:sp>
        <p:sp>
          <p:nvSpPr>
            <p:cNvPr id="54283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/>
              <a:r>
                <a:rPr lang="en-US" i="1"/>
                <a:t>name</a:t>
              </a:r>
              <a:endParaRPr lang="en-US"/>
            </a:p>
          </p:txBody>
        </p:sp>
        <p:sp>
          <p:nvSpPr>
            <p:cNvPr id="54284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r>
                <a:rPr lang="en-US"/>
                <a:t>Srinivasan</a:t>
              </a:r>
            </a:p>
            <a:p>
              <a:r>
                <a:rPr lang="en-US"/>
                <a:t>Wu</a:t>
              </a:r>
            </a:p>
            <a:p>
              <a:r>
                <a:rPr lang="en-US"/>
                <a:t>Mozart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4"/>
          <p:cNvSpPr>
            <a:spLocks noChangeArrowheads="1"/>
          </p:cNvSpPr>
          <p:nvPr/>
        </p:nvSpPr>
        <p:spPr bwMode="auto">
          <a:xfrm>
            <a:off x="885825" y="3408363"/>
            <a:ext cx="42354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/>
              <a:t> </a:t>
            </a:r>
            <a:r>
              <a:rPr kumimoji="1" lang="en-US"/>
              <a:t>Left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i="1"/>
              <a:t>    instructor          teaches</a:t>
            </a:r>
            <a:endParaRPr kumimoji="1" lang="en-US" b="1"/>
          </a:p>
        </p:txBody>
      </p:sp>
      <p:grpSp>
        <p:nvGrpSpPr>
          <p:cNvPr id="56323" name="Group 25"/>
          <p:cNvGrpSpPr>
            <a:grpSpLocks/>
          </p:cNvGrpSpPr>
          <p:nvPr/>
        </p:nvGrpSpPr>
        <p:grpSpPr bwMode="auto">
          <a:xfrm>
            <a:off x="2220913" y="3868738"/>
            <a:ext cx="414337" cy="209550"/>
            <a:chOff x="1225" y="2417"/>
            <a:chExt cx="261" cy="132"/>
          </a:xfrm>
        </p:grpSpPr>
        <p:sp>
          <p:nvSpPr>
            <p:cNvPr id="56343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6344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6345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– Example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991350" cy="842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Join </a:t>
            </a:r>
            <a:br>
              <a:rPr lang="en-US" smtClean="0"/>
            </a:br>
            <a:r>
              <a:rPr lang="en-US" sz="1600" b="1" smtClean="0"/>
              <a:t/>
            </a:r>
            <a:br>
              <a:rPr lang="en-US" sz="1600" b="1" smtClean="0"/>
            </a:br>
            <a:r>
              <a:rPr lang="en-US" i="1" smtClean="0"/>
              <a:t>instructor      teaches</a:t>
            </a:r>
          </a:p>
        </p:txBody>
      </p:sp>
      <p:sp>
        <p:nvSpPr>
          <p:cNvPr id="56326" name="AutoShape 4"/>
          <p:cNvSpPr>
            <a:spLocks noChangeArrowheads="1"/>
          </p:cNvSpPr>
          <p:nvPr/>
        </p:nvSpPr>
        <p:spPr bwMode="auto">
          <a:xfrm rot="16200000" flipV="1">
            <a:off x="2309813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56327" name="Rectangle 6"/>
          <p:cNvSpPr>
            <a:spLocks noChangeArrowheads="1"/>
          </p:cNvSpPr>
          <p:nvPr/>
        </p:nvSpPr>
        <p:spPr bwMode="auto">
          <a:xfrm>
            <a:off x="1508125" y="214947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ID</a:t>
            </a:r>
            <a:endParaRPr lang="en-US"/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4327525" y="214947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dept_name</a:t>
            </a:r>
            <a:endParaRPr lang="en-US"/>
          </a:p>
        </p:txBody>
      </p:sp>
      <p:sp>
        <p:nvSpPr>
          <p:cNvPr id="56329" name="Rectangle 8"/>
          <p:cNvSpPr>
            <a:spLocks noChangeArrowheads="1"/>
          </p:cNvSpPr>
          <p:nvPr/>
        </p:nvSpPr>
        <p:spPr bwMode="auto">
          <a:xfrm>
            <a:off x="1508125" y="2530475"/>
            <a:ext cx="12334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10101</a:t>
            </a:r>
          </a:p>
          <a:p>
            <a:r>
              <a:rPr lang="en-US"/>
              <a:t>12121</a:t>
            </a:r>
          </a:p>
        </p:txBody>
      </p:sp>
      <p:sp>
        <p:nvSpPr>
          <p:cNvPr id="56330" name="Rectangle 9"/>
          <p:cNvSpPr>
            <a:spLocks noChangeArrowheads="1"/>
          </p:cNvSpPr>
          <p:nvPr/>
        </p:nvSpPr>
        <p:spPr bwMode="auto">
          <a:xfrm>
            <a:off x="4327525" y="2530475"/>
            <a:ext cx="1357313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/>
              <a:t>Comp. Sci.</a:t>
            </a:r>
          </a:p>
          <a:p>
            <a:pPr algn="ctr"/>
            <a:r>
              <a:rPr lang="en-US"/>
              <a:t>Finance</a:t>
            </a:r>
          </a:p>
        </p:txBody>
      </p:sp>
      <p:sp>
        <p:nvSpPr>
          <p:cNvPr id="56331" name="Rectangle 10"/>
          <p:cNvSpPr>
            <a:spLocks noChangeArrowheads="1"/>
          </p:cNvSpPr>
          <p:nvPr/>
        </p:nvSpPr>
        <p:spPr bwMode="auto">
          <a:xfrm>
            <a:off x="5621338" y="214947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course_id</a:t>
            </a:r>
            <a:endParaRPr lang="en-US"/>
          </a:p>
        </p:txBody>
      </p:sp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5635625" y="2530475"/>
            <a:ext cx="1462088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  CS-101</a:t>
            </a:r>
          </a:p>
          <a:p>
            <a:r>
              <a:rPr lang="en-US"/>
              <a:t>  FIN-201</a:t>
            </a:r>
          </a:p>
        </p:txBody>
      </p:sp>
      <p:sp>
        <p:nvSpPr>
          <p:cNvPr id="56333" name="Rectangle 12"/>
          <p:cNvSpPr>
            <a:spLocks noChangeArrowheads="1"/>
          </p:cNvSpPr>
          <p:nvPr/>
        </p:nvSpPr>
        <p:spPr bwMode="auto">
          <a:xfrm>
            <a:off x="2727325" y="214947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name</a:t>
            </a:r>
            <a:endParaRPr lang="en-US"/>
          </a:p>
        </p:txBody>
      </p:sp>
      <p:sp>
        <p:nvSpPr>
          <p:cNvPr id="56334" name="Rectangle 13"/>
          <p:cNvSpPr>
            <a:spLocks noChangeArrowheads="1"/>
          </p:cNvSpPr>
          <p:nvPr/>
        </p:nvSpPr>
        <p:spPr bwMode="auto">
          <a:xfrm>
            <a:off x="2727325" y="253047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Srinivasan</a:t>
            </a:r>
          </a:p>
          <a:p>
            <a:r>
              <a:rPr lang="en-US"/>
              <a:t>Wu</a:t>
            </a:r>
          </a:p>
        </p:txBody>
      </p:sp>
      <p:sp>
        <p:nvSpPr>
          <p:cNvPr id="56335" name="Rectangle 29"/>
          <p:cNvSpPr>
            <a:spLocks noChangeArrowheads="1"/>
          </p:cNvSpPr>
          <p:nvPr/>
        </p:nvSpPr>
        <p:spPr bwMode="auto">
          <a:xfrm>
            <a:off x="1533525" y="4302125"/>
            <a:ext cx="1204913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ID</a:t>
            </a:r>
            <a:endParaRPr lang="en-US"/>
          </a:p>
        </p:txBody>
      </p:sp>
      <p:sp>
        <p:nvSpPr>
          <p:cNvPr id="56336" name="Rectangle 30"/>
          <p:cNvSpPr>
            <a:spLocks noChangeArrowheads="1"/>
          </p:cNvSpPr>
          <p:nvPr/>
        </p:nvSpPr>
        <p:spPr bwMode="auto">
          <a:xfrm>
            <a:off x="4352925" y="4302125"/>
            <a:ext cx="13255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dept_name</a:t>
            </a:r>
            <a:endParaRPr lang="en-US"/>
          </a:p>
        </p:txBody>
      </p:sp>
      <p:sp>
        <p:nvSpPr>
          <p:cNvPr id="56337" name="Rectangle 31"/>
          <p:cNvSpPr>
            <a:spLocks noChangeArrowheads="1"/>
          </p:cNvSpPr>
          <p:nvPr/>
        </p:nvSpPr>
        <p:spPr bwMode="auto">
          <a:xfrm>
            <a:off x="1533525" y="4683125"/>
            <a:ext cx="1233488" cy="854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10101</a:t>
            </a:r>
          </a:p>
          <a:p>
            <a:r>
              <a:rPr lang="en-US"/>
              <a:t>12121</a:t>
            </a:r>
          </a:p>
          <a:p>
            <a:r>
              <a:rPr lang="en-US"/>
              <a:t>15151</a:t>
            </a:r>
          </a:p>
        </p:txBody>
      </p:sp>
      <p:sp>
        <p:nvSpPr>
          <p:cNvPr id="56338" name="Rectangle 32"/>
          <p:cNvSpPr>
            <a:spLocks noChangeArrowheads="1"/>
          </p:cNvSpPr>
          <p:nvPr/>
        </p:nvSpPr>
        <p:spPr bwMode="auto">
          <a:xfrm>
            <a:off x="4352925" y="4683125"/>
            <a:ext cx="1357313" cy="847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/>
              <a:t>Comp. Sci.</a:t>
            </a:r>
          </a:p>
          <a:p>
            <a:pPr algn="ctr"/>
            <a:r>
              <a:rPr lang="en-US"/>
              <a:t>Finance</a:t>
            </a:r>
          </a:p>
          <a:p>
            <a:pPr algn="ctr"/>
            <a:r>
              <a:rPr lang="en-US"/>
              <a:t>Music</a:t>
            </a:r>
          </a:p>
        </p:txBody>
      </p:sp>
      <p:sp>
        <p:nvSpPr>
          <p:cNvPr id="56339" name="Rectangle 33"/>
          <p:cNvSpPr>
            <a:spLocks noChangeArrowheads="1"/>
          </p:cNvSpPr>
          <p:nvPr/>
        </p:nvSpPr>
        <p:spPr bwMode="auto">
          <a:xfrm>
            <a:off x="5646738" y="4302125"/>
            <a:ext cx="1463675" cy="3190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course_id</a:t>
            </a:r>
            <a:endParaRPr lang="en-US"/>
          </a:p>
        </p:txBody>
      </p:sp>
      <p:sp>
        <p:nvSpPr>
          <p:cNvPr id="56340" name="Rectangle 34"/>
          <p:cNvSpPr>
            <a:spLocks noChangeArrowheads="1"/>
          </p:cNvSpPr>
          <p:nvPr/>
        </p:nvSpPr>
        <p:spPr bwMode="auto">
          <a:xfrm>
            <a:off x="5710238" y="4683125"/>
            <a:ext cx="1412875" cy="849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  CS-101</a:t>
            </a:r>
          </a:p>
          <a:p>
            <a:r>
              <a:rPr lang="en-US"/>
              <a:t>  FIN-201</a:t>
            </a:r>
          </a:p>
          <a:p>
            <a:r>
              <a:rPr lang="en-US" i="1"/>
              <a:t>  null</a:t>
            </a:r>
          </a:p>
        </p:txBody>
      </p:sp>
      <p:sp>
        <p:nvSpPr>
          <p:cNvPr id="56341" name="Rectangle 35"/>
          <p:cNvSpPr>
            <a:spLocks noChangeArrowheads="1"/>
          </p:cNvSpPr>
          <p:nvPr/>
        </p:nvSpPr>
        <p:spPr bwMode="auto">
          <a:xfrm>
            <a:off x="2752725" y="43021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name</a:t>
            </a:r>
            <a:endParaRPr lang="en-US"/>
          </a:p>
        </p:txBody>
      </p:sp>
      <p:sp>
        <p:nvSpPr>
          <p:cNvPr id="56342" name="Rectangle 36"/>
          <p:cNvSpPr>
            <a:spLocks noChangeArrowheads="1"/>
          </p:cNvSpPr>
          <p:nvPr/>
        </p:nvSpPr>
        <p:spPr bwMode="auto">
          <a:xfrm>
            <a:off x="2752725" y="46688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Srinivasan</a:t>
            </a:r>
          </a:p>
          <a:p>
            <a:r>
              <a:rPr lang="en-US"/>
              <a:t>Wu</a:t>
            </a:r>
          </a:p>
          <a:p>
            <a:r>
              <a:rPr lang="en-US"/>
              <a:t>Mozart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– Example</a:t>
            </a:r>
          </a:p>
        </p:txBody>
      </p:sp>
      <p:sp>
        <p:nvSpPr>
          <p:cNvPr id="58371" name="Rectangle 22"/>
          <p:cNvSpPr>
            <a:spLocks noChangeArrowheads="1"/>
          </p:cNvSpPr>
          <p:nvPr/>
        </p:nvSpPr>
        <p:spPr bwMode="auto">
          <a:xfrm>
            <a:off x="806450" y="3405188"/>
            <a:ext cx="40703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Full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i="1"/>
              <a:t>    instructor         teaches</a:t>
            </a:r>
          </a:p>
        </p:txBody>
      </p:sp>
      <p:grpSp>
        <p:nvGrpSpPr>
          <p:cNvPr id="58372" name="Group 23"/>
          <p:cNvGrpSpPr>
            <a:grpSpLocks/>
          </p:cNvGrpSpPr>
          <p:nvPr/>
        </p:nvGrpSpPr>
        <p:grpSpPr bwMode="auto">
          <a:xfrm>
            <a:off x="2139950" y="3898900"/>
            <a:ext cx="387350" cy="152400"/>
            <a:chOff x="1141" y="2444"/>
            <a:chExt cx="244" cy="96"/>
          </a:xfrm>
        </p:grpSpPr>
        <p:sp>
          <p:nvSpPr>
            <p:cNvPr id="58394" name="AutoShape 24"/>
            <p:cNvSpPr>
              <a:spLocks noChangeArrowheads="1"/>
            </p:cNvSpPr>
            <p:nvPr/>
          </p:nvSpPr>
          <p:spPr bwMode="auto">
            <a:xfrm rot="16200000" flipV="1">
              <a:off x="1213" y="2444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8395" name="Line 25"/>
            <p:cNvSpPr>
              <a:spLocks noChangeShapeType="1"/>
            </p:cNvSpPr>
            <p:nvPr/>
          </p:nvSpPr>
          <p:spPr bwMode="auto">
            <a:xfrm flipH="1">
              <a:off x="1144" y="245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8396" name="Line 26"/>
            <p:cNvSpPr>
              <a:spLocks noChangeShapeType="1"/>
            </p:cNvSpPr>
            <p:nvPr/>
          </p:nvSpPr>
          <p:spPr bwMode="auto">
            <a:xfrm flipH="1">
              <a:off x="114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8397" name="Line 27"/>
            <p:cNvSpPr>
              <a:spLocks noChangeShapeType="1"/>
            </p:cNvSpPr>
            <p:nvPr/>
          </p:nvSpPr>
          <p:spPr bwMode="auto">
            <a:xfrm flipH="1">
              <a:off x="1321" y="2537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8398" name="Line 28"/>
            <p:cNvSpPr>
              <a:spLocks noChangeShapeType="1"/>
            </p:cNvSpPr>
            <p:nvPr/>
          </p:nvSpPr>
          <p:spPr bwMode="auto">
            <a:xfrm flipH="1">
              <a:off x="1309" y="244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8373" name="Rectangle 30"/>
          <p:cNvSpPr>
            <a:spLocks noChangeArrowheads="1"/>
          </p:cNvSpPr>
          <p:nvPr/>
        </p:nvSpPr>
        <p:spPr bwMode="auto">
          <a:xfrm>
            <a:off x="849313" y="1103313"/>
            <a:ext cx="40703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Right Outer Join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i="1"/>
              <a:t>    instructor        teaches</a:t>
            </a:r>
          </a:p>
        </p:txBody>
      </p:sp>
      <p:grpSp>
        <p:nvGrpSpPr>
          <p:cNvPr id="58374" name="Group 31"/>
          <p:cNvGrpSpPr>
            <a:grpSpLocks/>
          </p:cNvGrpSpPr>
          <p:nvPr/>
        </p:nvGrpSpPr>
        <p:grpSpPr bwMode="auto">
          <a:xfrm>
            <a:off x="2243138" y="1565275"/>
            <a:ext cx="265112" cy="157163"/>
            <a:chOff x="1050" y="991"/>
            <a:chExt cx="167" cy="99"/>
          </a:xfrm>
        </p:grpSpPr>
        <p:sp>
          <p:nvSpPr>
            <p:cNvPr id="58391" name="AutoShape 32"/>
            <p:cNvSpPr>
              <a:spLocks noChangeArrowheads="1"/>
            </p:cNvSpPr>
            <p:nvPr/>
          </p:nvSpPr>
          <p:spPr bwMode="auto">
            <a:xfrm rot="16200000" flipV="1">
              <a:off x="1050" y="992"/>
              <a:ext cx="96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58392" name="Line 33"/>
            <p:cNvSpPr>
              <a:spLocks noChangeShapeType="1"/>
            </p:cNvSpPr>
            <p:nvPr/>
          </p:nvSpPr>
          <p:spPr bwMode="auto">
            <a:xfrm flipH="1">
              <a:off x="1153" y="991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58393" name="Line 34"/>
            <p:cNvSpPr>
              <a:spLocks noChangeShapeType="1"/>
            </p:cNvSpPr>
            <p:nvPr/>
          </p:nvSpPr>
          <p:spPr bwMode="auto">
            <a:xfrm flipH="1">
              <a:off x="1153" y="1090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58375" name="Rectangle 39"/>
          <p:cNvSpPr>
            <a:spLocks noChangeArrowheads="1"/>
          </p:cNvSpPr>
          <p:nvPr/>
        </p:nvSpPr>
        <p:spPr bwMode="auto">
          <a:xfrm>
            <a:off x="1685925" y="20288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ID</a:t>
            </a:r>
            <a:endParaRPr lang="en-US"/>
          </a:p>
        </p:txBody>
      </p:sp>
      <p:sp>
        <p:nvSpPr>
          <p:cNvPr id="58376" name="Rectangle 40"/>
          <p:cNvSpPr>
            <a:spLocks noChangeArrowheads="1"/>
          </p:cNvSpPr>
          <p:nvPr/>
        </p:nvSpPr>
        <p:spPr bwMode="auto">
          <a:xfrm>
            <a:off x="4505325" y="20288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dept_name</a:t>
            </a:r>
            <a:endParaRPr lang="en-US"/>
          </a:p>
        </p:txBody>
      </p:sp>
      <p:sp>
        <p:nvSpPr>
          <p:cNvPr id="58377" name="Rectangle 41"/>
          <p:cNvSpPr>
            <a:spLocks noChangeArrowheads="1"/>
          </p:cNvSpPr>
          <p:nvPr/>
        </p:nvSpPr>
        <p:spPr bwMode="auto">
          <a:xfrm>
            <a:off x="1685925" y="2398713"/>
            <a:ext cx="1233488" cy="865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10101</a:t>
            </a:r>
          </a:p>
          <a:p>
            <a:r>
              <a:rPr lang="en-US"/>
              <a:t>12121</a:t>
            </a:r>
          </a:p>
          <a:p>
            <a:r>
              <a:rPr lang="en-US"/>
              <a:t>76766</a:t>
            </a:r>
          </a:p>
        </p:txBody>
      </p:sp>
      <p:sp>
        <p:nvSpPr>
          <p:cNvPr id="58378" name="Rectangle 42"/>
          <p:cNvSpPr>
            <a:spLocks noChangeArrowheads="1"/>
          </p:cNvSpPr>
          <p:nvPr/>
        </p:nvSpPr>
        <p:spPr bwMode="auto">
          <a:xfrm>
            <a:off x="4505325" y="2397125"/>
            <a:ext cx="1357313" cy="860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/>
              <a:t>Comp. Sci.</a:t>
            </a:r>
          </a:p>
          <a:p>
            <a:pPr algn="ctr"/>
            <a:r>
              <a:rPr lang="en-US"/>
              <a:t>Finance</a:t>
            </a:r>
          </a:p>
          <a:p>
            <a:pPr algn="ctr"/>
            <a:r>
              <a:rPr lang="en-US"/>
              <a:t>null</a:t>
            </a:r>
          </a:p>
        </p:txBody>
      </p:sp>
      <p:sp>
        <p:nvSpPr>
          <p:cNvPr id="58379" name="Rectangle 43"/>
          <p:cNvSpPr>
            <a:spLocks noChangeArrowheads="1"/>
          </p:cNvSpPr>
          <p:nvPr/>
        </p:nvSpPr>
        <p:spPr bwMode="auto">
          <a:xfrm>
            <a:off x="5838825" y="20288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course_id</a:t>
            </a:r>
            <a:endParaRPr lang="en-US"/>
          </a:p>
        </p:txBody>
      </p:sp>
      <p:sp>
        <p:nvSpPr>
          <p:cNvPr id="58380" name="Rectangle 44"/>
          <p:cNvSpPr>
            <a:spLocks noChangeArrowheads="1"/>
          </p:cNvSpPr>
          <p:nvPr/>
        </p:nvSpPr>
        <p:spPr bwMode="auto">
          <a:xfrm>
            <a:off x="5862638" y="2397125"/>
            <a:ext cx="1412875" cy="8620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  CS-101</a:t>
            </a:r>
          </a:p>
          <a:p>
            <a:r>
              <a:rPr lang="en-US"/>
              <a:t>  FIN-201</a:t>
            </a:r>
          </a:p>
          <a:p>
            <a:r>
              <a:rPr lang="en-US" i="1"/>
              <a:t>  </a:t>
            </a:r>
            <a:r>
              <a:rPr lang="en-US"/>
              <a:t>BIO-101</a:t>
            </a:r>
            <a:endParaRPr lang="en-US" i="1"/>
          </a:p>
        </p:txBody>
      </p:sp>
      <p:sp>
        <p:nvSpPr>
          <p:cNvPr id="58381" name="Rectangle 45"/>
          <p:cNvSpPr>
            <a:spLocks noChangeArrowheads="1"/>
          </p:cNvSpPr>
          <p:nvPr/>
        </p:nvSpPr>
        <p:spPr bwMode="auto">
          <a:xfrm>
            <a:off x="2905125" y="20288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name</a:t>
            </a:r>
            <a:endParaRPr lang="en-US"/>
          </a:p>
        </p:txBody>
      </p:sp>
      <p:sp>
        <p:nvSpPr>
          <p:cNvPr id="58382" name="Rectangle 46"/>
          <p:cNvSpPr>
            <a:spLocks noChangeArrowheads="1"/>
          </p:cNvSpPr>
          <p:nvPr/>
        </p:nvSpPr>
        <p:spPr bwMode="auto">
          <a:xfrm>
            <a:off x="2905125" y="2395538"/>
            <a:ext cx="1600200" cy="869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Srinivasan</a:t>
            </a:r>
          </a:p>
          <a:p>
            <a:r>
              <a:rPr lang="en-US"/>
              <a:t>Wu</a:t>
            </a:r>
          </a:p>
          <a:p>
            <a:r>
              <a:rPr lang="en-US"/>
              <a:t>null</a:t>
            </a:r>
          </a:p>
        </p:txBody>
      </p:sp>
      <p:sp>
        <p:nvSpPr>
          <p:cNvPr id="58383" name="Rectangle 47"/>
          <p:cNvSpPr>
            <a:spLocks noChangeArrowheads="1"/>
          </p:cNvSpPr>
          <p:nvPr/>
        </p:nvSpPr>
        <p:spPr bwMode="auto">
          <a:xfrm>
            <a:off x="1838325" y="4365625"/>
            <a:ext cx="1204913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ID</a:t>
            </a:r>
            <a:endParaRPr lang="en-US"/>
          </a:p>
        </p:txBody>
      </p:sp>
      <p:sp>
        <p:nvSpPr>
          <p:cNvPr id="58384" name="Rectangle 48"/>
          <p:cNvSpPr>
            <a:spLocks noChangeArrowheads="1"/>
          </p:cNvSpPr>
          <p:nvPr/>
        </p:nvSpPr>
        <p:spPr bwMode="auto">
          <a:xfrm>
            <a:off x="4657725" y="4365625"/>
            <a:ext cx="1338263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dept_name</a:t>
            </a:r>
            <a:endParaRPr lang="en-US"/>
          </a:p>
        </p:txBody>
      </p:sp>
      <p:sp>
        <p:nvSpPr>
          <p:cNvPr id="58385" name="Rectangle 49"/>
          <p:cNvSpPr>
            <a:spLocks noChangeArrowheads="1"/>
          </p:cNvSpPr>
          <p:nvPr/>
        </p:nvSpPr>
        <p:spPr bwMode="auto">
          <a:xfrm>
            <a:off x="1838325" y="4735513"/>
            <a:ext cx="1233488" cy="1109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10101</a:t>
            </a:r>
          </a:p>
          <a:p>
            <a:r>
              <a:rPr lang="en-US"/>
              <a:t>12121</a:t>
            </a:r>
          </a:p>
          <a:p>
            <a:r>
              <a:rPr lang="en-US"/>
              <a:t>15151</a:t>
            </a:r>
          </a:p>
          <a:p>
            <a:r>
              <a:rPr lang="en-US"/>
              <a:t>76766</a:t>
            </a:r>
          </a:p>
        </p:txBody>
      </p:sp>
      <p:sp>
        <p:nvSpPr>
          <p:cNvPr id="58386" name="Rectangle 50"/>
          <p:cNvSpPr>
            <a:spLocks noChangeArrowheads="1"/>
          </p:cNvSpPr>
          <p:nvPr/>
        </p:nvSpPr>
        <p:spPr bwMode="auto">
          <a:xfrm>
            <a:off x="4657725" y="4733925"/>
            <a:ext cx="13573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/>
              <a:t>Comp. Sci.</a:t>
            </a:r>
          </a:p>
          <a:p>
            <a:pPr algn="ctr"/>
            <a:r>
              <a:rPr lang="en-US"/>
              <a:t>Finance</a:t>
            </a:r>
          </a:p>
          <a:p>
            <a:pPr algn="ctr"/>
            <a:r>
              <a:rPr lang="en-US"/>
              <a:t>Music</a:t>
            </a:r>
          </a:p>
          <a:p>
            <a:pPr algn="ctr"/>
            <a:r>
              <a:rPr lang="en-US"/>
              <a:t>null</a:t>
            </a:r>
          </a:p>
        </p:txBody>
      </p:sp>
      <p:sp>
        <p:nvSpPr>
          <p:cNvPr id="58387" name="Rectangle 51"/>
          <p:cNvSpPr>
            <a:spLocks noChangeArrowheads="1"/>
          </p:cNvSpPr>
          <p:nvPr/>
        </p:nvSpPr>
        <p:spPr bwMode="auto">
          <a:xfrm>
            <a:off x="5991225" y="4365625"/>
            <a:ext cx="1423988" cy="306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course_id</a:t>
            </a:r>
            <a:endParaRPr lang="en-US"/>
          </a:p>
        </p:txBody>
      </p:sp>
      <p:sp>
        <p:nvSpPr>
          <p:cNvPr id="58388" name="Rectangle 52"/>
          <p:cNvSpPr>
            <a:spLocks noChangeArrowheads="1"/>
          </p:cNvSpPr>
          <p:nvPr/>
        </p:nvSpPr>
        <p:spPr bwMode="auto">
          <a:xfrm>
            <a:off x="6015038" y="4733925"/>
            <a:ext cx="1412875" cy="11064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  CS-101</a:t>
            </a:r>
          </a:p>
          <a:p>
            <a:r>
              <a:rPr lang="en-US"/>
              <a:t>  FIN-201</a:t>
            </a:r>
          </a:p>
          <a:p>
            <a:r>
              <a:rPr lang="en-US"/>
              <a:t>  </a:t>
            </a:r>
            <a:r>
              <a:rPr lang="en-US" i="1"/>
              <a:t>null</a:t>
            </a:r>
            <a:endParaRPr lang="en-US"/>
          </a:p>
          <a:p>
            <a:r>
              <a:rPr lang="en-US" i="1"/>
              <a:t>  </a:t>
            </a:r>
            <a:r>
              <a:rPr lang="en-US"/>
              <a:t>BIO-101</a:t>
            </a:r>
            <a:endParaRPr lang="en-US" i="1"/>
          </a:p>
        </p:txBody>
      </p:sp>
      <p:sp>
        <p:nvSpPr>
          <p:cNvPr id="58389" name="Rectangle 53"/>
          <p:cNvSpPr>
            <a:spLocks noChangeArrowheads="1"/>
          </p:cNvSpPr>
          <p:nvPr/>
        </p:nvSpPr>
        <p:spPr bwMode="auto">
          <a:xfrm>
            <a:off x="3057525" y="4365625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name</a:t>
            </a:r>
            <a:endParaRPr lang="en-US"/>
          </a:p>
        </p:txBody>
      </p:sp>
      <p:sp>
        <p:nvSpPr>
          <p:cNvPr id="58390" name="Rectangle 54"/>
          <p:cNvSpPr>
            <a:spLocks noChangeArrowheads="1"/>
          </p:cNvSpPr>
          <p:nvPr/>
        </p:nvSpPr>
        <p:spPr bwMode="auto">
          <a:xfrm>
            <a:off x="3057525" y="4732338"/>
            <a:ext cx="1600200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Srinivasan</a:t>
            </a:r>
          </a:p>
          <a:p>
            <a:r>
              <a:rPr lang="en-US"/>
              <a:t>Wu</a:t>
            </a:r>
          </a:p>
          <a:p>
            <a:r>
              <a:rPr lang="en-US"/>
              <a:t>Mozart</a:t>
            </a:r>
          </a:p>
          <a:p>
            <a:r>
              <a:rPr lang="en-US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Outer Join using Joins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Outer join can be expressed using basic operations</a:t>
            </a:r>
          </a:p>
          <a:p>
            <a:pPr lvl="1"/>
            <a:r>
              <a:rPr lang="en-US" smtClean="0"/>
              <a:t>e.g. r      s can be written as</a:t>
            </a:r>
          </a:p>
          <a:p>
            <a:pPr lvl="1">
              <a:buFont typeface="Monotype Sorts" pitchFamily="2" charset="2"/>
              <a:buNone/>
            </a:pPr>
            <a:r>
              <a:rPr lang="en-US" smtClean="0"/>
              <a:t>        (r      s)  U (</a:t>
            </a:r>
            <a:r>
              <a:rPr lang="en-US" i="1" smtClean="0"/>
              <a:t>r </a:t>
            </a:r>
            <a:r>
              <a:rPr lang="en-US" smtClean="0"/>
              <a:t>– ∏</a:t>
            </a:r>
            <a:r>
              <a:rPr lang="en-US" sz="2400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r      s</a:t>
            </a:r>
            <a:r>
              <a:rPr lang="en-US" smtClean="0"/>
              <a:t>)  x {(</a:t>
            </a:r>
            <a:r>
              <a:rPr lang="en-US" i="1" smtClean="0"/>
              <a:t>null, …, null</a:t>
            </a:r>
            <a:r>
              <a:rPr lang="en-US" smtClean="0"/>
              <a:t>)}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2176463" y="1568450"/>
            <a:ext cx="307975" cy="193675"/>
            <a:chOff x="1225" y="2417"/>
            <a:chExt cx="261" cy="132"/>
          </a:xfrm>
        </p:grpSpPr>
        <p:sp>
          <p:nvSpPr>
            <p:cNvPr id="60423" name="AutoShape 5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60424" name="Line 6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60425" name="Line 7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sp>
        <p:nvSpPr>
          <p:cNvPr id="60421" name="AutoShape 8"/>
          <p:cNvSpPr>
            <a:spLocks noChangeArrowheads="1"/>
          </p:cNvSpPr>
          <p:nvPr/>
        </p:nvSpPr>
        <p:spPr bwMode="auto">
          <a:xfrm rot="16200000" flipV="1">
            <a:off x="2065338" y="196215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60422" name="AutoShape 9"/>
          <p:cNvSpPr>
            <a:spLocks noChangeArrowheads="1"/>
          </p:cNvSpPr>
          <p:nvPr/>
        </p:nvSpPr>
        <p:spPr bwMode="auto">
          <a:xfrm rot="16200000" flipV="1">
            <a:off x="4016375" y="197802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 Operation – Example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Relation r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449388"/>
            <a:ext cx="1887538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230188" indent="-230188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Font typeface="Wingdings 2" panose="05020102010507070707" pitchFamily="18" charset="2"/>
              <a:buChar char="¡"/>
            </a:pPr>
            <a:r>
              <a:rPr lang="en-US" sz="2400">
                <a:sym typeface="Symbol" panose="05050102010706020507" pitchFamily="18" charset="2"/>
              </a:rPr>
              <a:t></a:t>
            </a:r>
            <a:r>
              <a:rPr lang="en-US" sz="2400" baseline="-25000">
                <a:sym typeface="Symbol" panose="05050102010706020507" pitchFamily="18" charset="2"/>
              </a:rPr>
              <a:t>A=B ^ D &gt; 5</a:t>
            </a:r>
            <a:r>
              <a:rPr lang="en-US" sz="2000" baseline="-25000">
                <a:sym typeface="Symbol" panose="05050102010706020507" pitchFamily="18" charset="2"/>
              </a:rPr>
              <a:t> </a:t>
            </a:r>
            <a:r>
              <a:rPr lang="en-US" sz="2400">
                <a:sym typeface="Symbol" panose="05050102010706020507" pitchFamily="18" charset="2"/>
              </a:rPr>
              <a:t>(r)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3625"/>
            <a:ext cx="7620000" cy="4876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It is possible for tuples to have a null value, denoted by </a:t>
            </a:r>
            <a:r>
              <a:rPr lang="en-US" i="1" smtClean="0"/>
              <a:t>null</a:t>
            </a:r>
            <a:r>
              <a:rPr lang="en-US" smtClean="0"/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i="1" smtClean="0"/>
              <a:t>null</a:t>
            </a:r>
            <a:r>
              <a:rPr lang="en-US" smtClean="0"/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 smtClean="0"/>
              <a:t>The result of any arithmetic expression involving </a:t>
            </a:r>
            <a:r>
              <a:rPr lang="en-US" i="1" smtClean="0"/>
              <a:t>null</a:t>
            </a:r>
            <a:r>
              <a:rPr lang="en-US" smtClean="0"/>
              <a:t> is </a:t>
            </a:r>
            <a:r>
              <a:rPr lang="en-US" i="1" smtClean="0"/>
              <a:t>null.</a:t>
            </a:r>
          </a:p>
          <a:p>
            <a:pPr>
              <a:lnSpc>
                <a:spcPct val="120000"/>
              </a:lnSpc>
            </a:pPr>
            <a:r>
              <a:rPr lang="en-US" smtClean="0"/>
              <a:t>Aggregate functions simply ignore null values (as in SQL)</a:t>
            </a:r>
          </a:p>
          <a:p>
            <a:pPr>
              <a:lnSpc>
                <a:spcPct val="120000"/>
              </a:lnSpc>
            </a:pPr>
            <a:r>
              <a:rPr lang="en-US" smtClean="0"/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Null Values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104900"/>
            <a:ext cx="7791450" cy="4930775"/>
          </a:xfrm>
        </p:spPr>
        <p:txBody>
          <a:bodyPr/>
          <a:lstStyle/>
          <a:p>
            <a:r>
              <a:rPr lang="en-US" smtClean="0"/>
              <a:t>Comparisons with null values return the special truth value: </a:t>
            </a:r>
            <a:r>
              <a:rPr lang="en-US" i="1" smtClean="0"/>
              <a:t>unknown</a:t>
            </a:r>
          </a:p>
          <a:p>
            <a:pPr lvl="1"/>
            <a:r>
              <a:rPr lang="en-US" smtClean="0"/>
              <a:t>If </a:t>
            </a:r>
            <a:r>
              <a:rPr lang="en-US" i="1" smtClean="0"/>
              <a:t>false</a:t>
            </a:r>
            <a:r>
              <a:rPr lang="en-US" smtClean="0"/>
              <a:t> was used instead of </a:t>
            </a:r>
            <a:r>
              <a:rPr lang="en-US" i="1" smtClean="0"/>
              <a:t>unknown</a:t>
            </a:r>
            <a:r>
              <a:rPr lang="en-US" smtClean="0"/>
              <a:t>, then    </a:t>
            </a:r>
            <a:r>
              <a:rPr lang="en-US" i="1" smtClean="0"/>
              <a:t>not (A &lt; 5)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               would not be equivalent to               </a:t>
            </a:r>
            <a:r>
              <a:rPr lang="en-US" i="1" smtClean="0"/>
              <a:t>A &gt;= 5</a:t>
            </a:r>
          </a:p>
          <a:p>
            <a:r>
              <a:rPr lang="en-US" smtClean="0"/>
              <a:t>Three-valued logic using the truth value </a:t>
            </a:r>
            <a:r>
              <a:rPr lang="en-US" i="1" smtClean="0"/>
              <a:t>unknown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OR: (</a:t>
            </a:r>
            <a:r>
              <a:rPr lang="en-US" i="1" smtClean="0"/>
              <a:t>unknown</a:t>
            </a:r>
            <a:r>
              <a:rPr lang="en-US" smtClean="0"/>
              <a:t> </a:t>
            </a:r>
            <a:r>
              <a:rPr lang="en-US" b="1" smtClean="0"/>
              <a:t>or</a:t>
            </a:r>
            <a:r>
              <a:rPr lang="en-US" smtClean="0"/>
              <a:t> </a:t>
            </a:r>
            <a:r>
              <a:rPr lang="en-US" i="1" smtClean="0"/>
              <a:t>true</a:t>
            </a:r>
            <a:r>
              <a:rPr lang="en-US" smtClean="0"/>
              <a:t>)         = </a:t>
            </a:r>
            <a:r>
              <a:rPr lang="en-US" i="1" smtClean="0"/>
              <a:t>true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       (</a:t>
            </a:r>
            <a:r>
              <a:rPr lang="en-US" i="1" smtClean="0"/>
              <a:t>unknown</a:t>
            </a:r>
            <a:r>
              <a:rPr lang="en-US" smtClean="0"/>
              <a:t> </a:t>
            </a:r>
            <a:r>
              <a:rPr lang="en-US" b="1" smtClean="0"/>
              <a:t>or</a:t>
            </a:r>
            <a:r>
              <a:rPr lang="en-US" smtClean="0"/>
              <a:t> </a:t>
            </a:r>
            <a:r>
              <a:rPr lang="en-US" i="1" smtClean="0"/>
              <a:t>false</a:t>
            </a:r>
            <a:r>
              <a:rPr lang="en-US" smtClean="0"/>
              <a:t>)        = </a:t>
            </a:r>
            <a:r>
              <a:rPr lang="en-US" i="1" smtClean="0"/>
              <a:t>unknown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(</a:t>
            </a:r>
            <a:r>
              <a:rPr lang="en-US" i="1" smtClean="0"/>
              <a:t>unknown </a:t>
            </a:r>
            <a:r>
              <a:rPr lang="en-US" b="1" smtClean="0"/>
              <a:t>or</a:t>
            </a:r>
            <a:r>
              <a:rPr lang="en-US" i="1" smtClean="0"/>
              <a:t> unknown</a:t>
            </a:r>
            <a:r>
              <a:rPr lang="en-US" smtClean="0"/>
              <a:t>)</a:t>
            </a:r>
            <a:r>
              <a:rPr lang="en-US" i="1" smtClean="0"/>
              <a:t> = unknown</a:t>
            </a:r>
          </a:p>
          <a:p>
            <a:pPr lvl="1"/>
            <a:r>
              <a:rPr lang="en-US" smtClean="0"/>
              <a:t>AND:</a:t>
            </a:r>
            <a:r>
              <a:rPr lang="en-US" i="1" smtClean="0"/>
              <a:t>   </a:t>
            </a:r>
            <a:r>
              <a:rPr lang="en-US" smtClean="0"/>
              <a:t>(</a:t>
            </a:r>
            <a:r>
              <a:rPr lang="en-US" i="1" smtClean="0"/>
              <a:t>true</a:t>
            </a:r>
            <a:r>
              <a:rPr lang="en-US" b="1" smtClean="0"/>
              <a:t> and </a:t>
            </a:r>
            <a:r>
              <a:rPr lang="en-US" i="1" smtClean="0"/>
              <a:t>unknown</a:t>
            </a:r>
            <a:r>
              <a:rPr lang="en-US" smtClean="0"/>
              <a:t>)</a:t>
            </a:r>
            <a:r>
              <a:rPr lang="en-US" i="1" smtClean="0"/>
              <a:t>         = unknown,   </a:t>
            </a:r>
            <a:br>
              <a:rPr lang="en-US" i="1" smtClean="0"/>
            </a:br>
            <a:r>
              <a:rPr lang="en-US" i="1" smtClean="0"/>
              <a:t>           </a:t>
            </a:r>
            <a:r>
              <a:rPr lang="en-US" smtClean="0"/>
              <a:t>(</a:t>
            </a:r>
            <a:r>
              <a:rPr lang="en-US" i="1" smtClean="0"/>
              <a:t>false</a:t>
            </a:r>
            <a:r>
              <a:rPr lang="en-US" b="1" smtClean="0"/>
              <a:t> and </a:t>
            </a:r>
            <a:r>
              <a:rPr lang="en-US" i="1" smtClean="0"/>
              <a:t>unknown</a:t>
            </a:r>
            <a:r>
              <a:rPr lang="en-US" smtClean="0"/>
              <a:t>)</a:t>
            </a:r>
            <a:r>
              <a:rPr lang="en-US" i="1" smtClean="0"/>
              <a:t>        = false,</a:t>
            </a:r>
            <a:br>
              <a:rPr lang="en-US" i="1" smtClean="0"/>
            </a:br>
            <a:r>
              <a:rPr lang="en-US" i="1" smtClean="0"/>
              <a:t>           </a:t>
            </a:r>
            <a:r>
              <a:rPr lang="en-US" smtClean="0"/>
              <a:t>(</a:t>
            </a:r>
            <a:r>
              <a:rPr lang="en-US" i="1" smtClean="0"/>
              <a:t>unknown </a:t>
            </a:r>
            <a:r>
              <a:rPr lang="en-US" b="1" smtClean="0"/>
              <a:t>and</a:t>
            </a:r>
            <a:r>
              <a:rPr lang="en-US" i="1" smtClean="0"/>
              <a:t> unknown</a:t>
            </a:r>
            <a:r>
              <a:rPr lang="en-US" smtClean="0"/>
              <a:t>)</a:t>
            </a:r>
            <a:r>
              <a:rPr lang="en-US" i="1" smtClean="0"/>
              <a:t> = unknown</a:t>
            </a:r>
          </a:p>
          <a:p>
            <a:pPr lvl="1"/>
            <a:r>
              <a:rPr lang="en-US" smtClean="0"/>
              <a:t>NOT</a:t>
            </a:r>
            <a:r>
              <a:rPr lang="en-US" i="1" smtClean="0"/>
              <a:t>:  </a:t>
            </a:r>
            <a:r>
              <a:rPr lang="en-US" smtClean="0"/>
              <a:t>(</a:t>
            </a:r>
            <a:r>
              <a:rPr lang="en-US" b="1" smtClean="0"/>
              <a:t>not</a:t>
            </a:r>
            <a:r>
              <a:rPr lang="en-US" i="1" smtClean="0"/>
              <a:t> unknown</a:t>
            </a:r>
            <a:r>
              <a:rPr lang="en-US" smtClean="0"/>
              <a:t>)</a:t>
            </a:r>
            <a:r>
              <a:rPr lang="en-US" i="1" smtClean="0"/>
              <a:t> = unknown</a:t>
            </a:r>
          </a:p>
          <a:p>
            <a:pPr lvl="1"/>
            <a:r>
              <a:rPr lang="en-US" smtClean="0"/>
              <a:t>In SQL “</a:t>
            </a:r>
            <a:r>
              <a:rPr lang="en-US" i="1" smtClean="0"/>
              <a:t>P</a:t>
            </a:r>
            <a:r>
              <a:rPr lang="en-US" b="1" smtClean="0"/>
              <a:t> is unknown</a:t>
            </a:r>
            <a:r>
              <a:rPr lang="en-US" smtClean="0"/>
              <a:t>”</a:t>
            </a:r>
            <a:r>
              <a:rPr lang="en-US" b="1" smtClean="0"/>
              <a:t> </a:t>
            </a:r>
            <a:r>
              <a:rPr lang="en-US" smtClean="0"/>
              <a:t>evaluates to true if predicate </a:t>
            </a:r>
            <a:r>
              <a:rPr lang="en-US" i="1" smtClean="0"/>
              <a:t>P</a:t>
            </a:r>
            <a:r>
              <a:rPr lang="en-US" smtClean="0"/>
              <a:t> evaluates to </a:t>
            </a:r>
            <a:r>
              <a:rPr lang="en-US" i="1" smtClean="0"/>
              <a:t>unknown</a:t>
            </a:r>
          </a:p>
          <a:p>
            <a:r>
              <a:rPr lang="en-US" smtClean="0"/>
              <a:t>Result of select</a:t>
            </a:r>
            <a:r>
              <a:rPr lang="en-US" b="1" smtClean="0"/>
              <a:t> </a:t>
            </a:r>
            <a:r>
              <a:rPr lang="en-US" smtClean="0"/>
              <a:t> predicate is treated as </a:t>
            </a:r>
            <a:r>
              <a:rPr lang="en-US" i="1" smtClean="0"/>
              <a:t>false </a:t>
            </a:r>
            <a:r>
              <a:rPr lang="en-US" smtClean="0"/>
              <a:t>if it evaluates to </a:t>
            </a:r>
            <a:r>
              <a:rPr lang="en-US" i="1" smtClean="0"/>
              <a:t>unknown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Division Operator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09663"/>
            <a:ext cx="7858125" cy="5199062"/>
          </a:xfrm>
        </p:spPr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Given relations r(R) and s(S), such that S  R,  r  s is the largest relation t(R-S) such that </a:t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                  t x s  r</a:t>
            </a:r>
          </a:p>
          <a:p>
            <a:r>
              <a:rPr lang="en-US" smtClean="0">
                <a:sym typeface="Symbol" panose="05050102010706020507" pitchFamily="18" charset="2"/>
              </a:rPr>
              <a:t>E.g. let 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ID, course_id</a:t>
            </a:r>
            <a:r>
              <a:rPr lang="en-US" smtClean="0">
                <a:sym typeface="Symbol" panose="05050102010706020507" pitchFamily="18" charset="2"/>
              </a:rPr>
              <a:t>) = </a:t>
            </a:r>
            <a:r>
              <a:rPr lang="en-US" i="1" baseline="-25000" smtClean="0">
                <a:sym typeface="Symbol" panose="05050102010706020507" pitchFamily="18" charset="2"/>
              </a:rPr>
              <a:t>ID, course_id</a:t>
            </a:r>
            <a:r>
              <a:rPr lang="en-US" smtClean="0">
                <a:sym typeface="Symbol" panose="05050102010706020507" pitchFamily="18" charset="2"/>
              </a:rPr>
              <a:t> (</a:t>
            </a:r>
            <a:r>
              <a:rPr lang="en-US" i="1" smtClean="0">
                <a:sym typeface="Symbol" panose="05050102010706020507" pitchFamily="18" charset="2"/>
              </a:rPr>
              <a:t>takes </a:t>
            </a:r>
            <a:r>
              <a:rPr lang="en-US" smtClean="0">
                <a:sym typeface="Symbol" panose="05050102010706020507" pitchFamily="18" charset="2"/>
              </a:rPr>
              <a:t>) and</a:t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             s(course_id) = </a:t>
            </a:r>
            <a:r>
              <a:rPr lang="en-US" i="1" baseline="-25000" smtClean="0">
                <a:sym typeface="Symbol" panose="05050102010706020507" pitchFamily="18" charset="2"/>
              </a:rPr>
              <a:t>course_id</a:t>
            </a:r>
            <a:r>
              <a:rPr lang="en-US" smtClean="0">
                <a:sym typeface="Symbol" panose="05050102010706020507" pitchFamily="18" charset="2"/>
              </a:rPr>
              <a:t> (</a:t>
            </a:r>
            <a:r>
              <a:rPr lang="en-US" sz="2400" smtClean="0">
                <a:sym typeface="Symbol" panose="05050102010706020507" pitchFamily="18" charset="2"/>
              </a:rPr>
              <a:t></a:t>
            </a:r>
            <a:r>
              <a:rPr lang="en-US" sz="2400" baseline="-25000" smtClean="0">
                <a:sym typeface="Symbol" panose="05050102010706020507" pitchFamily="18" charset="2"/>
              </a:rPr>
              <a:t>dept_name=“Biology”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course </a:t>
            </a:r>
            <a:r>
              <a:rPr lang="en-US" smtClean="0">
                <a:sym typeface="Symbol" panose="05050102010706020507" pitchFamily="18" charset="2"/>
              </a:rPr>
              <a:t>) </a:t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then r  s gives us students who have taken all courses in the Biology department</a:t>
            </a:r>
          </a:p>
          <a:p>
            <a:r>
              <a:rPr lang="en-US" smtClean="0">
                <a:sym typeface="Symbol" panose="05050102010706020507" pitchFamily="18" charset="2"/>
              </a:rPr>
              <a:t>Can  write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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smtClean="0"/>
              <a:t>			</a:t>
            </a:r>
            <a:r>
              <a:rPr lang="en-US" i="1" smtClean="0"/>
              <a:t>temp1</a:t>
            </a:r>
            <a:r>
              <a:rPr lang="en-US" baseline="30000" smtClean="0"/>
              <a:t> </a:t>
            </a:r>
            <a:r>
              <a:rPr lang="en-US" smtClean="0">
                <a:sym typeface="Symbol" panose="05050102010706020507" pitchFamily="18" charset="2"/>
              </a:rPr>
              <a:t> </a:t>
            </a:r>
            <a:r>
              <a:rPr lang="en-US" i="1" baseline="-25000" smtClean="0">
                <a:sym typeface="Symbol" panose="05050102010706020507" pitchFamily="18" charset="2"/>
              </a:rPr>
              <a:t>R-S</a:t>
            </a:r>
            <a:r>
              <a:rPr lang="en-US" smtClean="0">
                <a:sym typeface="Symbol" panose="05050102010706020507" pitchFamily="18" charset="2"/>
              </a:rPr>
              <a:t> (</a:t>
            </a:r>
            <a:r>
              <a:rPr lang="en-US" i="1" smtClean="0">
                <a:sym typeface="Symbol" panose="05050102010706020507" pitchFamily="18" charset="2"/>
              </a:rPr>
              <a:t>r </a:t>
            </a:r>
            <a:r>
              <a:rPr lang="en-US" smtClean="0">
                <a:sym typeface="Symbol" panose="05050102010706020507" pitchFamily="18" charset="2"/>
              </a:rPr>
              <a:t>)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		</a:t>
            </a:r>
            <a:r>
              <a:rPr lang="en-US" i="1" smtClean="0"/>
              <a:t>temp2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 </a:t>
            </a:r>
            <a:r>
              <a:rPr lang="en-US" i="1" baseline="-25000" smtClean="0">
                <a:sym typeface="Symbol" panose="05050102010706020507" pitchFamily="18" charset="2"/>
              </a:rPr>
              <a:t>R-S</a:t>
            </a:r>
            <a:r>
              <a:rPr lang="en-US" smtClean="0">
                <a:sym typeface="Symbol" panose="05050102010706020507" pitchFamily="18" charset="2"/>
              </a:rPr>
              <a:t> ((</a:t>
            </a:r>
            <a:r>
              <a:rPr lang="en-US" i="1" smtClean="0">
                <a:sym typeface="Symbol" panose="05050102010706020507" pitchFamily="18" charset="2"/>
              </a:rPr>
              <a:t>temp1</a:t>
            </a:r>
            <a:r>
              <a:rPr lang="en-US" smtClean="0">
                <a:sym typeface="Symbol" panose="05050102010706020507" pitchFamily="18" charset="2"/>
              </a:rPr>
              <a:t> x </a:t>
            </a:r>
            <a:r>
              <a:rPr lang="en-US" i="1" smtClean="0">
                <a:sym typeface="Symbol" panose="05050102010706020507" pitchFamily="18" charset="2"/>
              </a:rPr>
              <a:t>s </a:t>
            </a:r>
            <a:r>
              <a:rPr lang="en-US" smtClean="0">
                <a:sym typeface="Symbol" panose="05050102010706020507" pitchFamily="18" charset="2"/>
              </a:rPr>
              <a:t>) – </a:t>
            </a:r>
            <a:r>
              <a:rPr lang="en-US" i="1" baseline="-25000" smtClean="0">
                <a:sym typeface="Symbol" panose="05050102010706020507" pitchFamily="18" charset="2"/>
              </a:rPr>
              <a:t>R-S,S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r </a:t>
            </a:r>
            <a:r>
              <a:rPr lang="en-US" smtClean="0">
                <a:sym typeface="Symbol" panose="05050102010706020507" pitchFamily="18" charset="2"/>
              </a:rPr>
              <a:t>))</a:t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		</a:t>
            </a:r>
            <a:r>
              <a:rPr lang="en-US" i="1" smtClean="0">
                <a:sym typeface="Symbol" panose="05050102010706020507" pitchFamily="18" charset="2"/>
              </a:rPr>
              <a:t>result</a:t>
            </a:r>
            <a:r>
              <a:rPr lang="en-US" smtClean="0">
                <a:sym typeface="Symbol" panose="05050102010706020507" pitchFamily="18" charset="2"/>
              </a:rPr>
              <a:t> = </a:t>
            </a:r>
            <a:r>
              <a:rPr lang="en-US" i="1" smtClean="0">
                <a:sym typeface="Symbol" panose="05050102010706020507" pitchFamily="18" charset="2"/>
              </a:rPr>
              <a:t>temp1</a:t>
            </a:r>
            <a:r>
              <a:rPr lang="en-US" smtClean="0">
                <a:sym typeface="Symbol" panose="05050102010706020507" pitchFamily="18" charset="2"/>
              </a:rPr>
              <a:t> –</a:t>
            </a:r>
            <a:r>
              <a:rPr lang="en-US" i="1" smtClean="0">
                <a:sym typeface="Symbol" panose="05050102010706020507" pitchFamily="18" charset="2"/>
              </a:rPr>
              <a:t> temp2</a:t>
            </a:r>
            <a:endParaRPr lang="en-US" smtClean="0">
              <a:sym typeface="Symbol" panose="05050102010706020507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smtClean="0">
                <a:sym typeface="Symbol" panose="05050102010706020507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smtClean="0">
                <a:sym typeface="Symbol" panose="05050102010706020507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8301038" cy="442913"/>
          </a:xfrm>
        </p:spPr>
        <p:txBody>
          <a:bodyPr/>
          <a:lstStyle/>
          <a:p>
            <a:pPr>
              <a:defRPr/>
            </a:pPr>
            <a:r>
              <a:rPr lang="en-US" smtClean="0"/>
              <a:t>Extended Relational-Algebra-Operations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1747837"/>
          </a:xfrm>
        </p:spPr>
        <p:txBody>
          <a:bodyPr/>
          <a:lstStyle/>
          <a:p>
            <a:r>
              <a:rPr lang="en-US" smtClean="0"/>
              <a:t>Generalized Projection</a:t>
            </a:r>
          </a:p>
          <a:p>
            <a:r>
              <a:rPr lang="en-US" smtClean="0"/>
              <a:t>Aggregate Functions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Generalized Projection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5118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smtClean="0"/>
              <a:t>Extends the projection operation by allowing arithmetic functions to be used in the projection list.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	</a:t>
            </a:r>
          </a:p>
          <a:p>
            <a:pPr>
              <a:tabLst>
                <a:tab pos="3195638" algn="ctr"/>
              </a:tabLst>
            </a:pPr>
            <a:r>
              <a:rPr lang="en-US" i="1" smtClean="0"/>
              <a:t>E</a:t>
            </a:r>
            <a:r>
              <a:rPr lang="en-US" smtClean="0"/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 smtClean="0"/>
              <a:t>Each of </a:t>
            </a:r>
            <a:r>
              <a:rPr lang="en-US" i="1" smtClean="0"/>
              <a:t>F</a:t>
            </a:r>
            <a:r>
              <a:rPr lang="en-US" sz="1900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F</a:t>
            </a:r>
            <a:r>
              <a:rPr lang="en-US" sz="1900" baseline="-25000" smtClean="0"/>
              <a:t>2</a:t>
            </a:r>
            <a:r>
              <a:rPr lang="en-US" smtClean="0"/>
              <a:t>, …, </a:t>
            </a:r>
            <a:r>
              <a:rPr lang="en-US" i="1" smtClean="0"/>
              <a:t>F</a:t>
            </a:r>
            <a:r>
              <a:rPr lang="en-US" sz="1900" i="1" baseline="-25000" smtClean="0"/>
              <a:t>n</a:t>
            </a:r>
            <a:r>
              <a:rPr lang="en-US" i="1" baseline="-25000" smtClean="0"/>
              <a:t> </a:t>
            </a:r>
            <a:r>
              <a:rPr lang="en-US" i="1" smtClean="0"/>
              <a:t> </a:t>
            </a:r>
            <a:r>
              <a:rPr lang="en-US" smtClean="0"/>
              <a:t>are are arithmetic expressions involving constants and attributes in the schema of </a:t>
            </a:r>
            <a:r>
              <a:rPr lang="en-US" i="1" smtClean="0"/>
              <a:t>E</a:t>
            </a:r>
            <a:r>
              <a:rPr lang="en-US" smtClean="0"/>
              <a:t>.</a:t>
            </a:r>
          </a:p>
          <a:p>
            <a:pPr>
              <a:tabLst>
                <a:tab pos="3195638" algn="ctr"/>
              </a:tabLst>
            </a:pPr>
            <a:r>
              <a:rPr lang="en-US" smtClean="0"/>
              <a:t>Given relation </a:t>
            </a:r>
            <a:r>
              <a:rPr lang="en-US" i="1" smtClean="0"/>
              <a:t>instructor(ID, name, dept_name, </a:t>
            </a:r>
            <a:r>
              <a:rPr lang="en-US" smtClean="0"/>
              <a:t>salary) where salary is annual salary, get the same information but with monthly salary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smtClean="0"/>
              <a:t>		</a:t>
            </a:r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z="2300" i="1" baseline="-25000" smtClean="0"/>
              <a:t>ID, name, dept_name, salary/12</a:t>
            </a:r>
            <a:r>
              <a:rPr lang="en-US" i="1" smtClean="0"/>
              <a:t> (instructor)</a:t>
            </a:r>
            <a:endParaRPr lang="en-US" smtClean="0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3517900" y="2179638"/>
          <a:ext cx="95091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7" name="Equation" r:id="rId4" imgW="990170" imgH="241195" progId="Equation.3">
                  <p:embed/>
                </p:oleObj>
              </mc:Choice>
              <mc:Fallback>
                <p:oleObj name="Equation" r:id="rId4" imgW="99017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2179638"/>
                        <a:ext cx="95091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Aggregate Functions and Operations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5227637"/>
          </a:xfrm>
        </p:spPr>
        <p:txBody>
          <a:bodyPr/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b="1" smtClean="0">
                <a:solidFill>
                  <a:schemeClr val="tx2"/>
                </a:solidFill>
              </a:rPr>
              <a:t>Aggregation function</a:t>
            </a:r>
            <a:r>
              <a:rPr lang="en-US" smtClean="0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mtClean="0"/>
              <a:t>		</a:t>
            </a:r>
            <a:r>
              <a:rPr lang="en-US" b="1" smtClean="0"/>
              <a:t>avg</a:t>
            </a:r>
            <a:r>
              <a:rPr lang="en-US" smtClean="0"/>
              <a:t>:  average value</a:t>
            </a:r>
            <a:br>
              <a:rPr lang="en-US" smtClean="0"/>
            </a:br>
            <a:r>
              <a:rPr lang="en-US" smtClean="0"/>
              <a:t>	</a:t>
            </a:r>
            <a:r>
              <a:rPr lang="en-US" b="1" smtClean="0"/>
              <a:t>min</a:t>
            </a:r>
            <a:r>
              <a:rPr lang="en-US" smtClean="0"/>
              <a:t>:  minimum value</a:t>
            </a:r>
            <a:br>
              <a:rPr lang="en-US" smtClean="0"/>
            </a:br>
            <a:r>
              <a:rPr lang="en-US" smtClean="0"/>
              <a:t>	</a:t>
            </a:r>
            <a:r>
              <a:rPr lang="en-US" b="1" smtClean="0"/>
              <a:t>max</a:t>
            </a:r>
            <a:r>
              <a:rPr lang="en-US" smtClean="0"/>
              <a:t>:  maximum value</a:t>
            </a:r>
            <a:br>
              <a:rPr lang="en-US" smtClean="0"/>
            </a:br>
            <a:r>
              <a:rPr lang="en-US" smtClean="0"/>
              <a:t>	</a:t>
            </a:r>
            <a:r>
              <a:rPr lang="en-US" b="1" smtClean="0"/>
              <a:t>sum</a:t>
            </a:r>
            <a:r>
              <a:rPr lang="en-US" smtClean="0"/>
              <a:t>:  sum of values</a:t>
            </a:r>
            <a:br>
              <a:rPr lang="en-US" smtClean="0"/>
            </a:br>
            <a:r>
              <a:rPr lang="en-US" smtClean="0"/>
              <a:t>	</a:t>
            </a:r>
            <a:r>
              <a:rPr lang="en-US" b="1" smtClean="0"/>
              <a:t>count</a:t>
            </a:r>
            <a:r>
              <a:rPr lang="en-US" smtClean="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b="1" smtClean="0">
                <a:solidFill>
                  <a:schemeClr val="tx2"/>
                </a:solidFill>
              </a:rPr>
              <a:t>Aggregate operation</a:t>
            </a:r>
            <a:r>
              <a:rPr lang="en-US" smtClean="0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mtClean="0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 smtClean="0"/>
              <a:t>	</a:t>
            </a:r>
            <a:br>
              <a:rPr lang="en-US" smtClean="0"/>
            </a:br>
            <a:r>
              <a:rPr lang="en-US" i="1" smtClean="0"/>
              <a:t>E</a:t>
            </a:r>
            <a:r>
              <a:rPr lang="en-US" smtClean="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 smtClean="0"/>
              <a:t>G</a:t>
            </a:r>
            <a:r>
              <a:rPr lang="en-US" i="1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G</a:t>
            </a:r>
            <a:r>
              <a:rPr lang="en-US" i="1" baseline="-25000" smtClean="0"/>
              <a:t>2</a:t>
            </a:r>
            <a:r>
              <a:rPr lang="en-US" smtClean="0"/>
              <a:t> …, </a:t>
            </a:r>
            <a:r>
              <a:rPr lang="en-US" i="1" smtClean="0"/>
              <a:t>G</a:t>
            </a:r>
            <a:r>
              <a:rPr lang="en-US" i="1" baseline="-25000" smtClean="0"/>
              <a:t>n</a:t>
            </a:r>
            <a:r>
              <a:rPr lang="en-US" smtClean="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mtClean="0"/>
              <a:t>Each </a:t>
            </a:r>
            <a:r>
              <a:rPr lang="en-US" i="1" smtClean="0"/>
              <a:t>F</a:t>
            </a:r>
            <a:r>
              <a:rPr lang="en-US" sz="2000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is an aggregate function</a:t>
            </a:r>
            <a:endParaRPr lang="en-US" i="1" smtClean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mtClean="0"/>
              <a:t>Each </a:t>
            </a:r>
            <a:r>
              <a:rPr lang="en-US" i="1" smtClean="0"/>
              <a:t>A</a:t>
            </a:r>
            <a:r>
              <a:rPr lang="en-US" sz="2000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is an attribute name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smtClean="0"/>
              <a:t>Note: </a:t>
            </a:r>
            <a:r>
              <a:rPr lang="en-US" smtClean="0">
                <a:sym typeface="Symbol" panose="05050102010706020507" pitchFamily="18" charset="2"/>
              </a:rPr>
              <a:t>Some books/articles use </a:t>
            </a:r>
            <a:r>
              <a:rPr lang="en-US" sz="2400" smtClean="0">
                <a:sym typeface="Symbol" panose="05050102010706020507" pitchFamily="18" charset="2"/>
              </a:rPr>
              <a:t></a:t>
            </a:r>
            <a:r>
              <a:rPr lang="en-US" smtClean="0">
                <a:sym typeface="Symbol" panose="05050102010706020507" pitchFamily="18" charset="2"/>
              </a:rPr>
              <a:t> instead of      (Calligraphic G)</a:t>
            </a: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889125" y="3438525"/>
          <a:ext cx="370363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4" imgW="1816100" imgH="241300" progId="Equation.3">
                  <p:embed/>
                </p:oleObj>
              </mc:Choice>
              <mc:Fallback>
                <p:oleObj name="Equation" r:id="rId4" imgW="1816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438525"/>
                        <a:ext cx="370363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5" name="Picture 6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2930525" y="35147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7" descr="Cal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5649913" y="5724525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Operation –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1765300" cy="579437"/>
          </a:xfrm>
        </p:spPr>
        <p:txBody>
          <a:bodyPr/>
          <a:lstStyle/>
          <a:p>
            <a:r>
              <a:rPr lang="en-US" smtClean="0"/>
              <a:t>Relation </a:t>
            </a:r>
            <a:r>
              <a:rPr lang="en-US" i="1" smtClean="0"/>
              <a:t>r</a:t>
            </a:r>
            <a:r>
              <a:rPr lang="en-US" smtClean="0"/>
              <a:t>: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A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B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i="1">
                <a:sym typeface="Symbol" panose="05050102010706020507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anose="05050102010706020507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i="1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i="1"/>
              <a:t>C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>
                <a:sym typeface="Symbol" panose="05050102010706020507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>
                <a:sym typeface="Symbol" panose="05050102010706020507" pitchFamily="18" charset="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2400">
                <a:sym typeface="Symbol" panose="05050102010706020507" pitchFamily="18" charset="2"/>
              </a:rPr>
              <a:t>  </a:t>
            </a:r>
            <a:r>
              <a:rPr kumimoji="1" lang="en-US" sz="2800" b="1">
                <a:latin typeface="Times New Roman" panose="02020603050405020304" pitchFamily="18" charset="0"/>
              </a:rPr>
              <a:t> </a:t>
            </a:r>
            <a:r>
              <a:rPr kumimoji="1" lang="en-US" sz="2800" b="1" baseline="-25000">
                <a:latin typeface="Times New Roman" panose="02020603050405020304" pitchFamily="18" charset="0"/>
              </a:rPr>
              <a:t>sum(c</a:t>
            </a:r>
            <a:r>
              <a:rPr kumimoji="1" lang="en-US" sz="2400" b="1" baseline="-25000">
                <a:latin typeface="Times New Roman" panose="02020603050405020304" pitchFamily="18" charset="0"/>
              </a:rPr>
              <a:t>) </a:t>
            </a:r>
            <a:r>
              <a:rPr kumimoji="1" lang="en-US" sz="2400">
                <a:latin typeface="Times New Roman" panose="02020603050405020304" pitchFamily="18" charset="0"/>
              </a:rPr>
              <a:t>(r)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 b="1"/>
              <a:t>sum</a:t>
            </a:r>
            <a:r>
              <a:rPr lang="en-US"/>
              <a:t>(</a:t>
            </a:r>
            <a:r>
              <a:rPr lang="en-US" i="1"/>
              <a:t>c </a:t>
            </a:r>
            <a:r>
              <a:rPr lang="en-US"/>
              <a:t>)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/>
            <a:r>
              <a:rPr lang="en-US"/>
              <a:t>27</a:t>
            </a:r>
          </a:p>
        </p:txBody>
      </p:sp>
      <p:pic>
        <p:nvPicPr>
          <p:cNvPr id="73741" name="Picture 13" descr="Cal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88"/>
          <a:stretch>
            <a:fillRect/>
          </a:stretch>
        </p:blipFill>
        <p:spPr bwMode="auto">
          <a:xfrm>
            <a:off x="1165225" y="4383088"/>
            <a:ext cx="3365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Operation –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1119188"/>
            <a:ext cx="6862762" cy="1616075"/>
          </a:xfrm>
        </p:spPr>
        <p:txBody>
          <a:bodyPr/>
          <a:lstStyle/>
          <a:p>
            <a:r>
              <a:rPr lang="en-US" smtClean="0"/>
              <a:t>Find the average salary in each department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  </a:t>
            </a:r>
            <a:r>
              <a:rPr kumimoji="0" lang="en-US" sz="2400" i="1" baseline="-25000" smtClean="0"/>
              <a:t>dept_name</a:t>
            </a:r>
            <a:r>
              <a:rPr kumimoji="0" lang="en-US" smtClean="0"/>
              <a:t> </a:t>
            </a:r>
            <a:r>
              <a:rPr kumimoji="0" lang="en-US" sz="2400" i="1" smtClean="0">
                <a:sym typeface="Symbol" panose="05050102010706020507" pitchFamily="18" charset="2"/>
              </a:rPr>
              <a:t>   </a:t>
            </a:r>
            <a:r>
              <a:rPr kumimoji="0" lang="en-US" sz="2400" b="1" baseline="-25000" smtClean="0">
                <a:sym typeface="Symbol" panose="05050102010706020507" pitchFamily="18" charset="2"/>
              </a:rPr>
              <a:t>avg</a:t>
            </a:r>
            <a:r>
              <a:rPr kumimoji="0" lang="en-US" sz="2400" baseline="-25000" smtClean="0">
                <a:sym typeface="Symbol" panose="05050102010706020507" pitchFamily="18" charset="2"/>
              </a:rPr>
              <a:t>(</a:t>
            </a:r>
            <a:r>
              <a:rPr kumimoji="0" lang="en-US" sz="2400" i="1" baseline="-25000" smtClean="0">
                <a:sym typeface="Symbol" panose="05050102010706020507" pitchFamily="18" charset="2"/>
              </a:rPr>
              <a:t>salary</a:t>
            </a:r>
            <a:r>
              <a:rPr kumimoji="0" lang="en-US" sz="2400" baseline="-25000" smtClean="0">
                <a:sym typeface="Symbol" panose="05050102010706020507" pitchFamily="18" charset="2"/>
              </a:rPr>
              <a:t>)</a:t>
            </a:r>
            <a:r>
              <a:rPr kumimoji="0" lang="en-US" smtClean="0">
                <a:sym typeface="Symbol" panose="05050102010706020507" pitchFamily="18" charset="2"/>
              </a:rPr>
              <a:t> (</a:t>
            </a:r>
            <a:r>
              <a:rPr kumimoji="0" lang="en-US" i="1" smtClean="0">
                <a:sym typeface="Symbol" panose="05050102010706020507" pitchFamily="18" charset="2"/>
              </a:rPr>
              <a:t>instructor</a:t>
            </a:r>
            <a:r>
              <a:rPr kumimoji="0" lang="en-US" smtClean="0">
                <a:sym typeface="Symbol" panose="05050102010706020507" pitchFamily="18" charset="2"/>
              </a:rPr>
              <a:t>)</a:t>
            </a:r>
            <a:endParaRPr kumimoji="0" lang="en-US" smtClean="0"/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sz="2400">
              <a:latin typeface="Times New Roman" panose="02020603050405020304" pitchFamily="18" charset="0"/>
            </a:endParaRPr>
          </a:p>
        </p:txBody>
      </p:sp>
      <p:pic>
        <p:nvPicPr>
          <p:cNvPr id="75781" name="Picture 1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2" name="Picture 17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Text Box 18"/>
          <p:cNvSpPr txBox="1">
            <a:spLocks noChangeArrowheads="1"/>
          </p:cNvSpPr>
          <p:nvPr/>
        </p:nvSpPr>
        <p:spPr bwMode="auto">
          <a:xfrm>
            <a:off x="7129463" y="3228975"/>
            <a:ext cx="882650" cy="2127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1400" i="1"/>
              <a:t>avg_salary</a:t>
            </a:r>
          </a:p>
        </p:txBody>
      </p:sp>
      <p:pic>
        <p:nvPicPr>
          <p:cNvPr id="75784" name="Picture 19" descr="Cal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455863" y="15890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smtClean="0"/>
              <a:t>Result of aggregation does not have a name</a:t>
            </a:r>
          </a:p>
          <a:p>
            <a:pPr lvl="1"/>
            <a:r>
              <a:rPr lang="en-US" smtClean="0"/>
              <a:t>Can use rename operation to give it a name</a:t>
            </a:r>
          </a:p>
          <a:p>
            <a:pPr lvl="1"/>
            <a:r>
              <a:rPr lang="en-US" smtClean="0"/>
              <a:t>For convenience, we permit renaming as part of aggregate operation</a:t>
            </a:r>
            <a:br>
              <a:rPr lang="en-US" smtClean="0"/>
            </a:br>
            <a:endParaRPr lang="en-US" smtClean="0"/>
          </a:p>
          <a:p>
            <a:pPr lvl="1"/>
            <a:endParaRPr lang="en-US" smtClean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1498600" y="2717800"/>
            <a:ext cx="6654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800" i="1" baseline="-25000"/>
              <a:t>dept_name</a:t>
            </a:r>
            <a:r>
              <a:rPr lang="en-US" sz="2400">
                <a:latin typeface="Times New Roman" panose="02020603050405020304" pitchFamily="18" charset="0"/>
              </a:rPr>
              <a:t>     </a:t>
            </a:r>
            <a:r>
              <a:rPr lang="en-US" sz="2800" b="1" i="1" baseline="-25000">
                <a:sym typeface="Symbol" panose="05050102010706020507" pitchFamily="18" charset="2"/>
              </a:rPr>
              <a:t>avg</a:t>
            </a:r>
            <a:r>
              <a:rPr lang="en-US" sz="2800" i="1" baseline="-25000">
                <a:sym typeface="Symbol" panose="05050102010706020507" pitchFamily="18" charset="2"/>
              </a:rPr>
              <a:t>(salary) </a:t>
            </a:r>
            <a:r>
              <a:rPr lang="en-US" sz="2800" b="1" i="1" baseline="-25000">
                <a:sym typeface="Symbol" panose="05050102010706020507" pitchFamily="18" charset="2"/>
              </a:rPr>
              <a:t>as</a:t>
            </a:r>
            <a:r>
              <a:rPr lang="en-US" sz="2800" i="1" baseline="-25000">
                <a:sym typeface="Symbol" panose="05050102010706020507" pitchFamily="18" charset="2"/>
              </a:rPr>
              <a:t> avg_sal </a:t>
            </a:r>
            <a:r>
              <a:rPr lang="en-US" sz="2400">
                <a:sym typeface="Symbol" panose="05050102010706020507" pitchFamily="18" charset="2"/>
              </a:rPr>
              <a:t>(</a:t>
            </a:r>
            <a:r>
              <a:rPr lang="en-US" sz="2000" i="1">
                <a:sym typeface="Symbol" panose="05050102010706020507" pitchFamily="18" charset="2"/>
              </a:rPr>
              <a:t>instructor</a:t>
            </a:r>
            <a:r>
              <a:rPr lang="en-US" sz="2400"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77829" name="Picture 5" descr="Cal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913063" y="27955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Modification of the Database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 smtClean="0"/>
              <a:t>The content of the database may be modified using the following operations:</a:t>
            </a:r>
          </a:p>
          <a:p>
            <a:pPr lvl="1"/>
            <a:r>
              <a:rPr lang="en-US" smtClean="0"/>
              <a:t>Deletion</a:t>
            </a:r>
          </a:p>
          <a:p>
            <a:pPr lvl="1"/>
            <a:r>
              <a:rPr lang="en-US" smtClean="0"/>
              <a:t>Insertion</a:t>
            </a:r>
          </a:p>
          <a:p>
            <a:pPr lvl="1"/>
            <a:r>
              <a:rPr lang="en-US" smtClean="0"/>
              <a:t>Updating</a:t>
            </a:r>
          </a:p>
          <a:p>
            <a:r>
              <a:rPr lang="en-US" smtClean="0"/>
              <a:t>All these operations can be expressed using the assignment operator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Select Operation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1370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 smtClean="0"/>
              <a:t>Notation:  </a:t>
            </a:r>
            <a:r>
              <a:rPr lang="en-US" sz="1600" i="1" smtClean="0">
                <a:sym typeface="Symbol" panose="05050102010706020507" pitchFamily="18" charset="2"/>
              </a:rPr>
              <a:t></a:t>
            </a:r>
            <a:r>
              <a:rPr lang="en-US" sz="1600" smtClean="0">
                <a:sym typeface="Symbol" panose="05050102010706020507" pitchFamily="18" charset="2"/>
              </a:rPr>
              <a:t> </a:t>
            </a:r>
            <a:r>
              <a:rPr lang="en-US" i="1" baseline="-25000" smtClean="0">
                <a:sym typeface="Symbol" panose="05050102010706020507" pitchFamily="18" charset="2"/>
              </a:rPr>
              <a:t>p</a:t>
            </a:r>
            <a:r>
              <a:rPr lang="en-US" sz="1600" smtClean="0">
                <a:sym typeface="Symbol" panose="05050102010706020507" pitchFamily="18" charset="2"/>
              </a:rPr>
              <a:t>(</a:t>
            </a:r>
            <a:r>
              <a:rPr lang="en-US" sz="1600" i="1" smtClean="0">
                <a:sym typeface="Symbol" panose="05050102010706020507" pitchFamily="18" charset="2"/>
              </a:rPr>
              <a:t>r</a:t>
            </a:r>
            <a:r>
              <a:rPr lang="en-US" sz="1600" smtClean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 i="1" smtClean="0">
                <a:sym typeface="Symbol" panose="05050102010706020507" pitchFamily="18" charset="2"/>
              </a:rPr>
              <a:t>p</a:t>
            </a:r>
            <a:r>
              <a:rPr lang="en-US" sz="1600" smtClean="0">
                <a:sym typeface="Symbol" panose="05050102010706020507" pitchFamily="18" charset="2"/>
              </a:rPr>
              <a:t> is called the </a:t>
            </a:r>
            <a:r>
              <a:rPr lang="en-US" sz="1600" b="1" smtClean="0">
                <a:solidFill>
                  <a:schemeClr val="tx2"/>
                </a:solidFill>
                <a:sym typeface="Symbol" panose="05050102010706020507" pitchFamily="18" charset="2"/>
              </a:rPr>
              <a:t>selection predicate</a:t>
            </a:r>
            <a:endParaRPr lang="en-US" sz="1600" b="1" i="1" smtClean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 smtClean="0"/>
              <a:t>Defined as:</a:t>
            </a:r>
            <a:br>
              <a:rPr lang="en-US" sz="1600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	 </a:t>
            </a:r>
            <a:r>
              <a:rPr lang="en-US" sz="1600" i="1" smtClean="0">
                <a:sym typeface="Symbol" panose="05050102010706020507" pitchFamily="18" charset="2"/>
              </a:rPr>
              <a:t></a:t>
            </a:r>
            <a:r>
              <a:rPr lang="en-US" i="1" baseline="-25000" smtClean="0">
                <a:sym typeface="Symbol" panose="05050102010706020507" pitchFamily="18" charset="2"/>
              </a:rPr>
              <a:t>p</a:t>
            </a:r>
            <a:r>
              <a:rPr lang="en-US" sz="1600" smtClean="0">
                <a:sym typeface="Symbol" panose="05050102010706020507" pitchFamily="18" charset="2"/>
              </a:rPr>
              <a:t>(</a:t>
            </a:r>
            <a:r>
              <a:rPr lang="en-US" sz="1600" b="1" i="1" smtClean="0">
                <a:sym typeface="Symbol" panose="05050102010706020507" pitchFamily="18" charset="2"/>
              </a:rPr>
              <a:t>r</a:t>
            </a:r>
            <a:r>
              <a:rPr lang="en-US" sz="1600" smtClean="0">
                <a:sym typeface="Symbol" panose="05050102010706020507" pitchFamily="18" charset="2"/>
              </a:rPr>
              <a:t>) = {</a:t>
            </a:r>
            <a:r>
              <a:rPr lang="en-US" sz="1600" i="1" smtClean="0">
                <a:sym typeface="Symbol" panose="05050102010706020507" pitchFamily="18" charset="2"/>
              </a:rPr>
              <a:t>t</a:t>
            </a:r>
            <a:r>
              <a:rPr lang="en-US" sz="1600" smtClean="0">
                <a:sym typeface="Symbol" panose="05050102010706020507" pitchFamily="18" charset="2"/>
              </a:rPr>
              <a:t> | </a:t>
            </a:r>
            <a:r>
              <a:rPr lang="en-US" sz="1600" i="1" smtClean="0">
                <a:sym typeface="Symbol" panose="05050102010706020507" pitchFamily="18" charset="2"/>
              </a:rPr>
              <a:t>t</a:t>
            </a:r>
            <a:r>
              <a:rPr lang="en-US" sz="1600" smtClean="0">
                <a:sym typeface="Symbol" panose="05050102010706020507" pitchFamily="18" charset="2"/>
              </a:rPr>
              <a:t>  </a:t>
            </a:r>
            <a:r>
              <a:rPr lang="en-US" sz="1600" i="1" smtClean="0">
                <a:sym typeface="Symbol" panose="05050102010706020507" pitchFamily="18" charset="2"/>
              </a:rPr>
              <a:t>r</a:t>
            </a:r>
            <a:r>
              <a:rPr lang="en-US" sz="1600" smtClean="0">
                <a:sym typeface="Symbol" panose="05050102010706020507" pitchFamily="18" charset="2"/>
              </a:rPr>
              <a:t> </a:t>
            </a:r>
            <a:r>
              <a:rPr lang="en-US" sz="1600" b="1" smtClean="0">
                <a:sym typeface="Symbol" panose="05050102010706020507" pitchFamily="18" charset="2"/>
              </a:rPr>
              <a:t>and </a:t>
            </a:r>
            <a:r>
              <a:rPr lang="en-US" sz="1600" i="1" smtClean="0">
                <a:sym typeface="Symbol" panose="05050102010706020507" pitchFamily="18" charset="2"/>
              </a:rPr>
              <a:t>p(t)</a:t>
            </a:r>
            <a:r>
              <a:rPr lang="en-US" sz="1600" smtClean="0">
                <a:sym typeface="Symbol" panose="05050102010706020507" pitchFamily="18" charset="2"/>
              </a:rPr>
              <a:t>}</a:t>
            </a:r>
            <a:br>
              <a:rPr lang="en-US" sz="1600" smtClean="0">
                <a:sym typeface="Symbol" panose="05050102010706020507" pitchFamily="18" charset="2"/>
              </a:rPr>
            </a:br>
            <a:endParaRPr lang="en-US" sz="160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	Where</a:t>
            </a:r>
            <a:r>
              <a:rPr lang="en-US" sz="1600" i="1" smtClean="0">
                <a:sym typeface="Symbol" panose="05050102010706020507" pitchFamily="18" charset="2"/>
              </a:rPr>
              <a:t> p</a:t>
            </a:r>
            <a:r>
              <a:rPr lang="en-US" sz="1600" smtClean="0">
                <a:sym typeface="Symbol" panose="05050102010706020507" pitchFamily="18" charset="2"/>
              </a:rPr>
              <a:t> is a formula in propositional calculus consisting of </a:t>
            </a:r>
            <a:r>
              <a:rPr lang="en-US" sz="1600" b="1" smtClean="0">
                <a:solidFill>
                  <a:schemeClr val="tx2"/>
                </a:solidFill>
                <a:sym typeface="Symbol" panose="05050102010706020507" pitchFamily="18" charset="2"/>
              </a:rPr>
              <a:t>terms</a:t>
            </a:r>
            <a:r>
              <a:rPr lang="en-US" sz="1600" smtClean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sz="1600" smtClean="0">
                <a:sym typeface="Symbol" panose="05050102010706020507" pitchFamily="18" charset="2"/>
              </a:rPr>
              <a:t>connected by :  (</a:t>
            </a:r>
            <a:r>
              <a:rPr lang="en-US" sz="1600" b="1" smtClean="0">
                <a:sym typeface="Symbol" panose="05050102010706020507" pitchFamily="18" charset="2"/>
              </a:rPr>
              <a:t>and</a:t>
            </a:r>
            <a:r>
              <a:rPr lang="en-US" sz="1600" smtClean="0">
                <a:sym typeface="Symbol" panose="05050102010706020507" pitchFamily="18" charset="2"/>
              </a:rPr>
              <a:t>),  (</a:t>
            </a:r>
            <a:r>
              <a:rPr lang="en-US" sz="1600" b="1" smtClean="0">
                <a:sym typeface="Symbol" panose="05050102010706020507" pitchFamily="18" charset="2"/>
              </a:rPr>
              <a:t>or</a:t>
            </a:r>
            <a:r>
              <a:rPr lang="en-US" sz="1600" smtClean="0">
                <a:sym typeface="Symbol" panose="05050102010706020507" pitchFamily="18" charset="2"/>
              </a:rPr>
              <a:t>),  (</a:t>
            </a:r>
            <a:r>
              <a:rPr lang="en-US" sz="1600" b="1" smtClean="0">
                <a:sym typeface="Symbol" panose="05050102010706020507" pitchFamily="18" charset="2"/>
              </a:rPr>
              <a:t>not</a:t>
            </a:r>
            <a:r>
              <a:rPr lang="en-US" sz="1600" smtClean="0">
                <a:sym typeface="Symbol" panose="05050102010706020507" pitchFamily="18" charset="2"/>
              </a:rPr>
              <a:t>)</a:t>
            </a:r>
            <a:br>
              <a:rPr lang="en-US" sz="1600" smtClean="0">
                <a:sym typeface="Symbol" panose="05050102010706020507" pitchFamily="18" charset="2"/>
              </a:rPr>
            </a:br>
            <a:r>
              <a:rPr lang="en-US" sz="1600" smtClean="0">
                <a:sym typeface="Symbol" panose="05050102010706020507" pitchFamily="18" charset="2"/>
              </a:rPr>
              <a:t>Each </a:t>
            </a:r>
            <a:r>
              <a:rPr lang="en-US" sz="1600" b="1" smtClean="0">
                <a:solidFill>
                  <a:schemeClr val="tx2"/>
                </a:solidFill>
                <a:sym typeface="Symbol" panose="05050102010706020507" pitchFamily="18" charset="2"/>
              </a:rPr>
              <a:t>term</a:t>
            </a:r>
            <a:r>
              <a:rPr lang="en-US" sz="1600" smtClean="0">
                <a:sym typeface="Symbol" panose="05050102010706020507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		&lt;attribute&gt;	</a:t>
            </a:r>
            <a:r>
              <a:rPr lang="en-US" sz="1600" i="1" smtClean="0">
                <a:sym typeface="Symbol" panose="05050102010706020507" pitchFamily="18" charset="2"/>
              </a:rPr>
              <a:t>op</a:t>
            </a:r>
            <a:r>
              <a:rPr lang="en-US" sz="1600" smtClean="0">
                <a:sym typeface="Symbol" panose="05050102010706020507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     where </a:t>
            </a:r>
            <a:r>
              <a:rPr lang="en-US" sz="1600" i="1" smtClean="0">
                <a:sym typeface="Symbol" panose="05050102010706020507" pitchFamily="18" charset="2"/>
              </a:rPr>
              <a:t>op</a:t>
            </a:r>
            <a:r>
              <a:rPr lang="en-US" sz="1600" smtClean="0">
                <a:sym typeface="Symbol" panose="05050102010706020507" pitchFamily="18" charset="2"/>
              </a:rPr>
              <a:t> is one of:  =, , &gt;, . &lt;. </a:t>
            </a:r>
            <a:br>
              <a:rPr lang="en-US" sz="1600" smtClean="0">
                <a:sym typeface="Symbol" panose="05050102010706020507" pitchFamily="18" charset="2"/>
              </a:rPr>
            </a:br>
            <a:endParaRPr lang="en-US" sz="160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 smtClean="0">
                <a:sym typeface="Symbol" panose="05050102010706020507" pitchFamily="18" charset="2"/>
              </a:rPr>
              <a:t>Example of selection:</a:t>
            </a:r>
            <a:br>
              <a:rPr lang="en-US" sz="1600" smtClean="0">
                <a:sym typeface="Symbol" panose="05050102010706020507" pitchFamily="18" charset="2"/>
              </a:rPr>
            </a:br>
            <a:r>
              <a:rPr lang="en-US" sz="1600" smtClean="0">
                <a:sym typeface="Symbol" panose="05050102010706020507" pitchFamily="18" charset="2"/>
              </a:rPr>
              <a:t/>
            </a:r>
            <a:br>
              <a:rPr lang="en-US" sz="1600" smtClean="0">
                <a:sym typeface="Symbol" panose="05050102010706020507" pitchFamily="18" charset="2"/>
              </a:rPr>
            </a:br>
            <a:r>
              <a:rPr lang="en-US" sz="1600" smtClean="0">
                <a:sym typeface="Symbol" panose="05050102010706020507" pitchFamily="18" charset="2"/>
              </a:rPr>
              <a:t>  </a:t>
            </a:r>
            <a:r>
              <a:rPr lang="en-US" sz="2000" smtClean="0">
                <a:sym typeface="Symbol" panose="05050102010706020507" pitchFamily="18" charset="2"/>
              </a:rPr>
              <a:t>	</a:t>
            </a:r>
            <a:r>
              <a:rPr lang="en-US" sz="2000" i="1" smtClean="0">
                <a:sym typeface="Symbol" panose="05050102010706020507" pitchFamily="18" charset="2"/>
              </a:rPr>
              <a:t></a:t>
            </a:r>
            <a:r>
              <a:rPr lang="en-US" sz="2000" smtClean="0">
                <a:sym typeface="Symbol" panose="05050102010706020507" pitchFamily="18" charset="2"/>
              </a:rPr>
              <a:t> </a:t>
            </a:r>
            <a:r>
              <a:rPr lang="en-US" sz="2400" i="1" baseline="-25000" smtClean="0">
                <a:sym typeface="Symbol" panose="05050102010706020507" pitchFamily="18" charset="2"/>
              </a:rPr>
              <a:t>dept_name=“Physics”</a:t>
            </a:r>
            <a:r>
              <a:rPr lang="en-US" sz="2000" smtClean="0">
                <a:sym typeface="Symbol" panose="05050102010706020507" pitchFamily="18" charset="2"/>
              </a:rPr>
              <a:t>(</a:t>
            </a:r>
            <a:r>
              <a:rPr lang="en-US" sz="2000" i="1" smtClean="0">
                <a:sym typeface="Symbol" panose="05050102010706020507" pitchFamily="18" charset="2"/>
              </a:rPr>
              <a:t>instructor</a:t>
            </a:r>
            <a:r>
              <a:rPr lang="en-US" sz="2000" smtClean="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Multiset Relational Algebra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Pure relational algebra removes all duplicates</a:t>
            </a:r>
          </a:p>
          <a:p>
            <a:pPr lvl="1"/>
            <a:r>
              <a:rPr lang="en-US" smtClean="0"/>
              <a:t> e.g. after projection</a:t>
            </a:r>
          </a:p>
          <a:p>
            <a:r>
              <a:rPr lang="en-US" smtClean="0"/>
              <a:t>Multiset relational algebra retains duplicates, to match SQL semantics</a:t>
            </a:r>
          </a:p>
          <a:p>
            <a:pPr lvl="1"/>
            <a:r>
              <a:rPr lang="en-US" smtClean="0"/>
              <a:t>SQL duplicate retention was initially for efficiency, but is now a feature</a:t>
            </a:r>
          </a:p>
          <a:p>
            <a:r>
              <a:rPr lang="en-US" smtClean="0"/>
              <a:t>Multiset relational algebra defined as follows</a:t>
            </a:r>
          </a:p>
          <a:p>
            <a:pPr lvl="1"/>
            <a:r>
              <a:rPr lang="en-US" smtClean="0"/>
              <a:t>selection: has as many duplicates of a tuple as in  the input, if the tuple satisfies the selection</a:t>
            </a:r>
          </a:p>
          <a:p>
            <a:pPr lvl="1"/>
            <a:r>
              <a:rPr lang="en-US" smtClean="0"/>
              <a:t>projection: one tuple per input tuple, even if it is a duplicate</a:t>
            </a:r>
          </a:p>
          <a:p>
            <a:pPr lvl="1"/>
            <a:r>
              <a:rPr lang="en-US" smtClean="0"/>
              <a:t>cross product:  If there are  </a:t>
            </a:r>
            <a:r>
              <a:rPr lang="en-US" i="1" smtClean="0"/>
              <a:t>m </a:t>
            </a:r>
            <a:r>
              <a:rPr lang="en-US" smtClean="0"/>
              <a:t> copies of </a:t>
            </a:r>
            <a:r>
              <a:rPr lang="en-US" i="1" smtClean="0"/>
              <a:t>t1</a:t>
            </a:r>
            <a:r>
              <a:rPr lang="en-US" smtClean="0"/>
              <a:t> in </a:t>
            </a:r>
            <a:r>
              <a:rPr lang="en-US" i="1" smtClean="0"/>
              <a:t>r</a:t>
            </a:r>
            <a:r>
              <a:rPr lang="en-US" smtClean="0"/>
              <a:t>, and </a:t>
            </a:r>
            <a:r>
              <a:rPr lang="en-US" i="1" smtClean="0"/>
              <a:t>n</a:t>
            </a:r>
            <a:r>
              <a:rPr lang="en-US" smtClean="0"/>
              <a:t> copies of </a:t>
            </a:r>
            <a:r>
              <a:rPr lang="en-US" i="1" smtClean="0"/>
              <a:t>t2</a:t>
            </a:r>
            <a:r>
              <a:rPr lang="en-US" smtClean="0"/>
              <a:t> in </a:t>
            </a:r>
            <a:r>
              <a:rPr lang="en-US" i="1" smtClean="0"/>
              <a:t>s</a:t>
            </a:r>
            <a:r>
              <a:rPr lang="en-US" smtClean="0"/>
              <a:t>, there are </a:t>
            </a:r>
            <a:r>
              <a:rPr lang="en-US" i="1" smtClean="0"/>
              <a:t>m </a:t>
            </a:r>
            <a:r>
              <a:rPr lang="en-US" smtClean="0"/>
              <a:t>x </a:t>
            </a:r>
            <a:r>
              <a:rPr lang="en-US" i="1" smtClean="0"/>
              <a:t>n</a:t>
            </a:r>
            <a:r>
              <a:rPr lang="en-US" smtClean="0"/>
              <a:t> copies of </a:t>
            </a:r>
            <a:r>
              <a:rPr lang="en-US" i="1" smtClean="0"/>
              <a:t>t1.t2</a:t>
            </a:r>
            <a:r>
              <a:rPr lang="en-US" smtClean="0"/>
              <a:t> in </a:t>
            </a:r>
            <a:r>
              <a:rPr lang="en-US" i="1" smtClean="0"/>
              <a:t>r </a:t>
            </a:r>
            <a:r>
              <a:rPr lang="en-US" smtClean="0"/>
              <a:t> x </a:t>
            </a:r>
            <a:r>
              <a:rPr lang="en-US" i="1" smtClean="0"/>
              <a:t>s</a:t>
            </a:r>
          </a:p>
          <a:p>
            <a:pPr lvl="1"/>
            <a:r>
              <a:rPr lang="en-US" smtClean="0"/>
              <a:t>Other operators similarly defined </a:t>
            </a:r>
          </a:p>
          <a:p>
            <a:pPr lvl="2"/>
            <a:r>
              <a:rPr lang="en-US" smtClean="0"/>
              <a:t>E.g. union: </a:t>
            </a:r>
            <a:r>
              <a:rPr lang="en-US" i="1" smtClean="0"/>
              <a:t>m </a:t>
            </a:r>
            <a:r>
              <a:rPr lang="en-US" smtClean="0"/>
              <a:t>+ </a:t>
            </a:r>
            <a:r>
              <a:rPr lang="en-US" i="1" smtClean="0"/>
              <a:t>n copies, </a:t>
            </a:r>
            <a:r>
              <a:rPr lang="en-US" smtClean="0"/>
              <a:t> intersection: min(</a:t>
            </a:r>
            <a:r>
              <a:rPr lang="en-US" i="1" smtClean="0"/>
              <a:t>m, n</a:t>
            </a:r>
            <a:r>
              <a:rPr lang="en-US" smtClean="0"/>
              <a:t>) copies</a:t>
            </a:r>
            <a:br>
              <a:rPr lang="en-US" smtClean="0"/>
            </a:br>
            <a:r>
              <a:rPr lang="en-US" smtClean="0"/>
              <a:t>   difference: min(0, </a:t>
            </a:r>
            <a:r>
              <a:rPr lang="en-US" i="1" smtClean="0"/>
              <a:t>m</a:t>
            </a:r>
            <a:r>
              <a:rPr lang="en-US" smtClean="0"/>
              <a:t> – </a:t>
            </a:r>
            <a:r>
              <a:rPr lang="en-US" i="1" smtClean="0"/>
              <a:t>n</a:t>
            </a:r>
            <a:r>
              <a:rPr lang="en-US" smtClean="0"/>
              <a:t>) copies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SQL and Relational Algebra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select</a:t>
            </a:r>
            <a:r>
              <a:rPr lang="en-US" smtClean="0"/>
              <a:t> </a:t>
            </a:r>
            <a:r>
              <a:rPr lang="en-US" i="1" smtClean="0"/>
              <a:t>A1, A2, .. An</a:t>
            </a:r>
            <a:br>
              <a:rPr lang="en-US" i="1" smtClean="0"/>
            </a:br>
            <a:r>
              <a:rPr lang="en-US" b="1" smtClean="0"/>
              <a:t>from   </a:t>
            </a:r>
            <a:r>
              <a:rPr lang="en-US" i="1" smtClean="0"/>
              <a:t>r1, r2, …, rm</a:t>
            </a:r>
            <a:br>
              <a:rPr lang="en-US" i="1" smtClean="0"/>
            </a:br>
            <a:r>
              <a:rPr lang="en-US" b="1" smtClean="0"/>
              <a:t>where P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    </a:t>
            </a:r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mtClean="0"/>
              <a:t> </a:t>
            </a:r>
            <a:r>
              <a:rPr lang="en-US" sz="2400" i="1" baseline="-25000" smtClean="0"/>
              <a:t>A1, .., An</a:t>
            </a:r>
            <a:r>
              <a:rPr lang="en-US" smtClean="0"/>
              <a:t> (</a:t>
            </a:r>
            <a:r>
              <a:rPr lang="en-US" sz="2400" smtClean="0">
                <a:sym typeface="Symbol" panose="05050102010706020507" pitchFamily="18" charset="2"/>
              </a:rPr>
              <a:t></a:t>
            </a:r>
            <a:r>
              <a:rPr lang="en-US" smtClean="0"/>
              <a:t> </a:t>
            </a:r>
            <a:r>
              <a:rPr lang="en-US" sz="2400" i="1" baseline="-25000" smtClean="0"/>
              <a:t>P</a:t>
            </a:r>
            <a:r>
              <a:rPr lang="en-US" smtClean="0"/>
              <a:t> (</a:t>
            </a:r>
            <a:r>
              <a:rPr lang="en-US" i="1" smtClean="0"/>
              <a:t>r1 </a:t>
            </a:r>
            <a:r>
              <a:rPr lang="en-US" smtClean="0"/>
              <a:t>x </a:t>
            </a:r>
            <a:r>
              <a:rPr lang="en-US" i="1" smtClean="0"/>
              <a:t> r2  </a:t>
            </a:r>
            <a:r>
              <a:rPr lang="en-US" smtClean="0"/>
              <a:t>x .. x</a:t>
            </a:r>
            <a:r>
              <a:rPr lang="en-US" i="1" smtClean="0"/>
              <a:t>  rm</a:t>
            </a:r>
            <a:r>
              <a:rPr lang="en-US" smtClean="0"/>
              <a:t>))</a:t>
            </a:r>
          </a:p>
          <a:p>
            <a:r>
              <a:rPr lang="en-US" b="1" smtClean="0"/>
              <a:t>select</a:t>
            </a:r>
            <a:r>
              <a:rPr lang="en-US" smtClean="0"/>
              <a:t> </a:t>
            </a:r>
            <a:r>
              <a:rPr lang="en-US" i="1" smtClean="0"/>
              <a:t>A1, A2, </a:t>
            </a:r>
            <a:r>
              <a:rPr lang="en-US" b="1" smtClean="0"/>
              <a:t>sum</a:t>
            </a:r>
            <a:r>
              <a:rPr lang="en-US" i="1" smtClean="0"/>
              <a:t>(A3)</a:t>
            </a:r>
            <a:br>
              <a:rPr lang="en-US" i="1" smtClean="0"/>
            </a:br>
            <a:r>
              <a:rPr lang="en-US" b="1" smtClean="0"/>
              <a:t>from   </a:t>
            </a:r>
            <a:r>
              <a:rPr lang="en-US" i="1" smtClean="0"/>
              <a:t>r1, r2, …, rm</a:t>
            </a:r>
            <a:br>
              <a:rPr lang="en-US" i="1" smtClean="0"/>
            </a:br>
            <a:r>
              <a:rPr lang="en-US" b="1" smtClean="0"/>
              <a:t>where P</a:t>
            </a:r>
            <a:br>
              <a:rPr lang="en-US" b="1" smtClean="0"/>
            </a:br>
            <a:r>
              <a:rPr lang="en-US" b="1" smtClean="0"/>
              <a:t>group by </a:t>
            </a:r>
            <a:r>
              <a:rPr lang="en-US" i="1" smtClean="0"/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sz="2400" baseline="-25000" smtClean="0"/>
              <a:t>                      A1, A2</a:t>
            </a:r>
            <a:r>
              <a:rPr lang="en-US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   </a:t>
            </a:r>
            <a:r>
              <a:rPr lang="en-US" sz="2400" b="1" baseline="-25000" smtClean="0">
                <a:sym typeface="Symbol" panose="05050102010706020507" pitchFamily="18" charset="2"/>
              </a:rPr>
              <a:t>sum</a:t>
            </a:r>
            <a:r>
              <a:rPr lang="en-US" sz="2400" baseline="-25000" smtClean="0">
                <a:sym typeface="Symbol" panose="05050102010706020507" pitchFamily="18" charset="2"/>
              </a:rPr>
              <a:t>(</a:t>
            </a:r>
            <a:r>
              <a:rPr lang="en-US" sz="2400" i="1" baseline="-25000" smtClean="0">
                <a:sym typeface="Symbol" panose="05050102010706020507" pitchFamily="18" charset="2"/>
              </a:rPr>
              <a:t>A3</a:t>
            </a:r>
            <a:r>
              <a:rPr lang="en-US" sz="2400" baseline="-25000" smtClean="0">
                <a:sym typeface="Symbol" panose="05050102010706020507" pitchFamily="18" charset="2"/>
              </a:rPr>
              <a:t>)</a:t>
            </a:r>
            <a:r>
              <a:rPr lang="en-US" smtClean="0">
                <a:sym typeface="Symbol" panose="05050102010706020507" pitchFamily="18" charset="2"/>
              </a:rPr>
              <a:t> (</a:t>
            </a:r>
            <a:r>
              <a:rPr lang="en-US" sz="2400" smtClean="0">
                <a:sym typeface="Symbol" panose="05050102010706020507" pitchFamily="18" charset="2"/>
              </a:rPr>
              <a:t></a:t>
            </a:r>
            <a:r>
              <a:rPr lang="en-US" smtClean="0"/>
              <a:t> </a:t>
            </a:r>
            <a:r>
              <a:rPr lang="en-US" sz="2400" i="1" baseline="-25000" smtClean="0"/>
              <a:t>P</a:t>
            </a:r>
            <a:r>
              <a:rPr lang="en-US" smtClean="0"/>
              <a:t> (</a:t>
            </a:r>
            <a:r>
              <a:rPr lang="en-US" i="1" smtClean="0"/>
              <a:t>r1 </a:t>
            </a:r>
            <a:r>
              <a:rPr lang="en-US" smtClean="0"/>
              <a:t>x </a:t>
            </a:r>
            <a:r>
              <a:rPr lang="en-US" i="1" smtClean="0"/>
              <a:t> r2  </a:t>
            </a:r>
            <a:r>
              <a:rPr lang="en-US" smtClean="0"/>
              <a:t>x .. x</a:t>
            </a:r>
            <a:r>
              <a:rPr lang="en-US" i="1" smtClean="0"/>
              <a:t>  rm</a:t>
            </a:r>
            <a:r>
              <a:rPr lang="en-US" smtClean="0"/>
              <a:t>)))</a:t>
            </a:r>
          </a:p>
          <a:p>
            <a:endParaRPr lang="en-US" b="1" smtClean="0"/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  <p:pic>
        <p:nvPicPr>
          <p:cNvPr id="82948" name="Picture 4" descr="Ca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2806700" y="4557713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SQL and Relational Algebra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More generally, the non-aggregated attributes in the </a:t>
            </a:r>
            <a:r>
              <a:rPr lang="en-US" b="1" smtClean="0"/>
              <a:t>select</a:t>
            </a:r>
            <a:r>
              <a:rPr lang="en-US" smtClean="0"/>
              <a:t> clause may be a subset of the </a:t>
            </a:r>
            <a:r>
              <a:rPr lang="en-US" b="1" smtClean="0"/>
              <a:t>group by</a:t>
            </a:r>
            <a:r>
              <a:rPr lang="en-US" smtClean="0"/>
              <a:t> attributes, in which case the equivalence is as follows: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select</a:t>
            </a:r>
            <a:r>
              <a:rPr lang="en-US" smtClean="0"/>
              <a:t> </a:t>
            </a:r>
            <a:r>
              <a:rPr lang="en-US" i="1" smtClean="0"/>
              <a:t>A1, </a:t>
            </a:r>
            <a:r>
              <a:rPr lang="en-US" b="1" smtClean="0"/>
              <a:t>sum</a:t>
            </a:r>
            <a:r>
              <a:rPr lang="en-US" i="1" smtClean="0"/>
              <a:t>(A3)</a:t>
            </a:r>
            <a:br>
              <a:rPr lang="en-US" i="1" smtClean="0"/>
            </a:br>
            <a:r>
              <a:rPr lang="en-US" b="1" smtClean="0"/>
              <a:t>from   </a:t>
            </a:r>
            <a:r>
              <a:rPr lang="en-US" i="1" smtClean="0"/>
              <a:t>r1, r2, …, rm</a:t>
            </a:r>
            <a:br>
              <a:rPr lang="en-US" i="1" smtClean="0"/>
            </a:br>
            <a:r>
              <a:rPr lang="en-US" b="1" smtClean="0"/>
              <a:t>where P</a:t>
            </a:r>
            <a:br>
              <a:rPr lang="en-US" b="1" smtClean="0"/>
            </a:br>
            <a:r>
              <a:rPr lang="en-US" b="1" smtClean="0"/>
              <a:t>group by </a:t>
            </a:r>
            <a:r>
              <a:rPr lang="en-US" i="1" smtClean="0"/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    </a:t>
            </a:r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mtClean="0"/>
              <a:t> </a:t>
            </a:r>
            <a:r>
              <a:rPr lang="en-US" sz="2400" i="1" baseline="-25000" smtClean="0"/>
              <a:t>A1,sumA3</a:t>
            </a:r>
            <a:r>
              <a:rPr lang="en-US" smtClean="0"/>
              <a:t>( </a:t>
            </a:r>
            <a:r>
              <a:rPr lang="en-US" sz="2400" baseline="-25000" smtClean="0">
                <a:latin typeface="Arial" panose="020B0604020202020204" pitchFamily="34" charset="0"/>
              </a:rPr>
              <a:t>A1,A2</a:t>
            </a:r>
            <a:r>
              <a:rPr lang="en-US" smtClean="0"/>
              <a:t> </a:t>
            </a:r>
            <a:r>
              <a:rPr lang="en-US" sz="2400" smtClean="0">
                <a:sym typeface="Symbol" panose="05050102010706020507" pitchFamily="18" charset="2"/>
              </a:rPr>
              <a:t>   </a:t>
            </a:r>
            <a:r>
              <a:rPr lang="en-US" sz="2400" b="1" baseline="-25000" smtClean="0">
                <a:sym typeface="Symbol" panose="05050102010706020507" pitchFamily="18" charset="2"/>
              </a:rPr>
              <a:t>sum</a:t>
            </a:r>
            <a:r>
              <a:rPr lang="en-US" sz="2400" baseline="-25000" smtClean="0">
                <a:sym typeface="Symbol" panose="05050102010706020507" pitchFamily="18" charset="2"/>
              </a:rPr>
              <a:t>(</a:t>
            </a:r>
            <a:r>
              <a:rPr lang="en-US" sz="2400" i="1" baseline="-25000" smtClean="0">
                <a:sym typeface="Symbol" panose="05050102010706020507" pitchFamily="18" charset="2"/>
              </a:rPr>
              <a:t>A3</a:t>
            </a:r>
            <a:r>
              <a:rPr lang="en-US" sz="2400" baseline="-25000" smtClean="0">
                <a:sym typeface="Symbol" panose="05050102010706020507" pitchFamily="18" charset="2"/>
              </a:rPr>
              <a:t>)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sz="2400" b="1" baseline="-25000" smtClean="0">
                <a:sym typeface="Symbol" panose="05050102010706020507" pitchFamily="18" charset="2"/>
              </a:rPr>
              <a:t>as</a:t>
            </a:r>
            <a:r>
              <a:rPr lang="en-US" sz="2400" baseline="-25000" smtClean="0">
                <a:sym typeface="Symbol" panose="05050102010706020507" pitchFamily="18" charset="2"/>
              </a:rPr>
              <a:t> sumA3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sz="2400" smtClean="0">
                <a:sym typeface="Symbol" panose="05050102010706020507" pitchFamily="18" charset="2"/>
              </a:rPr>
              <a:t></a:t>
            </a:r>
            <a:r>
              <a:rPr lang="en-US" smtClean="0"/>
              <a:t> </a:t>
            </a:r>
            <a:r>
              <a:rPr lang="en-US" sz="2400" i="1" baseline="-25000" smtClean="0"/>
              <a:t>P</a:t>
            </a:r>
            <a:r>
              <a:rPr lang="en-US" smtClean="0"/>
              <a:t> (</a:t>
            </a:r>
            <a:r>
              <a:rPr lang="en-US" i="1" smtClean="0"/>
              <a:t>r1 </a:t>
            </a:r>
            <a:r>
              <a:rPr lang="en-US" smtClean="0"/>
              <a:t>x </a:t>
            </a:r>
            <a:r>
              <a:rPr lang="en-US" i="1" smtClean="0"/>
              <a:t> r2  </a:t>
            </a:r>
            <a:r>
              <a:rPr lang="en-US" smtClean="0"/>
              <a:t>x .. x</a:t>
            </a:r>
            <a:r>
              <a:rPr lang="en-US" i="1" smtClean="0"/>
              <a:t>  rm</a:t>
            </a:r>
            <a:r>
              <a:rPr lang="en-US" smtClean="0"/>
              <a:t>)))</a:t>
            </a:r>
          </a:p>
          <a:p>
            <a:endParaRPr lang="en-US" smtClean="0"/>
          </a:p>
        </p:txBody>
      </p:sp>
      <p:pic>
        <p:nvPicPr>
          <p:cNvPr id="83972" name="Picture 4" descr="Cal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332163" y="3867150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Tuple Relational Calculus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Tuple Relational Calculus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8137525" cy="31623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smtClean="0"/>
              <a:t>A nonprocedural query language, where each query is of the form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smtClean="0"/>
              <a:t>		{</a:t>
            </a:r>
            <a:r>
              <a:rPr lang="en-US" i="1" smtClean="0"/>
              <a:t>t</a:t>
            </a:r>
            <a:r>
              <a:rPr lang="en-US" smtClean="0"/>
              <a:t> | </a:t>
            </a:r>
            <a:r>
              <a:rPr lang="en-US" i="1" smtClean="0"/>
              <a:t>P</a:t>
            </a:r>
            <a:r>
              <a:rPr lang="en-US" smtClean="0"/>
              <a:t> (</a:t>
            </a:r>
            <a:r>
              <a:rPr lang="en-US" i="1" smtClean="0"/>
              <a:t>t </a:t>
            </a:r>
            <a:r>
              <a:rPr lang="en-US" smtClean="0"/>
              <a:t>) }</a:t>
            </a:r>
          </a:p>
          <a:p>
            <a:pPr>
              <a:tabLst>
                <a:tab pos="3195638" algn="ctr"/>
              </a:tabLst>
            </a:pPr>
            <a:r>
              <a:rPr lang="en-US" smtClean="0"/>
              <a:t>It is the set of all tuples </a:t>
            </a:r>
            <a:r>
              <a:rPr lang="en-US" i="1" smtClean="0"/>
              <a:t>t</a:t>
            </a:r>
            <a:r>
              <a:rPr lang="en-US" smtClean="0"/>
              <a:t> such that predicate </a:t>
            </a:r>
            <a:r>
              <a:rPr lang="en-US" i="1" smtClean="0"/>
              <a:t>P</a:t>
            </a:r>
            <a:r>
              <a:rPr lang="en-US" smtClean="0"/>
              <a:t> is true for </a:t>
            </a:r>
            <a:r>
              <a:rPr lang="en-US" i="1" smtClean="0"/>
              <a:t>t</a:t>
            </a:r>
          </a:p>
          <a:p>
            <a:pPr>
              <a:tabLst>
                <a:tab pos="3195638" algn="ctr"/>
              </a:tabLst>
            </a:pPr>
            <a:r>
              <a:rPr lang="en-US" i="1" smtClean="0"/>
              <a:t>t</a:t>
            </a:r>
            <a:r>
              <a:rPr lang="en-US" smtClean="0"/>
              <a:t> is a </a:t>
            </a:r>
            <a:r>
              <a:rPr lang="en-US" i="1" smtClean="0"/>
              <a:t>tuple variable</a:t>
            </a:r>
            <a:r>
              <a:rPr lang="en-US" smtClean="0"/>
              <a:t>, </a:t>
            </a:r>
            <a:r>
              <a:rPr lang="en-US" i="1" smtClean="0"/>
              <a:t>t </a:t>
            </a:r>
            <a:r>
              <a:rPr lang="en-US" smtClean="0"/>
              <a:t>[</a:t>
            </a:r>
            <a:r>
              <a:rPr lang="en-US" i="1" smtClean="0"/>
              <a:t>A </a:t>
            </a:r>
            <a:r>
              <a:rPr lang="en-US" smtClean="0"/>
              <a:t>] denotes the value of tuple </a:t>
            </a:r>
            <a:r>
              <a:rPr lang="en-US" i="1" smtClean="0"/>
              <a:t>t</a:t>
            </a:r>
            <a:r>
              <a:rPr lang="en-US" smtClean="0"/>
              <a:t> on attribute </a:t>
            </a:r>
            <a:r>
              <a:rPr lang="en-US" i="1" smtClean="0"/>
              <a:t>A</a:t>
            </a:r>
            <a:endParaRPr lang="en-US" smtClean="0"/>
          </a:p>
          <a:p>
            <a:pPr>
              <a:tabLst>
                <a:tab pos="3195638" algn="ctr"/>
              </a:tabLst>
            </a:pPr>
            <a:r>
              <a:rPr lang="en-US" i="1" smtClean="0"/>
              <a:t>t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denotes that tuple </a:t>
            </a:r>
            <a:r>
              <a:rPr lang="en-US" i="1" smtClean="0">
                <a:sym typeface="Symbol" panose="05050102010706020507" pitchFamily="18" charset="2"/>
              </a:rPr>
              <a:t>t</a:t>
            </a:r>
            <a:r>
              <a:rPr lang="en-US" smtClean="0">
                <a:sym typeface="Symbol" panose="05050102010706020507" pitchFamily="18" charset="2"/>
              </a:rPr>
              <a:t> is in relation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endParaRPr lang="en-US" smtClean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mtClean="0">
                <a:sym typeface="Symbol" panose="05050102010706020507" pitchFamily="18" charset="2"/>
              </a:rPr>
              <a:t> is a </a:t>
            </a:r>
            <a:r>
              <a:rPr lang="en-US" i="1" smtClean="0">
                <a:sym typeface="Symbol" panose="05050102010706020507" pitchFamily="18" charset="2"/>
              </a:rPr>
              <a:t>formula </a:t>
            </a:r>
            <a:r>
              <a:rPr lang="en-US" smtClean="0">
                <a:sym typeface="Symbol" panose="05050102010706020507" pitchFamily="18" charset="2"/>
              </a:rPr>
              <a:t>similar to that of the predicate calculus</a:t>
            </a:r>
            <a:endParaRPr lang="en-US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Predicate Calculus Formula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1.	Set of attributes and constants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2.	Set of comparison operators:  (e.g., </a:t>
            </a:r>
            <a:r>
              <a:rPr lang="en-US" smtClean="0">
                <a:sym typeface="Symbol" panose="05050102010706020507" pitchFamily="18" charset="2"/>
              </a:rPr>
              <a:t></a:t>
            </a:r>
            <a:r>
              <a:rPr lang="en-US" smtClean="0"/>
              <a:t>, </a:t>
            </a:r>
            <a:r>
              <a:rPr lang="en-US" smtClean="0">
                <a:sym typeface="Symbol" panose="05050102010706020507" pitchFamily="18" charset="2"/>
              </a:rPr>
              <a:t>, , , , )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3.	Set of connectives:  and (), or (v)‚ not ()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4.	Implication (): x  y, if x if true, then y is true</a:t>
            </a:r>
          </a:p>
          <a:p>
            <a:pPr>
              <a:buFont typeface="Monotype Sorts" pitchFamily="2" charset="2"/>
              <a:buNone/>
            </a:pPr>
            <a:r>
              <a:rPr lang="en-US" i="1" smtClean="0">
                <a:sym typeface="Symbol" panose="05050102010706020507" pitchFamily="18" charset="2"/>
              </a:rPr>
              <a:t>				x</a:t>
            </a:r>
            <a:r>
              <a:rPr lang="en-US" smtClean="0">
                <a:sym typeface="Symbol" panose="05050102010706020507" pitchFamily="18" charset="2"/>
              </a:rPr>
              <a:t>  </a:t>
            </a:r>
            <a:r>
              <a:rPr lang="en-US" i="1" smtClean="0">
                <a:sym typeface="Symbol" panose="05050102010706020507" pitchFamily="18" charset="2"/>
              </a:rPr>
              <a:t>y</a:t>
            </a:r>
            <a:r>
              <a:rPr lang="en-US" smtClean="0">
                <a:sym typeface="Symbol" panose="05050102010706020507" pitchFamily="18" charset="2"/>
              </a:rPr>
              <a:t> 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mtClean="0">
                <a:sym typeface="Symbol" panose="05050102010706020507" pitchFamily="18" charset="2"/>
              </a:rPr>
              <a:t> v </a:t>
            </a:r>
            <a:r>
              <a:rPr lang="en-US" i="1" smtClean="0">
                <a:sym typeface="Symbol" panose="05050102010706020507" pitchFamily="18" charset="2"/>
              </a:rPr>
              <a:t>y</a:t>
            </a:r>
          </a:p>
          <a:p>
            <a:pPr>
              <a:buFont typeface="Monotype Sorts" pitchFamily="2" charset="2"/>
              <a:buNone/>
            </a:pPr>
            <a:r>
              <a:rPr lang="en-US" smtClean="0">
                <a:sym typeface="Symbol" panose="05050102010706020507" pitchFamily="18" charset="2"/>
              </a:rPr>
              <a:t>5.	Set of quantifiers: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smtClean="0">
                <a:sym typeface="Symbol" panose="05050102010706020507" pitchFamily="18" charset="2"/>
              </a:rPr>
              <a:t></a:t>
            </a:r>
            <a:r>
              <a:rPr lang="en-US" i="1" smtClean="0">
                <a:sym typeface="Symbol" panose="05050102010706020507" pitchFamily="18" charset="2"/>
              </a:rPr>
              <a:t>t </a:t>
            </a:r>
            <a:r>
              <a:rPr lang="en-US" smtClean="0">
                <a:sym typeface="Symbol" panose="05050102010706020507" pitchFamily="18" charset="2"/>
              </a:rPr>
              <a:t></a:t>
            </a:r>
            <a:r>
              <a:rPr lang="en-US" i="1" smtClean="0">
                <a:sym typeface="Symbol" panose="05050102010706020507" pitchFamily="18" charset="2"/>
              </a:rPr>
              <a:t>r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Q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t </a:t>
            </a:r>
            <a:r>
              <a:rPr lang="en-US" smtClean="0">
                <a:sym typeface="Symbol" panose="05050102010706020507" pitchFamily="18" charset="2"/>
              </a:rPr>
              <a:t>))</a:t>
            </a:r>
            <a:r>
              <a:rPr lang="en-US" i="1" smtClean="0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</a:t>
            </a:r>
            <a:r>
              <a:rPr lang="en-US" i="1" smtClean="0">
                <a:sym typeface="Symbol" panose="05050102010706020507" pitchFamily="18" charset="2"/>
              </a:rPr>
              <a:t></a:t>
            </a:r>
            <a:r>
              <a:rPr lang="en-US" smtClean="0">
                <a:sym typeface="Symbol" panose="05050102010706020507" pitchFamily="18" charset="2"/>
              </a:rPr>
              <a:t>”there exists” a tuple in </a:t>
            </a:r>
            <a:r>
              <a:rPr lang="en-US" i="1" smtClean="0">
                <a:sym typeface="Symbol" panose="05050102010706020507" pitchFamily="18" charset="2"/>
              </a:rPr>
              <a:t>t</a:t>
            </a:r>
            <a:r>
              <a:rPr lang="en-US" smtClean="0">
                <a:sym typeface="Symbol" panose="05050102010706020507" pitchFamily="18" charset="2"/>
              </a:rPr>
              <a:t> in relation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/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                        such that predicate </a:t>
            </a:r>
            <a:r>
              <a:rPr lang="en-US" i="1" smtClean="0">
                <a:sym typeface="Symbol" panose="05050102010706020507" pitchFamily="18" charset="2"/>
              </a:rPr>
              <a:t>Q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t </a:t>
            </a:r>
            <a:r>
              <a:rPr lang="en-US" smtClean="0">
                <a:sym typeface="Symbol" panose="05050102010706020507" pitchFamily="18" charset="2"/>
              </a:rPr>
              <a:t>) is true</a:t>
            </a:r>
          </a:p>
          <a:p>
            <a:pPr lvl="1">
              <a:buFont typeface="Wingdings 3" panose="05040102010807070707" pitchFamily="18" charset="2"/>
              <a:buChar char=""/>
            </a:pPr>
            <a:r>
              <a:rPr lang="en-US" smtClean="0">
                <a:sym typeface="Symbol" panose="05050102010706020507" pitchFamily="18" charset="2"/>
              </a:rPr>
              <a:t></a:t>
            </a:r>
            <a:r>
              <a:rPr lang="en-US" i="1" smtClean="0">
                <a:sym typeface="Symbol" panose="05050102010706020507" pitchFamily="18" charset="2"/>
              </a:rPr>
              <a:t>t </a:t>
            </a:r>
            <a:r>
              <a:rPr lang="en-US" smtClean="0">
                <a:sym typeface="Symbol" panose="05050102010706020507" pitchFamily="18" charset="2"/>
              </a:rPr>
              <a:t>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(</a:t>
            </a:r>
            <a:r>
              <a:rPr lang="en-US" i="1" smtClean="0">
                <a:sym typeface="Symbol" panose="05050102010706020507" pitchFamily="18" charset="2"/>
              </a:rPr>
              <a:t>Q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t </a:t>
            </a:r>
            <a:r>
              <a:rPr lang="en-US" smtClean="0">
                <a:sym typeface="Symbol" panose="05050102010706020507" pitchFamily="18" charset="2"/>
              </a:rPr>
              <a:t>)) </a:t>
            </a:r>
            <a:r>
              <a:rPr lang="en-US" i="1" smtClean="0">
                <a:sym typeface="Symbol" panose="05050102010706020507" pitchFamily="18" charset="2"/>
              </a:rPr>
              <a:t>Q</a:t>
            </a:r>
            <a:r>
              <a:rPr lang="en-US" smtClean="0">
                <a:sym typeface="Symbol" panose="05050102010706020507" pitchFamily="18" charset="2"/>
              </a:rPr>
              <a:t> is true “for all” tuples </a:t>
            </a:r>
            <a:r>
              <a:rPr lang="en-US" i="1" smtClean="0">
                <a:sym typeface="Symbol" panose="05050102010706020507" pitchFamily="18" charset="2"/>
              </a:rPr>
              <a:t>t</a:t>
            </a:r>
            <a:r>
              <a:rPr lang="en-US" smtClean="0">
                <a:sym typeface="Symbol" panose="05050102010706020507" pitchFamily="18" charset="2"/>
              </a:rPr>
              <a:t> in relation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65225"/>
            <a:ext cx="7593013" cy="800100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smtClean="0"/>
              <a:t>Find the </a:t>
            </a:r>
            <a:r>
              <a:rPr lang="en-US" i="1" smtClean="0"/>
              <a:t>ID, name, dept_name, salary  </a:t>
            </a:r>
            <a:r>
              <a:rPr lang="en-US" smtClean="0"/>
              <a:t>for instructors whose salary is greater than $80,000</a:t>
            </a: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71538" y="2755900"/>
            <a:ext cx="7412037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 As in the previous query, but output only the </a:t>
            </a:r>
            <a:r>
              <a:rPr kumimoji="1" lang="en-US" i="1"/>
              <a:t>ID</a:t>
            </a:r>
            <a:r>
              <a:rPr kumimoji="1" lang="en-US"/>
              <a:t> attribute value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        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anose="05050102010706020507" pitchFamily="18" charset="2"/>
              </a:rPr>
              <a:t></a:t>
            </a:r>
            <a:r>
              <a:rPr kumimoji="1" lang="en-US" i="1">
                <a:sym typeface="Symbol" panose="05050102010706020507" pitchFamily="18" charset="2"/>
              </a:rPr>
              <a:t> s </a:t>
            </a:r>
            <a:r>
              <a:rPr kumimoji="1" lang="en-US">
                <a:sym typeface="Symbol" panose="05050102010706020507" pitchFamily="18" charset="2"/>
              </a:rPr>
              <a:t>instructor (</a:t>
            </a:r>
            <a:r>
              <a:rPr kumimoji="1" lang="en-US" i="1">
                <a:sym typeface="Symbol" panose="05050102010706020507" pitchFamily="18" charset="2"/>
              </a:rPr>
              <a:t>t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ID </a:t>
            </a:r>
            <a:r>
              <a:rPr kumimoji="1" lang="en-US">
                <a:sym typeface="Symbol" panose="05050102010706020507" pitchFamily="18" charset="2"/>
              </a:rPr>
              <a:t>] =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ID </a:t>
            </a:r>
            <a:r>
              <a:rPr kumimoji="1" lang="en-US">
                <a:sym typeface="Symbol" panose="05050102010706020507" pitchFamily="18" charset="2"/>
              </a:rPr>
              <a:t>]  </a:t>
            </a:r>
            <a:r>
              <a:rPr kumimoji="1" lang="en-US" i="1">
                <a:sym typeface="Symbol" panose="05050102010706020507" pitchFamily="18" charset="2"/>
              </a:rPr>
              <a:t>s</a:t>
            </a:r>
            <a:r>
              <a:rPr kumimoji="1" lang="en-US">
                <a:sym typeface="Symbol" panose="05050102010706020507" pitchFamily="18" charset="2"/>
              </a:rPr>
              <a:t> [</a:t>
            </a:r>
            <a:r>
              <a:rPr kumimoji="1" lang="en-US" i="1">
                <a:sym typeface="Symbol" panose="05050102010706020507" pitchFamily="18" charset="2"/>
              </a:rPr>
              <a:t>salary </a:t>
            </a:r>
            <a:r>
              <a:rPr kumimoji="1" lang="en-US">
                <a:sym typeface="Symbol" panose="05050102010706020507" pitchFamily="18" charset="2"/>
              </a:rPr>
              <a:t>]  80000)}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sym typeface="Symbol" panose="05050102010706020507" pitchFamily="18" charset="2"/>
              </a:rPr>
              <a:t>     Notice that a relation on schema (</a:t>
            </a:r>
            <a:r>
              <a:rPr kumimoji="1" lang="en-US" i="1">
                <a:sym typeface="Symbol" panose="05050102010706020507" pitchFamily="18" charset="2"/>
              </a:rPr>
              <a:t>ID</a:t>
            </a:r>
            <a:r>
              <a:rPr kumimoji="1" lang="en-US">
                <a:sym typeface="Symbol" panose="05050102010706020507" pitchFamily="18" charset="2"/>
              </a:rPr>
              <a:t>) is implicitly defined by            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sym typeface="Symbol" panose="05050102010706020507" pitchFamily="18" charset="2"/>
              </a:rPr>
              <a:t>     the query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anose="05050102010706020507" pitchFamily="18" charset="2"/>
            </a:endParaRP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714625" y="2030413"/>
            <a:ext cx="436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{</a:t>
            </a:r>
            <a:r>
              <a:rPr kumimoji="1" lang="en-US" sz="2000" i="1"/>
              <a:t>t</a:t>
            </a:r>
            <a:r>
              <a:rPr kumimoji="1" lang="en-US" sz="2000"/>
              <a:t> | </a:t>
            </a:r>
            <a:r>
              <a:rPr kumimoji="1" lang="en-US" sz="2000" i="1"/>
              <a:t>t</a:t>
            </a:r>
            <a:r>
              <a:rPr kumimoji="1" lang="en-US" sz="2000"/>
              <a:t> </a:t>
            </a:r>
            <a:r>
              <a:rPr kumimoji="1" lang="en-US" sz="2000">
                <a:sym typeface="Symbol" panose="05050102010706020507" pitchFamily="18" charset="2"/>
              </a:rPr>
              <a:t> </a:t>
            </a:r>
            <a:r>
              <a:rPr kumimoji="1" lang="en-US" sz="2000" i="1">
                <a:sym typeface="Symbol" panose="05050102010706020507" pitchFamily="18" charset="2"/>
              </a:rPr>
              <a:t>instructor</a:t>
            </a:r>
            <a:r>
              <a:rPr kumimoji="1" lang="en-US" sz="2000">
                <a:sym typeface="Symbol" panose="05050102010706020507" pitchFamily="18" charset="2"/>
              </a:rPr>
              <a:t>  </a:t>
            </a:r>
            <a:r>
              <a:rPr kumimoji="1" lang="en-US" sz="2000" i="1">
                <a:sym typeface="Symbol" panose="05050102010706020507" pitchFamily="18" charset="2"/>
              </a:rPr>
              <a:t>t</a:t>
            </a:r>
            <a:r>
              <a:rPr kumimoji="1" lang="en-US" sz="2000">
                <a:sym typeface="Symbol" panose="05050102010706020507" pitchFamily="18" charset="2"/>
              </a:rPr>
              <a:t> [</a:t>
            </a:r>
            <a:r>
              <a:rPr kumimoji="1" lang="en-US" sz="2000" i="1">
                <a:sym typeface="Symbol" panose="05050102010706020507" pitchFamily="18" charset="2"/>
              </a:rPr>
              <a:t>salary </a:t>
            </a:r>
            <a:r>
              <a:rPr kumimoji="1" lang="en-US" sz="2000">
                <a:sym typeface="Symbol" panose="05050102010706020507" pitchFamily="18" charset="2"/>
              </a:rPr>
              <a:t>]  80000}</a:t>
            </a:r>
            <a:endParaRPr kumimoji="1" lang="en-US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 autoUpdateAnimBg="0"/>
      <p:bldP spid="186372" grpId="0" autoUpdateAnimBg="0"/>
      <p:bldP spid="18637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825500"/>
          </a:xfrm>
        </p:spPr>
        <p:txBody>
          <a:bodyPr/>
          <a:lstStyle/>
          <a:p>
            <a:r>
              <a:rPr lang="en-US" smtClean="0"/>
              <a:t>Find the names of all instructors whose department is in the Watson building</a:t>
            </a: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1414463" y="4160838"/>
            <a:ext cx="7134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anose="05050102010706020507" pitchFamily="18" charset="2"/>
              </a:rPr>
              <a:t>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t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 </a:t>
            </a:r>
            <a:r>
              <a:rPr kumimoji="1" lang="en-US">
                <a:sym typeface="Symbol" panose="05050102010706020507" pitchFamily="18" charset="2"/>
              </a:rPr>
              <a:t>] =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</a:t>
            </a:r>
            <a:r>
              <a:rPr kumimoji="1" lang="en-US">
                <a:sym typeface="Symbol" panose="05050102010706020507" pitchFamily="18" charset="2"/>
              </a:rPr>
              <a:t> ] </a:t>
            </a:r>
            <a:r>
              <a:rPr kumimoji="1" lang="en-US" sz="1600">
                <a:sym typeface="Symbol" panose="05050102010706020507" pitchFamily="18" charset="2"/>
              </a:rPr>
              <a:t> </a:t>
            </a:r>
            <a:r>
              <a:rPr kumimoji="1" lang="en-US">
                <a:sym typeface="Symbol" panose="05050102010706020507" pitchFamily="18" charset="2"/>
              </a:rPr>
              <a:t>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semester</a:t>
            </a:r>
            <a:r>
              <a:rPr kumimoji="1" lang="en-US">
                <a:sym typeface="Symbol" panose="05050102010706020507" pitchFamily="18" charset="2"/>
              </a:rPr>
              <a:t>] = “Fall” 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[year] </a:t>
            </a:r>
            <a:r>
              <a:rPr kumimoji="1" lang="en-US" i="1">
                <a:sym typeface="Symbol" panose="05050102010706020507" pitchFamily="18" charset="2"/>
              </a:rPr>
              <a:t>= 2009</a:t>
            </a:r>
            <a:r>
              <a:rPr kumimoji="1" lang="en-US">
                <a:sym typeface="Symbol" panose="05050102010706020507" pitchFamily="18" charset="2"/>
              </a:rPr>
              <a:t>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v 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t 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 </a:t>
            </a:r>
            <a:r>
              <a:rPr kumimoji="1" lang="en-US">
                <a:sym typeface="Symbol" panose="05050102010706020507" pitchFamily="18" charset="2"/>
              </a:rPr>
              <a:t>] =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</a:t>
            </a:r>
            <a:r>
              <a:rPr kumimoji="1" lang="en-US">
                <a:sym typeface="Symbol" panose="05050102010706020507" pitchFamily="18" charset="2"/>
              </a:rPr>
              <a:t> ]  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semester</a:t>
            </a:r>
            <a:r>
              <a:rPr kumimoji="1" lang="en-US">
                <a:sym typeface="Symbol" panose="05050102010706020507" pitchFamily="18" charset="2"/>
              </a:rPr>
              <a:t>] = “Spring” 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[year] </a:t>
            </a:r>
            <a:r>
              <a:rPr kumimoji="1" lang="en-US" i="1">
                <a:sym typeface="Symbol" panose="05050102010706020507" pitchFamily="18" charset="2"/>
              </a:rPr>
              <a:t>= 2010)}</a:t>
            </a:r>
            <a:endParaRPr kumimoji="1" lang="en-US">
              <a:sym typeface="Symbol" panose="05050102010706020507" pitchFamily="18" charset="2"/>
            </a:endParaRPr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868363" y="3238500"/>
            <a:ext cx="810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anose="05050102010706020507" pitchFamily="18" charset="2"/>
              </a:rPr>
              <a:t>  Find the set of all courses taught in the Fall 2009 semester, or in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the Spring 2010 semester, or both</a:t>
            </a:r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54163" y="2090738"/>
            <a:ext cx="666273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anose="05050102010706020507" pitchFamily="18" charset="2"/>
              </a:rPr>
              <a:t>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instructor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t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name </a:t>
            </a:r>
            <a:r>
              <a:rPr kumimoji="1" lang="en-US">
                <a:sym typeface="Symbol" panose="05050102010706020507" pitchFamily="18" charset="2"/>
              </a:rPr>
              <a:t>] =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name </a:t>
            </a:r>
            <a:r>
              <a:rPr kumimoji="1" lang="en-US">
                <a:sym typeface="Symbol" panose="05050102010706020507" pitchFamily="18" charset="2"/>
              </a:rPr>
              <a:t>]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 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department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dept_name </a:t>
            </a:r>
            <a:r>
              <a:rPr kumimoji="1" lang="en-US">
                <a:sym typeface="Symbol" panose="05050102010706020507" pitchFamily="18" charset="2"/>
              </a:rPr>
              <a:t>] = </a:t>
            </a:r>
            <a:r>
              <a:rPr kumimoji="1" lang="en-US" i="1">
                <a:sym typeface="Symbol" panose="05050102010706020507" pitchFamily="18" charset="2"/>
              </a:rPr>
              <a:t>s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dept_name</a:t>
            </a:r>
            <a:r>
              <a:rPr kumimoji="1" lang="en-US">
                <a:sym typeface="Symbol" panose="05050102010706020507" pitchFamily="18" charset="2"/>
              </a:rPr>
              <a:t>] “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 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building</a:t>
            </a:r>
            <a:r>
              <a:rPr kumimoji="1" lang="en-US">
                <a:sym typeface="Symbol" panose="05050102010706020507" pitchFamily="18" charset="2"/>
              </a:rPr>
              <a:t>] = “Watson” ))}</a:t>
            </a:r>
            <a:endParaRPr kumimoji="1" lang="en-US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  <p:bldP spid="188420" grpId="0" autoUpdateAnimBg="0"/>
      <p:bldP spid="188421" grpId="0" autoUpdateAnimBg="0"/>
      <p:bldP spid="18842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187400" name="Text Box 8"/>
          <p:cNvSpPr txBox="1">
            <a:spLocks noChangeArrowheads="1"/>
          </p:cNvSpPr>
          <p:nvPr/>
        </p:nvSpPr>
        <p:spPr bwMode="auto">
          <a:xfrm>
            <a:off x="1350963" y="2017713"/>
            <a:ext cx="7134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anose="05050102010706020507" pitchFamily="18" charset="2"/>
              </a:rPr>
              <a:t>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t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 </a:t>
            </a:r>
            <a:r>
              <a:rPr kumimoji="1" lang="en-US">
                <a:sym typeface="Symbol" panose="05050102010706020507" pitchFamily="18" charset="2"/>
              </a:rPr>
              <a:t>] =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</a:t>
            </a:r>
            <a:r>
              <a:rPr kumimoji="1" lang="en-US">
                <a:sym typeface="Symbol" panose="05050102010706020507" pitchFamily="18" charset="2"/>
              </a:rPr>
              <a:t> ] </a:t>
            </a:r>
            <a:r>
              <a:rPr kumimoji="1" lang="en-US" sz="1600">
                <a:sym typeface="Symbol" panose="05050102010706020507" pitchFamily="18" charset="2"/>
              </a:rPr>
              <a:t> </a:t>
            </a:r>
            <a:r>
              <a:rPr kumimoji="1" lang="en-US">
                <a:sym typeface="Symbol" panose="05050102010706020507" pitchFamily="18" charset="2"/>
              </a:rPr>
              <a:t>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semester</a:t>
            </a:r>
            <a:r>
              <a:rPr kumimoji="1" lang="en-US">
                <a:sym typeface="Symbol" panose="05050102010706020507" pitchFamily="18" charset="2"/>
              </a:rPr>
              <a:t>] = “Fall” 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[year] </a:t>
            </a:r>
            <a:r>
              <a:rPr kumimoji="1" lang="en-US" i="1">
                <a:sym typeface="Symbol" panose="05050102010706020507" pitchFamily="18" charset="2"/>
              </a:rPr>
              <a:t>= 2009</a:t>
            </a:r>
            <a:r>
              <a:rPr kumimoji="1" lang="en-US">
                <a:sym typeface="Symbol" panose="05050102010706020507" pitchFamily="18" charset="2"/>
              </a:rPr>
              <a:t>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 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t 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 </a:t>
            </a:r>
            <a:r>
              <a:rPr kumimoji="1" lang="en-US">
                <a:sym typeface="Symbol" panose="05050102010706020507" pitchFamily="18" charset="2"/>
              </a:rPr>
              <a:t>] =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</a:t>
            </a:r>
            <a:r>
              <a:rPr kumimoji="1" lang="en-US">
                <a:sym typeface="Symbol" panose="05050102010706020507" pitchFamily="18" charset="2"/>
              </a:rPr>
              <a:t> ]  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semester</a:t>
            </a:r>
            <a:r>
              <a:rPr kumimoji="1" lang="en-US">
                <a:sym typeface="Symbol" panose="05050102010706020507" pitchFamily="18" charset="2"/>
              </a:rPr>
              <a:t>] = “Spring” 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[year] </a:t>
            </a:r>
            <a:r>
              <a:rPr kumimoji="1" lang="en-US" i="1">
                <a:sym typeface="Symbol" panose="05050102010706020507" pitchFamily="18" charset="2"/>
              </a:rPr>
              <a:t>= 2010)}</a:t>
            </a:r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804863" y="1095375"/>
            <a:ext cx="810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anose="05050102010706020507" pitchFamily="18" charset="2"/>
              </a:rPr>
              <a:t>  Find the set of all courses taught in the Fall 2009 semester, and in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the Spring 2010 semester</a:t>
            </a: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1328738" y="4614863"/>
            <a:ext cx="7134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t </a:t>
            </a:r>
            <a:r>
              <a:rPr kumimoji="1" lang="en-US"/>
              <a:t>|</a:t>
            </a:r>
            <a:r>
              <a:rPr kumimoji="1" lang="en-US" i="1"/>
              <a:t> </a:t>
            </a:r>
            <a:r>
              <a:rPr kumimoji="1" lang="en-US">
                <a:sym typeface="Symbol" panose="05050102010706020507" pitchFamily="18" charset="2"/>
              </a:rPr>
              <a:t>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t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 </a:t>
            </a:r>
            <a:r>
              <a:rPr kumimoji="1" lang="en-US">
                <a:sym typeface="Symbol" panose="05050102010706020507" pitchFamily="18" charset="2"/>
              </a:rPr>
              <a:t>] =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</a:t>
            </a:r>
            <a:r>
              <a:rPr kumimoji="1" lang="en-US">
                <a:sym typeface="Symbol" panose="05050102010706020507" pitchFamily="18" charset="2"/>
              </a:rPr>
              <a:t> ] </a:t>
            </a:r>
            <a:r>
              <a:rPr kumimoji="1" lang="en-US" sz="1600">
                <a:sym typeface="Symbol" panose="05050102010706020507" pitchFamily="18" charset="2"/>
              </a:rPr>
              <a:t> </a:t>
            </a:r>
            <a:r>
              <a:rPr kumimoji="1" lang="en-US">
                <a:sym typeface="Symbol" panose="05050102010706020507" pitchFamily="18" charset="2"/>
              </a:rPr>
              <a:t>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semester</a:t>
            </a:r>
            <a:r>
              <a:rPr kumimoji="1" lang="en-US">
                <a:sym typeface="Symbol" panose="05050102010706020507" pitchFamily="18" charset="2"/>
              </a:rPr>
              <a:t>] = “Fall” 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[year] </a:t>
            </a:r>
            <a:r>
              <a:rPr kumimoji="1" lang="en-US" i="1">
                <a:sym typeface="Symbol" panose="05050102010706020507" pitchFamily="18" charset="2"/>
              </a:rPr>
              <a:t>= 2009</a:t>
            </a:r>
            <a:r>
              <a:rPr kumimoji="1" lang="en-US">
                <a:sym typeface="Symbol" panose="05050102010706020507" pitchFamily="18" charset="2"/>
              </a:rPr>
              <a:t>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  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t 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 </a:t>
            </a:r>
            <a:r>
              <a:rPr kumimoji="1" lang="en-US">
                <a:sym typeface="Symbol" panose="05050102010706020507" pitchFamily="18" charset="2"/>
              </a:rPr>
              <a:t>] =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course_id</a:t>
            </a:r>
            <a:r>
              <a:rPr kumimoji="1" lang="en-US">
                <a:sym typeface="Symbol" panose="05050102010706020507" pitchFamily="18" charset="2"/>
              </a:rPr>
              <a:t> ]  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</a:t>
            </a:r>
            <a:r>
              <a:rPr kumimoji="1" lang="en-US" i="1">
                <a:sym typeface="Symbol" panose="05050102010706020507" pitchFamily="18" charset="2"/>
              </a:rPr>
              <a:t>semester</a:t>
            </a:r>
            <a:r>
              <a:rPr kumimoji="1" lang="en-US">
                <a:sym typeface="Symbol" panose="05050102010706020507" pitchFamily="18" charset="2"/>
              </a:rPr>
              <a:t>] = “Spring”  </a:t>
            </a:r>
            <a:r>
              <a:rPr kumimoji="1" lang="en-US" i="1">
                <a:sym typeface="Symbol" panose="05050102010706020507" pitchFamily="18" charset="2"/>
              </a:rPr>
              <a:t>u </a:t>
            </a:r>
            <a:r>
              <a:rPr kumimoji="1" lang="en-US">
                <a:sym typeface="Symbol" panose="05050102010706020507" pitchFamily="18" charset="2"/>
              </a:rPr>
              <a:t>[year] </a:t>
            </a:r>
            <a:r>
              <a:rPr kumimoji="1" lang="en-US" i="1">
                <a:sym typeface="Symbol" panose="05050102010706020507" pitchFamily="18" charset="2"/>
              </a:rPr>
              <a:t>= 2010)}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782638" y="3692525"/>
            <a:ext cx="810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anose="05050102010706020507" pitchFamily="18" charset="2"/>
              </a:rPr>
              <a:t>  Find the set of all courses taught in the Fall 2009 semester, but not in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the Spring 2010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0" grpId="0" autoUpdateAnimBg="0"/>
      <p:bldP spid="187401" grpId="0" autoUpdateAnimBg="0"/>
      <p:bldP spid="187402" grpId="0" autoUpdateAnimBg="0"/>
      <p:bldP spid="18740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Safety of Expressions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 smtClean="0"/>
              <a:t>It is possible to write tuple calculus expressions that generate infinite relations.</a:t>
            </a:r>
          </a:p>
          <a:p>
            <a:r>
              <a:rPr lang="en-US" smtClean="0"/>
              <a:t>For example, { t | </a:t>
            </a:r>
            <a:r>
              <a:rPr lang="en-US" smtClean="0">
                <a:sym typeface="Symbol" panose="05050102010706020507" pitchFamily="18" charset="2"/>
              </a:rPr>
              <a:t> </a:t>
            </a:r>
            <a:r>
              <a:rPr lang="en-US" i="1" smtClean="0">
                <a:sym typeface="Symbol" panose="05050102010706020507" pitchFamily="18" charset="2"/>
              </a:rPr>
              <a:t>t</a:t>
            </a:r>
            <a:r>
              <a:rPr lang="en-US" smtClean="0">
                <a:sym typeface="Symbol" panose="05050102010706020507" pitchFamily="18" charset="2"/>
              </a:rPr>
              <a:t> </a:t>
            </a:r>
            <a:r>
              <a:rPr lang="en-US" i="1" smtClean="0">
                <a:sym typeface="Symbol" panose="05050102010706020507" pitchFamily="18" charset="2"/>
              </a:rPr>
              <a:t>r </a:t>
            </a:r>
            <a:r>
              <a:rPr lang="en-US" smtClean="0">
                <a:sym typeface="Symbol" panose="05050102010706020507" pitchFamily="18" charset="2"/>
              </a:rPr>
              <a:t>} results in an infinite relation if the domain of any attribute of relation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is infinite</a:t>
            </a:r>
          </a:p>
          <a:p>
            <a:r>
              <a:rPr lang="en-US" smtClean="0">
                <a:sym typeface="Symbol" panose="05050102010706020507" pitchFamily="18" charset="2"/>
              </a:rPr>
              <a:t>To guard against the problem, we restrict the set of allowable expressions to safe expressions.</a:t>
            </a:r>
          </a:p>
          <a:p>
            <a:r>
              <a:rPr lang="en-US" smtClean="0">
                <a:sym typeface="Symbol" panose="05050102010706020507" pitchFamily="18" charset="2"/>
              </a:rPr>
              <a:t>An expression {</a:t>
            </a:r>
            <a:r>
              <a:rPr lang="en-US" i="1" smtClean="0">
                <a:sym typeface="Symbol" panose="05050102010706020507" pitchFamily="18" charset="2"/>
              </a:rPr>
              <a:t>t</a:t>
            </a:r>
            <a:r>
              <a:rPr lang="en-US" smtClean="0">
                <a:sym typeface="Symbol" panose="05050102010706020507" pitchFamily="18" charset="2"/>
              </a:rPr>
              <a:t> | </a:t>
            </a:r>
            <a:r>
              <a:rPr lang="en-US" i="1" smtClean="0">
                <a:sym typeface="Symbol" panose="05050102010706020507" pitchFamily="18" charset="2"/>
              </a:rPr>
              <a:t>P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t </a:t>
            </a:r>
            <a:r>
              <a:rPr lang="en-US" smtClean="0">
                <a:sym typeface="Symbol" panose="05050102010706020507" pitchFamily="18" charset="2"/>
              </a:rPr>
              <a:t>)}</a:t>
            </a:r>
            <a:r>
              <a:rPr lang="en-US" i="1" smtClean="0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in the tuple relational calculus is </a:t>
            </a:r>
            <a:r>
              <a:rPr lang="en-US" i="1" smtClean="0">
                <a:sym typeface="Symbol" panose="05050102010706020507" pitchFamily="18" charset="2"/>
              </a:rPr>
              <a:t>safe</a:t>
            </a:r>
            <a:r>
              <a:rPr lang="en-US" smtClean="0">
                <a:sym typeface="Symbol" panose="05050102010706020507" pitchFamily="18" charset="2"/>
              </a:rPr>
              <a:t> if every component of </a:t>
            </a:r>
            <a:r>
              <a:rPr lang="en-US" i="1" smtClean="0">
                <a:sym typeface="Symbol" panose="05050102010706020507" pitchFamily="18" charset="2"/>
              </a:rPr>
              <a:t>t</a:t>
            </a:r>
            <a:r>
              <a:rPr lang="en-US" smtClean="0">
                <a:sym typeface="Symbol" panose="05050102010706020507" pitchFamily="18" charset="2"/>
              </a:rPr>
              <a:t> appears in one of the relations, tuples, or constants that appear in </a:t>
            </a:r>
            <a:r>
              <a:rPr lang="en-US" i="1" smtClean="0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smtClean="0"/>
              <a:t>NOTE: this is more than just a syntax condition. </a:t>
            </a:r>
          </a:p>
          <a:p>
            <a:pPr lvl="2"/>
            <a:r>
              <a:rPr lang="en-US" smtClean="0"/>
              <a:t>E.g. { </a:t>
            </a:r>
            <a:r>
              <a:rPr lang="en-US" i="1" smtClean="0"/>
              <a:t>t</a:t>
            </a:r>
            <a:r>
              <a:rPr lang="en-US" smtClean="0"/>
              <a:t> | </a:t>
            </a:r>
            <a:r>
              <a:rPr lang="en-US" i="1" smtClean="0"/>
              <a:t>t </a:t>
            </a:r>
            <a:r>
              <a:rPr lang="en-US" smtClean="0"/>
              <a:t>[</a:t>
            </a:r>
            <a:r>
              <a:rPr lang="en-US" i="1" smtClean="0"/>
              <a:t>A</a:t>
            </a:r>
            <a:r>
              <a:rPr lang="en-US" smtClean="0"/>
              <a:t>] = 5 </a:t>
            </a:r>
            <a:r>
              <a:rPr lang="en-US" sz="2000" smtClean="0">
                <a:sym typeface="Symbol" panose="05050102010706020507" pitchFamily="18" charset="2"/>
              </a:rPr>
              <a:t></a:t>
            </a:r>
            <a:r>
              <a:rPr lang="en-US" smtClean="0"/>
              <a:t> </a:t>
            </a:r>
            <a:r>
              <a:rPr lang="en-US" b="1" smtClean="0"/>
              <a:t>true</a:t>
            </a:r>
            <a:r>
              <a:rPr lang="en-US" smtClean="0"/>
              <a:t> } is not safe --- it defines an infinite set with attribute values that do not appear in any relation or tuples or constants in </a:t>
            </a:r>
            <a:r>
              <a:rPr lang="en-US" i="1" smtClean="0"/>
              <a:t>P</a:t>
            </a:r>
            <a:r>
              <a:rPr lang="en-US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Operation – 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77913"/>
            <a:ext cx="2441575" cy="411162"/>
          </a:xfrm>
        </p:spPr>
        <p:txBody>
          <a:bodyPr/>
          <a:lstStyle/>
          <a:p>
            <a:r>
              <a:rPr lang="en-US" smtClean="0"/>
              <a:t>Relation</a:t>
            </a:r>
            <a:r>
              <a:rPr lang="en-US" i="1" smtClean="0"/>
              <a:t> r</a:t>
            </a:r>
            <a:r>
              <a:rPr lang="en-US" smtClean="0"/>
              <a:t>: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 sz="2400">
              <a:latin typeface="Times New Roman" panose="02020603050405020304" pitchFamily="18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 sz="2400">
              <a:latin typeface="Times New Roman" panose="02020603050405020304" pitchFamily="18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IN" sz="2000">
              <a:latin typeface="Times New Roman" panose="02020603050405020304" pitchFamily="18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 sz="2400">
              <a:latin typeface="Times New Roman" panose="02020603050405020304" pitchFamily="18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04813" y="3659188"/>
            <a:ext cx="2057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</a:t>
            </a:r>
            <a:r>
              <a:rPr kumimoji="1" lang="en-US">
                <a:sym typeface="Symbol" panose="05050102010706020507" pitchFamily="18" charset="2"/>
              </a:rPr>
              <a:t> </a:t>
            </a:r>
            <a:endParaRPr lang="en-US" sz="1600"/>
          </a:p>
        </p:txBody>
      </p:sp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1189038"/>
            <a:ext cx="2708275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23900" y="3597275"/>
            <a:ext cx="14684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sz="2400" baseline="-25000">
                <a:latin typeface="Times New Roman" panose="02020603050405020304" pitchFamily="18" charset="0"/>
              </a:rPr>
              <a:t>A,C</a:t>
            </a:r>
            <a:r>
              <a:rPr lang="en-US" sz="2400">
                <a:latin typeface="Times New Roman" panose="02020603050405020304" pitchFamily="18" charset="0"/>
              </a:rPr>
              <a:t> (</a:t>
            </a:r>
            <a:r>
              <a:rPr lang="en-US" sz="2400" i="1">
                <a:latin typeface="Times New Roman" panose="02020603050405020304" pitchFamily="18" charset="0"/>
              </a:rPr>
              <a:t>r</a:t>
            </a:r>
            <a:r>
              <a:rPr lang="en-US" sz="240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Universal Quantification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smtClean="0"/>
              <a:t>Find all students who have taken all courses offered in the Biology department</a:t>
            </a:r>
          </a:p>
          <a:p>
            <a:pPr lvl="1"/>
            <a:r>
              <a:rPr lang="en-US" sz="2000" smtClean="0"/>
              <a:t>    {</a:t>
            </a:r>
            <a:r>
              <a:rPr lang="en-US" sz="2000" i="1" smtClean="0"/>
              <a:t>t </a:t>
            </a:r>
            <a:r>
              <a:rPr lang="en-US" sz="2000" smtClean="0"/>
              <a:t>|</a:t>
            </a:r>
            <a:r>
              <a:rPr lang="en-US" sz="2000" i="1" smtClean="0"/>
              <a:t> </a:t>
            </a:r>
            <a:r>
              <a:rPr lang="en-US" sz="2000" smtClean="0">
                <a:sym typeface="Symbol" panose="05050102010706020507" pitchFamily="18" charset="2"/>
              </a:rPr>
              <a:t> </a:t>
            </a:r>
            <a:r>
              <a:rPr lang="en-US" sz="2000" i="1" smtClean="0">
                <a:sym typeface="Symbol" panose="05050102010706020507" pitchFamily="18" charset="2"/>
              </a:rPr>
              <a:t>r </a:t>
            </a:r>
            <a:r>
              <a:rPr lang="en-US" sz="2000" smtClean="0">
                <a:sym typeface="Symbol" panose="05050102010706020507" pitchFamily="18" charset="2"/>
              </a:rPr>
              <a:t> </a:t>
            </a:r>
            <a:r>
              <a:rPr lang="en-US" sz="2000" i="1" smtClean="0">
                <a:sym typeface="Symbol" panose="05050102010706020507" pitchFamily="18" charset="2"/>
              </a:rPr>
              <a:t>student </a:t>
            </a:r>
            <a:r>
              <a:rPr lang="en-US" sz="2000" smtClean="0">
                <a:sym typeface="Symbol" panose="05050102010706020507" pitchFamily="18" charset="2"/>
              </a:rPr>
              <a:t>(</a:t>
            </a:r>
            <a:r>
              <a:rPr lang="en-US" sz="2000" i="1" smtClean="0">
                <a:sym typeface="Symbol" panose="05050102010706020507" pitchFamily="18" charset="2"/>
              </a:rPr>
              <a:t>t </a:t>
            </a:r>
            <a:r>
              <a:rPr lang="en-US" sz="2000" smtClean="0">
                <a:sym typeface="Symbol" panose="05050102010706020507" pitchFamily="18" charset="2"/>
              </a:rPr>
              <a:t>[</a:t>
            </a:r>
            <a:r>
              <a:rPr lang="en-US" sz="2000" i="1" smtClean="0">
                <a:sym typeface="Symbol" panose="05050102010706020507" pitchFamily="18" charset="2"/>
              </a:rPr>
              <a:t>ID</a:t>
            </a:r>
            <a:r>
              <a:rPr lang="en-US" sz="2000" smtClean="0">
                <a:sym typeface="Symbol" panose="05050102010706020507" pitchFamily="18" charset="2"/>
              </a:rPr>
              <a:t>] = </a:t>
            </a:r>
            <a:r>
              <a:rPr lang="en-US" sz="2000" i="1" smtClean="0">
                <a:sym typeface="Symbol" panose="05050102010706020507" pitchFamily="18" charset="2"/>
              </a:rPr>
              <a:t>r </a:t>
            </a:r>
            <a:r>
              <a:rPr lang="en-US" sz="2000" smtClean="0">
                <a:sym typeface="Symbol" panose="05050102010706020507" pitchFamily="18" charset="2"/>
              </a:rPr>
              <a:t>[</a:t>
            </a:r>
            <a:r>
              <a:rPr lang="en-US" sz="2000" i="1" smtClean="0">
                <a:sym typeface="Symbol" panose="05050102010706020507" pitchFamily="18" charset="2"/>
              </a:rPr>
              <a:t>ID</a:t>
            </a:r>
            <a:r>
              <a:rPr lang="en-US" sz="2000" smtClean="0">
                <a:sym typeface="Symbol" panose="05050102010706020507" pitchFamily="18" charset="2"/>
              </a:rPr>
              <a:t>]) </a:t>
            </a:r>
            <a:br>
              <a:rPr lang="en-US" sz="2000" smtClean="0">
                <a:sym typeface="Symbol" panose="05050102010706020507" pitchFamily="18" charset="2"/>
              </a:rPr>
            </a:br>
            <a:r>
              <a:rPr lang="en-US" sz="2000" smtClean="0">
                <a:sym typeface="Symbol" panose="05050102010706020507" pitchFamily="18" charset="2"/>
              </a:rPr>
              <a:t>         ( </a:t>
            </a:r>
            <a:r>
              <a:rPr lang="en-US" sz="2000" i="1" smtClean="0">
                <a:sym typeface="Symbol" panose="05050102010706020507" pitchFamily="18" charset="2"/>
              </a:rPr>
              <a:t>u</a:t>
            </a:r>
            <a:r>
              <a:rPr lang="en-US" sz="2000" smtClean="0">
                <a:sym typeface="Symbol" panose="05050102010706020507" pitchFamily="18" charset="2"/>
              </a:rPr>
              <a:t>  </a:t>
            </a:r>
            <a:r>
              <a:rPr lang="en-US" sz="2000" i="1" smtClean="0">
                <a:sym typeface="Symbol" panose="05050102010706020507" pitchFamily="18" charset="2"/>
              </a:rPr>
              <a:t>course</a:t>
            </a:r>
            <a:r>
              <a:rPr lang="en-US" sz="2000" smtClean="0">
                <a:sym typeface="Symbol" panose="05050102010706020507" pitchFamily="18" charset="2"/>
              </a:rPr>
              <a:t> (</a:t>
            </a:r>
            <a:r>
              <a:rPr lang="en-US" sz="2000" i="1" smtClean="0">
                <a:sym typeface="Symbol" panose="05050102010706020507" pitchFamily="18" charset="2"/>
              </a:rPr>
              <a:t>u </a:t>
            </a:r>
            <a:r>
              <a:rPr lang="en-US" sz="2000" smtClean="0">
                <a:sym typeface="Symbol" panose="05050102010706020507" pitchFamily="18" charset="2"/>
              </a:rPr>
              <a:t>[</a:t>
            </a:r>
            <a:r>
              <a:rPr lang="en-US" sz="2000" i="1" smtClean="0">
                <a:sym typeface="Symbol" panose="05050102010706020507" pitchFamily="18" charset="2"/>
              </a:rPr>
              <a:t>dept_name</a:t>
            </a:r>
            <a:r>
              <a:rPr lang="en-US" sz="2000" smtClean="0">
                <a:sym typeface="Symbol" panose="05050102010706020507" pitchFamily="18" charset="2"/>
              </a:rPr>
              <a:t>]=“Biology”  </a:t>
            </a:r>
            <a:r>
              <a:rPr lang="en-US" sz="2000" smtClean="0">
                <a:sym typeface="Wingdings" panose="05000000000000000000" pitchFamily="2" charset="2"/>
              </a:rPr>
              <a:t> </a:t>
            </a:r>
            <a:r>
              <a:rPr lang="en-US" sz="2000" smtClean="0">
                <a:sym typeface="Symbol" panose="05050102010706020507" pitchFamily="18" charset="2"/>
              </a:rPr>
              <a:t/>
            </a:r>
            <a:br>
              <a:rPr lang="en-US" sz="2000" smtClean="0">
                <a:sym typeface="Symbol" panose="05050102010706020507" pitchFamily="18" charset="2"/>
              </a:rPr>
            </a:br>
            <a:r>
              <a:rPr lang="en-US" sz="2000" smtClean="0">
                <a:sym typeface="Symbol" panose="05050102010706020507" pitchFamily="18" charset="2"/>
              </a:rPr>
              <a:t>                        </a:t>
            </a:r>
            <a:r>
              <a:rPr lang="en-US" sz="2000" i="1" smtClean="0">
                <a:sym typeface="Symbol" panose="05050102010706020507" pitchFamily="18" charset="2"/>
              </a:rPr>
              <a:t> s </a:t>
            </a:r>
            <a:r>
              <a:rPr lang="en-US" sz="2000" smtClean="0">
                <a:sym typeface="Symbol" panose="05050102010706020507" pitchFamily="18" charset="2"/>
              </a:rPr>
              <a:t> </a:t>
            </a:r>
            <a:r>
              <a:rPr lang="en-US" sz="2000" i="1" smtClean="0">
                <a:sym typeface="Symbol" panose="05050102010706020507" pitchFamily="18" charset="2"/>
              </a:rPr>
              <a:t>takes </a:t>
            </a:r>
            <a:r>
              <a:rPr lang="en-US" sz="2000" smtClean="0">
                <a:sym typeface="Symbol" panose="05050102010706020507" pitchFamily="18" charset="2"/>
              </a:rPr>
              <a:t>(</a:t>
            </a:r>
            <a:r>
              <a:rPr lang="en-US" sz="2000" i="1" smtClean="0">
                <a:sym typeface="Symbol" panose="05050102010706020507" pitchFamily="18" charset="2"/>
              </a:rPr>
              <a:t>t </a:t>
            </a:r>
            <a:r>
              <a:rPr lang="en-US" sz="2000" smtClean="0">
                <a:sym typeface="Symbol" panose="05050102010706020507" pitchFamily="18" charset="2"/>
              </a:rPr>
              <a:t>[</a:t>
            </a:r>
            <a:r>
              <a:rPr lang="en-US" sz="2000" i="1" smtClean="0">
                <a:sym typeface="Symbol" panose="05050102010706020507" pitchFamily="18" charset="2"/>
              </a:rPr>
              <a:t>ID</a:t>
            </a:r>
            <a:r>
              <a:rPr lang="en-US" sz="2000" smtClean="0">
                <a:sym typeface="Symbol" panose="05050102010706020507" pitchFamily="18" charset="2"/>
              </a:rPr>
              <a:t>] = </a:t>
            </a:r>
            <a:r>
              <a:rPr lang="en-US" sz="2000" i="1" smtClean="0">
                <a:sym typeface="Symbol" panose="05050102010706020507" pitchFamily="18" charset="2"/>
              </a:rPr>
              <a:t>s </a:t>
            </a:r>
            <a:r>
              <a:rPr lang="en-US" sz="2000" smtClean="0">
                <a:sym typeface="Symbol" panose="05050102010706020507" pitchFamily="18" charset="2"/>
              </a:rPr>
              <a:t>[</a:t>
            </a:r>
            <a:r>
              <a:rPr lang="en-US" sz="2000" i="1" smtClean="0">
                <a:sym typeface="Symbol" panose="05050102010706020507" pitchFamily="18" charset="2"/>
              </a:rPr>
              <a:t>ID</a:t>
            </a:r>
            <a:r>
              <a:rPr lang="en-US" sz="2000" smtClean="0">
                <a:sym typeface="Symbol" panose="05050102010706020507" pitchFamily="18" charset="2"/>
              </a:rPr>
              <a:t> ]   </a:t>
            </a:r>
            <a:br>
              <a:rPr lang="en-US" sz="2000" smtClean="0">
                <a:sym typeface="Symbol" panose="05050102010706020507" pitchFamily="18" charset="2"/>
              </a:rPr>
            </a:br>
            <a:r>
              <a:rPr lang="en-US" sz="2000" smtClean="0">
                <a:sym typeface="Symbol" panose="05050102010706020507" pitchFamily="18" charset="2"/>
              </a:rPr>
              <a:t>                                </a:t>
            </a:r>
            <a:r>
              <a:rPr lang="en-US" sz="2000" i="1" smtClean="0">
                <a:sym typeface="Symbol" panose="05050102010706020507" pitchFamily="18" charset="2"/>
              </a:rPr>
              <a:t>s </a:t>
            </a:r>
            <a:r>
              <a:rPr lang="en-US" sz="2000" smtClean="0">
                <a:sym typeface="Symbol" panose="05050102010706020507" pitchFamily="18" charset="2"/>
              </a:rPr>
              <a:t>[</a:t>
            </a:r>
            <a:r>
              <a:rPr lang="en-US" sz="2000" i="1" smtClean="0">
                <a:sym typeface="Symbol" panose="05050102010706020507" pitchFamily="18" charset="2"/>
              </a:rPr>
              <a:t>course_id</a:t>
            </a:r>
            <a:r>
              <a:rPr lang="en-US" sz="2000" smtClean="0">
                <a:sym typeface="Symbol" panose="05050102010706020507" pitchFamily="18" charset="2"/>
              </a:rPr>
              <a:t>] = </a:t>
            </a:r>
            <a:r>
              <a:rPr lang="en-US" sz="2000" i="1" smtClean="0">
                <a:sym typeface="Symbol" panose="05050102010706020507" pitchFamily="18" charset="2"/>
              </a:rPr>
              <a:t>u </a:t>
            </a:r>
            <a:r>
              <a:rPr lang="en-US" sz="2000" smtClean="0">
                <a:sym typeface="Symbol" panose="05050102010706020507" pitchFamily="18" charset="2"/>
              </a:rPr>
              <a:t>[</a:t>
            </a:r>
            <a:r>
              <a:rPr lang="en-US" sz="2000" i="1" smtClean="0">
                <a:sym typeface="Symbol" panose="05050102010706020507" pitchFamily="18" charset="2"/>
              </a:rPr>
              <a:t>course_id</a:t>
            </a:r>
            <a:r>
              <a:rPr lang="en-US" sz="2000" smtClean="0">
                <a:sym typeface="Symbol" panose="05050102010706020507" pitchFamily="18" charset="2"/>
              </a:rPr>
              <a:t>]))}</a:t>
            </a:r>
          </a:p>
          <a:p>
            <a:pPr lvl="1"/>
            <a:r>
              <a:rPr lang="en-US" sz="2000" smtClean="0"/>
              <a:t>Note that without the existential quantification on student, the above query would be unsafe if the Biology department has not offered any courses.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41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Domain Relational Calculus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Domain Relational Calculus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r>
              <a:rPr lang="en-US" smtClean="0"/>
              <a:t>A nonprocedural query language equivalent in power to the tuple relational calculus</a:t>
            </a:r>
          </a:p>
          <a:p>
            <a:r>
              <a:rPr lang="en-US" smtClean="0"/>
              <a:t>Each query is an expression of the form: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			{ </a:t>
            </a:r>
            <a:r>
              <a:rPr lang="en-US" smtClean="0">
                <a:sym typeface="Symbol" panose="05050102010706020507" pitchFamily="18" charset="2"/>
              </a:rPr>
              <a:t> 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i="1" smtClean="0">
                <a:sym typeface="Symbol" panose="05050102010706020507" pitchFamily="18" charset="2"/>
              </a:rPr>
              <a:t>, x</a:t>
            </a:r>
            <a:r>
              <a:rPr lang="en-US" sz="1900" baseline="-25000" smtClean="0">
                <a:sym typeface="Symbol" panose="05050102010706020507" pitchFamily="18" charset="2"/>
              </a:rPr>
              <a:t>2</a:t>
            </a:r>
            <a:r>
              <a:rPr lang="en-US" i="1" smtClean="0">
                <a:sym typeface="Symbol" panose="05050102010706020507" pitchFamily="18" charset="2"/>
              </a:rPr>
              <a:t>, …, x</a:t>
            </a:r>
            <a:r>
              <a:rPr lang="en-US" sz="1900" i="1" baseline="-25000" smtClean="0">
                <a:sym typeface="Symbol" panose="05050102010706020507" pitchFamily="18" charset="2"/>
              </a:rPr>
              <a:t>n</a:t>
            </a:r>
            <a:r>
              <a:rPr lang="en-US" smtClean="0">
                <a:sym typeface="Symbol" panose="05050102010706020507" pitchFamily="18" charset="2"/>
              </a:rPr>
              <a:t>  | </a:t>
            </a:r>
            <a:r>
              <a:rPr lang="en-US" i="1" smtClean="0">
                <a:sym typeface="Symbol" panose="05050102010706020507" pitchFamily="18" charset="2"/>
              </a:rPr>
              <a:t>P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, 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z="1900" baseline="-25000" smtClean="0">
                <a:sym typeface="Symbol" panose="05050102010706020507" pitchFamily="18" charset="2"/>
              </a:rPr>
              <a:t>2</a:t>
            </a:r>
            <a:r>
              <a:rPr lang="en-US" i="1" smtClean="0">
                <a:sym typeface="Symbol" panose="05050102010706020507" pitchFamily="18" charset="2"/>
              </a:rPr>
              <a:t>, …, x</a:t>
            </a:r>
            <a:r>
              <a:rPr lang="en-US" sz="1900" i="1" baseline="-25000" smtClean="0">
                <a:sym typeface="Symbol" panose="05050102010706020507" pitchFamily="18" charset="2"/>
              </a:rPr>
              <a:t>n</a:t>
            </a:r>
            <a:r>
              <a:rPr lang="en-US" smtClean="0">
                <a:sym typeface="Symbol" panose="05050102010706020507" pitchFamily="18" charset="2"/>
              </a:rPr>
              <a:t>)}</a:t>
            </a:r>
            <a:br>
              <a:rPr lang="en-US" smtClean="0">
                <a:sym typeface="Symbol" panose="05050102010706020507" pitchFamily="18" charset="2"/>
              </a:rPr>
            </a:br>
            <a:endParaRPr lang="en-US" smtClean="0">
              <a:sym typeface="Symbol" panose="05050102010706020507" pitchFamily="18" charset="2"/>
            </a:endParaRPr>
          </a:p>
          <a:p>
            <a:pPr lvl="1"/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z="2100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, 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z="2100" baseline="-25000" smtClean="0">
                <a:sym typeface="Symbol" panose="05050102010706020507" pitchFamily="18" charset="2"/>
              </a:rPr>
              <a:t>2</a:t>
            </a:r>
            <a:r>
              <a:rPr lang="en-US" i="1" smtClean="0">
                <a:sym typeface="Symbol" panose="05050102010706020507" pitchFamily="18" charset="2"/>
              </a:rPr>
              <a:t>, …, x</a:t>
            </a:r>
            <a:r>
              <a:rPr lang="en-US" sz="2100" i="1" baseline="-25000" smtClean="0">
                <a:sym typeface="Symbol" panose="05050102010706020507" pitchFamily="18" charset="2"/>
              </a:rPr>
              <a:t>n</a:t>
            </a:r>
            <a:r>
              <a:rPr lang="en-US" i="1" baseline="-25000" smtClean="0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 represent domain variables</a:t>
            </a:r>
          </a:p>
          <a:p>
            <a:pPr lvl="1"/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mtClean="0">
                <a:sym typeface="Symbol" panose="05050102010706020507" pitchFamily="18" charset="2"/>
              </a:rPr>
              <a:t> represents a formula similar to that of the predicate calculus</a:t>
            </a:r>
          </a:p>
          <a:p>
            <a:pPr lvl="1">
              <a:buFont typeface="Monotype Sorts" pitchFamily="2" charset="2"/>
              <a:buNone/>
            </a:pPr>
            <a:endParaRPr lang="en-US" i="1" baseline="-2500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165225"/>
            <a:ext cx="7700963" cy="3590925"/>
          </a:xfrm>
        </p:spPr>
        <p:txBody>
          <a:bodyPr/>
          <a:lstStyle/>
          <a:p>
            <a:pPr>
              <a:tabLst>
                <a:tab pos="3195638" algn="ctr"/>
              </a:tabLst>
            </a:pPr>
            <a:r>
              <a:rPr lang="en-US" smtClean="0"/>
              <a:t>Find the </a:t>
            </a:r>
            <a:r>
              <a:rPr lang="en-US" i="1" smtClean="0"/>
              <a:t>ID, name, dept_name, salary  </a:t>
            </a:r>
            <a:r>
              <a:rPr lang="en-US" smtClean="0"/>
              <a:t>for instructors whose salary is greater than $80,000</a:t>
            </a:r>
          </a:p>
          <a:p>
            <a:pPr lvl="1">
              <a:tabLst>
                <a:tab pos="3195638" algn="ctr"/>
              </a:tabLst>
            </a:pPr>
            <a:r>
              <a:rPr lang="en-US" smtClean="0"/>
              <a:t>{</a:t>
            </a:r>
            <a:r>
              <a:rPr lang="en-US" i="1" smtClean="0"/>
              <a:t>&lt; i, n, d, s&gt; </a:t>
            </a:r>
            <a:r>
              <a:rPr lang="en-US" smtClean="0"/>
              <a:t>| </a:t>
            </a:r>
            <a:r>
              <a:rPr lang="en-US" i="1" smtClean="0"/>
              <a:t> &lt; i, n, d, s&gt;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i="1" smtClean="0">
                <a:sym typeface="Symbol" panose="05050102010706020507" pitchFamily="18" charset="2"/>
              </a:rPr>
              <a:t>instructor</a:t>
            </a:r>
            <a:r>
              <a:rPr lang="en-US" smtClean="0">
                <a:sym typeface="Symbol" panose="05050102010706020507" pitchFamily="18" charset="2"/>
              </a:rPr>
              <a:t> 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smtClean="0"/>
              <a:t> As in the previous query, but output only the </a:t>
            </a:r>
            <a:r>
              <a:rPr lang="en-US" i="1" smtClean="0"/>
              <a:t>ID</a:t>
            </a:r>
            <a:r>
              <a:rPr lang="en-US" smtClean="0"/>
              <a:t> attribute value</a:t>
            </a:r>
          </a:p>
          <a:p>
            <a:pPr lvl="1">
              <a:tabLst>
                <a:tab pos="3195638" algn="ctr"/>
              </a:tabLst>
            </a:pPr>
            <a:r>
              <a:rPr lang="en-US" smtClean="0"/>
              <a:t>{</a:t>
            </a:r>
            <a:r>
              <a:rPr lang="en-US" i="1" smtClean="0"/>
              <a:t>&lt; i&gt; </a:t>
            </a:r>
            <a:r>
              <a:rPr lang="en-US" smtClean="0"/>
              <a:t> |</a:t>
            </a:r>
            <a:r>
              <a:rPr lang="en-US" i="1" smtClean="0"/>
              <a:t> &lt; i, n, d, s&gt;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i="1" smtClean="0">
                <a:sym typeface="Symbol" panose="05050102010706020507" pitchFamily="18" charset="2"/>
              </a:rPr>
              <a:t>instructor</a:t>
            </a:r>
            <a:r>
              <a:rPr lang="en-US" smtClean="0">
                <a:sym typeface="Symbol" panose="05050102010706020507" pitchFamily="18" charset="2"/>
              </a:rPr>
              <a:t> 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  80000}</a:t>
            </a:r>
          </a:p>
          <a:p>
            <a:pPr>
              <a:tabLst>
                <a:tab pos="3195638" algn="ctr"/>
              </a:tabLst>
            </a:pPr>
            <a:r>
              <a:rPr lang="en-US" smtClean="0"/>
              <a:t>Find the names of all instructors whose department is in the Watson building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 smtClean="0"/>
              <a:t>         {</a:t>
            </a:r>
            <a:r>
              <a:rPr lang="en-US" i="1" smtClean="0"/>
              <a:t>&lt; n &gt; </a:t>
            </a:r>
            <a:r>
              <a:rPr lang="en-US" smtClean="0"/>
              <a:t>| </a:t>
            </a:r>
            <a:r>
              <a:rPr lang="en-US" i="1" smtClean="0"/>
              <a:t> </a:t>
            </a:r>
            <a:r>
              <a:rPr lang="en-US" smtClean="0">
                <a:sym typeface="Symbol" panose="05050102010706020507" pitchFamily="18" charset="2"/>
              </a:rPr>
              <a:t> </a:t>
            </a:r>
            <a:r>
              <a:rPr lang="en-US" i="1" smtClean="0">
                <a:sym typeface="Symbol" panose="05050102010706020507" pitchFamily="18" charset="2"/>
              </a:rPr>
              <a:t>i, d, s (&lt;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i="1" smtClean="0">
                <a:sym typeface="Symbol" panose="05050102010706020507" pitchFamily="18" charset="2"/>
              </a:rPr>
              <a:t>i, n, d, s</a:t>
            </a:r>
            <a:r>
              <a:rPr lang="en-US" smtClean="0">
                <a:sym typeface="Symbol" panose="05050102010706020507" pitchFamily="18" charset="2"/>
              </a:rPr>
              <a:t> &gt;</a:t>
            </a:r>
            <a:r>
              <a:rPr lang="en-US" i="1" smtClean="0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i="1" smtClean="0">
                <a:sym typeface="Symbol" panose="05050102010706020507" pitchFamily="18" charset="2"/>
              </a:rPr>
              <a:t>instructor </a:t>
            </a:r>
            <a:r>
              <a:rPr lang="en-US" smtClean="0">
                <a:sym typeface="Symbol" panose="05050102010706020507" pitchFamily="18" charset="2"/>
              </a:rPr>
              <a:t/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                 b, a (&lt;</a:t>
            </a:r>
            <a:r>
              <a:rPr lang="en-US" i="1" smtClean="0">
                <a:sym typeface="Symbol" panose="05050102010706020507" pitchFamily="18" charset="2"/>
              </a:rPr>
              <a:t> d, b, a&gt; </a:t>
            </a:r>
            <a:r>
              <a:rPr lang="en-US" smtClean="0">
                <a:sym typeface="Symbol" panose="05050102010706020507" pitchFamily="18" charset="2"/>
              </a:rPr>
              <a:t> </a:t>
            </a:r>
            <a:r>
              <a:rPr lang="en-US" i="1" smtClean="0">
                <a:sym typeface="Symbol" panose="05050102010706020507" pitchFamily="18" charset="2"/>
              </a:rPr>
              <a:t>department  </a:t>
            </a:r>
            <a:r>
              <a:rPr lang="en-US" smtClean="0">
                <a:sym typeface="Symbol" panose="05050102010706020507" pitchFamily="18" charset="2"/>
              </a:rPr>
              <a:t>  </a:t>
            </a:r>
            <a:r>
              <a:rPr lang="en-US" i="1" smtClean="0">
                <a:sym typeface="Symbol" panose="05050102010706020507" pitchFamily="18" charset="2"/>
              </a:rPr>
              <a:t>b</a:t>
            </a:r>
            <a:r>
              <a:rPr lang="en-US" smtClean="0">
                <a:sym typeface="Symbol" panose="05050102010706020507" pitchFamily="18" charset="2"/>
              </a:rPr>
              <a:t> = “Watson” ))}</a:t>
            </a:r>
          </a:p>
          <a:p>
            <a:pPr lvl="1">
              <a:tabLst>
                <a:tab pos="3195638" algn="ctr"/>
              </a:tabLst>
            </a:pPr>
            <a:endParaRPr lang="en-US" smtClean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endParaRPr lang="en-US" smtClean="0">
              <a:sym typeface="Symbol" panose="05050102010706020507" pitchFamily="18" charset="2"/>
            </a:endParaRPr>
          </a:p>
          <a:p>
            <a:pPr>
              <a:tabLst>
                <a:tab pos="3195638" algn="ctr"/>
              </a:tabLst>
            </a:pPr>
            <a:endParaRPr lang="en-US" smtClean="0">
              <a:sym typeface="Symbol" panose="05050102010706020507" pitchFamily="18" charset="2"/>
            </a:endParaRPr>
          </a:p>
          <a:p>
            <a:pPr lvl="1">
              <a:tabLst>
                <a:tab pos="3195638" algn="ctr"/>
              </a:tabLst>
            </a:pP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759812" name="Text Box 4"/>
          <p:cNvSpPr txBox="1">
            <a:spLocks noChangeArrowheads="1"/>
          </p:cNvSpPr>
          <p:nvPr/>
        </p:nvSpPr>
        <p:spPr bwMode="auto">
          <a:xfrm>
            <a:off x="871538" y="2755900"/>
            <a:ext cx="7412037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sz="200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build="p" autoUpdateAnimBg="0"/>
      <p:bldP spid="75981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761860" name="Text Box 4"/>
          <p:cNvSpPr txBox="1">
            <a:spLocks noChangeArrowheads="1"/>
          </p:cNvSpPr>
          <p:nvPr/>
        </p:nvSpPr>
        <p:spPr bwMode="auto">
          <a:xfrm>
            <a:off x="1247775" y="1784350"/>
            <a:ext cx="7134225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&lt;c&gt; </a:t>
            </a:r>
            <a:r>
              <a:rPr kumimoji="1" lang="en-US"/>
              <a:t>|</a:t>
            </a:r>
            <a:r>
              <a:rPr kumimoji="1" lang="en-US" i="1"/>
              <a:t>  </a:t>
            </a:r>
            <a:r>
              <a:rPr kumimoji="1" lang="en-US">
                <a:sym typeface="Symbol" panose="05050102010706020507" pitchFamily="18" charset="2"/>
              </a:rPr>
              <a:t></a:t>
            </a:r>
            <a:r>
              <a:rPr kumimoji="1" lang="en-US" i="1">
                <a:sym typeface="Symbol" panose="05050102010706020507" pitchFamily="18" charset="2"/>
              </a:rPr>
              <a:t> a, s, y, b, r, t  </a:t>
            </a:r>
            <a:r>
              <a:rPr kumimoji="1" lang="en-US">
                <a:sym typeface="Symbol" panose="05050102010706020507" pitchFamily="18" charset="2"/>
              </a:rPr>
              <a:t>( &lt;</a:t>
            </a:r>
            <a:r>
              <a:rPr kumimoji="1" lang="en-US" i="1">
                <a:sym typeface="Symbol" panose="05050102010706020507" pitchFamily="18" charset="2"/>
              </a:rPr>
              <a:t>c, a, s, y, b, t</a:t>
            </a:r>
            <a:r>
              <a:rPr kumimoji="1" lang="en-US">
                <a:sym typeface="Symbol" panose="05050102010706020507" pitchFamily="18" charset="2"/>
              </a:rPr>
              <a:t> &gt;</a:t>
            </a:r>
            <a:r>
              <a:rPr kumimoji="1" lang="en-US" i="1">
                <a:sym typeface="Symbol" panose="05050102010706020507" pitchFamily="18" charset="2"/>
              </a:rPr>
              <a:t>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  </a:t>
            </a:r>
            <a:r>
              <a:rPr kumimoji="1" lang="en-US" sz="1600">
                <a:sym typeface="Symbol" panose="05050102010706020507" pitchFamily="18" charset="2"/>
              </a:rPr>
              <a:t> </a:t>
            </a:r>
            <a:r>
              <a:rPr kumimoji="1" lang="en-US">
                <a:sym typeface="Symbol" panose="05050102010706020507" pitchFamily="18" charset="2"/>
              </a:rPr>
              <a:t>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= “Fall”  </a:t>
            </a:r>
            <a:r>
              <a:rPr kumimoji="1" lang="en-US" i="1">
                <a:sym typeface="Symbol" panose="05050102010706020507" pitchFamily="18" charset="2"/>
              </a:rPr>
              <a:t>y</a:t>
            </a:r>
            <a:r>
              <a:rPr kumimoji="1" lang="en-US">
                <a:sym typeface="Symbol" panose="05050102010706020507" pitchFamily="18" charset="2"/>
              </a:rPr>
              <a:t> </a:t>
            </a:r>
            <a:r>
              <a:rPr kumimoji="1" lang="en-US" i="1">
                <a:sym typeface="Symbol" panose="05050102010706020507" pitchFamily="18" charset="2"/>
              </a:rPr>
              <a:t>= 2009</a:t>
            </a:r>
            <a:r>
              <a:rPr kumimoji="1" lang="en-US">
                <a:sym typeface="Symbol" panose="05050102010706020507" pitchFamily="18" charset="2"/>
              </a:rPr>
              <a:t> )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v  </a:t>
            </a:r>
            <a:r>
              <a:rPr kumimoji="1" lang="en-US" i="1">
                <a:sym typeface="Symbol" panose="05050102010706020507" pitchFamily="18" charset="2"/>
              </a:rPr>
              <a:t>a, s, y, b, r, t </a:t>
            </a:r>
            <a:r>
              <a:rPr kumimoji="1" lang="en-US" sz="1600">
                <a:sym typeface="Symbol" panose="05050102010706020507" pitchFamily="18" charset="2"/>
              </a:rPr>
              <a:t>( </a:t>
            </a:r>
            <a:r>
              <a:rPr kumimoji="1" lang="en-US">
                <a:sym typeface="Symbol" panose="05050102010706020507" pitchFamily="18" charset="2"/>
              </a:rPr>
              <a:t>&lt;</a:t>
            </a:r>
            <a:r>
              <a:rPr kumimoji="1" lang="en-US" i="1">
                <a:sym typeface="Symbol" panose="05050102010706020507" pitchFamily="18" charset="2"/>
              </a:rPr>
              <a:t>c, a, s, y, b, t</a:t>
            </a:r>
            <a:r>
              <a:rPr kumimoji="1" lang="en-US">
                <a:sym typeface="Symbol" panose="05050102010706020507" pitchFamily="18" charset="2"/>
              </a:rPr>
              <a:t> &gt;</a:t>
            </a:r>
            <a:r>
              <a:rPr kumimoji="1" lang="en-US" i="1">
                <a:sym typeface="Symbol" panose="05050102010706020507" pitchFamily="18" charset="2"/>
              </a:rPr>
              <a:t>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</a:t>
            </a:r>
            <a:r>
              <a:rPr kumimoji="1" lang="en-US">
                <a:sym typeface="Symbol" panose="05050102010706020507" pitchFamily="18" charset="2"/>
              </a:rPr>
              <a:t> </a:t>
            </a:r>
            <a:r>
              <a:rPr kumimoji="1" lang="en-US" sz="2000">
                <a:sym typeface="Symbol" panose="05050102010706020507" pitchFamily="18" charset="2"/>
              </a:rPr>
              <a:t>]</a:t>
            </a:r>
            <a:r>
              <a:rPr kumimoji="1" lang="en-US">
                <a:sym typeface="Symbol" panose="05050102010706020507" pitchFamily="18" charset="2"/>
              </a:rPr>
              <a:t>  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= “Spring”  </a:t>
            </a:r>
            <a:r>
              <a:rPr kumimoji="1" lang="en-US" i="1">
                <a:sym typeface="Symbol" panose="05050102010706020507" pitchFamily="18" charset="2"/>
              </a:rPr>
              <a:t>y</a:t>
            </a:r>
            <a:r>
              <a:rPr kumimoji="1" lang="en-US">
                <a:sym typeface="Symbol" panose="05050102010706020507" pitchFamily="18" charset="2"/>
              </a:rPr>
              <a:t> </a:t>
            </a:r>
            <a:r>
              <a:rPr kumimoji="1" lang="en-US" i="1">
                <a:sym typeface="Symbol" panose="05050102010706020507" pitchFamily="18" charset="2"/>
              </a:rPr>
              <a:t>= </a:t>
            </a:r>
            <a:r>
              <a:rPr kumimoji="1" lang="en-US">
                <a:sym typeface="Symbol" panose="05050102010706020507" pitchFamily="18" charset="2"/>
              </a:rPr>
              <a:t>2010)}</a:t>
            </a:r>
          </a:p>
        </p:txBody>
      </p:sp>
      <p:sp>
        <p:nvSpPr>
          <p:cNvPr id="761861" name="Text Box 5"/>
          <p:cNvSpPr txBox="1">
            <a:spLocks noChangeArrowheads="1"/>
          </p:cNvSpPr>
          <p:nvPr/>
        </p:nvSpPr>
        <p:spPr bwMode="auto">
          <a:xfrm>
            <a:off x="868363" y="1079500"/>
            <a:ext cx="810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anose="05050102010706020507" pitchFamily="18" charset="2"/>
              </a:rPr>
              <a:t>  Find the set of all courses taught in the Fall 2009 semester, or in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the Spring 2010 semester, or both</a:t>
            </a:r>
          </a:p>
        </p:txBody>
      </p:sp>
      <p:sp>
        <p:nvSpPr>
          <p:cNvPr id="761862" name="Text Box 6"/>
          <p:cNvSpPr txBox="1">
            <a:spLocks noChangeArrowheads="1"/>
          </p:cNvSpPr>
          <p:nvPr/>
        </p:nvSpPr>
        <p:spPr bwMode="auto">
          <a:xfrm>
            <a:off x="1554163" y="2090738"/>
            <a:ext cx="66627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>
              <a:sym typeface="Symbol" panose="05050102010706020507" pitchFamily="18" charset="2"/>
            </a:endParaRPr>
          </a:p>
        </p:txBody>
      </p:sp>
      <p:sp>
        <p:nvSpPr>
          <p:cNvPr id="761863" name="Text Box 7"/>
          <p:cNvSpPr txBox="1">
            <a:spLocks noChangeArrowheads="1"/>
          </p:cNvSpPr>
          <p:nvPr/>
        </p:nvSpPr>
        <p:spPr bwMode="auto">
          <a:xfrm>
            <a:off x="1338263" y="3055938"/>
            <a:ext cx="71342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This case can also be written as</a:t>
            </a:r>
            <a:br>
              <a:rPr kumimoji="1" lang="en-US"/>
            </a:br>
            <a:r>
              <a:rPr kumimoji="1" lang="en-US"/>
              <a:t>{</a:t>
            </a:r>
            <a:r>
              <a:rPr kumimoji="1" lang="en-US" i="1"/>
              <a:t>&lt;c&gt; </a:t>
            </a:r>
            <a:r>
              <a:rPr kumimoji="1" lang="en-US"/>
              <a:t>|</a:t>
            </a:r>
            <a:r>
              <a:rPr kumimoji="1" lang="en-US" i="1"/>
              <a:t>  </a:t>
            </a:r>
            <a:r>
              <a:rPr kumimoji="1" lang="en-US">
                <a:sym typeface="Symbol" panose="05050102010706020507" pitchFamily="18" charset="2"/>
              </a:rPr>
              <a:t></a:t>
            </a:r>
            <a:r>
              <a:rPr kumimoji="1" lang="en-US" i="1">
                <a:sym typeface="Symbol" panose="05050102010706020507" pitchFamily="18" charset="2"/>
              </a:rPr>
              <a:t> a, s, y, b, r, t  </a:t>
            </a:r>
            <a:r>
              <a:rPr kumimoji="1" lang="en-US">
                <a:sym typeface="Symbol" panose="05050102010706020507" pitchFamily="18" charset="2"/>
              </a:rPr>
              <a:t>( &lt;</a:t>
            </a:r>
            <a:r>
              <a:rPr kumimoji="1" lang="en-US" i="1">
                <a:sym typeface="Symbol" panose="05050102010706020507" pitchFamily="18" charset="2"/>
              </a:rPr>
              <a:t>c, a, s, y, b, t</a:t>
            </a:r>
            <a:r>
              <a:rPr kumimoji="1" lang="en-US">
                <a:sym typeface="Symbol" panose="05050102010706020507" pitchFamily="18" charset="2"/>
              </a:rPr>
              <a:t> &gt;</a:t>
            </a:r>
            <a:r>
              <a:rPr kumimoji="1" lang="en-US" i="1">
                <a:sym typeface="Symbol" panose="05050102010706020507" pitchFamily="18" charset="2"/>
              </a:rPr>
              <a:t>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  </a:t>
            </a:r>
            <a:r>
              <a:rPr kumimoji="1" lang="en-US" sz="1600">
                <a:sym typeface="Symbol" panose="05050102010706020507" pitchFamily="18" charset="2"/>
              </a:rPr>
              <a:t> </a:t>
            </a:r>
            <a:r>
              <a:rPr kumimoji="1" lang="en-US">
                <a:sym typeface="Symbol" panose="05050102010706020507" pitchFamily="18" charset="2"/>
              </a:rPr>
              <a:t>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( (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= “Fall”  </a:t>
            </a:r>
            <a:r>
              <a:rPr kumimoji="1" lang="en-US" i="1">
                <a:sym typeface="Symbol" panose="05050102010706020507" pitchFamily="18" charset="2"/>
              </a:rPr>
              <a:t>y</a:t>
            </a:r>
            <a:r>
              <a:rPr kumimoji="1" lang="en-US">
                <a:sym typeface="Symbol" panose="05050102010706020507" pitchFamily="18" charset="2"/>
              </a:rPr>
              <a:t> </a:t>
            </a:r>
            <a:r>
              <a:rPr kumimoji="1" lang="en-US" i="1">
                <a:sym typeface="Symbol" panose="05050102010706020507" pitchFamily="18" charset="2"/>
              </a:rPr>
              <a:t>= 2009</a:t>
            </a:r>
            <a:r>
              <a:rPr kumimoji="1" lang="en-US">
                <a:sym typeface="Symbol" panose="05050102010706020507" pitchFamily="18" charset="2"/>
              </a:rPr>
              <a:t> )  v (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= “Spring”  </a:t>
            </a:r>
            <a:r>
              <a:rPr kumimoji="1" lang="en-US" i="1">
                <a:sym typeface="Symbol" panose="05050102010706020507" pitchFamily="18" charset="2"/>
              </a:rPr>
              <a:t>y</a:t>
            </a:r>
            <a:r>
              <a:rPr kumimoji="1" lang="en-US">
                <a:sym typeface="Symbol" panose="05050102010706020507" pitchFamily="18" charset="2"/>
              </a:rPr>
              <a:t> </a:t>
            </a:r>
            <a:r>
              <a:rPr kumimoji="1" lang="en-US" i="1">
                <a:sym typeface="Symbol" panose="05050102010706020507" pitchFamily="18" charset="2"/>
              </a:rPr>
              <a:t>= </a:t>
            </a:r>
            <a:r>
              <a:rPr kumimoji="1" lang="en-US">
                <a:sym typeface="Symbol" panose="05050102010706020507" pitchFamily="18" charset="2"/>
              </a:rPr>
              <a:t>2010))}</a:t>
            </a:r>
          </a:p>
        </p:txBody>
      </p:sp>
      <p:sp>
        <p:nvSpPr>
          <p:cNvPr id="761864" name="Text Box 8"/>
          <p:cNvSpPr txBox="1">
            <a:spLocks noChangeArrowheads="1"/>
          </p:cNvSpPr>
          <p:nvPr/>
        </p:nvSpPr>
        <p:spPr bwMode="auto">
          <a:xfrm>
            <a:off x="758825" y="4044950"/>
            <a:ext cx="810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anose="05050102010706020507" pitchFamily="18" charset="2"/>
              </a:rPr>
              <a:t>  Find the set of all courses taught in the Fall 2009 semester, and in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the Spring 2010 semester</a:t>
            </a:r>
          </a:p>
        </p:txBody>
      </p:sp>
      <p:sp>
        <p:nvSpPr>
          <p:cNvPr id="761865" name="Text Box 9"/>
          <p:cNvSpPr txBox="1">
            <a:spLocks noChangeArrowheads="1"/>
          </p:cNvSpPr>
          <p:nvPr/>
        </p:nvSpPr>
        <p:spPr bwMode="auto">
          <a:xfrm>
            <a:off x="1244600" y="4883150"/>
            <a:ext cx="7134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/>
              <a:t>{</a:t>
            </a:r>
            <a:r>
              <a:rPr kumimoji="1" lang="en-US" i="1"/>
              <a:t>&lt;c&gt; </a:t>
            </a:r>
            <a:r>
              <a:rPr kumimoji="1" lang="en-US"/>
              <a:t>|</a:t>
            </a:r>
            <a:r>
              <a:rPr kumimoji="1" lang="en-US" i="1"/>
              <a:t>  </a:t>
            </a:r>
            <a:r>
              <a:rPr kumimoji="1" lang="en-US">
                <a:sym typeface="Symbol" panose="05050102010706020507" pitchFamily="18" charset="2"/>
              </a:rPr>
              <a:t></a:t>
            </a:r>
            <a:r>
              <a:rPr kumimoji="1" lang="en-US" i="1">
                <a:sym typeface="Symbol" panose="05050102010706020507" pitchFamily="18" charset="2"/>
              </a:rPr>
              <a:t> a, s, y, b, r, t  </a:t>
            </a:r>
            <a:r>
              <a:rPr kumimoji="1" lang="en-US">
                <a:sym typeface="Symbol" panose="05050102010706020507" pitchFamily="18" charset="2"/>
              </a:rPr>
              <a:t>( &lt;</a:t>
            </a:r>
            <a:r>
              <a:rPr kumimoji="1" lang="en-US" i="1">
                <a:sym typeface="Symbol" panose="05050102010706020507" pitchFamily="18" charset="2"/>
              </a:rPr>
              <a:t>c, a, s, y, b, t</a:t>
            </a:r>
            <a:r>
              <a:rPr kumimoji="1" lang="en-US">
                <a:sym typeface="Symbol" panose="05050102010706020507" pitchFamily="18" charset="2"/>
              </a:rPr>
              <a:t> &gt;</a:t>
            </a:r>
            <a:r>
              <a:rPr kumimoji="1" lang="en-US" i="1">
                <a:sym typeface="Symbol" panose="05050102010706020507" pitchFamily="18" charset="2"/>
              </a:rPr>
              <a:t>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  </a:t>
            </a:r>
            <a:r>
              <a:rPr kumimoji="1" lang="en-US">
                <a:sym typeface="Symbol" panose="05050102010706020507" pitchFamily="18" charset="2"/>
              </a:rPr>
              <a:t> 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= “Fall”  </a:t>
            </a:r>
            <a:r>
              <a:rPr kumimoji="1" lang="en-US" i="1">
                <a:sym typeface="Symbol" panose="05050102010706020507" pitchFamily="18" charset="2"/>
              </a:rPr>
              <a:t>y</a:t>
            </a:r>
            <a:r>
              <a:rPr kumimoji="1" lang="en-US">
                <a:sym typeface="Symbol" panose="05050102010706020507" pitchFamily="18" charset="2"/>
              </a:rPr>
              <a:t> </a:t>
            </a:r>
            <a:r>
              <a:rPr kumimoji="1" lang="en-US" i="1">
                <a:sym typeface="Symbol" panose="05050102010706020507" pitchFamily="18" charset="2"/>
              </a:rPr>
              <a:t>= 2009</a:t>
            </a:r>
            <a:r>
              <a:rPr kumimoji="1" lang="en-US">
                <a:sym typeface="Symbol" panose="05050102010706020507" pitchFamily="18" charset="2"/>
              </a:rPr>
              <a:t> )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  </a:t>
            </a:r>
            <a:r>
              <a:rPr kumimoji="1" lang="en-US" i="1">
                <a:sym typeface="Symbol" panose="05050102010706020507" pitchFamily="18" charset="2"/>
              </a:rPr>
              <a:t>a, s, y, b, r, t </a:t>
            </a:r>
            <a:r>
              <a:rPr kumimoji="1" lang="en-US">
                <a:sym typeface="Symbol" panose="05050102010706020507" pitchFamily="18" charset="2"/>
              </a:rPr>
              <a:t>( &lt;</a:t>
            </a:r>
            <a:r>
              <a:rPr kumimoji="1" lang="en-US" i="1">
                <a:sym typeface="Symbol" panose="05050102010706020507" pitchFamily="18" charset="2"/>
              </a:rPr>
              <a:t>c, a, s, y, b, t</a:t>
            </a:r>
            <a:r>
              <a:rPr kumimoji="1" lang="en-US">
                <a:sym typeface="Symbol" panose="05050102010706020507" pitchFamily="18" charset="2"/>
              </a:rPr>
              <a:t> &gt;</a:t>
            </a:r>
            <a:r>
              <a:rPr kumimoji="1" lang="en-US" i="1">
                <a:sym typeface="Symbol" panose="05050102010706020507" pitchFamily="18" charset="2"/>
              </a:rPr>
              <a:t> </a:t>
            </a:r>
            <a:r>
              <a:rPr kumimoji="1" lang="en-US">
                <a:sym typeface="Symbol" panose="05050102010706020507" pitchFamily="18" charset="2"/>
              </a:rPr>
              <a:t> </a:t>
            </a:r>
            <a:r>
              <a:rPr kumimoji="1" lang="en-US" i="1">
                <a:sym typeface="Symbol" panose="05050102010706020507" pitchFamily="18" charset="2"/>
              </a:rPr>
              <a:t>section</a:t>
            </a:r>
            <a:r>
              <a:rPr kumimoji="1" lang="en-US">
                <a:sym typeface="Symbol" panose="05050102010706020507" pitchFamily="18" charset="2"/>
              </a:rPr>
              <a:t> ]  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       </a:t>
            </a:r>
            <a:r>
              <a:rPr kumimoji="1" lang="en-US" i="1">
                <a:sym typeface="Symbol" panose="05050102010706020507" pitchFamily="18" charset="2"/>
              </a:rPr>
              <a:t>s </a:t>
            </a:r>
            <a:r>
              <a:rPr kumimoji="1" lang="en-US">
                <a:sym typeface="Symbol" panose="05050102010706020507" pitchFamily="18" charset="2"/>
              </a:rPr>
              <a:t>= “Spring”  </a:t>
            </a:r>
            <a:r>
              <a:rPr kumimoji="1" lang="en-US" i="1">
                <a:sym typeface="Symbol" panose="05050102010706020507" pitchFamily="18" charset="2"/>
              </a:rPr>
              <a:t>y</a:t>
            </a:r>
            <a:r>
              <a:rPr kumimoji="1" lang="en-US">
                <a:sym typeface="Symbol" panose="05050102010706020507" pitchFamily="18" charset="2"/>
              </a:rPr>
              <a:t> </a:t>
            </a:r>
            <a:r>
              <a:rPr kumimoji="1" lang="en-US" i="1">
                <a:sym typeface="Symbol" panose="05050102010706020507" pitchFamily="18" charset="2"/>
              </a:rPr>
              <a:t>= </a:t>
            </a:r>
            <a:r>
              <a:rPr kumimoji="1" lang="en-US">
                <a:sym typeface="Symbol" panose="05050102010706020507" pitchFamily="18" charset="2"/>
              </a:rPr>
              <a:t>2010)}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0" grpId="0" autoUpdateAnimBg="0"/>
      <p:bldP spid="761861" grpId="0" autoUpdateAnimBg="0"/>
      <p:bldP spid="761862" grpId="0" autoUpdateAnimBg="0"/>
      <p:bldP spid="761863" grpId="0" autoUpdateAnimBg="0"/>
      <p:bldP spid="761864" grpId="0" autoUpdateAnimBg="0"/>
      <p:bldP spid="761865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Safety of Expressions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smtClean="0"/>
              <a:t>The expression: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smtClean="0"/>
              <a:t>			{ </a:t>
            </a:r>
            <a:r>
              <a:rPr lang="en-US" smtClean="0">
                <a:sym typeface="Symbol" panose="05050102010706020507" pitchFamily="18" charset="2"/>
              </a:rPr>
              <a:t> 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i="1" smtClean="0">
                <a:sym typeface="Symbol" panose="05050102010706020507" pitchFamily="18" charset="2"/>
              </a:rPr>
              <a:t>, x</a:t>
            </a:r>
            <a:r>
              <a:rPr lang="en-US" sz="1900" baseline="-25000" smtClean="0">
                <a:sym typeface="Symbol" panose="05050102010706020507" pitchFamily="18" charset="2"/>
              </a:rPr>
              <a:t>2</a:t>
            </a:r>
            <a:r>
              <a:rPr lang="en-US" i="1" smtClean="0">
                <a:sym typeface="Symbol" panose="05050102010706020507" pitchFamily="18" charset="2"/>
              </a:rPr>
              <a:t>, …, x</a:t>
            </a:r>
            <a:r>
              <a:rPr lang="en-US" sz="1900" i="1" baseline="-25000" smtClean="0">
                <a:sym typeface="Symbol" panose="05050102010706020507" pitchFamily="18" charset="2"/>
              </a:rPr>
              <a:t>n</a:t>
            </a:r>
            <a:r>
              <a:rPr lang="en-US" smtClean="0">
                <a:sym typeface="Symbol" panose="05050102010706020507" pitchFamily="18" charset="2"/>
              </a:rPr>
              <a:t>  | </a:t>
            </a:r>
            <a:r>
              <a:rPr lang="en-US" i="1" smtClean="0">
                <a:sym typeface="Symbol" panose="05050102010706020507" pitchFamily="18" charset="2"/>
              </a:rPr>
              <a:t>P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, 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z="1900" baseline="-25000" smtClean="0">
                <a:sym typeface="Symbol" panose="05050102010706020507" pitchFamily="18" charset="2"/>
              </a:rPr>
              <a:t>2</a:t>
            </a:r>
            <a:r>
              <a:rPr lang="en-US" i="1" smtClean="0">
                <a:sym typeface="Symbol" panose="05050102010706020507" pitchFamily="18" charset="2"/>
              </a:rPr>
              <a:t>, …, x</a:t>
            </a:r>
            <a:r>
              <a:rPr lang="en-US" sz="1900" i="1" baseline="-25000" smtClean="0">
                <a:sym typeface="Symbol" panose="05050102010706020507" pitchFamily="18" charset="2"/>
              </a:rPr>
              <a:t>n </a:t>
            </a:r>
            <a:r>
              <a:rPr lang="en-US" smtClean="0">
                <a:sym typeface="Symbol" panose="05050102010706020507" pitchFamily="18" charset="2"/>
              </a:rPr>
              <a:t>)}</a:t>
            </a:r>
            <a:br>
              <a:rPr lang="en-US" smtClean="0">
                <a:sym typeface="Symbol" panose="05050102010706020507" pitchFamily="18" charset="2"/>
              </a:rPr>
            </a:br>
            <a:endParaRPr lang="en-US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635000" algn="l"/>
                <a:tab pos="3195638" algn="ctr"/>
              </a:tabLst>
            </a:pPr>
            <a:r>
              <a:rPr lang="en-US" smtClean="0">
                <a:sym typeface="Symbol" panose="05050102010706020507" pitchFamily="18" charset="2"/>
              </a:rPr>
              <a:t>is safe if all of the following hold: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smtClean="0">
                <a:sym typeface="Symbol" panose="05050102010706020507" pitchFamily="18" charset="2"/>
              </a:rPr>
              <a:t>All values that appear in tuples of the expression are values 	from </a:t>
            </a:r>
            <a:r>
              <a:rPr lang="en-US" i="1" smtClean="0">
                <a:solidFill>
                  <a:schemeClr val="tx2"/>
                </a:solidFill>
                <a:sym typeface="Symbol" panose="05050102010706020507" pitchFamily="18" charset="2"/>
              </a:rPr>
              <a:t>dom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P </a:t>
            </a:r>
            <a:r>
              <a:rPr lang="en-US" smtClean="0">
                <a:sym typeface="Symbol" panose="05050102010706020507" pitchFamily="18" charset="2"/>
              </a:rPr>
              <a:t>) (that is, the values appear either in </a:t>
            </a:r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mtClean="0">
                <a:sym typeface="Symbol" panose="05050102010706020507" pitchFamily="18" charset="2"/>
              </a:rPr>
              <a:t> or in a tuple of a 	relation mentioned in </a:t>
            </a:r>
            <a:r>
              <a:rPr lang="en-US" i="1" smtClean="0">
                <a:sym typeface="Symbol" panose="05050102010706020507" pitchFamily="18" charset="2"/>
              </a:rPr>
              <a:t>P </a:t>
            </a:r>
            <a:r>
              <a:rPr lang="en-US" smtClean="0">
                <a:sym typeface="Symbol" panose="05050102010706020507" pitchFamily="18" charset="2"/>
              </a:rPr>
              <a:t>).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smtClean="0">
                <a:sym typeface="Symbol" panose="05050102010706020507" pitchFamily="18" charset="2"/>
              </a:rPr>
              <a:t>For every “there exists” subformula of the form  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mtClean="0">
                <a:sym typeface="Symbol" panose="05050102010706020507" pitchFamily="18" charset="2"/>
              </a:rPr>
              <a:t> (</a:t>
            </a:r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x </a:t>
            </a:r>
            <a:r>
              <a:rPr lang="en-US" smtClean="0">
                <a:sym typeface="Symbol" panose="05050102010706020507" pitchFamily="18" charset="2"/>
              </a:rPr>
              <a:t>)), the 	subformula is true if and only if there is a value of 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mtClean="0">
                <a:sym typeface="Symbol" panose="05050102010706020507" pitchFamily="18" charset="2"/>
              </a:rPr>
              <a:t> in </a:t>
            </a:r>
            <a:r>
              <a:rPr lang="en-US" i="1" smtClean="0">
                <a:sym typeface="Symbol" panose="05050102010706020507" pitchFamily="18" charset="2"/>
              </a:rPr>
              <a:t>dom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)	such that </a:t>
            </a:r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x </a:t>
            </a:r>
            <a:r>
              <a:rPr lang="en-US" smtClean="0">
                <a:sym typeface="Symbol" panose="05050102010706020507" pitchFamily="18" charset="2"/>
              </a:rPr>
              <a:t>) is true.</a:t>
            </a:r>
          </a:p>
          <a:p>
            <a:pPr>
              <a:buFont typeface="Arial" panose="020B0604020202020204" pitchFamily="34" charset="0"/>
              <a:buAutoNum type="arabicPeriod"/>
              <a:tabLst>
                <a:tab pos="635000" algn="l"/>
                <a:tab pos="3195638" algn="ctr"/>
              </a:tabLst>
            </a:pPr>
            <a:r>
              <a:rPr lang="en-US" smtClean="0">
                <a:sym typeface="Symbol" panose="05050102010706020507" pitchFamily="18" charset="2"/>
              </a:rPr>
              <a:t>For every “for all” subformula of the form </a:t>
            </a:r>
            <a:r>
              <a:rPr lang="en-US" sz="2000" baseline="-25000" smtClean="0">
                <a:sym typeface="Symbol" panose="05050102010706020507" pitchFamily="18" charset="2"/>
              </a:rPr>
              <a:t>x</a:t>
            </a:r>
            <a:r>
              <a:rPr lang="en-US" smtClean="0">
                <a:sym typeface="Symbol" panose="05050102010706020507" pitchFamily="18" charset="2"/>
              </a:rPr>
              <a:t> (</a:t>
            </a:r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 (</a:t>
            </a:r>
            <a:r>
              <a:rPr lang="en-US" i="1" smtClean="0">
                <a:sym typeface="Symbol" panose="05050102010706020507" pitchFamily="18" charset="2"/>
              </a:rPr>
              <a:t>x </a:t>
            </a:r>
            <a:r>
              <a:rPr lang="en-US" smtClean="0">
                <a:sym typeface="Symbol" panose="05050102010706020507" pitchFamily="18" charset="2"/>
              </a:rPr>
              <a:t>)), the subformula is true if and only if </a:t>
            </a:r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x </a:t>
            </a:r>
            <a:r>
              <a:rPr lang="en-US" smtClean="0">
                <a:sym typeface="Symbol" panose="05050102010706020507" pitchFamily="18" charset="2"/>
              </a:rPr>
              <a:t>) is true for all values </a:t>
            </a:r>
            <a:r>
              <a:rPr lang="en-US" i="1" smtClean="0">
                <a:sym typeface="Symbol" panose="05050102010706020507" pitchFamily="18" charset="2"/>
              </a:rPr>
              <a:t>x</a:t>
            </a:r>
            <a:r>
              <a:rPr lang="en-US" smtClean="0">
                <a:sym typeface="Symbol" panose="05050102010706020507" pitchFamily="18" charset="2"/>
              </a:rPr>
              <a:t>  from </a:t>
            </a:r>
            <a:r>
              <a:rPr lang="en-US" i="1" smtClean="0">
                <a:sym typeface="Symbol" panose="05050102010706020507" pitchFamily="18" charset="2"/>
              </a:rPr>
              <a:t>dom </a:t>
            </a:r>
            <a:r>
              <a:rPr lang="en-US" smtClean="0">
                <a:sym typeface="Symbol" panose="05050102010706020507" pitchFamily="18" charset="2"/>
              </a:rPr>
              <a:t>(</a:t>
            </a:r>
            <a:r>
              <a:rPr lang="en-US" i="1" smtClean="0">
                <a:sym typeface="Symbol" panose="05050102010706020507" pitchFamily="18" charset="2"/>
              </a:rPr>
              <a:t>P</a:t>
            </a:r>
            <a:r>
              <a:rPr lang="en-US" sz="1900" baseline="-25000" smtClean="0">
                <a:sym typeface="Symbol" panose="05050102010706020507" pitchFamily="18" charset="2"/>
              </a:rPr>
              <a:t>1</a:t>
            </a:r>
            <a:r>
              <a:rPr lang="en-US" smtClean="0"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Universal Quantification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5" y="1231900"/>
            <a:ext cx="8027988" cy="4903788"/>
          </a:xfrm>
        </p:spPr>
        <p:txBody>
          <a:bodyPr/>
          <a:lstStyle/>
          <a:p>
            <a:r>
              <a:rPr lang="en-US" sz="2000" smtClean="0"/>
              <a:t>Find all students who have taken all courses offered in the Biology department</a:t>
            </a:r>
          </a:p>
          <a:p>
            <a:pPr lvl="1"/>
            <a:r>
              <a:rPr lang="en-US" sz="2000" smtClean="0"/>
              <a:t> {&lt; </a:t>
            </a:r>
            <a:r>
              <a:rPr lang="en-US" sz="2000" i="1" smtClean="0"/>
              <a:t>i </a:t>
            </a:r>
            <a:r>
              <a:rPr lang="en-US" sz="2000" smtClean="0"/>
              <a:t>&gt; | </a:t>
            </a:r>
            <a:r>
              <a:rPr lang="en-US" sz="2000" smtClean="0">
                <a:sym typeface="Symbol" panose="05050102010706020507" pitchFamily="18" charset="2"/>
              </a:rPr>
              <a:t> </a:t>
            </a:r>
            <a:r>
              <a:rPr lang="en-US" sz="2000" i="1" smtClean="0">
                <a:sym typeface="Symbol" panose="05050102010706020507" pitchFamily="18" charset="2"/>
              </a:rPr>
              <a:t>n, d, tc</a:t>
            </a:r>
            <a:r>
              <a:rPr lang="en-US" sz="2000" smtClean="0">
                <a:sym typeface="Symbol" panose="05050102010706020507" pitchFamily="18" charset="2"/>
              </a:rPr>
              <a:t> ( &lt; </a:t>
            </a:r>
            <a:r>
              <a:rPr lang="en-US" sz="2000" i="1" smtClean="0">
                <a:sym typeface="Symbol" panose="05050102010706020507" pitchFamily="18" charset="2"/>
              </a:rPr>
              <a:t>i, n, d, tc</a:t>
            </a:r>
            <a:r>
              <a:rPr lang="en-US" sz="2000" smtClean="0">
                <a:sym typeface="Symbol" panose="05050102010706020507" pitchFamily="18" charset="2"/>
              </a:rPr>
              <a:t> &gt;  </a:t>
            </a:r>
            <a:r>
              <a:rPr lang="en-US" sz="2000" i="1" smtClean="0">
                <a:sym typeface="Symbol" panose="05050102010706020507" pitchFamily="18" charset="2"/>
              </a:rPr>
              <a:t>student  </a:t>
            </a:r>
            <a:r>
              <a:rPr lang="en-US" sz="2000" smtClean="0">
                <a:sym typeface="Symbol" panose="05050102010706020507" pitchFamily="18" charset="2"/>
              </a:rPr>
              <a:t></a:t>
            </a:r>
            <a:br>
              <a:rPr lang="en-US" sz="2000" smtClean="0">
                <a:sym typeface="Symbol" panose="05050102010706020507" pitchFamily="18" charset="2"/>
              </a:rPr>
            </a:br>
            <a:r>
              <a:rPr lang="en-US" sz="2000" smtClean="0">
                <a:sym typeface="Symbol" panose="05050102010706020507" pitchFamily="18" charset="2"/>
              </a:rPr>
              <a:t>       ( </a:t>
            </a:r>
            <a:r>
              <a:rPr lang="en-US" sz="2000" i="1" smtClean="0">
                <a:sym typeface="Symbol" panose="05050102010706020507" pitchFamily="18" charset="2"/>
              </a:rPr>
              <a:t>ci, ti, dn, cr </a:t>
            </a:r>
            <a:r>
              <a:rPr lang="en-US" sz="2000" smtClean="0">
                <a:sym typeface="Symbol" panose="05050102010706020507" pitchFamily="18" charset="2"/>
              </a:rPr>
              <a:t>( &lt; </a:t>
            </a:r>
            <a:r>
              <a:rPr lang="en-US" sz="2000" i="1" smtClean="0">
                <a:sym typeface="Symbol" panose="05050102010706020507" pitchFamily="18" charset="2"/>
              </a:rPr>
              <a:t>ci, ti, dn, cr</a:t>
            </a:r>
            <a:r>
              <a:rPr lang="en-US" sz="2000" smtClean="0">
                <a:sym typeface="Symbol" panose="05050102010706020507" pitchFamily="18" charset="2"/>
              </a:rPr>
              <a:t> &gt;  </a:t>
            </a:r>
            <a:r>
              <a:rPr lang="en-US" sz="2000" i="1" smtClean="0">
                <a:sym typeface="Symbol" panose="05050102010706020507" pitchFamily="18" charset="2"/>
              </a:rPr>
              <a:t>course</a:t>
            </a:r>
            <a:r>
              <a:rPr lang="en-US" sz="2000" smtClean="0">
                <a:sym typeface="Symbol" panose="05050102010706020507" pitchFamily="18" charset="2"/>
              </a:rPr>
              <a:t>  </a:t>
            </a:r>
            <a:r>
              <a:rPr lang="en-US" sz="2000" i="1" smtClean="0">
                <a:sym typeface="Symbol" panose="05050102010706020507" pitchFamily="18" charset="2"/>
              </a:rPr>
              <a:t>dn </a:t>
            </a:r>
            <a:r>
              <a:rPr lang="en-US" sz="2000" smtClean="0">
                <a:sym typeface="Symbol" panose="05050102010706020507" pitchFamily="18" charset="2"/>
              </a:rPr>
              <a:t>=“Biology”                </a:t>
            </a:r>
            <a:br>
              <a:rPr lang="en-US" sz="2000" smtClean="0">
                <a:sym typeface="Symbol" panose="05050102010706020507" pitchFamily="18" charset="2"/>
              </a:rPr>
            </a:br>
            <a:r>
              <a:rPr lang="en-US" sz="2000" smtClean="0">
                <a:sym typeface="Symbol" panose="05050102010706020507" pitchFamily="18" charset="2"/>
              </a:rPr>
              <a:t>                            </a:t>
            </a:r>
            <a:r>
              <a:rPr lang="en-US" sz="2000" smtClean="0">
                <a:sym typeface="Wingdings" panose="05000000000000000000" pitchFamily="2" charset="2"/>
              </a:rPr>
              <a:t> </a:t>
            </a:r>
            <a:r>
              <a:rPr lang="en-US" sz="2000" smtClean="0">
                <a:sym typeface="Symbol" panose="05050102010706020507" pitchFamily="18" charset="2"/>
              </a:rPr>
              <a:t></a:t>
            </a:r>
            <a:r>
              <a:rPr lang="en-US" sz="2000" i="1" smtClean="0">
                <a:sym typeface="Symbol" panose="05050102010706020507" pitchFamily="18" charset="2"/>
              </a:rPr>
              <a:t> si, se, y, g </a:t>
            </a:r>
            <a:r>
              <a:rPr lang="en-US" sz="2000" smtClean="0">
                <a:sym typeface="Symbol" panose="05050102010706020507" pitchFamily="18" charset="2"/>
              </a:rPr>
              <a:t>( &lt;</a:t>
            </a:r>
            <a:r>
              <a:rPr lang="en-US" sz="2000" i="1" smtClean="0">
                <a:sym typeface="Symbol" panose="05050102010706020507" pitchFamily="18" charset="2"/>
              </a:rPr>
              <a:t>i, ci, si, se, y, g</a:t>
            </a:r>
            <a:r>
              <a:rPr lang="en-US" sz="2000" smtClean="0">
                <a:sym typeface="Symbol" panose="05050102010706020507" pitchFamily="18" charset="2"/>
              </a:rPr>
              <a:t>&gt;  </a:t>
            </a:r>
            <a:r>
              <a:rPr lang="en-US" sz="2000" i="1" smtClean="0">
                <a:sym typeface="Symbol" panose="05050102010706020507" pitchFamily="18" charset="2"/>
              </a:rPr>
              <a:t>takes </a:t>
            </a:r>
            <a:r>
              <a:rPr lang="en-US" sz="2000" smtClean="0">
                <a:sym typeface="Symbol" panose="05050102010706020507" pitchFamily="18" charset="2"/>
              </a:rPr>
              <a:t>))}</a:t>
            </a:r>
          </a:p>
          <a:p>
            <a:pPr lvl="1"/>
            <a:r>
              <a:rPr lang="en-US" sz="2000" smtClean="0"/>
              <a:t>Note that without the existential quantification on student, the above query would be unsafe if the Biology department has not offered any courses. 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863850" y="5537200"/>
            <a:ext cx="497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/>
              <a:t>* Above query fixes bug in page 246, last query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End of Chapter 6</a:t>
            </a:r>
          </a:p>
        </p:txBody>
      </p:sp>
      <p:sp>
        <p:nvSpPr>
          <p:cNvPr id="11161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6.01</a:t>
            </a:r>
          </a:p>
        </p:txBody>
      </p:sp>
      <p:pic>
        <p:nvPicPr>
          <p:cNvPr id="112643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971675"/>
            <a:ext cx="3863975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6.02</a:t>
            </a:r>
          </a:p>
        </p:txBody>
      </p:sp>
      <p:pic>
        <p:nvPicPr>
          <p:cNvPr id="11469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3065463"/>
            <a:ext cx="25558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Project Operation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smtClean="0"/>
              <a:t>Notation:</a:t>
            </a:r>
            <a:br>
              <a:rPr lang="en-US" smtClean="0"/>
            </a:br>
            <a:r>
              <a:rPr lang="en-US" smtClean="0"/>
              <a:t>	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 smtClean="0"/>
              <a:t>	where </a:t>
            </a:r>
            <a:r>
              <a:rPr lang="en-US" i="1" smtClean="0"/>
              <a:t>A</a:t>
            </a:r>
            <a:r>
              <a:rPr lang="en-US" i="1" baseline="-25000" smtClean="0"/>
              <a:t>1</a:t>
            </a:r>
            <a:r>
              <a:rPr lang="en-US" i="1" smtClean="0"/>
              <a:t>, A</a:t>
            </a:r>
            <a:r>
              <a:rPr lang="en-US" i="1" baseline="-25000" smtClean="0"/>
              <a:t>2</a:t>
            </a:r>
            <a:r>
              <a:rPr lang="en-US" smtClean="0"/>
              <a:t> are attribute names and </a:t>
            </a:r>
            <a:r>
              <a:rPr lang="en-US" i="1" smtClean="0"/>
              <a:t>r</a:t>
            </a:r>
            <a:r>
              <a:rPr lang="en-US" smtClean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smtClean="0"/>
              <a:t>The result is defined as the relation of </a:t>
            </a:r>
            <a:r>
              <a:rPr lang="en-US" i="1" smtClean="0"/>
              <a:t>k</a:t>
            </a:r>
            <a:r>
              <a:rPr lang="en-US" smtClean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smtClean="0"/>
              <a:t>Duplicate rows removed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 smtClean="0"/>
              <a:t>Example: To eliminate the </a:t>
            </a:r>
            <a:r>
              <a:rPr lang="en-US" i="1" smtClean="0"/>
              <a:t>dept_name</a:t>
            </a:r>
            <a:r>
              <a:rPr lang="en-US" smtClean="0"/>
              <a:t> attribute of </a:t>
            </a:r>
            <a:r>
              <a:rPr lang="en-US" i="1" smtClean="0"/>
              <a:t>instructor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    	 </a:t>
            </a:r>
            <a:r>
              <a:rPr lang="en-US" smtClean="0">
                <a:sym typeface="Symbol" panose="05050102010706020507" pitchFamily="18" charset="2"/>
              </a:rPr>
              <a:t></a:t>
            </a:r>
            <a:r>
              <a:rPr lang="en-US" sz="2400" i="1" baseline="-25000" smtClean="0"/>
              <a:t>ID, name, salary</a:t>
            </a:r>
            <a:r>
              <a:rPr lang="en-US" smtClean="0"/>
              <a:t> (</a:t>
            </a:r>
            <a:r>
              <a:rPr lang="en-US" sz="2000" i="1" smtClean="0"/>
              <a:t>instructor</a:t>
            </a:r>
            <a:r>
              <a:rPr lang="en-US" smtClean="0"/>
              <a:t>) </a:t>
            </a:r>
            <a:br>
              <a:rPr lang="en-US" smtClean="0"/>
            </a:br>
            <a:endParaRPr lang="en-US" smtClean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440113" y="1223963"/>
          <a:ext cx="19145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4" imgW="875920" imgH="266584" progId="Equation.3">
                  <p:embed/>
                </p:oleObj>
              </mc:Choice>
              <mc:Fallback>
                <p:oleObj name="Equation" r:id="rId4" imgW="875920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223963"/>
                        <a:ext cx="19145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6.03</a:t>
            </a:r>
          </a:p>
        </p:txBody>
      </p:sp>
      <p:pic>
        <p:nvPicPr>
          <p:cNvPr id="11673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2189163"/>
            <a:ext cx="1947863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6.04</a:t>
            </a:r>
          </a:p>
        </p:txBody>
      </p:sp>
      <p:pic>
        <p:nvPicPr>
          <p:cNvPr id="118787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1668463"/>
            <a:ext cx="6176963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6.05</a:t>
            </a:r>
          </a:p>
        </p:txBody>
      </p:sp>
      <p:pic>
        <p:nvPicPr>
          <p:cNvPr id="12083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2551113"/>
            <a:ext cx="84137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6.06</a:t>
            </a:r>
          </a:p>
        </p:txBody>
      </p:sp>
      <p:pic>
        <p:nvPicPr>
          <p:cNvPr id="122883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3090863"/>
            <a:ext cx="841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6.07</a:t>
            </a:r>
          </a:p>
        </p:txBody>
      </p:sp>
      <p:pic>
        <p:nvPicPr>
          <p:cNvPr id="12493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1625600"/>
            <a:ext cx="3890963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6.08</a:t>
            </a:r>
          </a:p>
        </p:txBody>
      </p:sp>
      <p:pic>
        <p:nvPicPr>
          <p:cNvPr id="126979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804863"/>
            <a:ext cx="5180013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6.09</a:t>
            </a:r>
          </a:p>
        </p:txBody>
      </p:sp>
      <p:pic>
        <p:nvPicPr>
          <p:cNvPr id="129027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457325"/>
            <a:ext cx="6313487" cy="394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6.10</a:t>
            </a:r>
          </a:p>
        </p:txBody>
      </p:sp>
      <p:pic>
        <p:nvPicPr>
          <p:cNvPr id="13107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3179763"/>
            <a:ext cx="15779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6.11</a:t>
            </a:r>
          </a:p>
        </p:txBody>
      </p:sp>
      <p:pic>
        <p:nvPicPr>
          <p:cNvPr id="133123" name="Picture 4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368550"/>
            <a:ext cx="627063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6.12</a:t>
            </a:r>
          </a:p>
        </p:txBody>
      </p:sp>
      <p:pic>
        <p:nvPicPr>
          <p:cNvPr id="13517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3186113"/>
            <a:ext cx="6127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Union Operation – Example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Relations </a:t>
            </a:r>
            <a:r>
              <a:rPr lang="en-US" i="1" smtClean="0"/>
              <a:t>r, s:</a:t>
            </a:r>
            <a:endParaRPr 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r </a:t>
            </a:r>
            <a:r>
              <a:rPr lang="en-US">
                <a:sym typeface="Symbol" panose="05050102010706020507" pitchFamily="18" charset="2"/>
              </a:rPr>
              <a:t> s</a:t>
            </a:r>
            <a:r>
              <a:rPr lang="en-US"/>
              <a:t>: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6.13</a:t>
            </a:r>
          </a:p>
        </p:txBody>
      </p:sp>
      <p:pic>
        <p:nvPicPr>
          <p:cNvPr id="13721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3186113"/>
            <a:ext cx="72707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6.14</a:t>
            </a:r>
          </a:p>
        </p:txBody>
      </p:sp>
      <p:pic>
        <p:nvPicPr>
          <p:cNvPr id="139267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97025"/>
            <a:ext cx="588486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6.15</a:t>
            </a:r>
          </a:p>
        </p:txBody>
      </p:sp>
      <p:pic>
        <p:nvPicPr>
          <p:cNvPr id="14131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1992313"/>
            <a:ext cx="1577975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6.16</a:t>
            </a:r>
          </a:p>
        </p:txBody>
      </p:sp>
      <p:pic>
        <p:nvPicPr>
          <p:cNvPr id="143363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013" y="2633663"/>
            <a:ext cx="28479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6.17</a:t>
            </a:r>
          </a:p>
        </p:txBody>
      </p:sp>
      <p:pic>
        <p:nvPicPr>
          <p:cNvPr id="145411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325" y="1311275"/>
            <a:ext cx="5719763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6.18</a:t>
            </a:r>
          </a:p>
        </p:txBody>
      </p:sp>
      <p:pic>
        <p:nvPicPr>
          <p:cNvPr id="147459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319213"/>
            <a:ext cx="58705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6.19</a:t>
            </a:r>
          </a:p>
        </p:txBody>
      </p:sp>
      <p:pic>
        <p:nvPicPr>
          <p:cNvPr id="149507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2182813"/>
            <a:ext cx="278447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6.20</a:t>
            </a:r>
          </a:p>
        </p:txBody>
      </p:sp>
      <p:pic>
        <p:nvPicPr>
          <p:cNvPr id="151555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13" y="2625725"/>
            <a:ext cx="1449387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Figure 6.21</a:t>
            </a:r>
          </a:p>
        </p:txBody>
      </p:sp>
      <p:pic>
        <p:nvPicPr>
          <p:cNvPr id="153603" name="Picture 3" descr="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463" y="3008313"/>
            <a:ext cx="7270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080250" cy="4568825"/>
          </a:xfrm>
        </p:spPr>
        <p:txBody>
          <a:bodyPr/>
          <a:lstStyle/>
          <a:p>
            <a:pPr>
              <a:tabLst>
                <a:tab pos="3138488" algn="ctr"/>
              </a:tabLst>
            </a:pPr>
            <a:r>
              <a:rPr lang="en-US" smtClean="0"/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 smtClean="0"/>
              <a:t>Can delete only whole tuples;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 smtClean="0"/>
              <a:t>A deletion is expressed in relational algebra by:</a:t>
            </a: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smtClean="0"/>
              <a:t>		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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– 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endParaRPr lang="en-US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 smtClean="0">
                <a:sym typeface="Symbol" panose="05050102010706020507" pitchFamily="18" charset="2"/>
              </a:rPr>
              <a:t>	where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is a relation and 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r>
              <a:rPr lang="en-US" smtClean="0">
                <a:sym typeface="Symbol" panose="05050102010706020507" pitchFamily="18" charset="2"/>
              </a:rPr>
              <a:t> is a relational algebra query.</a:t>
            </a: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Union 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smtClean="0"/>
              <a:t>Notation:  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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 smtClean="0">
                <a:sym typeface="Symbol" panose="05050102010706020507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smtClean="0"/>
              <a:t>		</a:t>
            </a:r>
            <a:r>
              <a:rPr lang="en-US" i="1" smtClean="0"/>
              <a:t>r</a:t>
            </a:r>
            <a:r>
              <a:rPr lang="en-US" smtClean="0"/>
              <a:t>  </a:t>
            </a:r>
            <a:r>
              <a:rPr lang="en-US" smtClean="0">
                <a:sym typeface="Symbol" panose="05050102010706020507" pitchFamily="18" charset="2"/>
              </a:rPr>
              <a:t>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 = {</a:t>
            </a:r>
            <a:r>
              <a:rPr lang="en-US" i="1" smtClean="0">
                <a:sym typeface="Symbol" panose="05050102010706020507" pitchFamily="18" charset="2"/>
              </a:rPr>
              <a:t>t</a:t>
            </a:r>
            <a:r>
              <a:rPr lang="en-US" smtClean="0">
                <a:sym typeface="Symbol" panose="05050102010706020507" pitchFamily="18" charset="2"/>
              </a:rPr>
              <a:t> | </a:t>
            </a:r>
            <a:r>
              <a:rPr lang="en-US" i="1" smtClean="0">
                <a:sym typeface="Symbol" panose="05050102010706020507" pitchFamily="18" charset="2"/>
              </a:rPr>
              <a:t>t</a:t>
            </a:r>
            <a:r>
              <a:rPr lang="en-US" smtClean="0">
                <a:sym typeface="Symbol" panose="05050102010706020507" pitchFamily="18" charset="2"/>
              </a:rPr>
              <a:t> 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or</a:t>
            </a:r>
            <a:r>
              <a:rPr lang="en-US" i="1" smtClean="0">
                <a:sym typeface="Symbol" panose="05050102010706020507" pitchFamily="18" charset="2"/>
              </a:rPr>
              <a:t> t</a:t>
            </a:r>
            <a:r>
              <a:rPr lang="en-US" smtClean="0">
                <a:sym typeface="Symbol" panose="05050102010706020507" pitchFamily="18" charset="2"/>
              </a:rPr>
              <a:t> 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 smtClean="0">
                <a:sym typeface="Symbol" panose="05050102010706020507" pitchFamily="18" charset="2"/>
              </a:rPr>
              <a:t>For </a:t>
            </a:r>
            <a:r>
              <a:rPr lang="en-US" i="1" smtClean="0"/>
              <a:t>r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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i="1" smtClean="0">
                <a:sym typeface="Symbol" panose="05050102010706020507" pitchFamily="18" charset="2"/>
              </a:rPr>
              <a:t>	</a:t>
            </a:r>
            <a:r>
              <a:rPr lang="en-US" smtClean="0">
                <a:sym typeface="Symbol" panose="05050102010706020507" pitchFamily="18" charset="2"/>
              </a:rPr>
              <a:t>1.  </a:t>
            </a:r>
            <a:r>
              <a:rPr lang="en-US" i="1" smtClean="0">
                <a:sym typeface="Symbol" panose="05050102010706020507" pitchFamily="18" charset="2"/>
              </a:rPr>
              <a:t>r,</a:t>
            </a:r>
            <a:r>
              <a:rPr lang="en-US" smtClean="0">
                <a:sym typeface="Symbol" panose="05050102010706020507" pitchFamily="18" charset="2"/>
              </a:rPr>
              <a:t>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 must have the </a:t>
            </a:r>
            <a:r>
              <a:rPr lang="en-US" i="1" smtClean="0">
                <a:sym typeface="Symbol" panose="05050102010706020507" pitchFamily="18" charset="2"/>
              </a:rPr>
              <a:t>same </a:t>
            </a:r>
            <a:r>
              <a:rPr lang="en-US" b="1" smtClean="0">
                <a:solidFill>
                  <a:schemeClr val="tx2"/>
                </a:solidFill>
                <a:sym typeface="Symbol" panose="05050102010706020507" pitchFamily="18" charset="2"/>
              </a:rPr>
              <a:t>arity</a:t>
            </a:r>
            <a:r>
              <a:rPr lang="en-US" smtClean="0">
                <a:sym typeface="Symbol" panose="05050102010706020507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smtClean="0">
                <a:sym typeface="Symbol" panose="05050102010706020507" pitchFamily="18" charset="2"/>
              </a:rPr>
              <a:t>	2.  The attribute domains must be </a:t>
            </a:r>
            <a:r>
              <a:rPr lang="en-US" b="1" smtClean="0">
                <a:solidFill>
                  <a:schemeClr val="tx2"/>
                </a:solidFill>
                <a:sym typeface="Symbol" panose="05050102010706020507" pitchFamily="18" charset="2"/>
              </a:rPr>
              <a:t>compatible</a:t>
            </a:r>
            <a:r>
              <a:rPr lang="en-US" smtClean="0">
                <a:sym typeface="Symbol" panose="05050102010706020507" pitchFamily="18" charset="2"/>
              </a:rPr>
              <a:t> (example: 2</a:t>
            </a:r>
            <a:r>
              <a:rPr lang="en-US" baseline="30000" smtClean="0">
                <a:sym typeface="Symbol" panose="05050102010706020507" pitchFamily="18" charset="2"/>
              </a:rPr>
              <a:t>nd</a:t>
            </a:r>
            <a:r>
              <a:rPr lang="en-US" smtClean="0">
                <a:sym typeface="Symbol" panose="05050102010706020507" pitchFamily="18" charset="2"/>
              </a:rPr>
              <a:t> column </a:t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     	of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 deals with the same type of values as does the 2</a:t>
            </a:r>
            <a:r>
              <a:rPr lang="en-US" baseline="30000" smtClean="0">
                <a:sym typeface="Symbol" panose="05050102010706020507" pitchFamily="18" charset="2"/>
              </a:rPr>
              <a:t>nd </a:t>
            </a:r>
            <a:r>
              <a:rPr lang="en-US" smtClean="0">
                <a:sym typeface="Symbol" panose="05050102010706020507" pitchFamily="18" charset="2"/>
              </a:rPr>
              <a:t/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     column of </a:t>
            </a:r>
            <a:r>
              <a:rPr lang="en-US" i="1" smtClean="0">
                <a:sym typeface="Symbol" panose="05050102010706020507" pitchFamily="18" charset="2"/>
              </a:rPr>
              <a:t>s</a:t>
            </a:r>
            <a:r>
              <a:rPr lang="en-US" smtClean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smtClean="0"/>
              <a:t>Example: to find all courses taught in the Fall 2009 semester, or in the Spring 2010 semester, or in both</a:t>
            </a:r>
            <a:br>
              <a:rPr lang="en-US" smtClean="0"/>
            </a:br>
            <a:r>
              <a:rPr lang="en-US" smtClean="0"/>
              <a:t>   </a:t>
            </a:r>
            <a:r>
              <a:rPr lang="en-US" sz="2000" smtClean="0">
                <a:sym typeface="Symbol" panose="05050102010706020507" pitchFamily="18" charset="2"/>
              </a:rPr>
              <a:t></a:t>
            </a:r>
            <a:r>
              <a:rPr lang="en-US" sz="2800" i="1" baseline="-25000" smtClean="0"/>
              <a:t>course_id</a:t>
            </a:r>
            <a:r>
              <a:rPr lang="en-US" smtClean="0"/>
              <a:t> </a:t>
            </a:r>
            <a:r>
              <a:rPr lang="en-US" sz="2400" smtClean="0"/>
              <a:t>(</a:t>
            </a:r>
            <a:r>
              <a:rPr lang="en-US" sz="2400" i="1" smtClean="0">
                <a:sym typeface="Symbol" panose="05050102010706020507" pitchFamily="18" charset="2"/>
              </a:rPr>
              <a:t></a:t>
            </a:r>
            <a:r>
              <a:rPr lang="en-US" sz="2400" smtClean="0">
                <a:sym typeface="Symbol" panose="05050102010706020507" pitchFamily="18" charset="2"/>
              </a:rPr>
              <a:t> </a:t>
            </a:r>
            <a:r>
              <a:rPr lang="en-US" sz="2800" i="1" baseline="-25000" smtClean="0">
                <a:sym typeface="Symbol" panose="05050102010706020507" pitchFamily="18" charset="2"/>
              </a:rPr>
              <a:t>semester=“Fall”  </a:t>
            </a:r>
            <a:r>
              <a:rPr lang="el-GR" sz="2800" i="1" baseline="-25000" smtClean="0">
                <a:sym typeface="Symbol" panose="05050102010706020507" pitchFamily="18" charset="2"/>
              </a:rPr>
              <a:t>Λ</a:t>
            </a:r>
            <a:r>
              <a:rPr lang="en-US" sz="2800" i="1" baseline="-25000" smtClean="0">
                <a:sym typeface="Symbol" panose="05050102010706020507" pitchFamily="18" charset="2"/>
              </a:rPr>
              <a:t> year=2009 </a:t>
            </a:r>
            <a:r>
              <a:rPr lang="en-US" sz="2400" smtClean="0">
                <a:sym typeface="Symbol" panose="05050102010706020507" pitchFamily="18" charset="2"/>
              </a:rPr>
              <a:t>(</a:t>
            </a:r>
            <a:r>
              <a:rPr lang="en-US" sz="2400" i="1" smtClean="0">
                <a:sym typeface="Symbol" panose="05050102010706020507" pitchFamily="18" charset="2"/>
              </a:rPr>
              <a:t>section</a:t>
            </a:r>
            <a:r>
              <a:rPr lang="en-US" sz="2400" smtClean="0">
                <a:sym typeface="Symbol" panose="05050102010706020507" pitchFamily="18" charset="2"/>
              </a:rPr>
              <a:t>))  </a:t>
            </a:r>
            <a:r>
              <a:rPr lang="en-US" smtClean="0">
                <a:sym typeface="Symbol" panose="05050102010706020507" pitchFamily="18" charset="2"/>
              </a:rPr>
              <a:t>  </a:t>
            </a:r>
            <a:br>
              <a:rPr lang="en-US" smtClean="0">
                <a:sym typeface="Symbol" panose="05050102010706020507" pitchFamily="18" charset="2"/>
              </a:rPr>
            </a:br>
            <a:r>
              <a:rPr lang="en-US" smtClean="0">
                <a:sym typeface="Symbol" panose="05050102010706020507" pitchFamily="18" charset="2"/>
              </a:rPr>
              <a:t>   </a:t>
            </a:r>
            <a:r>
              <a:rPr lang="en-US" sz="2000" smtClean="0">
                <a:sym typeface="Symbol" panose="05050102010706020507" pitchFamily="18" charset="2"/>
              </a:rPr>
              <a:t></a:t>
            </a:r>
            <a:r>
              <a:rPr lang="en-US" sz="2800" i="1" baseline="-25000" smtClean="0"/>
              <a:t>course_id</a:t>
            </a:r>
            <a:r>
              <a:rPr lang="en-US" smtClean="0"/>
              <a:t> </a:t>
            </a:r>
            <a:r>
              <a:rPr lang="en-US" sz="2400" smtClean="0"/>
              <a:t>(</a:t>
            </a:r>
            <a:r>
              <a:rPr lang="en-US" sz="2400" i="1" smtClean="0">
                <a:sym typeface="Symbol" panose="05050102010706020507" pitchFamily="18" charset="2"/>
              </a:rPr>
              <a:t></a:t>
            </a:r>
            <a:r>
              <a:rPr lang="en-US" sz="2400" smtClean="0">
                <a:sym typeface="Symbol" panose="05050102010706020507" pitchFamily="18" charset="2"/>
              </a:rPr>
              <a:t> </a:t>
            </a:r>
            <a:r>
              <a:rPr lang="en-US" sz="2800" i="1" baseline="-25000" smtClean="0">
                <a:sym typeface="Symbol" panose="05050102010706020507" pitchFamily="18" charset="2"/>
              </a:rPr>
              <a:t>semester=“Spring”  </a:t>
            </a:r>
            <a:r>
              <a:rPr lang="el-GR" sz="2800" i="1" baseline="-25000" smtClean="0">
                <a:sym typeface="Symbol" panose="05050102010706020507" pitchFamily="18" charset="2"/>
              </a:rPr>
              <a:t>Λ</a:t>
            </a:r>
            <a:r>
              <a:rPr lang="en-US" sz="2800" i="1" baseline="-25000" smtClean="0">
                <a:sym typeface="Symbol" panose="05050102010706020507" pitchFamily="18" charset="2"/>
              </a:rPr>
              <a:t> year=2010 </a:t>
            </a:r>
            <a:r>
              <a:rPr lang="en-US" sz="2400" smtClean="0">
                <a:sym typeface="Symbol" panose="05050102010706020507" pitchFamily="18" charset="2"/>
              </a:rPr>
              <a:t>(</a:t>
            </a:r>
            <a:r>
              <a:rPr lang="en-US" sz="2400" i="1" smtClean="0">
                <a:sym typeface="Symbol" panose="05050102010706020507" pitchFamily="18" charset="2"/>
              </a:rPr>
              <a:t>section</a:t>
            </a:r>
            <a:r>
              <a:rPr lang="en-US" sz="2400" smtClean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smtClean="0"/>
          </a:p>
          <a:p>
            <a:pPr>
              <a:lnSpc>
                <a:spcPct val="140000"/>
              </a:lnSpc>
              <a:buFont typeface="Monotype Sorts" pitchFamily="2" charset="2"/>
              <a:buNone/>
              <a:tabLst>
                <a:tab pos="2965450" algn="ctr"/>
              </a:tabLst>
            </a:pP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Deletion Examples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254875" cy="522287"/>
          </a:xfrm>
        </p:spPr>
        <p:txBody>
          <a:bodyPr/>
          <a:lstStyle/>
          <a:p>
            <a:pPr>
              <a:tabLst>
                <a:tab pos="1093788" algn="l"/>
                <a:tab pos="1482725" algn="l"/>
              </a:tabLst>
            </a:pPr>
            <a:r>
              <a:rPr lang="en-US" smtClean="0"/>
              <a:t>Delete all account records in the Perryridge branch.</a:t>
            </a: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718852" name="Text Box 4"/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anose="05050102010706020507" pitchFamily="18" charset="2"/>
              </a:rPr>
              <a:t>   Delete all accounts at branches located in Needham.</a:t>
            </a:r>
            <a:endParaRPr lang="en-US"/>
          </a:p>
        </p:txBody>
      </p:sp>
      <p:grpSp>
        <p:nvGrpSpPr>
          <p:cNvPr id="718853" name="Group 5"/>
          <p:cNvGrpSpPr>
            <a:grpSpLocks/>
          </p:cNvGrpSpPr>
          <p:nvPr/>
        </p:nvGrpSpPr>
        <p:grpSpPr bwMode="auto">
          <a:xfrm>
            <a:off x="1225550" y="3859213"/>
            <a:ext cx="6030913" cy="1982787"/>
            <a:chOff x="809" y="2607"/>
            <a:chExt cx="3799" cy="1249"/>
          </a:xfrm>
        </p:grpSpPr>
        <p:sp>
          <p:nvSpPr>
            <p:cNvPr id="157705" name="AutoShape 6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57706" name="AutoShape 7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57707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>
                  <a:sym typeface="Symbol" panose="05050102010706020507" pitchFamily="18" charset="2"/>
                </a:rPr>
                <a:t>r</a:t>
              </a:r>
              <a:r>
                <a:rPr kumimoji="1" lang="en-US" baseline="-25000">
                  <a:sym typeface="Symbol" panose="05050102010706020507" pitchFamily="18" charset="2"/>
                </a:rPr>
                <a:t>1</a:t>
              </a:r>
              <a:r>
                <a:rPr kumimoji="1" lang="en-US">
                  <a:sym typeface="Symbol" panose="05050102010706020507" pitchFamily="18" charset="2"/>
                </a:rPr>
                <a:t>  </a:t>
              </a:r>
              <a:r>
                <a:rPr kumimoji="1" lang="en-US" sz="2400">
                  <a:sym typeface="Symbol" panose="05050102010706020507" pitchFamily="18" charset="2"/>
                </a:rPr>
                <a:t></a:t>
              </a:r>
              <a:r>
                <a:rPr kumimoji="1" lang="en-US" baseline="-25000">
                  <a:sym typeface="Symbol" panose="05050102010706020507" pitchFamily="18" charset="2"/>
                </a:rPr>
                <a:t></a:t>
              </a:r>
              <a:r>
                <a:rPr kumimoji="1" lang="en-US" sz="2400" i="1" baseline="-25000">
                  <a:sym typeface="Symbol" panose="05050102010706020507" pitchFamily="18" charset="2"/>
                </a:rPr>
                <a:t>branch_city = “Needham”</a:t>
              </a:r>
              <a:r>
                <a:rPr kumimoji="1" lang="en-US" sz="2000" i="1">
                  <a:sym typeface="Symbol" panose="05050102010706020507" pitchFamily="18" charset="2"/>
                </a:rPr>
                <a:t> </a:t>
              </a:r>
              <a:r>
                <a:rPr kumimoji="1" lang="en-US">
                  <a:sym typeface="Symbol" panose="05050102010706020507" pitchFamily="18" charset="2"/>
                </a:rPr>
                <a:t>(</a:t>
              </a:r>
              <a:r>
                <a:rPr kumimoji="1" lang="en-US" i="1">
                  <a:sym typeface="Symbol" panose="05050102010706020507" pitchFamily="18" charset="2"/>
                </a:rPr>
                <a:t>account      branch </a:t>
              </a:r>
              <a:r>
                <a:rPr kumimoji="1" lang="en-US">
                  <a:sym typeface="Symbol" panose="05050102010706020507" pitchFamily="18" charset="2"/>
                </a:rPr>
                <a:t>)</a:t>
              </a:r>
              <a:endParaRPr kumimoji="1" lang="en-US" i="1">
                <a:sym typeface="Symbol" panose="05050102010706020507" pitchFamily="18" charset="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>
                  <a:sym typeface="Symbol" panose="05050102010706020507" pitchFamily="18" charset="2"/>
                </a:rPr>
                <a:t>r</a:t>
              </a:r>
              <a:r>
                <a:rPr kumimoji="1" lang="en-US" i="1" baseline="-25000">
                  <a:sym typeface="Symbol" panose="05050102010706020507" pitchFamily="18" charset="2"/>
                </a:rPr>
                <a:t>2 </a:t>
              </a:r>
              <a:r>
                <a:rPr kumimoji="1" lang="en-US">
                  <a:sym typeface="Symbol" panose="05050102010706020507" pitchFamily="18" charset="2"/>
                </a:rPr>
                <a:t>  </a:t>
              </a:r>
              <a:r>
                <a:rPr kumimoji="1" lang="en-US" sz="2400" i="1" baseline="-25000">
                  <a:sym typeface="Symbol" panose="05050102010706020507" pitchFamily="18" charset="2"/>
                </a:rPr>
                <a:t>account_number</a:t>
              </a:r>
              <a:r>
                <a:rPr kumimoji="1" lang="en-US" i="1" baseline="-25000">
                  <a:sym typeface="Symbol" panose="05050102010706020507" pitchFamily="18" charset="2"/>
                </a:rPr>
                <a:t>,</a:t>
              </a:r>
              <a:r>
                <a:rPr kumimoji="1" lang="en-US" sz="1600">
                  <a:sym typeface="Symbol" panose="05050102010706020507" pitchFamily="18" charset="2"/>
                </a:rPr>
                <a:t> </a:t>
              </a:r>
              <a:r>
                <a:rPr kumimoji="1" lang="en-US" sz="2400" i="1" baseline="-25000">
                  <a:sym typeface="Symbol" panose="05050102010706020507" pitchFamily="18" charset="2"/>
                </a:rPr>
                <a:t>branch_name, balance</a:t>
              </a:r>
              <a:r>
                <a:rPr kumimoji="1" lang="en-US">
                  <a:sym typeface="Symbol" panose="05050102010706020507" pitchFamily="18" charset="2"/>
                </a:rPr>
                <a:t> (</a:t>
              </a:r>
              <a:r>
                <a:rPr kumimoji="1" lang="en-US" i="1">
                  <a:sym typeface="Symbol" panose="05050102010706020507" pitchFamily="18" charset="2"/>
                </a:rPr>
                <a:t>r</a:t>
              </a:r>
              <a:r>
                <a:rPr kumimoji="1" lang="en-US" baseline="-25000">
                  <a:sym typeface="Symbol" panose="05050102010706020507" pitchFamily="18" charset="2"/>
                </a:rPr>
                <a:t>1</a:t>
              </a:r>
              <a:r>
                <a:rPr kumimoji="1" lang="en-US">
                  <a:sym typeface="Symbol" panose="05050102010706020507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>
                  <a:sym typeface="Symbol" panose="05050102010706020507" pitchFamily="18" charset="2"/>
                </a:rPr>
                <a:t>r</a:t>
              </a:r>
              <a:r>
                <a:rPr kumimoji="1" lang="en-US" baseline="-25000">
                  <a:sym typeface="Symbol" panose="05050102010706020507" pitchFamily="18" charset="2"/>
                </a:rPr>
                <a:t>3 </a:t>
              </a:r>
              <a:r>
                <a:rPr kumimoji="1" lang="en-US">
                  <a:sym typeface="Symbol" panose="05050102010706020507" pitchFamily="18" charset="2"/>
                </a:rPr>
                <a:t> </a:t>
              </a:r>
              <a:r>
                <a:rPr kumimoji="1" lang="en-US" sz="1400" i="1">
                  <a:sym typeface="Symbol" panose="05050102010706020507" pitchFamily="18" charset="2"/>
                </a:rPr>
                <a:t> </a:t>
              </a:r>
              <a:r>
                <a:rPr kumimoji="1" lang="en-US" sz="2400" i="1" baseline="-25000">
                  <a:sym typeface="Symbol" panose="05050102010706020507" pitchFamily="18" charset="2"/>
                </a:rPr>
                <a:t>customer_name, account_number</a:t>
              </a:r>
              <a:r>
                <a:rPr kumimoji="1" lang="en-US" sz="2000">
                  <a:sym typeface="Symbol" panose="05050102010706020507" pitchFamily="18" charset="2"/>
                </a:rPr>
                <a:t> </a:t>
              </a:r>
              <a:r>
                <a:rPr kumimoji="1" lang="en-US">
                  <a:sym typeface="Symbol" panose="05050102010706020507" pitchFamily="18" charset="2"/>
                </a:rPr>
                <a:t>(</a:t>
              </a:r>
              <a:r>
                <a:rPr kumimoji="1" lang="en-US" i="1">
                  <a:sym typeface="Symbol" panose="05050102010706020507" pitchFamily="18" charset="2"/>
                </a:rPr>
                <a:t>r</a:t>
              </a:r>
              <a:r>
                <a:rPr kumimoji="1" lang="en-US" baseline="-25000">
                  <a:sym typeface="Symbol" panose="05050102010706020507" pitchFamily="18" charset="2"/>
                </a:rPr>
                <a:t>2</a:t>
              </a:r>
              <a:r>
                <a:rPr kumimoji="1" lang="en-US">
                  <a:sym typeface="Symbol" panose="05050102010706020507" pitchFamily="18" charset="2"/>
                </a:rPr>
                <a:t>     depositor)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>
                  <a:sym typeface="Symbol" panose="05050102010706020507" pitchFamily="18" charset="2"/>
                </a:rPr>
                <a:t>account </a:t>
              </a:r>
              <a:r>
                <a:rPr kumimoji="1" lang="en-US">
                  <a:sym typeface="Symbol" panose="05050102010706020507" pitchFamily="18" charset="2"/>
                </a:rPr>
                <a:t> account – </a:t>
              </a:r>
              <a:r>
                <a:rPr kumimoji="1" lang="en-US" i="1">
                  <a:sym typeface="Symbol" panose="05050102010706020507" pitchFamily="18" charset="2"/>
                </a:rPr>
                <a:t>r</a:t>
              </a:r>
              <a:r>
                <a:rPr kumimoji="1" lang="en-US" baseline="-25000">
                  <a:sym typeface="Symbol" panose="05050102010706020507" pitchFamily="18" charset="2"/>
                </a:rPr>
                <a:t>2</a:t>
              </a:r>
              <a:endParaRPr kumimoji="1" lang="en-US">
                <a:sym typeface="Symbol" panose="05050102010706020507" pitchFamily="18" charset="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>
                  <a:sym typeface="Symbol" panose="05050102010706020507" pitchFamily="18" charset="2"/>
                </a:rPr>
                <a:t>depositor </a:t>
              </a:r>
              <a:r>
                <a:rPr kumimoji="1" lang="en-US">
                  <a:sym typeface="Symbol" panose="05050102010706020507" pitchFamily="18" charset="2"/>
                </a:rPr>
                <a:t> depositor – </a:t>
              </a:r>
              <a:r>
                <a:rPr kumimoji="1" lang="en-US" i="1">
                  <a:sym typeface="Symbol" panose="05050102010706020507" pitchFamily="18" charset="2"/>
                </a:rPr>
                <a:t>r</a:t>
              </a:r>
              <a:r>
                <a:rPr kumimoji="1" lang="en-US" baseline="-25000"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718857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/>
              <a:t> </a:t>
            </a:r>
            <a:r>
              <a:rPr kumimoji="1" lang="en-US" sz="2000"/>
              <a:t>  </a:t>
            </a:r>
            <a:r>
              <a:rPr kumimoji="1" lang="en-US"/>
              <a:t>Delete</a:t>
            </a:r>
            <a:r>
              <a:rPr kumimoji="1" lang="en-US" sz="2000"/>
              <a:t> </a:t>
            </a:r>
            <a:r>
              <a:rPr kumimoji="1" lang="en-US"/>
              <a:t>all loan records with amount in the range of 0 to 50</a:t>
            </a:r>
            <a:endParaRPr lang="en-US"/>
          </a:p>
        </p:txBody>
      </p:sp>
      <p:sp>
        <p:nvSpPr>
          <p:cNvPr id="718858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loan </a:t>
            </a:r>
            <a:r>
              <a:rPr kumimoji="1" lang="en-US" sz="2000">
                <a:sym typeface="Symbol" panose="05050102010706020507" pitchFamily="18" charset="2"/>
              </a:rPr>
              <a:t> </a:t>
            </a:r>
            <a:r>
              <a:rPr kumimoji="1" lang="en-US" sz="2000" i="1">
                <a:sym typeface="Symbol" panose="05050102010706020507" pitchFamily="18" charset="2"/>
              </a:rPr>
              <a:t>loan</a:t>
            </a:r>
            <a:r>
              <a:rPr kumimoji="1" lang="en-US" sz="2000">
                <a:sym typeface="Symbol" panose="05050102010706020507" pitchFamily="18" charset="2"/>
              </a:rPr>
              <a:t> – </a:t>
            </a:r>
            <a:r>
              <a:rPr kumimoji="1" lang="en-US" sz="2400">
                <a:sym typeface="Symbol" panose="05050102010706020507" pitchFamily="18" charset="2"/>
              </a:rPr>
              <a:t></a:t>
            </a:r>
            <a:r>
              <a:rPr kumimoji="1" lang="en-US" sz="2000">
                <a:sym typeface="Symbol" panose="05050102010706020507" pitchFamily="18" charset="2"/>
              </a:rPr>
              <a:t></a:t>
            </a:r>
            <a:r>
              <a:rPr kumimoji="1" lang="en-US" sz="2800" i="1" baseline="-25000">
                <a:sym typeface="Symbol" panose="05050102010706020507" pitchFamily="18" charset="2"/>
              </a:rPr>
              <a:t>amount 0and amount  50</a:t>
            </a:r>
            <a:r>
              <a:rPr kumimoji="1" lang="en-US" sz="2000">
                <a:sym typeface="Symbol" panose="05050102010706020507" pitchFamily="18" charset="2"/>
              </a:rPr>
              <a:t> (</a:t>
            </a:r>
            <a:r>
              <a:rPr kumimoji="1" lang="en-US" sz="2000" i="1">
                <a:sym typeface="Symbol" panose="05050102010706020507" pitchFamily="18" charset="2"/>
              </a:rPr>
              <a:t>loan</a:t>
            </a:r>
            <a:r>
              <a:rPr kumimoji="1" lang="en-US" sz="2000">
                <a:sym typeface="Symbol" panose="05050102010706020507" pitchFamily="18" charset="2"/>
              </a:rPr>
              <a:t>)</a:t>
            </a:r>
            <a:endParaRPr lang="en-US"/>
          </a:p>
        </p:txBody>
      </p:sp>
      <p:sp>
        <p:nvSpPr>
          <p:cNvPr id="718859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anose="05050102010706020507" pitchFamily="18" charset="2"/>
              </a:rPr>
              <a:t> </a:t>
            </a:r>
            <a:r>
              <a:rPr kumimoji="1" lang="en-US" sz="2000" i="1">
                <a:sym typeface="Symbol" panose="05050102010706020507" pitchFamily="18" charset="2"/>
              </a:rPr>
              <a:t>account </a:t>
            </a:r>
            <a:r>
              <a:rPr kumimoji="1" lang="en-US" sz="2000">
                <a:sym typeface="Symbol" panose="05050102010706020507" pitchFamily="18" charset="2"/>
              </a:rPr>
              <a:t>– </a:t>
            </a:r>
            <a:r>
              <a:rPr kumimoji="1" lang="en-US" sz="2400">
                <a:sym typeface="Symbol" panose="05050102010706020507" pitchFamily="18" charset="2"/>
              </a:rPr>
              <a:t></a:t>
            </a:r>
            <a:r>
              <a:rPr kumimoji="1" lang="en-US" sz="2800" i="1" baseline="-25000">
                <a:sym typeface="Symbol" panose="05050102010706020507" pitchFamily="18" charset="2"/>
              </a:rPr>
              <a:t>branch_name = “Perryridge”</a:t>
            </a:r>
            <a:r>
              <a:rPr kumimoji="1" lang="en-US" sz="2000" i="1">
                <a:sym typeface="Symbol" panose="05050102010706020507" pitchFamily="18" charset="2"/>
              </a:rPr>
              <a:t> </a:t>
            </a:r>
            <a:r>
              <a:rPr kumimoji="1" lang="en-US" sz="2000">
                <a:sym typeface="Symbol" panose="05050102010706020507" pitchFamily="18" charset="2"/>
              </a:rPr>
              <a:t>(</a:t>
            </a:r>
            <a:r>
              <a:rPr kumimoji="1" lang="en-US" sz="2000" i="1">
                <a:sym typeface="Symbol" panose="05050102010706020507" pitchFamily="18" charset="2"/>
              </a:rPr>
              <a:t>account </a:t>
            </a:r>
            <a:r>
              <a:rPr kumimoji="1" lang="en-US" sz="2000">
                <a:sym typeface="Symbol" panose="05050102010706020507" pitchFamily="18" charset="2"/>
              </a:rPr>
              <a:t>)</a:t>
            </a:r>
          </a:p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2" grpId="0" autoUpdateAnimBg="0"/>
      <p:bldP spid="718857" grpId="0" autoUpdateAnimBg="0"/>
      <p:bldP spid="718858" grpId="0" autoUpdateAnimBg="0"/>
      <p:bldP spid="718859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smtClean="0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 smtClean="0"/>
              <a:t>specify a tuple to be inserted</a:t>
            </a:r>
          </a:p>
          <a:p>
            <a:pPr lvl="1">
              <a:tabLst>
                <a:tab pos="3263900" algn="ctr"/>
              </a:tabLst>
            </a:pPr>
            <a:r>
              <a:rPr lang="en-US" smtClean="0"/>
              <a:t>write a query whose result is a set of tuples to be inserted</a:t>
            </a:r>
          </a:p>
          <a:p>
            <a:pPr>
              <a:tabLst>
                <a:tab pos="3263900" algn="ctr"/>
              </a:tabLst>
            </a:pPr>
            <a:r>
              <a:rPr lang="en-US" smtClean="0"/>
              <a:t>in relational algebra, an insertion is expressed by: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smtClean="0"/>
              <a:t>		</a:t>
            </a:r>
            <a:r>
              <a:rPr lang="en-US" i="1" smtClean="0"/>
              <a:t>r </a:t>
            </a:r>
            <a:r>
              <a:rPr lang="en-US" smtClean="0">
                <a:sym typeface="Symbol" panose="05050102010706020507" pitchFamily="18" charset="2"/>
              </a:rPr>
              <a:t> </a:t>
            </a:r>
            <a:r>
              <a:rPr lang="en-US" i="1" smtClean="0">
                <a:sym typeface="Symbol" panose="05050102010706020507" pitchFamily="18" charset="2"/>
              </a:rPr>
              <a:t> r</a:t>
            </a:r>
            <a:r>
              <a:rPr lang="en-US" smtClean="0">
                <a:sym typeface="Symbol" panose="05050102010706020507" pitchFamily="18" charset="2"/>
              </a:rPr>
              <a:t>    </a:t>
            </a:r>
            <a:r>
              <a:rPr lang="en-US" i="1" smtClean="0">
                <a:sym typeface="Symbol" panose="05050102010706020507" pitchFamily="18" charset="2"/>
              </a:rPr>
              <a:t>E</a:t>
            </a:r>
            <a:endParaRPr lang="en-US" smtClean="0"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smtClean="0"/>
              <a:t>	where </a:t>
            </a:r>
            <a:r>
              <a:rPr lang="en-US" i="1" smtClean="0"/>
              <a:t>r</a:t>
            </a:r>
            <a:r>
              <a:rPr lang="en-US" smtClean="0"/>
              <a:t> is a relation and </a:t>
            </a:r>
            <a:r>
              <a:rPr lang="en-US" i="1" smtClean="0"/>
              <a:t>E</a:t>
            </a:r>
            <a:r>
              <a:rPr lang="en-US" smtClean="0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 smtClean="0"/>
              <a:t>The insertion of a single tuple is expressed by letting </a:t>
            </a:r>
            <a:r>
              <a:rPr lang="en-US" i="1" smtClean="0"/>
              <a:t>E</a:t>
            </a:r>
            <a:r>
              <a:rPr lang="en-US" smtClean="0"/>
              <a:t>  be a constant relation containing one tuple.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Insertion Examples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14375"/>
          </a:xfrm>
        </p:spPr>
        <p:txBody>
          <a:bodyPr/>
          <a:lstStyle/>
          <a:p>
            <a:pPr>
              <a:tabLst>
                <a:tab pos="1030288" algn="l"/>
              </a:tabLst>
            </a:pPr>
            <a:r>
              <a:rPr lang="en-US" smtClean="0"/>
              <a:t>Insert information in the database specifying that Smith has $1200 in account A-973 at the Perryridge branch.</a:t>
            </a:r>
            <a:endParaRPr lang="en-US" smtClean="0">
              <a:sym typeface="Symbol" panose="05050102010706020507" pitchFamily="18" charset="2"/>
            </a:endParaRP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796925" y="3289300"/>
            <a:ext cx="74326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anose="05050102010706020507" pitchFamily="18" charset="2"/>
              </a:rPr>
              <a:t>  Provide as a gift for all loan customers in the Perryridge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branch, a $200 savings account.  Let the loan number serve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as the account number for the new savings account.</a:t>
            </a:r>
            <a:endParaRPr kumimoji="1" lang="en-US" i="1">
              <a:sym typeface="Symbol" panose="05050102010706020507" pitchFamily="18" charset="2"/>
            </a:endParaRP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anose="05050102010706020507" pitchFamily="18" charset="2"/>
              </a:rPr>
              <a:t> </a:t>
            </a:r>
            <a:r>
              <a:rPr kumimoji="1" lang="en-US" sz="2000" i="1">
                <a:sym typeface="Symbol" panose="05050102010706020507" pitchFamily="18" charset="2"/>
              </a:rPr>
              <a:t> account</a:t>
            </a:r>
            <a:r>
              <a:rPr kumimoji="1" lang="en-US" sz="2000">
                <a:sym typeface="Symbol" panose="05050102010706020507" pitchFamily="18" charset="2"/>
              </a:rPr>
              <a:t>    {(“A-973”,</a:t>
            </a:r>
            <a:r>
              <a:rPr kumimoji="1" lang="en-US" sz="1600">
                <a:sym typeface="Symbol" panose="05050102010706020507" pitchFamily="18" charset="2"/>
              </a:rPr>
              <a:t> </a:t>
            </a:r>
            <a:r>
              <a:rPr kumimoji="1" lang="en-US" sz="2000">
                <a:sym typeface="Symbol" panose="05050102010706020507" pitchFamily="18" charset="2"/>
              </a:rPr>
              <a:t>“Perryridge”, 1200)}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anose="05050102010706020507" pitchFamily="18" charset="2"/>
              </a:rPr>
              <a:t>depositor  </a:t>
            </a:r>
            <a:r>
              <a:rPr kumimoji="1" lang="en-US" sz="2000" i="1">
                <a:sym typeface="Symbol" panose="05050102010706020507" pitchFamily="18" charset="2"/>
              </a:rPr>
              <a:t> depositor</a:t>
            </a:r>
            <a:r>
              <a:rPr kumimoji="1" lang="en-US" sz="2000">
                <a:sym typeface="Symbol" panose="05050102010706020507" pitchFamily="18" charset="2"/>
              </a:rPr>
              <a:t>    {(“Smith”, “A-973”)}</a:t>
            </a:r>
          </a:p>
        </p:txBody>
      </p:sp>
      <p:grpSp>
        <p:nvGrpSpPr>
          <p:cNvPr id="722950" name="Group 6"/>
          <p:cNvGrpSpPr>
            <a:grpSpLocks/>
          </p:cNvGrpSpPr>
          <p:nvPr/>
        </p:nvGrpSpPr>
        <p:grpSpPr bwMode="auto">
          <a:xfrm>
            <a:off x="1368425" y="4376738"/>
            <a:ext cx="5835650" cy="1219200"/>
            <a:chOff x="622" y="2797"/>
            <a:chExt cx="3676" cy="768"/>
          </a:xfrm>
        </p:grpSpPr>
        <p:sp>
          <p:nvSpPr>
            <p:cNvPr id="161799" name="AutoShape 7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61800" name="Text Box 8"/>
            <p:cNvSpPr txBox="1">
              <a:spLocks noChangeArrowheads="1"/>
            </p:cNvSpPr>
            <p:nvPr/>
          </p:nvSpPr>
          <p:spPr bwMode="auto">
            <a:xfrm>
              <a:off x="622" y="2797"/>
              <a:ext cx="3676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>
                  <a:sym typeface="Symbol" panose="05050102010706020507" pitchFamily="18" charset="2"/>
                </a:rPr>
                <a:t>r</a:t>
              </a:r>
              <a:r>
                <a:rPr kumimoji="1" lang="en-US" sz="2000" baseline="-25000">
                  <a:sym typeface="Symbol" panose="05050102010706020507" pitchFamily="18" charset="2"/>
                </a:rPr>
                <a:t>1</a:t>
              </a:r>
              <a:r>
                <a:rPr kumimoji="1" lang="en-US" sz="2000">
                  <a:sym typeface="Symbol" panose="05050102010706020507" pitchFamily="18" charset="2"/>
                </a:rPr>
                <a:t>  (</a:t>
              </a:r>
              <a:r>
                <a:rPr kumimoji="1" lang="en-US" sz="2000" i="1" baseline="-25000">
                  <a:sym typeface="Symbol" panose="05050102010706020507" pitchFamily="18" charset="2"/>
                </a:rPr>
                <a:t>branch_name = “Perryridge” </a:t>
              </a:r>
              <a:r>
                <a:rPr kumimoji="1" lang="en-US" sz="2000">
                  <a:sym typeface="Symbol" panose="05050102010706020507" pitchFamily="18" charset="2"/>
                </a:rPr>
                <a:t>(</a:t>
              </a:r>
              <a:r>
                <a:rPr kumimoji="1" lang="en-US" sz="2000" i="1">
                  <a:sym typeface="Symbol" panose="05050102010706020507" pitchFamily="18" charset="2"/>
                </a:rPr>
                <a:t>borrower    </a:t>
              </a:r>
              <a:r>
                <a:rPr kumimoji="1" lang="en-US" sz="2000">
                  <a:sym typeface="Symbol" panose="05050102010706020507" pitchFamily="18" charset="2"/>
                </a:rPr>
                <a:t>loan))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>
                  <a:sym typeface="Symbol" panose="05050102010706020507" pitchFamily="18" charset="2"/>
                </a:rPr>
                <a:t>account </a:t>
              </a:r>
              <a:r>
                <a:rPr kumimoji="1" lang="en-US" sz="2000">
                  <a:sym typeface="Symbol" panose="05050102010706020507" pitchFamily="18" charset="2"/>
                </a:rPr>
                <a:t> </a:t>
              </a:r>
              <a:r>
                <a:rPr kumimoji="1" lang="en-US" sz="2000" i="1">
                  <a:sym typeface="Symbol" panose="05050102010706020507" pitchFamily="18" charset="2"/>
                </a:rPr>
                <a:t>account</a:t>
              </a:r>
              <a:r>
                <a:rPr kumimoji="1" lang="en-US" sz="2000">
                  <a:sym typeface="Symbol" panose="05050102010706020507" pitchFamily="18" charset="2"/>
                </a:rPr>
                <a:t>  </a:t>
              </a:r>
              <a:r>
                <a:rPr kumimoji="1" lang="en-US" sz="2000" i="1" baseline="-25000">
                  <a:sym typeface="Symbol" panose="05050102010706020507" pitchFamily="18" charset="2"/>
                </a:rPr>
                <a:t>loan_number, </a:t>
              </a:r>
              <a:r>
                <a:rPr kumimoji="1" lang="en-US" sz="1600" i="1" baseline="-25000">
                  <a:sym typeface="Symbol" panose="05050102010706020507" pitchFamily="18" charset="2"/>
                </a:rPr>
                <a:t>branch_name,</a:t>
              </a:r>
              <a:r>
                <a:rPr kumimoji="1" lang="en-US" sz="1600" baseline="-25000">
                  <a:sym typeface="Symbol" panose="05050102010706020507" pitchFamily="18" charset="2"/>
                </a:rPr>
                <a:t> </a:t>
              </a:r>
              <a:r>
                <a:rPr kumimoji="1" lang="en-US" sz="2000" i="1" baseline="-25000">
                  <a:sym typeface="Symbol" panose="05050102010706020507" pitchFamily="18" charset="2"/>
                </a:rPr>
                <a:t>200</a:t>
              </a:r>
              <a:r>
                <a:rPr kumimoji="1" lang="en-US" sz="1600" i="1">
                  <a:sym typeface="Symbol" panose="05050102010706020507" pitchFamily="18" charset="2"/>
                </a:rPr>
                <a:t> </a:t>
              </a:r>
              <a:r>
                <a:rPr kumimoji="1" lang="en-US" sz="2000">
                  <a:sym typeface="Symbol" panose="05050102010706020507" pitchFamily="18" charset="2"/>
                </a:rPr>
                <a:t>(</a:t>
              </a:r>
              <a:r>
                <a:rPr kumimoji="1" lang="en-US" sz="2000" i="1">
                  <a:sym typeface="Symbol" panose="05050102010706020507" pitchFamily="18" charset="2"/>
                </a:rPr>
                <a:t>r</a:t>
              </a:r>
              <a:r>
                <a:rPr kumimoji="1" lang="en-US" sz="2000" baseline="-25000">
                  <a:sym typeface="Symbol" panose="05050102010706020507" pitchFamily="18" charset="2"/>
                </a:rPr>
                <a:t>1</a:t>
              </a:r>
              <a:r>
                <a:rPr kumimoji="1" lang="en-US" sz="2000">
                  <a:sym typeface="Symbol" panose="05050102010706020507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sym typeface="Symbol" panose="05050102010706020507" pitchFamily="18" charset="2"/>
                </a:rPr>
                <a:t>depositor  </a:t>
              </a:r>
              <a:r>
                <a:rPr kumimoji="1" lang="en-US" sz="2000" i="1">
                  <a:sym typeface="Symbol" panose="05050102010706020507" pitchFamily="18" charset="2"/>
                </a:rPr>
                <a:t>depositor </a:t>
              </a:r>
              <a:r>
                <a:rPr kumimoji="1" lang="en-US" sz="2000">
                  <a:sym typeface="Symbol" panose="05050102010706020507" pitchFamily="18" charset="2"/>
                </a:rPr>
                <a:t> </a:t>
              </a:r>
              <a:r>
                <a:rPr kumimoji="1" lang="en-US" sz="2000" i="1" baseline="-25000">
                  <a:sym typeface="Symbol" panose="05050102010706020507" pitchFamily="18" charset="2"/>
                </a:rPr>
                <a:t>customer_name, loan_number </a:t>
              </a:r>
              <a:r>
                <a:rPr kumimoji="1" lang="en-US" sz="2000">
                  <a:sym typeface="Symbol" panose="05050102010706020507" pitchFamily="18" charset="2"/>
                </a:rPr>
                <a:t>(</a:t>
              </a:r>
              <a:r>
                <a:rPr kumimoji="1" lang="en-US" sz="2000" i="1">
                  <a:sym typeface="Symbol" panose="05050102010706020507" pitchFamily="18" charset="2"/>
                </a:rPr>
                <a:t>r</a:t>
              </a:r>
              <a:r>
                <a:rPr kumimoji="1" lang="en-US" sz="2000" baseline="-25000">
                  <a:sym typeface="Symbol" panose="05050102010706020507" pitchFamily="18" charset="2"/>
                </a:rPr>
                <a:t>1</a:t>
              </a:r>
              <a:r>
                <a:rPr kumimoji="1" lang="en-US" sz="2000">
                  <a:sym typeface="Symbol" panose="05050102010706020507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build="p" autoUpdateAnimBg="0"/>
      <p:bldP spid="722948" grpId="0" autoUpdateAnimBg="0"/>
      <p:bldP spid="722949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Updating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smtClean="0"/>
              <a:t>A mechanism to change a value in a tuple without charging </a:t>
            </a:r>
            <a:r>
              <a:rPr lang="en-US" i="1" smtClean="0"/>
              <a:t>all</a:t>
            </a:r>
            <a:r>
              <a:rPr lang="en-US" smtClean="0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 smtClean="0"/>
              <a:t>Use the generalized projection operator to do this task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 smtClean="0"/>
              <a:t>	</a:t>
            </a:r>
            <a:br>
              <a:rPr lang="en-US" smtClean="0"/>
            </a:br>
            <a:r>
              <a:rPr lang="en-US" smtClean="0"/>
              <a:t>	</a:t>
            </a:r>
            <a:endParaRPr lang="en-US" smtClean="0">
              <a:sym typeface="Symbol" panose="05050102010706020507" pitchFamily="18" charset="2"/>
            </a:endParaRPr>
          </a:p>
          <a:p>
            <a:pPr>
              <a:tabLst>
                <a:tab pos="3263900" algn="ctr"/>
              </a:tabLst>
            </a:pPr>
            <a:r>
              <a:rPr lang="en-US" smtClean="0">
                <a:sym typeface="Symbol" panose="05050102010706020507" pitchFamily="18" charset="2"/>
              </a:rPr>
              <a:t>Each </a:t>
            </a:r>
            <a:r>
              <a:rPr lang="en-US" i="1" smtClean="0">
                <a:sym typeface="Symbol" panose="05050102010706020507" pitchFamily="18" charset="2"/>
              </a:rPr>
              <a:t>F</a:t>
            </a:r>
            <a:r>
              <a:rPr lang="en-US" sz="2400" i="1" baseline="-25000" smtClean="0">
                <a:sym typeface="Symbol" panose="05050102010706020507" pitchFamily="18" charset="2"/>
              </a:rPr>
              <a:t>i</a:t>
            </a:r>
            <a:r>
              <a:rPr lang="en-US" smtClean="0">
                <a:sym typeface="Symbol" panose="05050102010706020507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 smtClean="0">
                <a:sym typeface="Symbol" panose="05050102010706020507" pitchFamily="18" charset="2"/>
              </a:rPr>
              <a:t>the </a:t>
            </a:r>
            <a:r>
              <a:rPr lang="en-US" i="1" smtClean="0">
                <a:sym typeface="Symbol" panose="05050102010706020507" pitchFamily="18" charset="2"/>
              </a:rPr>
              <a:t>I </a:t>
            </a:r>
            <a:r>
              <a:rPr lang="en-US" baseline="30000" smtClean="0">
                <a:sym typeface="Symbol" panose="05050102010706020507" pitchFamily="18" charset="2"/>
              </a:rPr>
              <a:t>th</a:t>
            </a:r>
            <a:r>
              <a:rPr lang="en-US" smtClean="0">
                <a:sym typeface="Symbol" panose="05050102010706020507" pitchFamily="18" charset="2"/>
              </a:rPr>
              <a:t> attribute of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, if the </a:t>
            </a:r>
            <a:r>
              <a:rPr lang="en-US" i="1" smtClean="0">
                <a:sym typeface="Symbol" panose="05050102010706020507" pitchFamily="18" charset="2"/>
              </a:rPr>
              <a:t>I </a:t>
            </a:r>
            <a:r>
              <a:rPr lang="en-US" baseline="30000" smtClean="0">
                <a:sym typeface="Symbol" panose="05050102010706020507" pitchFamily="18" charset="2"/>
              </a:rPr>
              <a:t>th </a:t>
            </a:r>
            <a:r>
              <a:rPr lang="en-US" smtClean="0">
                <a:sym typeface="Symbol" panose="05050102010706020507" pitchFamily="18" charset="2"/>
              </a:rPr>
              <a:t>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 smtClean="0">
                <a:sym typeface="Symbol" panose="05050102010706020507" pitchFamily="18" charset="2"/>
              </a:rPr>
              <a:t>if the attribute is to be updated F</a:t>
            </a:r>
            <a:r>
              <a:rPr lang="en-US" i="1" baseline="-25000" smtClean="0">
                <a:sym typeface="Symbol" panose="05050102010706020507" pitchFamily="18" charset="2"/>
              </a:rPr>
              <a:t>i</a:t>
            </a:r>
            <a:r>
              <a:rPr lang="en-US" baseline="-25000" smtClean="0">
                <a:sym typeface="Symbol" panose="05050102010706020507" pitchFamily="18" charset="2"/>
              </a:rPr>
              <a:t> </a:t>
            </a:r>
            <a:r>
              <a:rPr lang="en-US" smtClean="0">
                <a:sym typeface="Symbol" panose="05050102010706020507" pitchFamily="18" charset="2"/>
              </a:rPr>
              <a:t> is an expression, involving only constants and the attributes of </a:t>
            </a:r>
            <a:r>
              <a:rPr lang="en-US" i="1" smtClean="0">
                <a:sym typeface="Symbol" panose="05050102010706020507" pitchFamily="18" charset="2"/>
              </a:rPr>
              <a:t>r</a:t>
            </a:r>
            <a:r>
              <a:rPr lang="en-US" smtClean="0">
                <a:sym typeface="Symbol" panose="05050102010706020507" pitchFamily="18" charset="2"/>
              </a:rPr>
              <a:t>, which gives the new value for the attribute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5" name="Equation" r:id="rId4" imgW="1701800" imgH="355600" progId="Equation.3">
                  <p:embed/>
                </p:oleObj>
              </mc:Choice>
              <mc:Fallback>
                <p:oleObj name="Equation" r:id="rId4" imgW="17018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386013"/>
                        <a:ext cx="2128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Update Examples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7925"/>
            <a:ext cx="8153400" cy="650875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smtClean="0"/>
              <a:t>Make interest payments by increasing all balances by 5 percent.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857250" y="3022600"/>
            <a:ext cx="760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anose="05050102010706020507" pitchFamily="18" charset="2"/>
              </a:rPr>
              <a:t>  Pay all accounts with balances over $10,000 6 percent interest 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and pay all others 5 percent </a:t>
            </a:r>
            <a:endParaRPr kumimoji="1" lang="en-US" i="1">
              <a:sym typeface="Symbol" panose="05050102010706020507" pitchFamily="18" charset="2"/>
            </a:endParaRPr>
          </a:p>
        </p:txBody>
      </p:sp>
      <p:sp>
        <p:nvSpPr>
          <p:cNvPr id="727045" name="Text Box 5"/>
          <p:cNvSpPr txBox="1">
            <a:spLocks noChangeArrowheads="1"/>
          </p:cNvSpPr>
          <p:nvPr/>
        </p:nvSpPr>
        <p:spPr bwMode="auto">
          <a:xfrm>
            <a:off x="1143000" y="3984625"/>
            <a:ext cx="76962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i="1">
                <a:sym typeface="Symbol" panose="05050102010706020507" pitchFamily="18" charset="2"/>
              </a:rPr>
              <a:t> account</a:t>
            </a:r>
            <a:r>
              <a:rPr kumimoji="1" lang="en-US">
                <a:sym typeface="Symbol" panose="05050102010706020507" pitchFamily="18" charset="2"/>
              </a:rPr>
              <a:t>    </a:t>
            </a:r>
            <a:r>
              <a:rPr kumimoji="1" lang="en-US" sz="2000" i="1" baseline="-25000">
                <a:sym typeface="Symbol" panose="05050102010706020507" pitchFamily="18" charset="2"/>
              </a:rPr>
              <a:t>account_number</a:t>
            </a:r>
            <a:r>
              <a:rPr kumimoji="1" lang="en-US" sz="2000" baseline="-25000">
                <a:sym typeface="Symbol" panose="05050102010706020507" pitchFamily="18" charset="2"/>
              </a:rPr>
              <a:t>, </a:t>
            </a:r>
            <a:r>
              <a:rPr kumimoji="1" lang="en-US" sz="2000" i="1" baseline="-25000">
                <a:sym typeface="Symbol" panose="05050102010706020507" pitchFamily="18" charset="2"/>
              </a:rPr>
              <a:t>branch_name</a:t>
            </a:r>
            <a:r>
              <a:rPr kumimoji="1" lang="en-US" sz="2000" baseline="-25000">
                <a:sym typeface="Symbol" panose="05050102010706020507" pitchFamily="18" charset="2"/>
              </a:rPr>
              <a:t>, </a:t>
            </a:r>
            <a:r>
              <a:rPr kumimoji="1" lang="en-US" sz="2000" i="1" baseline="-25000">
                <a:sym typeface="Symbol" panose="05050102010706020507" pitchFamily="18" charset="2"/>
              </a:rPr>
              <a:t>balance </a:t>
            </a:r>
            <a:r>
              <a:rPr kumimoji="1" lang="en-US" baseline="-25000">
                <a:sym typeface="Symbol" panose="05050102010706020507" pitchFamily="18" charset="2"/>
              </a:rPr>
              <a:t>* 1.06</a:t>
            </a:r>
            <a:r>
              <a:rPr kumimoji="1" lang="en-US" i="1" baseline="-25000">
                <a:sym typeface="Symbol" panose="05050102010706020507" pitchFamily="18" charset="2"/>
              </a:rPr>
              <a:t> </a:t>
            </a:r>
            <a:r>
              <a:rPr kumimoji="1" lang="en-US">
                <a:sym typeface="Symbol" panose="05050102010706020507" pitchFamily="18" charset="2"/>
              </a:rPr>
              <a:t>( </a:t>
            </a:r>
            <a:r>
              <a:rPr kumimoji="1" lang="en-US" i="1" baseline="-25000">
                <a:sym typeface="Symbol" panose="05050102010706020507" pitchFamily="18" charset="2"/>
              </a:rPr>
              <a:t>BAL  10000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account </a:t>
            </a:r>
            <a:r>
              <a:rPr kumimoji="1" lang="en-US">
                <a:sym typeface="Symbol" panose="05050102010706020507" pitchFamily="18" charset="2"/>
              </a:rPr>
              <a:t>))</a:t>
            </a:r>
            <a:br>
              <a:rPr kumimoji="1" lang="en-US">
                <a:sym typeface="Symbol" panose="05050102010706020507" pitchFamily="18" charset="2"/>
              </a:rPr>
            </a:br>
            <a:r>
              <a:rPr kumimoji="1" lang="en-US">
                <a:sym typeface="Symbol" panose="05050102010706020507" pitchFamily="18" charset="2"/>
              </a:rPr>
              <a:t>                       </a:t>
            </a:r>
            <a:r>
              <a:rPr kumimoji="1" lang="en-US" sz="2000" i="1" baseline="-25000">
                <a:sym typeface="Symbol" panose="05050102010706020507" pitchFamily="18" charset="2"/>
              </a:rPr>
              <a:t>account_number</a:t>
            </a:r>
            <a:r>
              <a:rPr kumimoji="1" lang="en-US" sz="2000" baseline="-25000">
                <a:sym typeface="Symbol" panose="05050102010706020507" pitchFamily="18" charset="2"/>
              </a:rPr>
              <a:t>, </a:t>
            </a:r>
            <a:r>
              <a:rPr kumimoji="1" lang="en-US" sz="2000" i="1" baseline="-25000">
                <a:sym typeface="Symbol" panose="05050102010706020507" pitchFamily="18" charset="2"/>
              </a:rPr>
              <a:t>branch_name</a:t>
            </a:r>
            <a:r>
              <a:rPr kumimoji="1" lang="en-US" sz="2000" baseline="-25000">
                <a:sym typeface="Symbol" panose="05050102010706020507" pitchFamily="18" charset="2"/>
              </a:rPr>
              <a:t>, </a:t>
            </a:r>
            <a:r>
              <a:rPr kumimoji="1" lang="en-US" sz="2000" i="1" baseline="-25000">
                <a:sym typeface="Symbol" panose="05050102010706020507" pitchFamily="18" charset="2"/>
              </a:rPr>
              <a:t>balance </a:t>
            </a:r>
            <a:r>
              <a:rPr kumimoji="1" lang="en-US" i="1" baseline="-25000">
                <a:sym typeface="Symbol" panose="05050102010706020507" pitchFamily="18" charset="2"/>
              </a:rPr>
              <a:t>* </a:t>
            </a:r>
            <a:r>
              <a:rPr kumimoji="1" lang="en-US" baseline="-25000">
                <a:sym typeface="Symbol" panose="05050102010706020507" pitchFamily="18" charset="2"/>
              </a:rPr>
              <a:t>1.05 </a:t>
            </a:r>
            <a:r>
              <a:rPr kumimoji="1" lang="en-US">
                <a:sym typeface="Symbol" panose="05050102010706020507" pitchFamily="18" charset="2"/>
              </a:rPr>
              <a:t>(</a:t>
            </a:r>
            <a:r>
              <a:rPr kumimoji="1" lang="en-US" i="1" baseline="-25000">
                <a:sym typeface="Symbol" panose="05050102010706020507" pitchFamily="18" charset="2"/>
              </a:rPr>
              <a:t>BAL  10000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account</a:t>
            </a:r>
            <a:r>
              <a:rPr kumimoji="1" lang="en-US">
                <a:sym typeface="Symbol" panose="05050102010706020507" pitchFamily="18" charset="2"/>
              </a:rPr>
              <a:t>))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i="1">
              <a:sym typeface="Symbol" panose="05050102010706020507" pitchFamily="18" charset="2"/>
            </a:endParaRPr>
          </a:p>
        </p:txBody>
      </p:sp>
      <p:grpSp>
        <p:nvGrpSpPr>
          <p:cNvPr id="727046" name="Group 6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165895" name="Text Box 7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i="1"/>
                <a:t>account </a:t>
              </a:r>
              <a:r>
                <a:rPr kumimoji="1" lang="en-US">
                  <a:sym typeface="Symbol" panose="05050102010706020507" pitchFamily="18" charset="2"/>
                </a:rPr>
                <a:t>  </a:t>
              </a:r>
              <a:r>
                <a:rPr kumimoji="1" lang="en-US" sz="2000" i="1" baseline="-25000">
                  <a:sym typeface="Symbol" panose="05050102010706020507" pitchFamily="18" charset="2"/>
                </a:rPr>
                <a:t>account_number</a:t>
              </a:r>
              <a:r>
                <a:rPr kumimoji="1" lang="en-US" sz="2000" baseline="-25000">
                  <a:sym typeface="Symbol" panose="05050102010706020507" pitchFamily="18" charset="2"/>
                </a:rPr>
                <a:t>, </a:t>
              </a:r>
              <a:r>
                <a:rPr kumimoji="1" lang="en-US" sz="2000" i="1" baseline="-25000">
                  <a:sym typeface="Symbol" panose="05050102010706020507" pitchFamily="18" charset="2"/>
                </a:rPr>
                <a:t>branch_name</a:t>
              </a:r>
              <a:r>
                <a:rPr kumimoji="1" lang="en-US" sz="2000" baseline="-25000">
                  <a:sym typeface="Symbol" panose="05050102010706020507" pitchFamily="18" charset="2"/>
                </a:rPr>
                <a:t>, </a:t>
              </a:r>
              <a:r>
                <a:rPr kumimoji="1" lang="en-US" sz="2000" i="1" baseline="-25000">
                  <a:sym typeface="Symbol" panose="05050102010706020507" pitchFamily="18" charset="2"/>
                </a:rPr>
                <a:t>balance </a:t>
              </a:r>
              <a:r>
                <a:rPr kumimoji="1" lang="en-US" sz="2000" baseline="-25000">
                  <a:sym typeface="Symbol" panose="05050102010706020507" pitchFamily="18" charset="2"/>
                </a:rPr>
                <a:t>* 1.05</a:t>
              </a:r>
              <a:r>
                <a:rPr kumimoji="1" lang="en-US" i="1" baseline="-25000">
                  <a:sym typeface="Symbol" panose="05050102010706020507" pitchFamily="18" charset="2"/>
                </a:rPr>
                <a:t> </a:t>
              </a:r>
              <a:r>
                <a:rPr kumimoji="1" lang="en-US">
                  <a:sym typeface="Symbol" panose="05050102010706020507" pitchFamily="18" charset="2"/>
                </a:rPr>
                <a:t>(</a:t>
              </a:r>
              <a:r>
                <a:rPr kumimoji="1" lang="en-US" i="1">
                  <a:sym typeface="Symbol" panose="05050102010706020507" pitchFamily="18" charset="2"/>
                </a:rPr>
                <a:t>account</a:t>
              </a:r>
              <a:r>
                <a:rPr kumimoji="1" lang="en-US"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165896" name="Text Box 8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kumimoji="1" lang="en-IN" i="1"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build="p" autoUpdateAnimBg="0"/>
      <p:bldP spid="727044" grpId="0" autoUpdateAnimBg="0"/>
      <p:bldP spid="727045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114300"/>
            <a:ext cx="67818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7500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>
                <a:sym typeface="Symbol" panose="05050102010706020507" pitchFamily="18" charset="2"/>
              </a:rPr>
              <a:t>Find the names of all customers who have a loan and an account at bank.</a:t>
            </a: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75692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anose="05050102010706020507" pitchFamily="18" charset="2"/>
              </a:rPr>
              <a:t></a:t>
            </a:r>
            <a:r>
              <a:rPr kumimoji="1" lang="en-US" sz="2400" i="1" baseline="-25000">
                <a:sym typeface="Symbol" panose="05050102010706020507" pitchFamily="18" charset="2"/>
              </a:rPr>
              <a:t>customer_name</a:t>
            </a:r>
            <a:r>
              <a:rPr kumimoji="1" lang="en-US" sz="2000">
                <a:sym typeface="Symbol" panose="05050102010706020507" pitchFamily="18" charset="2"/>
              </a:rPr>
              <a:t> (</a:t>
            </a:r>
            <a:r>
              <a:rPr kumimoji="1" lang="en-US" sz="2000" i="1">
                <a:sym typeface="Symbol" panose="05050102010706020507" pitchFamily="18" charset="2"/>
              </a:rPr>
              <a:t>borrower</a:t>
            </a:r>
            <a:r>
              <a:rPr kumimoji="1" lang="en-US" sz="2000">
                <a:sym typeface="Symbol" panose="05050102010706020507" pitchFamily="18" charset="2"/>
              </a:rPr>
              <a:t>)  </a:t>
            </a:r>
            <a:r>
              <a:rPr kumimoji="1" lang="en-US" sz="2400" i="1" baseline="-25000">
                <a:sym typeface="Symbol" panose="05050102010706020507" pitchFamily="18" charset="2"/>
              </a:rPr>
              <a:t>customer_name</a:t>
            </a:r>
            <a:r>
              <a:rPr kumimoji="1" lang="en-US" sz="2000">
                <a:sym typeface="Symbol" panose="05050102010706020507" pitchFamily="18" charset="2"/>
              </a:rPr>
              <a:t> (</a:t>
            </a:r>
            <a:r>
              <a:rPr kumimoji="1" lang="en-US" sz="2000" i="1">
                <a:sym typeface="Symbol" panose="05050102010706020507" pitchFamily="18" charset="2"/>
              </a:rPr>
              <a:t>depositor</a:t>
            </a:r>
            <a:r>
              <a:rPr kumimoji="1" lang="en-US" sz="2000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lang="en-US"/>
          </a:p>
        </p:txBody>
      </p:sp>
      <p:sp>
        <p:nvSpPr>
          <p:cNvPr id="743429" name="Rectangle 5"/>
          <p:cNvSpPr>
            <a:spLocks noChangeArrowheads="1"/>
          </p:cNvSpPr>
          <p:nvPr>
            <p:ph type="body" idx="1"/>
          </p:nvPr>
        </p:nvSpPr>
        <p:spPr>
          <a:xfrm>
            <a:off x="798513" y="2895600"/>
            <a:ext cx="7848600" cy="10033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Find the name of all customers who have a loan at the bank and the loan amount</a:t>
            </a:r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952500" y="3810000"/>
            <a:ext cx="756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anose="05050102010706020507" pitchFamily="18" charset="2"/>
              </a:rPr>
              <a:t></a:t>
            </a:r>
            <a:r>
              <a:rPr kumimoji="1" lang="en-US" sz="2400" i="1" baseline="-25000">
                <a:sym typeface="Symbol" panose="05050102010706020507" pitchFamily="18" charset="2"/>
              </a:rPr>
              <a:t>customer_name, loan_number, amount </a:t>
            </a:r>
            <a:r>
              <a:rPr kumimoji="1" lang="en-US" sz="2000" i="1">
                <a:sym typeface="Symbol" panose="05050102010706020507" pitchFamily="18" charset="2"/>
              </a:rPr>
              <a:t>(borrower     loan)</a:t>
            </a:r>
            <a:endParaRPr lang="en-US" sz="1600"/>
          </a:p>
        </p:txBody>
      </p:sp>
      <p:sp>
        <p:nvSpPr>
          <p:cNvPr id="167943" name="AutoShape 7"/>
          <p:cNvSpPr>
            <a:spLocks noChangeArrowheads="1"/>
          </p:cNvSpPr>
          <p:nvPr/>
        </p:nvSpPr>
        <p:spPr bwMode="auto">
          <a:xfrm rot="16200000" flipV="1">
            <a:off x="6492875" y="3946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7" grpId="0" autoUpdateAnimBg="0"/>
      <p:bldP spid="743428" grpId="0" autoUpdateAnimBg="0"/>
      <p:bldP spid="743429" grpId="0" build="p"/>
      <p:bldP spid="743430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Text Box 2"/>
          <p:cNvSpPr txBox="1">
            <a:spLocks noChangeArrowheads="1"/>
          </p:cNvSpPr>
          <p:nvPr/>
        </p:nvSpPr>
        <p:spPr bwMode="auto">
          <a:xfrm>
            <a:off x="609600" y="1676400"/>
            <a:ext cx="8077200" cy="140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692150" indent="-2349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/>
              <a:t>Query 1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anose="05040102010807070707" pitchFamily="18" charset="2"/>
              <a:buNone/>
            </a:pPr>
            <a:r>
              <a:rPr kumimoji="1" lang="en-US">
                <a:sym typeface="Symbol" panose="05050102010706020507" pitchFamily="18" charset="2"/>
              </a:rPr>
              <a:t></a:t>
            </a:r>
            <a:r>
              <a:rPr kumimoji="1" lang="en-US" sz="2200" i="1" baseline="-25000"/>
              <a:t>customer_name </a:t>
            </a:r>
            <a:r>
              <a:rPr kumimoji="1" lang="en-US"/>
              <a:t>(</a:t>
            </a:r>
            <a:r>
              <a:rPr kumimoji="1" lang="en-US" sz="2200">
                <a:sym typeface="Symbol" panose="05050102010706020507" pitchFamily="18" charset="2"/>
              </a:rPr>
              <a:t></a:t>
            </a:r>
            <a:r>
              <a:rPr kumimoji="1" lang="en-US" sz="2100" i="1" baseline="-25000">
                <a:sym typeface="Symbol" panose="05050102010706020507" pitchFamily="18" charset="2"/>
              </a:rPr>
              <a:t>branch_name </a:t>
            </a:r>
            <a:r>
              <a:rPr kumimoji="1" lang="en-US" sz="2100" baseline="-25000">
                <a:sym typeface="Symbol" panose="05050102010706020507" pitchFamily="18" charset="2"/>
              </a:rPr>
              <a:t>= “Downtown</a:t>
            </a:r>
            <a:r>
              <a:rPr kumimoji="1" lang="en-US" baseline="-25000">
                <a:sym typeface="Symbol" panose="05050102010706020507" pitchFamily="18" charset="2"/>
              </a:rPr>
              <a:t>”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depositor</a:t>
            </a:r>
            <a:r>
              <a:rPr kumimoji="1" lang="en-US">
                <a:sym typeface="Symbol" panose="05050102010706020507" pitchFamily="18" charset="2"/>
              </a:rPr>
              <a:t>      </a:t>
            </a:r>
            <a:r>
              <a:rPr kumimoji="1" lang="en-US" i="1">
                <a:sym typeface="Symbol" panose="05050102010706020507" pitchFamily="18" charset="2"/>
              </a:rPr>
              <a:t>account </a:t>
            </a:r>
            <a:r>
              <a:rPr kumimoji="1" lang="en-US">
                <a:sym typeface="Symbol" panose="05050102010706020507" pitchFamily="18" charset="2"/>
              </a:rPr>
              <a:t>)) 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anose="05040102010807070707" pitchFamily="18" charset="2"/>
              <a:buNone/>
            </a:pPr>
            <a:r>
              <a:rPr kumimoji="1" lang="en-US">
                <a:sym typeface="Symbol" panose="05050102010706020507" pitchFamily="18" charset="2"/>
              </a:rPr>
              <a:t>        </a:t>
            </a:r>
            <a:r>
              <a:rPr kumimoji="1" lang="en-US" sz="2100" i="1" baseline="-25000"/>
              <a:t>customer_name </a:t>
            </a:r>
            <a:r>
              <a:rPr kumimoji="1" lang="en-US"/>
              <a:t>(</a:t>
            </a:r>
            <a:r>
              <a:rPr kumimoji="1" lang="en-US" sz="2200">
                <a:sym typeface="Symbol" panose="05050102010706020507" pitchFamily="18" charset="2"/>
              </a:rPr>
              <a:t></a:t>
            </a:r>
            <a:r>
              <a:rPr kumimoji="1" lang="en-US" sz="2100" i="1" baseline="-25000">
                <a:sym typeface="Symbol" panose="05050102010706020507" pitchFamily="18" charset="2"/>
              </a:rPr>
              <a:t>branch_name </a:t>
            </a:r>
            <a:r>
              <a:rPr kumimoji="1" lang="en-US" sz="2100" baseline="-25000">
                <a:sym typeface="Symbol" panose="05050102010706020507" pitchFamily="18" charset="2"/>
              </a:rPr>
              <a:t>= “Uptown</a:t>
            </a:r>
            <a:r>
              <a:rPr kumimoji="1" lang="en-US" baseline="-25000">
                <a:sym typeface="Symbol" panose="05050102010706020507" pitchFamily="18" charset="2"/>
              </a:rPr>
              <a:t>” </a:t>
            </a:r>
            <a:r>
              <a:rPr kumimoji="1" lang="en-US">
                <a:sym typeface="Symbol" panose="05050102010706020507" pitchFamily="18" charset="2"/>
              </a:rPr>
              <a:t>(</a:t>
            </a:r>
            <a:r>
              <a:rPr kumimoji="1" lang="en-US" i="1">
                <a:sym typeface="Symbol" panose="05050102010706020507" pitchFamily="18" charset="2"/>
              </a:rPr>
              <a:t>depositor</a:t>
            </a:r>
            <a:r>
              <a:rPr kumimoji="1" lang="en-US">
                <a:sym typeface="Symbol" panose="05050102010706020507" pitchFamily="18" charset="2"/>
              </a:rPr>
              <a:t>     </a:t>
            </a:r>
            <a:r>
              <a:rPr kumimoji="1" lang="en-US" i="1">
                <a:sym typeface="Symbol" panose="05050102010706020507" pitchFamily="18" charset="2"/>
              </a:rPr>
              <a:t>account</a:t>
            </a:r>
            <a:r>
              <a:rPr kumimoji="1" lang="en-US">
                <a:sym typeface="Symbol" panose="05050102010706020507" pitchFamily="18" charset="2"/>
              </a:rPr>
              <a:t>))</a:t>
            </a:r>
            <a:endParaRPr lang="en-US"/>
          </a:p>
        </p:txBody>
      </p:sp>
      <p:grpSp>
        <p:nvGrpSpPr>
          <p:cNvPr id="169987" name="Group 3"/>
          <p:cNvGrpSpPr>
            <a:grpSpLocks/>
          </p:cNvGrpSpPr>
          <p:nvPr/>
        </p:nvGrpSpPr>
        <p:grpSpPr bwMode="auto">
          <a:xfrm>
            <a:off x="838200" y="3276600"/>
            <a:ext cx="7054850" cy="1606550"/>
            <a:chOff x="566" y="2788"/>
            <a:chExt cx="4444" cy="1012"/>
          </a:xfrm>
        </p:grpSpPr>
        <p:sp>
          <p:nvSpPr>
            <p:cNvPr id="169992" name="AutoShape 4"/>
            <p:cNvSpPr>
              <a:spLocks noChangeArrowheads="1"/>
            </p:cNvSpPr>
            <p:nvPr/>
          </p:nvSpPr>
          <p:spPr bwMode="auto">
            <a:xfrm rot="16200000" flipV="1">
              <a:off x="3641" y="3157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69993" name="Text Box 5"/>
            <p:cNvSpPr txBox="1">
              <a:spLocks noChangeArrowheads="1"/>
            </p:cNvSpPr>
            <p:nvPr/>
          </p:nvSpPr>
          <p:spPr bwMode="auto">
            <a:xfrm>
              <a:off x="566" y="2788"/>
              <a:ext cx="4444" cy="1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36600" indent="-2794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lvl="1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/>
                <a:t>Query 2</a:t>
              </a:r>
            </a:p>
            <a:p>
              <a:pPr lvl="1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/>
                <a:t>	 </a:t>
              </a:r>
              <a:r>
                <a:rPr kumimoji="1" lang="en-US">
                  <a:sym typeface="Symbol" panose="05050102010706020507" pitchFamily="18" charset="2"/>
                </a:rPr>
                <a:t></a:t>
              </a:r>
              <a:r>
                <a:rPr kumimoji="1" lang="en-US" sz="2300" i="1" baseline="-25000"/>
                <a:t>customer_name, branch_name</a:t>
              </a:r>
              <a:r>
                <a:rPr kumimoji="1" lang="en-US" baseline="-25000"/>
                <a:t> </a:t>
              </a:r>
              <a:r>
                <a:rPr kumimoji="1" lang="en-US"/>
                <a:t>(</a:t>
              </a:r>
              <a:r>
                <a:rPr kumimoji="1" lang="en-US" i="1">
                  <a:sym typeface="Symbol" panose="05050102010706020507" pitchFamily="18" charset="2"/>
                </a:rPr>
                <a:t>depositor</a:t>
              </a:r>
              <a:r>
                <a:rPr kumimoji="1" lang="en-US">
                  <a:sym typeface="Symbol" panose="05050102010706020507" pitchFamily="18" charset="2"/>
                </a:rPr>
                <a:t>      </a:t>
              </a:r>
              <a:r>
                <a:rPr kumimoji="1" lang="en-US" i="1">
                  <a:sym typeface="Symbol" panose="05050102010706020507" pitchFamily="18" charset="2"/>
                </a:rPr>
                <a:t>account</a:t>
              </a:r>
              <a:r>
                <a:rPr kumimoji="1" lang="en-US">
                  <a:sym typeface="Symbol" panose="05050102010706020507" pitchFamily="18" charset="2"/>
                </a:rPr>
                <a:t>)</a:t>
              </a:r>
              <a:br>
                <a:rPr kumimoji="1" lang="en-US">
                  <a:sym typeface="Symbol" panose="05050102010706020507" pitchFamily="18" charset="2"/>
                </a:rPr>
              </a:br>
              <a:r>
                <a:rPr kumimoji="1" lang="en-US">
                  <a:sym typeface="Symbol" panose="05050102010706020507" pitchFamily="18" charset="2"/>
                </a:rPr>
                <a:t>	         </a:t>
              </a:r>
              <a:r>
                <a:rPr kumimoji="1" lang="en-US" i="1">
                  <a:sym typeface="Symbol" panose="05050102010706020507" pitchFamily="18" charset="2"/>
                </a:rPr>
                <a:t></a:t>
              </a:r>
              <a:r>
                <a:rPr kumimoji="1" lang="en-US" sz="2200" i="1" baseline="-25000">
                  <a:sym typeface="Symbol" panose="05050102010706020507" pitchFamily="18" charset="2"/>
                </a:rPr>
                <a:t>temp(branch_name</a:t>
              </a:r>
              <a:r>
                <a:rPr kumimoji="1" lang="en-US" i="1" baseline="-25000">
                  <a:sym typeface="Symbol" panose="05050102010706020507" pitchFamily="18" charset="2"/>
                </a:rPr>
                <a:t>)</a:t>
              </a:r>
              <a:r>
                <a:rPr kumimoji="1" lang="en-US" baseline="-25000">
                  <a:sym typeface="Symbol" panose="05050102010706020507" pitchFamily="18" charset="2"/>
                </a:rPr>
                <a:t> </a:t>
              </a:r>
              <a:r>
                <a:rPr kumimoji="1" lang="en-US">
                  <a:sym typeface="Symbol" panose="05050102010706020507" pitchFamily="18" charset="2"/>
                </a:rPr>
                <a:t>({(</a:t>
              </a:r>
              <a:r>
                <a:rPr kumimoji="1" lang="en-US" i="1">
                  <a:sym typeface="Symbol" panose="05050102010706020507" pitchFamily="18" charset="2"/>
                </a:rPr>
                <a:t>“Downtown” </a:t>
              </a:r>
              <a:r>
                <a:rPr kumimoji="1" lang="en-US">
                  <a:sym typeface="Symbol" panose="05050102010706020507" pitchFamily="18" charset="2"/>
                </a:rPr>
                <a:t>)</a:t>
              </a:r>
              <a:r>
                <a:rPr kumimoji="1" lang="en-US" i="1">
                  <a:sym typeface="Symbol" panose="05050102010706020507" pitchFamily="18" charset="2"/>
                </a:rPr>
                <a:t>, </a:t>
              </a:r>
              <a:r>
                <a:rPr kumimoji="1" lang="en-US">
                  <a:sym typeface="Symbol" panose="05050102010706020507" pitchFamily="18" charset="2"/>
                </a:rPr>
                <a:t>(</a:t>
              </a:r>
              <a:r>
                <a:rPr kumimoji="1" lang="en-US" i="1">
                  <a:sym typeface="Symbol" panose="05050102010706020507" pitchFamily="18" charset="2"/>
                </a:rPr>
                <a:t>“Uptown” </a:t>
              </a:r>
              <a:r>
                <a:rPr kumimoji="1" lang="en-US">
                  <a:sym typeface="Symbol" panose="05050102010706020507" pitchFamily="18" charset="2"/>
                </a:rPr>
                <a:t>)})</a:t>
              </a:r>
            </a:p>
            <a:p>
              <a:pPr lvl="1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>
                  <a:sym typeface="Symbol" panose="05050102010706020507" pitchFamily="18" charset="2"/>
                </a:rPr>
                <a:t>Note that Query 2 uses a constant relation.</a:t>
              </a:r>
            </a:p>
          </p:txBody>
        </p:sp>
      </p:grpSp>
      <p:sp>
        <p:nvSpPr>
          <p:cNvPr id="745478" name="Rectangle 6"/>
          <p:cNvSpPr>
            <a:spLocks noGrp="1" noChangeArrowheads="1"/>
          </p:cNvSpPr>
          <p:nvPr>
            <p:ph type="title"/>
          </p:nvPr>
        </p:nvSpPr>
        <p:spPr>
          <a:xfrm>
            <a:off x="1335088" y="117475"/>
            <a:ext cx="7510462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Example Queries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661275" cy="752475"/>
          </a:xfrm>
        </p:spPr>
        <p:txBody>
          <a:bodyPr/>
          <a:lstStyle/>
          <a:p>
            <a:r>
              <a:rPr lang="en-US" smtClean="0"/>
              <a:t>Find all customers who have an account from at least the “Downtown” and the Uptown” branches.</a:t>
            </a:r>
          </a:p>
        </p:txBody>
      </p:sp>
      <p:sp>
        <p:nvSpPr>
          <p:cNvPr id="169990" name="AutoShape 8"/>
          <p:cNvSpPr>
            <a:spLocks noChangeArrowheads="1"/>
          </p:cNvSpPr>
          <p:nvPr/>
        </p:nvSpPr>
        <p:spPr bwMode="auto">
          <a:xfrm rot="16200000" flipV="1">
            <a:off x="6873082" y="2270918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69991" name="AutoShape 9"/>
          <p:cNvSpPr>
            <a:spLocks noChangeArrowheads="1"/>
          </p:cNvSpPr>
          <p:nvPr/>
        </p:nvSpPr>
        <p:spPr bwMode="auto">
          <a:xfrm rot="16200000" flipV="1">
            <a:off x="7026275" y="2803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4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ChangeArrowheads="1"/>
          </p:cNvSpPr>
          <p:nvPr>
            <p:ph type="body" idx="1"/>
          </p:nvPr>
        </p:nvSpPr>
        <p:spPr>
          <a:xfrm>
            <a:off x="798513" y="1077913"/>
            <a:ext cx="7848600" cy="1003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mtClean="0"/>
              <a:t>Find all customers who have an account at all branches located in Brooklyn city.</a:t>
            </a:r>
          </a:p>
        </p:txBody>
      </p:sp>
      <p:sp>
        <p:nvSpPr>
          <p:cNvPr id="74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Bank Example Queries</a:t>
            </a:r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850900" y="1824038"/>
            <a:ext cx="7486650" cy="968375"/>
            <a:chOff x="494" y="1325"/>
            <a:chExt cx="4716" cy="610"/>
          </a:xfrm>
        </p:grpSpPr>
        <p:sp>
          <p:nvSpPr>
            <p:cNvPr id="172037" name="AutoShape 5"/>
            <p:cNvSpPr>
              <a:spLocks noChangeArrowheads="1"/>
            </p:cNvSpPr>
            <p:nvPr/>
          </p:nvSpPr>
          <p:spPr bwMode="auto"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endParaRPr lang="en-IN"/>
            </a:p>
          </p:txBody>
        </p:sp>
        <p:sp>
          <p:nvSpPr>
            <p:cNvPr id="172038" name="Text Box 6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sym typeface="Symbol" panose="05050102010706020507" pitchFamily="18" charset="2"/>
                </a:rPr>
                <a:t>	</a:t>
              </a:r>
              <a:r>
                <a:rPr kumimoji="1" lang="en-US" sz="2400">
                  <a:sym typeface="Symbol" panose="05050102010706020507" pitchFamily="18" charset="2"/>
                </a:rPr>
                <a:t></a:t>
              </a:r>
              <a:r>
                <a:rPr kumimoji="1" lang="en-US" sz="2400" i="1" baseline="-25000"/>
                <a:t>customer_name, branch_name</a:t>
              </a:r>
              <a:r>
                <a:rPr kumimoji="1" lang="en-US" sz="2400" baseline="-25000"/>
                <a:t> </a:t>
              </a:r>
              <a:r>
                <a:rPr kumimoji="1" lang="en-US" sz="2000"/>
                <a:t>(</a:t>
              </a:r>
              <a:r>
                <a:rPr kumimoji="1" lang="en-US" sz="2000" i="1">
                  <a:sym typeface="Symbol" panose="05050102010706020507" pitchFamily="18" charset="2"/>
                </a:rPr>
                <a:t>depositor</a:t>
              </a:r>
              <a:r>
                <a:rPr kumimoji="1" lang="en-US" sz="2000">
                  <a:sym typeface="Symbol" panose="05050102010706020507" pitchFamily="18" charset="2"/>
                </a:rPr>
                <a:t>     </a:t>
              </a:r>
              <a:r>
                <a:rPr kumimoji="1" lang="en-US" sz="2000" i="1">
                  <a:sym typeface="Symbol" panose="05050102010706020507" pitchFamily="18" charset="2"/>
                </a:rPr>
                <a:t>account</a:t>
              </a:r>
              <a:r>
                <a:rPr kumimoji="1" lang="en-US" sz="2000">
                  <a:sym typeface="Symbol" panose="05050102010706020507" pitchFamily="18" charset="2"/>
                </a:rPr>
                <a:t>)</a:t>
              </a:r>
              <a:br>
                <a:rPr kumimoji="1" lang="en-US" sz="2000">
                  <a:sym typeface="Symbol" panose="05050102010706020507" pitchFamily="18" charset="2"/>
                </a:rPr>
              </a:br>
              <a:r>
                <a:rPr kumimoji="1" lang="en-US" sz="2400">
                  <a:sym typeface="Symbol" panose="05050102010706020507" pitchFamily="18" charset="2"/>
                </a:rPr>
                <a:t>	 </a:t>
              </a:r>
              <a:r>
                <a:rPr kumimoji="1" lang="en-US" sz="2400" i="1" baseline="-25000">
                  <a:sym typeface="Symbol" panose="05050102010706020507" pitchFamily="18" charset="2"/>
                </a:rPr>
                <a:t>branch_name </a:t>
              </a:r>
              <a:r>
                <a:rPr kumimoji="1" lang="en-US" sz="2400">
                  <a:sym typeface="Symbol" panose="05050102010706020507" pitchFamily="18" charset="2"/>
                </a:rPr>
                <a:t>(</a:t>
              </a:r>
              <a:r>
                <a:rPr kumimoji="1" lang="en-US" sz="2400" i="1" baseline="-25000">
                  <a:sym typeface="Symbol" panose="05050102010706020507" pitchFamily="18" charset="2"/>
                </a:rPr>
                <a:t>branch_city</a:t>
              </a:r>
              <a:r>
                <a:rPr kumimoji="1" lang="en-US" sz="2400" baseline="-25000">
                  <a:sym typeface="Symbol" panose="05050102010706020507" pitchFamily="18" charset="2"/>
                </a:rPr>
                <a:t> = “Brooklyn” </a:t>
              </a:r>
              <a:r>
                <a:rPr kumimoji="1" lang="en-US" sz="2000">
                  <a:sym typeface="Symbol" panose="05050102010706020507" pitchFamily="18" charset="2"/>
                </a:rPr>
                <a:t>(</a:t>
              </a:r>
              <a:r>
                <a:rPr kumimoji="1" lang="en-US" sz="2000" i="1">
                  <a:sym typeface="Symbol" panose="05050102010706020507" pitchFamily="18" charset="2"/>
                </a:rPr>
                <a:t>branch</a:t>
              </a:r>
              <a:r>
                <a:rPr kumimoji="1" lang="en-US" sz="2000">
                  <a:sym typeface="Symbol" panose="05050102010706020507" pitchFamily="18" charset="2"/>
                </a:rPr>
                <a:t>))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Set difference of two relations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Relations </a:t>
            </a:r>
            <a:r>
              <a:rPr lang="en-US" i="1" smtClean="0"/>
              <a:t>r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smtClean="0"/>
              <a:t>: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/>
              <a:t>r  </a:t>
            </a:r>
            <a:r>
              <a:rPr lang="en-US" i="1">
                <a:sym typeface="Symbol" panose="05050102010706020507" pitchFamily="18" charset="2"/>
              </a:rPr>
              <a:t>– s</a:t>
            </a:r>
            <a:r>
              <a:rPr lang="en-US" i="1"/>
              <a:t>: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19823</TotalTime>
  <Words>2747</Words>
  <Application>Microsoft Office PowerPoint</Application>
  <PresentationFormat>On-screen Show (4:3)</PresentationFormat>
  <Paragraphs>620</Paragraphs>
  <Slides>87</Slides>
  <Notes>78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100" baseType="lpstr">
      <vt:lpstr>Helvetica</vt:lpstr>
      <vt:lpstr>Arial</vt:lpstr>
      <vt:lpstr>Monotype Sorts</vt:lpstr>
      <vt:lpstr>Webdings</vt:lpstr>
      <vt:lpstr>Times New Roman</vt:lpstr>
      <vt:lpstr>Symbol</vt:lpstr>
      <vt:lpstr>Wingdings 2</vt:lpstr>
      <vt:lpstr>dbsym</vt:lpstr>
      <vt:lpstr>Wingdings 3</vt:lpstr>
      <vt:lpstr>Wingdings</vt:lpstr>
      <vt:lpstr>2_db-5-grey</vt:lpstr>
      <vt:lpstr>Microsoft Equation 3.0</vt:lpstr>
      <vt:lpstr>Microsoft Clip Gallery</vt:lpstr>
      <vt:lpstr>Formal  Relational Query Languages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 </vt:lpstr>
      <vt:lpstr>Union Operation</vt:lpstr>
      <vt:lpstr>Set difference of two relations</vt:lpstr>
      <vt:lpstr>Set Difference Operation</vt:lpstr>
      <vt:lpstr>Cartesian-Product Operation –  Example</vt:lpstr>
      <vt:lpstr>Cartesian-Product Operation</vt:lpstr>
      <vt:lpstr>Composition of Operations</vt:lpstr>
      <vt:lpstr>Rename Operation</vt:lpstr>
      <vt:lpstr>Example Query</vt:lpstr>
      <vt:lpstr>Example Queries</vt:lpstr>
      <vt:lpstr>Formal Definition</vt:lpstr>
      <vt:lpstr>Additional Operations</vt:lpstr>
      <vt:lpstr>Set-Intersection Operation</vt:lpstr>
      <vt:lpstr>Set-Intersection Operation – Example</vt:lpstr>
      <vt:lpstr>Natural-Join Operation</vt:lpstr>
      <vt:lpstr>Natural Join Example</vt:lpstr>
      <vt:lpstr>Natural Join and Theta Join</vt:lpstr>
      <vt:lpstr>Assignment Operation</vt:lpstr>
      <vt:lpstr>Outer Join</vt:lpstr>
      <vt:lpstr>Outer Join – Example</vt:lpstr>
      <vt:lpstr>Outer Join – Example</vt:lpstr>
      <vt:lpstr>Outer Join – Example</vt:lpstr>
      <vt:lpstr>Outer Join using Joins</vt:lpstr>
      <vt:lpstr>Null Values</vt:lpstr>
      <vt:lpstr>Null Values</vt:lpstr>
      <vt:lpstr>Division Operator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Modification of the Database</vt:lpstr>
      <vt:lpstr>Multiset Relational Algebra</vt:lpstr>
      <vt:lpstr>SQL and Relational Algebra</vt:lpstr>
      <vt:lpstr>SQL and Relational Algebra</vt:lpstr>
      <vt:lpstr>Tuple Relational Calculus</vt:lpstr>
      <vt:lpstr>Tuple Relational Calculus</vt:lpstr>
      <vt:lpstr>Predicate Calculus Formula</vt:lpstr>
      <vt:lpstr>Example Queries</vt:lpstr>
      <vt:lpstr>Example Queries</vt:lpstr>
      <vt:lpstr>Example Queries</vt:lpstr>
      <vt:lpstr>Safety of Expressions</vt:lpstr>
      <vt:lpstr>Universal Quantification</vt:lpstr>
      <vt:lpstr>Domain Relational Calculus</vt:lpstr>
      <vt:lpstr>Domain Relational Calculus</vt:lpstr>
      <vt:lpstr>Example Queries</vt:lpstr>
      <vt:lpstr>Example Queries</vt:lpstr>
      <vt:lpstr>Safety of Expressions</vt:lpstr>
      <vt:lpstr>Universal Quantification</vt:lpstr>
      <vt:lpstr>End of Chapter 6</vt:lpstr>
      <vt:lpstr>Figure 6.01</vt:lpstr>
      <vt:lpstr>Figure 6.02</vt:lpstr>
      <vt:lpstr>Figure 6.03</vt:lpstr>
      <vt:lpstr>Figure 6.04</vt:lpstr>
      <vt:lpstr>Figure 6.05</vt:lpstr>
      <vt:lpstr>Figure 6.06</vt:lpstr>
      <vt:lpstr>Figure 6.07</vt:lpstr>
      <vt:lpstr>Figure 6.08</vt:lpstr>
      <vt:lpstr>Figure 6.09</vt:lpstr>
      <vt:lpstr>Figure 6.10</vt:lpstr>
      <vt:lpstr>Figure 6.11</vt:lpstr>
      <vt:lpstr>Figure 6.12</vt:lpstr>
      <vt:lpstr>Figure 6.13</vt:lpstr>
      <vt:lpstr>Figure 6.14</vt:lpstr>
      <vt:lpstr>Figure 6.15</vt:lpstr>
      <vt:lpstr>Figure 6.16</vt:lpstr>
      <vt:lpstr>Figure 6.17</vt:lpstr>
      <vt:lpstr>Figure 6.18</vt:lpstr>
      <vt:lpstr>Figure 6.19</vt:lpstr>
      <vt:lpstr>Figure 6.20</vt:lpstr>
      <vt:lpstr>Figure 6.21</vt:lpstr>
      <vt:lpstr>Deletion</vt:lpstr>
      <vt:lpstr>Deletion Examples</vt:lpstr>
      <vt:lpstr>Insertion</vt:lpstr>
      <vt:lpstr>Insertion Examples</vt:lpstr>
      <vt:lpstr>Updating</vt:lpstr>
      <vt:lpstr>Update Examples</vt:lpstr>
      <vt:lpstr>Example Queries</vt:lpstr>
      <vt:lpstr>Example Queries</vt:lpstr>
      <vt:lpstr>Bank Example Queries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Other Relational Languages</dc:title>
  <dc:creator>Marilyn Turnamian</dc:creator>
  <cp:lastModifiedBy>Windows User</cp:lastModifiedBy>
  <cp:revision>352</cp:revision>
  <cp:lastPrinted>1999-06-28T19:27:31Z</cp:lastPrinted>
  <dcterms:created xsi:type="dcterms:W3CDTF">1999-12-16T14:50:30Z</dcterms:created>
  <dcterms:modified xsi:type="dcterms:W3CDTF">2024-08-28T08:44:36Z</dcterms:modified>
</cp:coreProperties>
</file>