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6FD-70EF-42D0-9359-1F35695DC1DD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666B8-6AC4-44B6-91B6-77A424844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9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66B8-6AC4-44B6-91B6-77A424844A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1666B8-6AC4-44B6-91B6-77A424844A3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82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24-10-2020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24-10-2020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24-10-2020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24-10-2020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24-10-2020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0771" y="13964"/>
            <a:ext cx="3362456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8919" y="1140518"/>
            <a:ext cx="8646160" cy="4111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55485" y="6472240"/>
            <a:ext cx="10452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571" y="6472240"/>
            <a:ext cx="73088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smtClean="0"/>
              <a:t>24-10-2020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15398" y="6472240"/>
            <a:ext cx="2298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463" y="2563612"/>
            <a:ext cx="7543870" cy="923330"/>
          </a:xfrm>
        </p:spPr>
        <p:txBody>
          <a:bodyPr/>
          <a:lstStyle/>
          <a:p>
            <a:r>
              <a:rPr lang="en-IN" sz="6000" dirty="0" smtClean="0">
                <a:solidFill>
                  <a:srgbClr val="FF0000"/>
                </a:solidFill>
              </a:rPr>
              <a:t>DEAD LOCK HANDLING </a:t>
            </a:r>
            <a:endParaRPr lang="en-IN" sz="6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415" y="1484308"/>
            <a:ext cx="7414259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indent="-153035">
              <a:lnSpc>
                <a:spcPts val="2865"/>
              </a:lnSpc>
              <a:spcBef>
                <a:spcPts val="100"/>
              </a:spcBef>
              <a:buSzPct val="95833"/>
              <a:buFont typeface="Calibri"/>
              <a:buChar char="•"/>
              <a:tabLst>
                <a:tab pos="165735" algn="l"/>
                <a:tab pos="1518285" algn="l"/>
                <a:tab pos="3091815" algn="l"/>
                <a:tab pos="4283710" algn="l"/>
                <a:tab pos="4674870" algn="l"/>
                <a:tab pos="5875655" algn="l"/>
                <a:tab pos="6428740" algn="l"/>
                <a:tab pos="6772275" algn="l"/>
              </a:tabLst>
            </a:pPr>
            <a:r>
              <a:rPr sz="2400" b="1" spc="-20" dirty="0">
                <a:latin typeface="Calibri"/>
                <a:cs typeface="Calibri"/>
              </a:rPr>
              <a:t>D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alibri"/>
                <a:cs typeface="Calibri"/>
              </a:rPr>
              <a:t>p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even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Calibri"/>
                <a:cs typeface="Calibri"/>
              </a:rPr>
              <a:t>m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65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5" dirty="0">
                <a:latin typeface="Calibri"/>
                <a:cs typeface="Calibri"/>
              </a:rPr>
              <a:t>i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b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alibri"/>
                <a:cs typeface="Calibri"/>
              </a:rPr>
              <a:t>f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latin typeface="Calibri"/>
                <a:cs typeface="Calibri"/>
              </a:rPr>
              <a:t>databases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415" y="2581207"/>
            <a:ext cx="4852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00"/>
              </a:spcBef>
              <a:buFont typeface="Calibri"/>
              <a:buChar char="•"/>
              <a:tabLst>
                <a:tab pos="231775" algn="l"/>
                <a:tab pos="603250" algn="l"/>
                <a:tab pos="1223010" algn="l"/>
                <a:tab pos="2633980" algn="l"/>
                <a:tab pos="3234690" algn="l"/>
                <a:tab pos="4598035" algn="l"/>
              </a:tabLst>
            </a:pPr>
            <a:r>
              <a:rPr sz="2400" b="1" spc="3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spc="10" dirty="0">
                <a:latin typeface="Calibri"/>
                <a:cs typeface="Calibri"/>
              </a:rPr>
              <a:t>s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-30" dirty="0">
                <a:latin typeface="Calibri"/>
                <a:cs typeface="Calibri"/>
              </a:rPr>
              <a:t>rc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ll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c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2849" y="2581207"/>
            <a:ext cx="3812540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669540">
              <a:lnSpc>
                <a:spcPct val="101699"/>
              </a:lnSpc>
              <a:spcBef>
                <a:spcPts val="50"/>
              </a:spcBef>
              <a:tabLst>
                <a:tab pos="1146810" algn="l"/>
                <a:tab pos="1985645" algn="l"/>
                <a:tab pos="2653665" algn="l"/>
                <a:tab pos="3454400" algn="l"/>
              </a:tabLst>
            </a:pPr>
            <a:r>
              <a:rPr sz="2400" b="1" spc="5" dirty="0">
                <a:latin typeface="Calibri"/>
                <a:cs typeface="Calibri"/>
              </a:rPr>
              <a:t>such</a:t>
            </a:r>
            <a:r>
              <a:rPr sz="2400" spc="5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55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cc</a:t>
            </a:r>
            <a:r>
              <a:rPr sz="2400" b="1" spc="-15" dirty="0">
                <a:latin typeface="Calibri"/>
                <a:cs typeface="Calibri"/>
              </a:rPr>
              <a:t>u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1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6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alibri"/>
                <a:cs typeface="Calibri"/>
              </a:rPr>
              <a:t>de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4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7486" y="2581207"/>
            <a:ext cx="1265555" cy="7639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0825" marR="5080" indent="-238760">
              <a:lnSpc>
                <a:spcPct val="101699"/>
              </a:lnSpc>
              <a:spcBef>
                <a:spcPts val="50"/>
              </a:spcBef>
              <a:tabLst>
                <a:tab pos="727710" algn="l"/>
                <a:tab pos="937260" algn="l"/>
              </a:tabLst>
            </a:pPr>
            <a:r>
              <a:rPr sz="2400" b="1" spc="5" dirty="0">
                <a:latin typeface="Calibri"/>
                <a:cs typeface="Calibri"/>
              </a:rPr>
              <a:t>w</a:t>
            </a:r>
            <a:r>
              <a:rPr sz="2400" b="1" spc="-6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c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b="1" spc="-1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411" y="2953064"/>
            <a:ext cx="2125980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1394460" algn="l"/>
              </a:tabLst>
            </a:pPr>
            <a:r>
              <a:rPr sz="2400" b="1" spc="-15" dirty="0">
                <a:latin typeface="Calibri"/>
                <a:cs typeface="Calibri"/>
              </a:rPr>
              <a:t>de</a:t>
            </a:r>
            <a:r>
              <a:rPr sz="2400" b="1" spc="1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d</a:t>
            </a:r>
            <a:r>
              <a:rPr sz="2400" b="1" spc="5" dirty="0">
                <a:latin typeface="Calibri"/>
                <a:cs typeface="Calibri"/>
              </a:rPr>
              <a:t>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spc="-30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5" dirty="0">
                <a:latin typeface="Calibri"/>
                <a:cs typeface="Calibri"/>
              </a:rPr>
              <a:t>neve</a:t>
            </a:r>
            <a:r>
              <a:rPr sz="2400" b="1" dirty="0">
                <a:latin typeface="Calibri"/>
                <a:cs typeface="Calibri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prevented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7411" y="4049964"/>
            <a:ext cx="74155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SzPct val="95833"/>
              <a:buFont typeface="Calibri"/>
              <a:buChar char="•"/>
              <a:tabLst>
                <a:tab pos="165735" algn="l"/>
              </a:tabLst>
            </a:pP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Database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management</a:t>
            </a:r>
            <a:r>
              <a:rPr sz="2400" b="1" spc="-5" dirty="0">
                <a:latin typeface="Calibri"/>
                <a:cs typeface="Calibri"/>
              </a:rPr>
              <a:t> system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analyzes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operations </a:t>
            </a:r>
            <a:r>
              <a:rPr sz="2400" b="1" spc="-10" dirty="0">
                <a:latin typeface="Calibri"/>
                <a:cs typeface="Calibri"/>
              </a:rPr>
              <a:t>of </a:t>
            </a:r>
            <a:r>
              <a:rPr sz="2400" b="1" spc="1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transaction </a:t>
            </a:r>
            <a:r>
              <a:rPr sz="2400" b="1" dirty="0">
                <a:latin typeface="Calibri"/>
                <a:cs typeface="Calibri"/>
              </a:rPr>
              <a:t>whether </a:t>
            </a:r>
            <a:r>
              <a:rPr sz="2400" b="1" spc="-10" dirty="0">
                <a:latin typeface="Calibri"/>
                <a:cs typeface="Calibri"/>
              </a:rPr>
              <a:t>they can </a:t>
            </a:r>
            <a:r>
              <a:rPr sz="2400" b="1" dirty="0">
                <a:latin typeface="Calibri"/>
                <a:cs typeface="Calibri"/>
              </a:rPr>
              <a:t>create 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deadlock</a:t>
            </a:r>
            <a:r>
              <a:rPr sz="2400" b="1" spc="-5" dirty="0">
                <a:latin typeface="Calibri"/>
                <a:cs typeface="Calibri"/>
              </a:rPr>
              <a:t> situation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not.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If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do,</a:t>
            </a:r>
            <a:r>
              <a:rPr sz="2400" b="1" spc="-10" dirty="0">
                <a:latin typeface="Calibri"/>
                <a:cs typeface="Calibri"/>
              </a:rPr>
              <a:t> then</a:t>
            </a:r>
            <a:r>
              <a:rPr sz="2400" b="1" spc="5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52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DBMS 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never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allowed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transaction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executed.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37157" y="2624832"/>
            <a:ext cx="39725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0CC00"/>
                </a:solidFill>
                <a:latin typeface="Calibri"/>
                <a:cs typeface="Calibri"/>
              </a:rPr>
              <a:t>Dead</a:t>
            </a:r>
            <a:r>
              <a:rPr sz="2400" b="1" spc="-4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CC00"/>
                </a:solidFill>
                <a:latin typeface="Calibri"/>
                <a:cs typeface="Calibri"/>
              </a:rPr>
              <a:t>Lock</a:t>
            </a:r>
            <a:r>
              <a:rPr sz="2400" b="1" spc="1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CC00"/>
                </a:solidFill>
                <a:latin typeface="Calibri"/>
                <a:cs typeface="Calibri"/>
              </a:rPr>
              <a:t>Prevention</a:t>
            </a:r>
            <a:r>
              <a:rPr sz="2400" b="1" spc="-4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CC00"/>
                </a:solidFill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8866" y="3922392"/>
            <a:ext cx="12090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5" dirty="0">
                <a:solidFill>
                  <a:srgbClr val="CC0098"/>
                </a:solidFill>
                <a:latin typeface="Calibri"/>
                <a:cs typeface="Calibri"/>
              </a:rPr>
              <a:t>Wait</a:t>
            </a:r>
            <a:r>
              <a:rPr sz="2400" b="1" spc="-90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98"/>
                </a:solidFill>
                <a:latin typeface="Calibri"/>
                <a:cs typeface="Calibri"/>
              </a:rPr>
              <a:t>-Die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9587" y="3952555"/>
            <a:ext cx="1780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3200"/>
                </a:solidFill>
                <a:latin typeface="Calibri"/>
                <a:cs typeface="Calibri"/>
              </a:rPr>
              <a:t>Wound</a:t>
            </a:r>
            <a:r>
              <a:rPr sz="2400" b="1" spc="-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3200"/>
                </a:solidFill>
                <a:latin typeface="Calibri"/>
                <a:cs typeface="Calibri"/>
              </a:rPr>
              <a:t>-</a:t>
            </a:r>
            <a:r>
              <a:rPr sz="2400" b="1" spc="-4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3200"/>
                </a:solidFill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03844" y="3062477"/>
            <a:ext cx="551180" cy="913130"/>
          </a:xfrm>
          <a:custGeom>
            <a:avLst/>
            <a:gdLst/>
            <a:ahLst/>
            <a:cxnLst/>
            <a:rect l="l" t="t" r="r" b="b"/>
            <a:pathLst>
              <a:path w="551179" h="913129">
                <a:moveTo>
                  <a:pt x="13837" y="790443"/>
                </a:moveTo>
                <a:lnTo>
                  <a:pt x="6858" y="790443"/>
                </a:lnTo>
                <a:lnTo>
                  <a:pt x="1005" y="796040"/>
                </a:lnTo>
                <a:lnTo>
                  <a:pt x="1003" y="803279"/>
                </a:lnTo>
                <a:lnTo>
                  <a:pt x="0" y="913007"/>
                </a:lnTo>
                <a:lnTo>
                  <a:pt x="27348" y="897885"/>
                </a:lnTo>
                <a:lnTo>
                  <a:pt x="23743" y="897885"/>
                </a:lnTo>
                <a:lnTo>
                  <a:pt x="2011" y="884813"/>
                </a:lnTo>
                <a:lnTo>
                  <a:pt x="25982" y="844572"/>
                </a:lnTo>
                <a:lnTo>
                  <a:pt x="26395" y="803279"/>
                </a:lnTo>
                <a:lnTo>
                  <a:pt x="26395" y="796290"/>
                </a:lnTo>
                <a:lnTo>
                  <a:pt x="20817" y="790575"/>
                </a:lnTo>
                <a:lnTo>
                  <a:pt x="13837" y="790443"/>
                </a:lnTo>
                <a:close/>
              </a:path>
              <a:path w="551179" h="913129">
                <a:moveTo>
                  <a:pt x="25982" y="844572"/>
                </a:moveTo>
                <a:lnTo>
                  <a:pt x="2011" y="884813"/>
                </a:lnTo>
                <a:lnTo>
                  <a:pt x="23743" y="897885"/>
                </a:lnTo>
                <a:lnTo>
                  <a:pt x="27524" y="891540"/>
                </a:lnTo>
                <a:lnTo>
                  <a:pt x="25511" y="891540"/>
                </a:lnTo>
                <a:lnTo>
                  <a:pt x="6705" y="880241"/>
                </a:lnTo>
                <a:lnTo>
                  <a:pt x="25730" y="869730"/>
                </a:lnTo>
                <a:lnTo>
                  <a:pt x="25982" y="844572"/>
                </a:lnTo>
                <a:close/>
              </a:path>
              <a:path w="551179" h="913129">
                <a:moveTo>
                  <a:pt x="90037" y="834140"/>
                </a:moveTo>
                <a:lnTo>
                  <a:pt x="83941" y="837569"/>
                </a:lnTo>
                <a:lnTo>
                  <a:pt x="47771" y="857552"/>
                </a:lnTo>
                <a:lnTo>
                  <a:pt x="23743" y="897885"/>
                </a:lnTo>
                <a:lnTo>
                  <a:pt x="27348" y="897885"/>
                </a:lnTo>
                <a:lnTo>
                  <a:pt x="102351" y="856356"/>
                </a:lnTo>
                <a:lnTo>
                  <a:pt x="104515" y="848618"/>
                </a:lnTo>
                <a:lnTo>
                  <a:pt x="101193" y="842522"/>
                </a:lnTo>
                <a:lnTo>
                  <a:pt x="97779" y="836426"/>
                </a:lnTo>
                <a:lnTo>
                  <a:pt x="90037" y="834140"/>
                </a:lnTo>
                <a:close/>
              </a:path>
              <a:path w="551179" h="913129">
                <a:moveTo>
                  <a:pt x="25730" y="869730"/>
                </a:moveTo>
                <a:lnTo>
                  <a:pt x="6705" y="880241"/>
                </a:lnTo>
                <a:lnTo>
                  <a:pt x="25511" y="891540"/>
                </a:lnTo>
                <a:lnTo>
                  <a:pt x="25730" y="869730"/>
                </a:lnTo>
                <a:close/>
              </a:path>
              <a:path w="551179" h="913129">
                <a:moveTo>
                  <a:pt x="47771" y="857552"/>
                </a:moveTo>
                <a:lnTo>
                  <a:pt x="25730" y="869730"/>
                </a:lnTo>
                <a:lnTo>
                  <a:pt x="25511" y="891540"/>
                </a:lnTo>
                <a:lnTo>
                  <a:pt x="27524" y="891540"/>
                </a:lnTo>
                <a:lnTo>
                  <a:pt x="47771" y="857552"/>
                </a:lnTo>
                <a:close/>
              </a:path>
              <a:path w="551179" h="913129">
                <a:moveTo>
                  <a:pt x="529071" y="0"/>
                </a:moveTo>
                <a:lnTo>
                  <a:pt x="25982" y="844572"/>
                </a:lnTo>
                <a:lnTo>
                  <a:pt x="25730" y="869730"/>
                </a:lnTo>
                <a:lnTo>
                  <a:pt x="47771" y="857552"/>
                </a:lnTo>
                <a:lnTo>
                  <a:pt x="550926" y="12954"/>
                </a:lnTo>
                <a:lnTo>
                  <a:pt x="5290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2198" y="3062477"/>
            <a:ext cx="551180" cy="913130"/>
          </a:xfrm>
          <a:custGeom>
            <a:avLst/>
            <a:gdLst/>
            <a:ahLst/>
            <a:cxnLst/>
            <a:rect l="l" t="t" r="r" b="b"/>
            <a:pathLst>
              <a:path w="551179" h="913129">
                <a:moveTo>
                  <a:pt x="460766" y="834140"/>
                </a:moveTo>
                <a:lnTo>
                  <a:pt x="453146" y="836426"/>
                </a:lnTo>
                <a:lnTo>
                  <a:pt x="449701" y="842522"/>
                </a:lnTo>
                <a:lnTo>
                  <a:pt x="446288" y="848618"/>
                </a:lnTo>
                <a:lnTo>
                  <a:pt x="448574" y="856356"/>
                </a:lnTo>
                <a:lnTo>
                  <a:pt x="550926" y="913007"/>
                </a:lnTo>
                <a:lnTo>
                  <a:pt x="550787" y="897885"/>
                </a:lnTo>
                <a:lnTo>
                  <a:pt x="527060" y="897885"/>
                </a:lnTo>
                <a:lnTo>
                  <a:pt x="503021" y="857525"/>
                </a:lnTo>
                <a:lnTo>
                  <a:pt x="460766" y="834140"/>
                </a:lnTo>
                <a:close/>
              </a:path>
              <a:path w="551179" h="913129">
                <a:moveTo>
                  <a:pt x="503021" y="857525"/>
                </a:moveTo>
                <a:lnTo>
                  <a:pt x="527060" y="897885"/>
                </a:lnTo>
                <a:lnTo>
                  <a:pt x="537653" y="891540"/>
                </a:lnTo>
                <a:lnTo>
                  <a:pt x="525261" y="891540"/>
                </a:lnTo>
                <a:lnTo>
                  <a:pt x="525073" y="869729"/>
                </a:lnTo>
                <a:lnTo>
                  <a:pt x="503021" y="857525"/>
                </a:lnTo>
                <a:close/>
              </a:path>
              <a:path w="551179" h="913129">
                <a:moveTo>
                  <a:pt x="544068" y="790443"/>
                </a:moveTo>
                <a:lnTo>
                  <a:pt x="537088" y="790443"/>
                </a:lnTo>
                <a:lnTo>
                  <a:pt x="530108" y="790575"/>
                </a:lnTo>
                <a:lnTo>
                  <a:pt x="524377" y="796290"/>
                </a:lnTo>
                <a:lnTo>
                  <a:pt x="524499" y="803279"/>
                </a:lnTo>
                <a:lnTo>
                  <a:pt x="524855" y="844482"/>
                </a:lnTo>
                <a:lnTo>
                  <a:pt x="548883" y="884813"/>
                </a:lnTo>
                <a:lnTo>
                  <a:pt x="527060" y="897885"/>
                </a:lnTo>
                <a:lnTo>
                  <a:pt x="550787" y="897885"/>
                </a:lnTo>
                <a:lnTo>
                  <a:pt x="549922" y="803279"/>
                </a:lnTo>
                <a:lnTo>
                  <a:pt x="549798" y="796040"/>
                </a:lnTo>
                <a:lnTo>
                  <a:pt x="544068" y="790443"/>
                </a:lnTo>
                <a:close/>
              </a:path>
              <a:path w="551179" h="913129">
                <a:moveTo>
                  <a:pt x="525073" y="869729"/>
                </a:moveTo>
                <a:lnTo>
                  <a:pt x="525261" y="891540"/>
                </a:lnTo>
                <a:lnTo>
                  <a:pt x="544068" y="880241"/>
                </a:lnTo>
                <a:lnTo>
                  <a:pt x="525073" y="869729"/>
                </a:lnTo>
                <a:close/>
              </a:path>
              <a:path w="551179" h="913129">
                <a:moveTo>
                  <a:pt x="524855" y="844482"/>
                </a:moveTo>
                <a:lnTo>
                  <a:pt x="525073" y="869729"/>
                </a:lnTo>
                <a:lnTo>
                  <a:pt x="544068" y="880241"/>
                </a:lnTo>
                <a:lnTo>
                  <a:pt x="525261" y="891540"/>
                </a:lnTo>
                <a:lnTo>
                  <a:pt x="537653" y="891540"/>
                </a:lnTo>
                <a:lnTo>
                  <a:pt x="548883" y="884813"/>
                </a:lnTo>
                <a:lnTo>
                  <a:pt x="524855" y="844482"/>
                </a:lnTo>
                <a:close/>
              </a:path>
              <a:path w="551179" h="913129">
                <a:moveTo>
                  <a:pt x="21732" y="0"/>
                </a:moveTo>
                <a:lnTo>
                  <a:pt x="0" y="12954"/>
                </a:lnTo>
                <a:lnTo>
                  <a:pt x="503021" y="857525"/>
                </a:lnTo>
                <a:lnTo>
                  <a:pt x="525073" y="869729"/>
                </a:lnTo>
                <a:lnTo>
                  <a:pt x="524855" y="844482"/>
                </a:lnTo>
                <a:lnTo>
                  <a:pt x="2173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40" y="851784"/>
            <a:ext cx="8314055" cy="5581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750" b="1" spc="-5" dirty="0">
                <a:solidFill>
                  <a:srgbClr val="00CC00"/>
                </a:solidFill>
                <a:latin typeface="Calibri"/>
                <a:cs typeface="Calibri"/>
              </a:rPr>
              <a:t>Wait-Die</a:t>
            </a:r>
            <a:endParaRPr sz="2750">
              <a:latin typeface="Calibri"/>
              <a:cs typeface="Calibri"/>
            </a:endParaRPr>
          </a:p>
          <a:p>
            <a:pPr marL="12700" marR="5080" algn="just">
              <a:lnSpc>
                <a:spcPct val="100400"/>
              </a:lnSpc>
              <a:spcBef>
                <a:spcPts val="40"/>
              </a:spcBef>
            </a:pPr>
            <a:r>
              <a:rPr sz="2400" b="1" spc="15" dirty="0">
                <a:latin typeface="Calibri"/>
                <a:cs typeface="Calibri"/>
              </a:rPr>
              <a:t>If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transaction </a:t>
            </a:r>
            <a:r>
              <a:rPr sz="2400" b="1" spc="-10" dirty="0">
                <a:latin typeface="Calibri"/>
                <a:cs typeface="Calibri"/>
              </a:rPr>
              <a:t>requests </a:t>
            </a:r>
            <a:r>
              <a:rPr sz="2400" b="1" spc="10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resource </a:t>
            </a:r>
            <a:r>
              <a:rPr sz="2400" b="1" spc="-5" dirty="0">
                <a:latin typeface="Calibri"/>
                <a:cs typeface="Calibri"/>
              </a:rPr>
              <a:t>which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already </a:t>
            </a:r>
            <a:r>
              <a:rPr sz="2400" b="1" spc="-10" dirty="0">
                <a:latin typeface="Calibri"/>
                <a:cs typeface="Calibri"/>
              </a:rPr>
              <a:t>held </a:t>
            </a:r>
            <a:r>
              <a:rPr sz="2400" b="1" dirty="0">
                <a:latin typeface="Calibri"/>
                <a:cs typeface="Calibri"/>
              </a:rPr>
              <a:t>with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another transaction then </a:t>
            </a:r>
            <a:r>
              <a:rPr sz="2400" b="1" spc="15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DBMS </a:t>
            </a:r>
            <a:r>
              <a:rPr sz="2400" b="1" dirty="0">
                <a:latin typeface="Calibri"/>
                <a:cs typeface="Calibri"/>
              </a:rPr>
              <a:t>simply </a:t>
            </a:r>
            <a:r>
              <a:rPr sz="2400" b="1" spc="-10" dirty="0">
                <a:latin typeface="Calibri"/>
                <a:cs typeface="Calibri"/>
              </a:rPr>
              <a:t>checks the </a:t>
            </a:r>
            <a:r>
              <a:rPr sz="2400" b="1" dirty="0">
                <a:latin typeface="Calibri"/>
                <a:cs typeface="Calibri"/>
              </a:rPr>
              <a:t>timestamp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both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Calibri"/>
              <a:cs typeface="Calibri"/>
            </a:endParaRPr>
          </a:p>
          <a:p>
            <a:pPr marL="12700" marR="17145" indent="66675" algn="just">
              <a:lnSpc>
                <a:spcPct val="101699"/>
              </a:lnSpc>
            </a:pPr>
            <a:r>
              <a:rPr sz="2400" b="1" spc="15" dirty="0">
                <a:latin typeface="Calibri"/>
                <a:cs typeface="Calibri"/>
              </a:rPr>
              <a:t>It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allows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older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-5" dirty="0">
                <a:latin typeface="Calibri"/>
                <a:cs typeface="Calibri"/>
              </a:rPr>
              <a:t> to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wait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until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resource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is 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available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execution.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 algn="just">
              <a:lnSpc>
                <a:spcPts val="2870"/>
              </a:lnSpc>
            </a:pPr>
            <a:r>
              <a:rPr sz="2400" b="1" spc="5" dirty="0">
                <a:latin typeface="Calibri"/>
                <a:cs typeface="Calibri"/>
              </a:rPr>
              <a:t>Example</a:t>
            </a:r>
            <a:r>
              <a:rPr sz="2400" b="1" spc="-1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2740025">
              <a:lnSpc>
                <a:spcPts val="2850"/>
              </a:lnSpc>
              <a:spcBef>
                <a:spcPts val="110"/>
              </a:spcBef>
            </a:pPr>
            <a:r>
              <a:rPr sz="2400" b="1" spc="-5" dirty="0">
                <a:latin typeface="Calibri"/>
                <a:cs typeface="Calibri"/>
              </a:rPr>
              <a:t>Assume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there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two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transactions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Ti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Tj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TS(T)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timestamp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any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Calibri"/>
              <a:cs typeface="Calibri"/>
            </a:endParaRPr>
          </a:p>
          <a:p>
            <a:pPr marL="12700" marR="13970" indent="66675" algn="just">
              <a:lnSpc>
                <a:spcPct val="100400"/>
              </a:lnSpc>
            </a:pPr>
            <a:r>
              <a:rPr sz="2400" b="1" spc="15" dirty="0">
                <a:latin typeface="Calibri"/>
                <a:cs typeface="Calibri"/>
              </a:rPr>
              <a:t>If </a:t>
            </a:r>
            <a:r>
              <a:rPr sz="2400" b="1" spc="5" dirty="0">
                <a:latin typeface="Calibri"/>
                <a:cs typeface="Calibri"/>
              </a:rPr>
              <a:t>T2 </a:t>
            </a:r>
            <a:r>
              <a:rPr sz="2400" b="1" spc="-10" dirty="0">
                <a:latin typeface="Calibri"/>
                <a:cs typeface="Calibri"/>
              </a:rPr>
              <a:t>holds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lock </a:t>
            </a:r>
            <a:r>
              <a:rPr sz="2400" b="1" spc="-5" dirty="0">
                <a:latin typeface="Calibri"/>
                <a:cs typeface="Calibri"/>
              </a:rPr>
              <a:t>by some </a:t>
            </a:r>
            <a:r>
              <a:rPr sz="2400" b="1" spc="5" dirty="0">
                <a:latin typeface="Calibri"/>
                <a:cs typeface="Calibri"/>
              </a:rPr>
              <a:t>other </a:t>
            </a:r>
            <a:r>
              <a:rPr sz="2400" b="1" spc="-5" dirty="0">
                <a:latin typeface="Calibri"/>
                <a:cs typeface="Calibri"/>
              </a:rPr>
              <a:t>transaction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5" dirty="0">
                <a:latin typeface="Calibri"/>
                <a:cs typeface="Calibri"/>
              </a:rPr>
              <a:t>T1 is </a:t>
            </a:r>
            <a:r>
              <a:rPr sz="2400" b="1" spc="-10" dirty="0">
                <a:latin typeface="Calibri"/>
                <a:cs typeface="Calibri"/>
              </a:rPr>
              <a:t>requesting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5" dirty="0">
                <a:latin typeface="Calibri"/>
                <a:cs typeface="Calibri"/>
              </a:rPr>
              <a:t> resources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held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T2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following</a:t>
            </a:r>
            <a:r>
              <a:rPr sz="2400" b="1" spc="53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actions</a:t>
            </a:r>
            <a:r>
              <a:rPr sz="2400" b="1" spc="5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are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performed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by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DBMS-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4" name="object 4"/>
          <p:cNvSpPr/>
          <p:nvPr/>
        </p:nvSpPr>
        <p:spPr>
          <a:xfrm>
            <a:off x="2002667" y="4489834"/>
            <a:ext cx="4297680" cy="118110"/>
          </a:xfrm>
          <a:custGeom>
            <a:avLst/>
            <a:gdLst/>
            <a:ahLst/>
            <a:cxnLst/>
            <a:rect l="l" t="t" r="r" b="b"/>
            <a:pathLst>
              <a:path w="4297680" h="118110">
                <a:moveTo>
                  <a:pt x="100584" y="0"/>
                </a:moveTo>
                <a:lnTo>
                  <a:pt x="0" y="59935"/>
                </a:lnTo>
                <a:lnTo>
                  <a:pt x="95631" y="114418"/>
                </a:lnTo>
                <a:lnTo>
                  <a:pt x="101727" y="117978"/>
                </a:lnTo>
                <a:lnTo>
                  <a:pt x="109465" y="115824"/>
                </a:lnTo>
                <a:lnTo>
                  <a:pt x="116323" y="103632"/>
                </a:lnTo>
                <a:lnTo>
                  <a:pt x="114300" y="95880"/>
                </a:lnTo>
                <a:lnTo>
                  <a:pt x="73079" y="72390"/>
                </a:lnTo>
                <a:lnTo>
                  <a:pt x="25395" y="72390"/>
                </a:lnTo>
                <a:lnTo>
                  <a:pt x="25146" y="46981"/>
                </a:lnTo>
                <a:lnTo>
                  <a:pt x="72106" y="46537"/>
                </a:lnTo>
                <a:lnTo>
                  <a:pt x="113538" y="21835"/>
                </a:lnTo>
                <a:lnTo>
                  <a:pt x="115561" y="14097"/>
                </a:lnTo>
                <a:lnTo>
                  <a:pt x="111882" y="8001"/>
                </a:lnTo>
                <a:lnTo>
                  <a:pt x="108322" y="2023"/>
                </a:lnTo>
                <a:lnTo>
                  <a:pt x="100584" y="0"/>
                </a:lnTo>
                <a:close/>
              </a:path>
              <a:path w="4297680" h="118110">
                <a:moveTo>
                  <a:pt x="72106" y="46537"/>
                </a:moveTo>
                <a:lnTo>
                  <a:pt x="25146" y="46981"/>
                </a:lnTo>
                <a:lnTo>
                  <a:pt x="25395" y="72390"/>
                </a:lnTo>
                <a:lnTo>
                  <a:pt x="72302" y="71946"/>
                </a:lnTo>
                <a:lnTo>
                  <a:pt x="69952" y="70603"/>
                </a:lnTo>
                <a:lnTo>
                  <a:pt x="31741" y="70603"/>
                </a:lnTo>
                <a:lnTo>
                  <a:pt x="31491" y="48636"/>
                </a:lnTo>
                <a:lnTo>
                  <a:pt x="68585" y="48636"/>
                </a:lnTo>
                <a:lnTo>
                  <a:pt x="72106" y="46537"/>
                </a:lnTo>
                <a:close/>
              </a:path>
              <a:path w="4297680" h="118110">
                <a:moveTo>
                  <a:pt x="72302" y="71946"/>
                </a:moveTo>
                <a:lnTo>
                  <a:pt x="25395" y="72390"/>
                </a:lnTo>
                <a:lnTo>
                  <a:pt x="73079" y="72390"/>
                </a:lnTo>
                <a:lnTo>
                  <a:pt x="72302" y="71946"/>
                </a:lnTo>
                <a:close/>
              </a:path>
              <a:path w="4297680" h="118110">
                <a:moveTo>
                  <a:pt x="4297427" y="6595"/>
                </a:moveTo>
                <a:lnTo>
                  <a:pt x="72106" y="46537"/>
                </a:lnTo>
                <a:lnTo>
                  <a:pt x="50436" y="59457"/>
                </a:lnTo>
                <a:lnTo>
                  <a:pt x="72302" y="71946"/>
                </a:lnTo>
                <a:lnTo>
                  <a:pt x="4297670" y="32004"/>
                </a:lnTo>
                <a:lnTo>
                  <a:pt x="4297427" y="6595"/>
                </a:lnTo>
                <a:close/>
              </a:path>
              <a:path w="4297680" h="118110">
                <a:moveTo>
                  <a:pt x="31491" y="48636"/>
                </a:moveTo>
                <a:lnTo>
                  <a:pt x="31741" y="70603"/>
                </a:lnTo>
                <a:lnTo>
                  <a:pt x="50436" y="59457"/>
                </a:lnTo>
                <a:lnTo>
                  <a:pt x="31491" y="48636"/>
                </a:lnTo>
                <a:close/>
              </a:path>
              <a:path w="4297680" h="118110">
                <a:moveTo>
                  <a:pt x="50436" y="59457"/>
                </a:moveTo>
                <a:lnTo>
                  <a:pt x="31741" y="70603"/>
                </a:lnTo>
                <a:lnTo>
                  <a:pt x="69952" y="70603"/>
                </a:lnTo>
                <a:lnTo>
                  <a:pt x="50436" y="59457"/>
                </a:lnTo>
                <a:close/>
              </a:path>
              <a:path w="4297680" h="118110">
                <a:moveTo>
                  <a:pt x="68585" y="48636"/>
                </a:moveTo>
                <a:lnTo>
                  <a:pt x="31491" y="48636"/>
                </a:lnTo>
                <a:lnTo>
                  <a:pt x="50436" y="59457"/>
                </a:lnTo>
                <a:lnTo>
                  <a:pt x="68585" y="486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69283" y="4673534"/>
            <a:ext cx="43688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Ti </a:t>
            </a: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2712" y="4673534"/>
            <a:ext cx="43688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Tj </a:t>
            </a: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1083" y="5648554"/>
            <a:ext cx="889635" cy="529590"/>
            <a:chOff x="2831083" y="5648554"/>
            <a:chExt cx="889635" cy="529590"/>
          </a:xfrm>
        </p:grpSpPr>
        <p:sp>
          <p:nvSpPr>
            <p:cNvPr id="8" name="object 8"/>
            <p:cNvSpPr/>
            <p:nvPr/>
          </p:nvSpPr>
          <p:spPr>
            <a:xfrm>
              <a:off x="2843783" y="5661254"/>
              <a:ext cx="864235" cy="504190"/>
            </a:xfrm>
            <a:custGeom>
              <a:avLst/>
              <a:gdLst/>
              <a:ahLst/>
              <a:cxnLst/>
              <a:rect l="l" t="t" r="r" b="b"/>
              <a:pathLst>
                <a:path w="864235" h="504189">
                  <a:moveTo>
                    <a:pt x="432053" y="0"/>
                  </a:moveTo>
                  <a:lnTo>
                    <a:pt x="373422" y="2300"/>
                  </a:lnTo>
                  <a:lnTo>
                    <a:pt x="317189" y="9001"/>
                  </a:lnTo>
                  <a:lnTo>
                    <a:pt x="263870" y="19803"/>
                  </a:lnTo>
                  <a:lnTo>
                    <a:pt x="213979" y="34406"/>
                  </a:lnTo>
                  <a:lnTo>
                    <a:pt x="168030" y="52509"/>
                  </a:lnTo>
                  <a:lnTo>
                    <a:pt x="126538" y="73811"/>
                  </a:lnTo>
                  <a:lnTo>
                    <a:pt x="90017" y="98014"/>
                  </a:lnTo>
                  <a:lnTo>
                    <a:pt x="58983" y="124817"/>
                  </a:lnTo>
                  <a:lnTo>
                    <a:pt x="33950" y="153919"/>
                  </a:lnTo>
                  <a:lnTo>
                    <a:pt x="3943" y="217821"/>
                  </a:lnTo>
                  <a:lnTo>
                    <a:pt x="0" y="252020"/>
                  </a:lnTo>
                  <a:lnTo>
                    <a:pt x="3943" y="286218"/>
                  </a:lnTo>
                  <a:lnTo>
                    <a:pt x="33950" y="350118"/>
                  </a:lnTo>
                  <a:lnTo>
                    <a:pt x="58983" y="379221"/>
                  </a:lnTo>
                  <a:lnTo>
                    <a:pt x="90017" y="406025"/>
                  </a:lnTo>
                  <a:lnTo>
                    <a:pt x="126538" y="430229"/>
                  </a:lnTo>
                  <a:lnTo>
                    <a:pt x="168030" y="451534"/>
                  </a:lnTo>
                  <a:lnTo>
                    <a:pt x="213979" y="469639"/>
                  </a:lnTo>
                  <a:lnTo>
                    <a:pt x="263870" y="484243"/>
                  </a:lnTo>
                  <a:lnTo>
                    <a:pt x="317189" y="495047"/>
                  </a:lnTo>
                  <a:lnTo>
                    <a:pt x="373422" y="501749"/>
                  </a:lnTo>
                  <a:lnTo>
                    <a:pt x="432053" y="504050"/>
                  </a:lnTo>
                  <a:lnTo>
                    <a:pt x="490683" y="501749"/>
                  </a:lnTo>
                  <a:lnTo>
                    <a:pt x="546914" y="495047"/>
                  </a:lnTo>
                  <a:lnTo>
                    <a:pt x="600233" y="484243"/>
                  </a:lnTo>
                  <a:lnTo>
                    <a:pt x="650124" y="469639"/>
                  </a:lnTo>
                  <a:lnTo>
                    <a:pt x="696074" y="451534"/>
                  </a:lnTo>
                  <a:lnTo>
                    <a:pt x="737566" y="430229"/>
                  </a:lnTo>
                  <a:lnTo>
                    <a:pt x="774087" y="406025"/>
                  </a:lnTo>
                  <a:lnTo>
                    <a:pt x="805122" y="379221"/>
                  </a:lnTo>
                  <a:lnTo>
                    <a:pt x="830156" y="350118"/>
                  </a:lnTo>
                  <a:lnTo>
                    <a:pt x="860164" y="286218"/>
                  </a:lnTo>
                  <a:lnTo>
                    <a:pt x="864107" y="252020"/>
                  </a:lnTo>
                  <a:lnTo>
                    <a:pt x="860164" y="217821"/>
                  </a:lnTo>
                  <a:lnTo>
                    <a:pt x="830156" y="153919"/>
                  </a:lnTo>
                  <a:lnTo>
                    <a:pt x="805122" y="124817"/>
                  </a:lnTo>
                  <a:lnTo>
                    <a:pt x="774087" y="98014"/>
                  </a:lnTo>
                  <a:lnTo>
                    <a:pt x="737566" y="73811"/>
                  </a:lnTo>
                  <a:lnTo>
                    <a:pt x="696074" y="52509"/>
                  </a:lnTo>
                  <a:lnTo>
                    <a:pt x="650124" y="34406"/>
                  </a:lnTo>
                  <a:lnTo>
                    <a:pt x="600233" y="19803"/>
                  </a:lnTo>
                  <a:lnTo>
                    <a:pt x="546914" y="9001"/>
                  </a:lnTo>
                  <a:lnTo>
                    <a:pt x="490683" y="2300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3783" y="5661254"/>
              <a:ext cx="864235" cy="504190"/>
            </a:xfrm>
            <a:custGeom>
              <a:avLst/>
              <a:gdLst/>
              <a:ahLst/>
              <a:cxnLst/>
              <a:rect l="l" t="t" r="r" b="b"/>
              <a:pathLst>
                <a:path w="864235" h="504189">
                  <a:moveTo>
                    <a:pt x="0" y="252020"/>
                  </a:moveTo>
                  <a:lnTo>
                    <a:pt x="15431" y="185020"/>
                  </a:lnTo>
                  <a:lnTo>
                    <a:pt x="58983" y="124817"/>
                  </a:lnTo>
                  <a:lnTo>
                    <a:pt x="90017" y="98014"/>
                  </a:lnTo>
                  <a:lnTo>
                    <a:pt x="126538" y="73811"/>
                  </a:lnTo>
                  <a:lnTo>
                    <a:pt x="168030" y="52509"/>
                  </a:lnTo>
                  <a:lnTo>
                    <a:pt x="213979" y="34406"/>
                  </a:lnTo>
                  <a:lnTo>
                    <a:pt x="263870" y="19803"/>
                  </a:lnTo>
                  <a:lnTo>
                    <a:pt x="317189" y="9001"/>
                  </a:lnTo>
                  <a:lnTo>
                    <a:pt x="373422" y="2300"/>
                  </a:lnTo>
                  <a:lnTo>
                    <a:pt x="432053" y="0"/>
                  </a:lnTo>
                  <a:lnTo>
                    <a:pt x="490683" y="2300"/>
                  </a:lnTo>
                  <a:lnTo>
                    <a:pt x="546914" y="9001"/>
                  </a:lnTo>
                  <a:lnTo>
                    <a:pt x="600233" y="19803"/>
                  </a:lnTo>
                  <a:lnTo>
                    <a:pt x="650124" y="34406"/>
                  </a:lnTo>
                  <a:lnTo>
                    <a:pt x="696074" y="52509"/>
                  </a:lnTo>
                  <a:lnTo>
                    <a:pt x="737566" y="73811"/>
                  </a:lnTo>
                  <a:lnTo>
                    <a:pt x="774087" y="98014"/>
                  </a:lnTo>
                  <a:lnTo>
                    <a:pt x="805122" y="124817"/>
                  </a:lnTo>
                  <a:lnTo>
                    <a:pt x="830156" y="153919"/>
                  </a:lnTo>
                  <a:lnTo>
                    <a:pt x="860164" y="217821"/>
                  </a:lnTo>
                  <a:lnTo>
                    <a:pt x="864107" y="252020"/>
                  </a:lnTo>
                  <a:lnTo>
                    <a:pt x="860164" y="286218"/>
                  </a:lnTo>
                  <a:lnTo>
                    <a:pt x="830156" y="350118"/>
                  </a:lnTo>
                  <a:lnTo>
                    <a:pt x="805122" y="379221"/>
                  </a:lnTo>
                  <a:lnTo>
                    <a:pt x="774087" y="406025"/>
                  </a:lnTo>
                  <a:lnTo>
                    <a:pt x="737566" y="430229"/>
                  </a:lnTo>
                  <a:lnTo>
                    <a:pt x="696074" y="451534"/>
                  </a:lnTo>
                  <a:lnTo>
                    <a:pt x="650124" y="469639"/>
                  </a:lnTo>
                  <a:lnTo>
                    <a:pt x="600233" y="484243"/>
                  </a:lnTo>
                  <a:lnTo>
                    <a:pt x="546914" y="495047"/>
                  </a:lnTo>
                  <a:lnTo>
                    <a:pt x="490683" y="501749"/>
                  </a:lnTo>
                  <a:lnTo>
                    <a:pt x="432053" y="504050"/>
                  </a:lnTo>
                  <a:lnTo>
                    <a:pt x="373422" y="501749"/>
                  </a:lnTo>
                  <a:lnTo>
                    <a:pt x="317189" y="495047"/>
                  </a:lnTo>
                  <a:lnTo>
                    <a:pt x="263870" y="484243"/>
                  </a:lnTo>
                  <a:lnTo>
                    <a:pt x="213979" y="469639"/>
                  </a:lnTo>
                  <a:lnTo>
                    <a:pt x="168030" y="451534"/>
                  </a:lnTo>
                  <a:lnTo>
                    <a:pt x="126538" y="430229"/>
                  </a:lnTo>
                  <a:lnTo>
                    <a:pt x="90017" y="406025"/>
                  </a:lnTo>
                  <a:lnTo>
                    <a:pt x="58983" y="379221"/>
                  </a:lnTo>
                  <a:lnTo>
                    <a:pt x="33950" y="350118"/>
                  </a:lnTo>
                  <a:lnTo>
                    <a:pt x="3943" y="286218"/>
                  </a:lnTo>
                  <a:lnTo>
                    <a:pt x="0" y="25202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67128" y="5782623"/>
            <a:ext cx="224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0" dirty="0">
                <a:latin typeface="Calibri"/>
                <a:cs typeface="Calibri"/>
              </a:rPr>
              <a:t>R1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1730" y="4856988"/>
            <a:ext cx="3604260" cy="832485"/>
          </a:xfrm>
          <a:custGeom>
            <a:avLst/>
            <a:gdLst/>
            <a:ahLst/>
            <a:cxnLst/>
            <a:rect l="l" t="t" r="r" b="b"/>
            <a:pathLst>
              <a:path w="3604260" h="832485">
                <a:moveTo>
                  <a:pt x="724776" y="792480"/>
                </a:moveTo>
                <a:lnTo>
                  <a:pt x="71742" y="531202"/>
                </a:lnTo>
                <a:lnTo>
                  <a:pt x="119380" y="524129"/>
                </a:lnTo>
                <a:lnTo>
                  <a:pt x="124206" y="517652"/>
                </a:lnTo>
                <a:lnTo>
                  <a:pt x="123634" y="513727"/>
                </a:lnTo>
                <a:lnTo>
                  <a:pt x="122161" y="503821"/>
                </a:lnTo>
                <a:lnTo>
                  <a:pt x="115684" y="498983"/>
                </a:lnTo>
                <a:lnTo>
                  <a:pt x="0" y="516255"/>
                </a:lnTo>
                <a:lnTo>
                  <a:pt x="67564" y="602996"/>
                </a:lnTo>
                <a:lnTo>
                  <a:pt x="71869" y="608457"/>
                </a:lnTo>
                <a:lnTo>
                  <a:pt x="79870" y="609473"/>
                </a:lnTo>
                <a:lnTo>
                  <a:pt x="85471" y="605167"/>
                </a:lnTo>
                <a:lnTo>
                  <a:pt x="90919" y="600837"/>
                </a:lnTo>
                <a:lnTo>
                  <a:pt x="91948" y="592836"/>
                </a:lnTo>
                <a:lnTo>
                  <a:pt x="87630" y="587375"/>
                </a:lnTo>
                <a:lnTo>
                  <a:pt x="62217" y="554774"/>
                </a:lnTo>
                <a:lnTo>
                  <a:pt x="715391" y="816063"/>
                </a:lnTo>
                <a:lnTo>
                  <a:pt x="724776" y="792480"/>
                </a:lnTo>
                <a:close/>
              </a:path>
              <a:path w="3604260" h="832485">
                <a:moveTo>
                  <a:pt x="3604006" y="24384"/>
                </a:moveTo>
                <a:lnTo>
                  <a:pt x="3596754" y="0"/>
                </a:lnTo>
                <a:lnTo>
                  <a:pt x="1001674" y="771512"/>
                </a:lnTo>
                <a:lnTo>
                  <a:pt x="1034669" y="736346"/>
                </a:lnTo>
                <a:lnTo>
                  <a:pt x="1034427" y="728345"/>
                </a:lnTo>
                <a:lnTo>
                  <a:pt x="1029335" y="723519"/>
                </a:lnTo>
                <a:lnTo>
                  <a:pt x="1024128" y="718705"/>
                </a:lnTo>
                <a:lnTo>
                  <a:pt x="1016139" y="718947"/>
                </a:lnTo>
                <a:lnTo>
                  <a:pt x="1011288" y="724039"/>
                </a:lnTo>
                <a:lnTo>
                  <a:pt x="936129" y="804291"/>
                </a:lnTo>
                <a:lnTo>
                  <a:pt x="1049782" y="831989"/>
                </a:lnTo>
                <a:lnTo>
                  <a:pt x="1056640" y="827811"/>
                </a:lnTo>
                <a:lnTo>
                  <a:pt x="1059942" y="814184"/>
                </a:lnTo>
                <a:lnTo>
                  <a:pt x="1056957" y="809282"/>
                </a:lnTo>
                <a:lnTo>
                  <a:pt x="1055763" y="807313"/>
                </a:lnTo>
                <a:lnTo>
                  <a:pt x="1008875" y="795883"/>
                </a:lnTo>
                <a:lnTo>
                  <a:pt x="3604006" y="2438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4648" y="851784"/>
            <a:ext cx="8314690" cy="38334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750" b="1" spc="-5" dirty="0">
                <a:solidFill>
                  <a:srgbClr val="00CC00"/>
                </a:solidFill>
                <a:latin typeface="Calibri"/>
                <a:cs typeface="Calibri"/>
              </a:rPr>
              <a:t>Wait-Die</a:t>
            </a:r>
            <a:endParaRPr sz="2750">
              <a:latin typeface="Calibri"/>
              <a:cs typeface="Calibri"/>
            </a:endParaRPr>
          </a:p>
          <a:p>
            <a:pPr marL="12700" marR="5080" algn="just">
              <a:lnSpc>
                <a:spcPct val="100099"/>
              </a:lnSpc>
              <a:spcBef>
                <a:spcPts val="2225"/>
              </a:spcBef>
            </a:pPr>
            <a:r>
              <a:rPr sz="2400" b="1" spc="-10" dirty="0">
                <a:latin typeface="Calibri"/>
                <a:cs typeface="Calibri"/>
              </a:rPr>
              <a:t>Check </a:t>
            </a:r>
            <a:r>
              <a:rPr sz="2400" b="1" spc="5" dirty="0">
                <a:latin typeface="Calibri"/>
                <a:cs typeface="Calibri"/>
              </a:rPr>
              <a:t>if TS(Ti) </a:t>
            </a:r>
            <a:r>
              <a:rPr sz="2400" b="1" dirty="0">
                <a:latin typeface="Calibri"/>
                <a:cs typeface="Calibri"/>
              </a:rPr>
              <a:t>&lt; </a:t>
            </a:r>
            <a:r>
              <a:rPr sz="2400" b="1" spc="-5" dirty="0">
                <a:latin typeface="Calibri"/>
                <a:cs typeface="Calibri"/>
              </a:rPr>
              <a:t>TS(Tj) </a:t>
            </a:r>
            <a:r>
              <a:rPr sz="2400" b="1" dirty="0">
                <a:latin typeface="Calibri"/>
                <a:cs typeface="Calibri"/>
              </a:rPr>
              <a:t>- </a:t>
            </a:r>
            <a:r>
              <a:rPr sz="2400" b="1" spc="15" dirty="0">
                <a:latin typeface="Calibri"/>
                <a:cs typeface="Calibri"/>
              </a:rPr>
              <a:t>If </a:t>
            </a:r>
            <a:r>
              <a:rPr sz="2400" b="1" spc="5" dirty="0">
                <a:latin typeface="Calibri"/>
                <a:cs typeface="Calibri"/>
              </a:rPr>
              <a:t>Ti is </a:t>
            </a:r>
            <a:r>
              <a:rPr sz="2400" b="1" spc="-1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older </a:t>
            </a:r>
            <a:r>
              <a:rPr sz="2400" b="1" spc="-10" dirty="0">
                <a:latin typeface="Calibri"/>
                <a:cs typeface="Calibri"/>
              </a:rPr>
              <a:t>transaction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5" dirty="0">
                <a:latin typeface="Calibri"/>
                <a:cs typeface="Calibri"/>
              </a:rPr>
              <a:t>Tj </a:t>
            </a:r>
            <a:r>
              <a:rPr sz="2400" b="1" dirty="0">
                <a:latin typeface="Calibri"/>
                <a:cs typeface="Calibri"/>
              </a:rPr>
              <a:t>has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held </a:t>
            </a:r>
            <a:r>
              <a:rPr sz="2400" b="1" dirty="0">
                <a:latin typeface="Calibri"/>
                <a:cs typeface="Calibri"/>
              </a:rPr>
              <a:t>some </a:t>
            </a:r>
            <a:r>
              <a:rPr sz="2400" b="1" spc="-5" dirty="0">
                <a:latin typeface="Calibri"/>
                <a:cs typeface="Calibri"/>
              </a:rPr>
              <a:t>resource, </a:t>
            </a:r>
            <a:r>
              <a:rPr sz="2400" b="1" spc="10" dirty="0">
                <a:latin typeface="Calibri"/>
                <a:cs typeface="Calibri"/>
              </a:rPr>
              <a:t>then </a:t>
            </a:r>
            <a:r>
              <a:rPr sz="2400" b="1" spc="5" dirty="0">
                <a:latin typeface="Calibri"/>
                <a:cs typeface="Calibri"/>
              </a:rPr>
              <a:t>Ti is </a:t>
            </a:r>
            <a:r>
              <a:rPr sz="2400" b="1" dirty="0">
                <a:latin typeface="Calibri"/>
                <a:cs typeface="Calibri"/>
              </a:rPr>
              <a:t>allowed </a:t>
            </a:r>
            <a:r>
              <a:rPr sz="2400" b="1" spc="-5" dirty="0">
                <a:latin typeface="Calibri"/>
                <a:cs typeface="Calibri"/>
              </a:rPr>
              <a:t>to </a:t>
            </a:r>
            <a:r>
              <a:rPr sz="2400" b="1" spc="5" dirty="0">
                <a:latin typeface="Calibri"/>
                <a:cs typeface="Calibri"/>
              </a:rPr>
              <a:t>wait </a:t>
            </a:r>
            <a:r>
              <a:rPr sz="2400" b="1" spc="-5" dirty="0">
                <a:latin typeface="Calibri"/>
                <a:cs typeface="Calibri"/>
              </a:rPr>
              <a:t>until </a:t>
            </a:r>
            <a:r>
              <a:rPr sz="2400" b="1" spc="15" dirty="0">
                <a:latin typeface="Calibri"/>
                <a:cs typeface="Calibri"/>
              </a:rPr>
              <a:t>the </a:t>
            </a:r>
            <a:r>
              <a:rPr sz="2400" b="1" dirty="0">
                <a:latin typeface="Calibri"/>
                <a:cs typeface="Calibri"/>
              </a:rPr>
              <a:t>data-item </a:t>
            </a:r>
            <a:r>
              <a:rPr sz="2400" b="1" spc="-53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available </a:t>
            </a:r>
            <a:r>
              <a:rPr sz="2400" b="1" spc="-10" dirty="0">
                <a:latin typeface="Calibri"/>
                <a:cs typeface="Calibri"/>
              </a:rPr>
              <a:t>for </a:t>
            </a:r>
            <a:r>
              <a:rPr sz="2400" b="1" spc="-15" dirty="0">
                <a:latin typeface="Calibri"/>
                <a:cs typeface="Calibri"/>
              </a:rPr>
              <a:t>execution. </a:t>
            </a:r>
            <a:r>
              <a:rPr sz="2400" b="1" dirty="0">
                <a:latin typeface="Calibri"/>
                <a:cs typeface="Calibri"/>
              </a:rPr>
              <a:t>That </a:t>
            </a:r>
            <a:r>
              <a:rPr sz="2400" b="1" spc="-5" dirty="0">
                <a:latin typeface="Calibri"/>
                <a:cs typeface="Calibri"/>
              </a:rPr>
              <a:t>means </a:t>
            </a:r>
            <a:r>
              <a:rPr sz="2400" b="1" spc="5" dirty="0">
                <a:latin typeface="Calibri"/>
                <a:cs typeface="Calibri"/>
              </a:rPr>
              <a:t>if </a:t>
            </a:r>
            <a:r>
              <a:rPr sz="2400" b="1" spc="15" dirty="0">
                <a:latin typeface="Calibri"/>
                <a:cs typeface="Calibri"/>
              </a:rPr>
              <a:t>the </a:t>
            </a:r>
            <a:r>
              <a:rPr sz="2400" b="1" spc="5" dirty="0">
                <a:latin typeface="Calibri"/>
                <a:cs typeface="Calibri"/>
              </a:rPr>
              <a:t>older </a:t>
            </a:r>
            <a:r>
              <a:rPr sz="2400" b="1" spc="-5" dirty="0">
                <a:latin typeface="Calibri"/>
                <a:cs typeface="Calibri"/>
              </a:rPr>
              <a:t>transaction </a:t>
            </a:r>
            <a:r>
              <a:rPr sz="2400" b="1" spc="10" dirty="0">
                <a:latin typeface="Calibri"/>
                <a:cs typeface="Calibri"/>
              </a:rPr>
              <a:t>is 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waiting </a:t>
            </a:r>
            <a:r>
              <a:rPr sz="2400" b="1" spc="-10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resource </a:t>
            </a:r>
            <a:r>
              <a:rPr sz="2400" b="1" spc="-5" dirty="0">
                <a:latin typeface="Calibri"/>
                <a:cs typeface="Calibri"/>
              </a:rPr>
              <a:t>which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15" dirty="0">
                <a:latin typeface="Calibri"/>
                <a:cs typeface="Calibri"/>
              </a:rPr>
              <a:t>locked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15" dirty="0">
                <a:latin typeface="Calibri"/>
                <a:cs typeface="Calibri"/>
              </a:rPr>
              <a:t>the </a:t>
            </a:r>
            <a:r>
              <a:rPr sz="2400" b="1" spc="-15" dirty="0">
                <a:latin typeface="Calibri"/>
                <a:cs typeface="Calibri"/>
              </a:rPr>
              <a:t>younger </a:t>
            </a:r>
            <a:r>
              <a:rPr sz="2400" b="1" spc="-5" dirty="0">
                <a:latin typeface="Calibri"/>
                <a:cs typeface="Calibri"/>
              </a:rPr>
              <a:t>transaction,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then the </a:t>
            </a:r>
            <a:r>
              <a:rPr sz="2400" b="1" spc="5" dirty="0">
                <a:latin typeface="Calibri"/>
                <a:cs typeface="Calibri"/>
              </a:rPr>
              <a:t>older </a:t>
            </a:r>
            <a:r>
              <a:rPr sz="2400" b="1" spc="-5" dirty="0">
                <a:latin typeface="Calibri"/>
                <a:cs typeface="Calibri"/>
              </a:rPr>
              <a:t>transaction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dirty="0">
                <a:latin typeface="Calibri"/>
                <a:cs typeface="Calibri"/>
              </a:rPr>
              <a:t>allowed </a:t>
            </a:r>
            <a:r>
              <a:rPr sz="2400" b="1" spc="-5" dirty="0">
                <a:latin typeface="Calibri"/>
                <a:cs typeface="Calibri"/>
              </a:rPr>
              <a:t>to </a:t>
            </a:r>
            <a:r>
              <a:rPr sz="2400" b="1" spc="5" dirty="0">
                <a:latin typeface="Calibri"/>
                <a:cs typeface="Calibri"/>
              </a:rPr>
              <a:t>wait </a:t>
            </a:r>
            <a:r>
              <a:rPr sz="2400" b="1" spc="-10" dirty="0">
                <a:latin typeface="Calibri"/>
                <a:cs typeface="Calibri"/>
              </a:rPr>
              <a:t>for </a:t>
            </a:r>
            <a:r>
              <a:rPr sz="2400" b="1" spc="-15" dirty="0">
                <a:latin typeface="Calibri"/>
                <a:cs typeface="Calibri"/>
              </a:rPr>
              <a:t>resource </a:t>
            </a:r>
            <a:r>
              <a:rPr sz="2400" b="1" spc="-5" dirty="0">
                <a:latin typeface="Calibri"/>
                <a:cs typeface="Calibri"/>
              </a:rPr>
              <a:t>until </a:t>
            </a:r>
            <a:r>
              <a:rPr sz="2400" b="1" spc="10" dirty="0">
                <a:latin typeface="Calibri"/>
                <a:cs typeface="Calibri"/>
              </a:rPr>
              <a:t>it 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available.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517525">
              <a:lnSpc>
                <a:spcPct val="100000"/>
              </a:lnSpc>
              <a:spcBef>
                <a:spcPts val="2035"/>
              </a:spcBef>
            </a:pP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800" b="1" spc="-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7106291" y="4654548"/>
            <a:ext cx="11176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160" dirty="0">
                <a:solidFill>
                  <a:srgbClr val="00CC00"/>
                </a:solidFill>
                <a:latin typeface="Calibri"/>
                <a:cs typeface="Calibri"/>
              </a:rPr>
              <a:t>W</a:t>
            </a:r>
            <a:r>
              <a:rPr sz="4400" b="1" spc="10" dirty="0">
                <a:solidFill>
                  <a:srgbClr val="00CC00"/>
                </a:solidFill>
                <a:latin typeface="Calibri"/>
                <a:cs typeface="Calibri"/>
              </a:rPr>
              <a:t>a</a:t>
            </a:r>
            <a:r>
              <a:rPr sz="4400" b="1" spc="-45" dirty="0">
                <a:solidFill>
                  <a:srgbClr val="00CC00"/>
                </a:solidFill>
                <a:latin typeface="Calibri"/>
                <a:cs typeface="Calibri"/>
              </a:rPr>
              <a:t>i</a:t>
            </a:r>
            <a:r>
              <a:rPr sz="4400" b="1" spc="10" dirty="0">
                <a:solidFill>
                  <a:srgbClr val="00CC00"/>
                </a:solidFill>
                <a:latin typeface="Calibri"/>
                <a:cs typeface="Calibri"/>
              </a:rPr>
              <a:t>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7274" y="5394645"/>
            <a:ext cx="554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ld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6017" y="5466713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C0098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10" dirty="0">
                <a:solidFill>
                  <a:srgbClr val="CC0098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CC0098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56" y="851784"/>
            <a:ext cx="8303895" cy="2280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0"/>
              </a:spcBef>
            </a:pPr>
            <a:r>
              <a:rPr sz="2750" b="1" spc="-5" dirty="0">
                <a:solidFill>
                  <a:srgbClr val="00CC00"/>
                </a:solidFill>
                <a:latin typeface="Calibri"/>
                <a:cs typeface="Calibri"/>
              </a:rPr>
              <a:t>Wait-Die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99900"/>
              </a:lnSpc>
            </a:pPr>
            <a:r>
              <a:rPr sz="2400" b="1" spc="-10" dirty="0">
                <a:latin typeface="Calibri"/>
                <a:cs typeface="Calibri"/>
              </a:rPr>
              <a:t>Check </a:t>
            </a:r>
            <a:r>
              <a:rPr sz="2400" b="1" spc="5" dirty="0">
                <a:latin typeface="Calibri"/>
                <a:cs typeface="Calibri"/>
              </a:rPr>
              <a:t>if TS(Ti) </a:t>
            </a:r>
            <a:r>
              <a:rPr sz="2400" b="1" dirty="0">
                <a:latin typeface="Calibri"/>
                <a:cs typeface="Calibri"/>
              </a:rPr>
              <a:t>&lt; </a:t>
            </a:r>
            <a:r>
              <a:rPr sz="2400" b="1" spc="-5" dirty="0">
                <a:latin typeface="Calibri"/>
                <a:cs typeface="Calibri"/>
              </a:rPr>
              <a:t>TS(Tj) </a:t>
            </a:r>
            <a:r>
              <a:rPr sz="2400" b="1" dirty="0">
                <a:latin typeface="Calibri"/>
                <a:cs typeface="Calibri"/>
              </a:rPr>
              <a:t>- </a:t>
            </a:r>
            <a:r>
              <a:rPr sz="2400" b="1" spc="15" dirty="0">
                <a:latin typeface="Calibri"/>
                <a:cs typeface="Calibri"/>
              </a:rPr>
              <a:t>If </a:t>
            </a:r>
            <a:r>
              <a:rPr sz="2400" b="1" spc="5" dirty="0">
                <a:latin typeface="Calibri"/>
                <a:cs typeface="Calibri"/>
              </a:rPr>
              <a:t>Ti is </a:t>
            </a:r>
            <a:r>
              <a:rPr sz="2400" b="1" spc="-5" dirty="0">
                <a:latin typeface="Calibri"/>
                <a:cs typeface="Calibri"/>
              </a:rPr>
              <a:t>older transaction </a:t>
            </a:r>
            <a:r>
              <a:rPr sz="2400" b="1" dirty="0">
                <a:latin typeface="Calibri"/>
                <a:cs typeface="Calibri"/>
              </a:rPr>
              <a:t>and has </a:t>
            </a:r>
            <a:r>
              <a:rPr sz="2400" b="1" spc="-10" dirty="0">
                <a:latin typeface="Calibri"/>
                <a:cs typeface="Calibri"/>
              </a:rPr>
              <a:t>held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some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5" dirty="0">
                <a:latin typeface="Calibri"/>
                <a:cs typeface="Calibri"/>
              </a:rPr>
              <a:t>if Tj is </a:t>
            </a:r>
            <a:r>
              <a:rPr sz="2400" b="1" dirty="0">
                <a:latin typeface="Calibri"/>
                <a:cs typeface="Calibri"/>
              </a:rPr>
              <a:t>waiting </a:t>
            </a:r>
            <a:r>
              <a:rPr sz="2400" b="1" spc="-10" dirty="0">
                <a:latin typeface="Calibri"/>
                <a:cs typeface="Calibri"/>
              </a:rPr>
              <a:t>for </a:t>
            </a:r>
            <a:r>
              <a:rPr sz="2400" b="1" dirty="0">
                <a:latin typeface="Calibri"/>
                <a:cs typeface="Calibri"/>
              </a:rPr>
              <a:t>it, </a:t>
            </a:r>
            <a:r>
              <a:rPr sz="2400" b="1" spc="10" dirty="0">
                <a:latin typeface="Calibri"/>
                <a:cs typeface="Calibri"/>
              </a:rPr>
              <a:t>then </a:t>
            </a:r>
            <a:r>
              <a:rPr sz="2400" b="1" spc="5" dirty="0">
                <a:latin typeface="Calibri"/>
                <a:cs typeface="Calibri"/>
              </a:rPr>
              <a:t>Tj is </a:t>
            </a:r>
            <a:r>
              <a:rPr sz="2400" b="1" dirty="0">
                <a:latin typeface="Calibri"/>
                <a:cs typeface="Calibri"/>
              </a:rPr>
              <a:t>killed and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restarted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later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random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delay</a:t>
            </a:r>
            <a:r>
              <a:rPr sz="2400" b="1" spc="-10" dirty="0">
                <a:latin typeface="Calibri"/>
                <a:cs typeface="Calibri"/>
              </a:rPr>
              <a:t> but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15" dirty="0">
                <a:latin typeface="Calibri"/>
                <a:cs typeface="Calibri"/>
              </a:rPr>
              <a:t>the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same 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timestamp.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5" name="object 5"/>
          <p:cNvSpPr/>
          <p:nvPr/>
        </p:nvSpPr>
        <p:spPr>
          <a:xfrm>
            <a:off x="2002667" y="4489834"/>
            <a:ext cx="4297680" cy="118110"/>
          </a:xfrm>
          <a:custGeom>
            <a:avLst/>
            <a:gdLst/>
            <a:ahLst/>
            <a:cxnLst/>
            <a:rect l="l" t="t" r="r" b="b"/>
            <a:pathLst>
              <a:path w="4297680" h="118110">
                <a:moveTo>
                  <a:pt x="100584" y="0"/>
                </a:moveTo>
                <a:lnTo>
                  <a:pt x="0" y="59935"/>
                </a:lnTo>
                <a:lnTo>
                  <a:pt x="95631" y="114418"/>
                </a:lnTo>
                <a:lnTo>
                  <a:pt x="101727" y="117978"/>
                </a:lnTo>
                <a:lnTo>
                  <a:pt x="109465" y="115824"/>
                </a:lnTo>
                <a:lnTo>
                  <a:pt x="116323" y="103632"/>
                </a:lnTo>
                <a:lnTo>
                  <a:pt x="114300" y="95880"/>
                </a:lnTo>
                <a:lnTo>
                  <a:pt x="73079" y="72390"/>
                </a:lnTo>
                <a:lnTo>
                  <a:pt x="25395" y="72390"/>
                </a:lnTo>
                <a:lnTo>
                  <a:pt x="25146" y="46981"/>
                </a:lnTo>
                <a:lnTo>
                  <a:pt x="72106" y="46537"/>
                </a:lnTo>
                <a:lnTo>
                  <a:pt x="113538" y="21835"/>
                </a:lnTo>
                <a:lnTo>
                  <a:pt x="115561" y="14097"/>
                </a:lnTo>
                <a:lnTo>
                  <a:pt x="111882" y="8001"/>
                </a:lnTo>
                <a:lnTo>
                  <a:pt x="108322" y="2023"/>
                </a:lnTo>
                <a:lnTo>
                  <a:pt x="100584" y="0"/>
                </a:lnTo>
                <a:close/>
              </a:path>
              <a:path w="4297680" h="118110">
                <a:moveTo>
                  <a:pt x="72106" y="46537"/>
                </a:moveTo>
                <a:lnTo>
                  <a:pt x="25146" y="46981"/>
                </a:lnTo>
                <a:lnTo>
                  <a:pt x="25395" y="72390"/>
                </a:lnTo>
                <a:lnTo>
                  <a:pt x="72302" y="71946"/>
                </a:lnTo>
                <a:lnTo>
                  <a:pt x="69952" y="70603"/>
                </a:lnTo>
                <a:lnTo>
                  <a:pt x="31741" y="70603"/>
                </a:lnTo>
                <a:lnTo>
                  <a:pt x="31491" y="48636"/>
                </a:lnTo>
                <a:lnTo>
                  <a:pt x="68585" y="48636"/>
                </a:lnTo>
                <a:lnTo>
                  <a:pt x="72106" y="46537"/>
                </a:lnTo>
                <a:close/>
              </a:path>
              <a:path w="4297680" h="118110">
                <a:moveTo>
                  <a:pt x="72302" y="71946"/>
                </a:moveTo>
                <a:lnTo>
                  <a:pt x="25395" y="72390"/>
                </a:lnTo>
                <a:lnTo>
                  <a:pt x="73079" y="72390"/>
                </a:lnTo>
                <a:lnTo>
                  <a:pt x="72302" y="71946"/>
                </a:lnTo>
                <a:close/>
              </a:path>
              <a:path w="4297680" h="118110">
                <a:moveTo>
                  <a:pt x="4297427" y="6595"/>
                </a:moveTo>
                <a:lnTo>
                  <a:pt x="72106" y="46537"/>
                </a:lnTo>
                <a:lnTo>
                  <a:pt x="50436" y="59457"/>
                </a:lnTo>
                <a:lnTo>
                  <a:pt x="72302" y="71946"/>
                </a:lnTo>
                <a:lnTo>
                  <a:pt x="4297670" y="32004"/>
                </a:lnTo>
                <a:lnTo>
                  <a:pt x="4297427" y="6595"/>
                </a:lnTo>
                <a:close/>
              </a:path>
              <a:path w="4297680" h="118110">
                <a:moveTo>
                  <a:pt x="31491" y="48636"/>
                </a:moveTo>
                <a:lnTo>
                  <a:pt x="31741" y="70603"/>
                </a:lnTo>
                <a:lnTo>
                  <a:pt x="50436" y="59457"/>
                </a:lnTo>
                <a:lnTo>
                  <a:pt x="31491" y="48636"/>
                </a:lnTo>
                <a:close/>
              </a:path>
              <a:path w="4297680" h="118110">
                <a:moveTo>
                  <a:pt x="50436" y="59457"/>
                </a:moveTo>
                <a:lnTo>
                  <a:pt x="31741" y="70603"/>
                </a:lnTo>
                <a:lnTo>
                  <a:pt x="69952" y="70603"/>
                </a:lnTo>
                <a:lnTo>
                  <a:pt x="50436" y="59457"/>
                </a:lnTo>
                <a:close/>
              </a:path>
              <a:path w="4297680" h="118110">
                <a:moveTo>
                  <a:pt x="68585" y="48636"/>
                </a:moveTo>
                <a:lnTo>
                  <a:pt x="31491" y="48636"/>
                </a:lnTo>
                <a:lnTo>
                  <a:pt x="50436" y="59457"/>
                </a:lnTo>
                <a:lnTo>
                  <a:pt x="68585" y="486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92449" y="4673534"/>
            <a:ext cx="43815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Ti </a:t>
            </a:r>
            <a:r>
              <a:rPr sz="1800" b="1" spc="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2712" y="4673534"/>
            <a:ext cx="43688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Tj </a:t>
            </a: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95191" y="5720551"/>
            <a:ext cx="1322070" cy="601980"/>
            <a:chOff x="3695191" y="5720551"/>
            <a:chExt cx="1322070" cy="601980"/>
          </a:xfrm>
        </p:grpSpPr>
        <p:sp>
          <p:nvSpPr>
            <p:cNvPr id="9" name="object 9"/>
            <p:cNvSpPr/>
            <p:nvPr/>
          </p:nvSpPr>
          <p:spPr>
            <a:xfrm>
              <a:off x="3707891" y="5733251"/>
              <a:ext cx="1296670" cy="576580"/>
            </a:xfrm>
            <a:custGeom>
              <a:avLst/>
              <a:gdLst/>
              <a:ahLst/>
              <a:cxnLst/>
              <a:rect l="l" t="t" r="r" b="b"/>
              <a:pathLst>
                <a:path w="1296670" h="576579">
                  <a:moveTo>
                    <a:pt x="648096" y="0"/>
                  </a:moveTo>
                  <a:lnTo>
                    <a:pt x="581838" y="1487"/>
                  </a:lnTo>
                  <a:lnTo>
                    <a:pt x="517493" y="5852"/>
                  </a:lnTo>
                  <a:lnTo>
                    <a:pt x="455386" y="12950"/>
                  </a:lnTo>
                  <a:lnTo>
                    <a:pt x="395843" y="22636"/>
                  </a:lnTo>
                  <a:lnTo>
                    <a:pt x="339191" y="34766"/>
                  </a:lnTo>
                  <a:lnTo>
                    <a:pt x="285755" y="49195"/>
                  </a:lnTo>
                  <a:lnTo>
                    <a:pt x="235862" y="65777"/>
                  </a:lnTo>
                  <a:lnTo>
                    <a:pt x="189837" y="84368"/>
                  </a:lnTo>
                  <a:lnTo>
                    <a:pt x="148005" y="104823"/>
                  </a:lnTo>
                  <a:lnTo>
                    <a:pt x="110694" y="126997"/>
                  </a:lnTo>
                  <a:lnTo>
                    <a:pt x="78229" y="150746"/>
                  </a:lnTo>
                  <a:lnTo>
                    <a:pt x="29140" y="202387"/>
                  </a:lnTo>
                  <a:lnTo>
                    <a:pt x="3346" y="258587"/>
                  </a:lnTo>
                  <a:lnTo>
                    <a:pt x="0" y="288035"/>
                  </a:lnTo>
                  <a:lnTo>
                    <a:pt x="3346" y="317486"/>
                  </a:lnTo>
                  <a:lnTo>
                    <a:pt x="29140" y="373690"/>
                  </a:lnTo>
                  <a:lnTo>
                    <a:pt x="78229" y="425332"/>
                  </a:lnTo>
                  <a:lnTo>
                    <a:pt x="110694" y="449081"/>
                  </a:lnTo>
                  <a:lnTo>
                    <a:pt x="148005" y="471255"/>
                  </a:lnTo>
                  <a:lnTo>
                    <a:pt x="189837" y="491709"/>
                  </a:lnTo>
                  <a:lnTo>
                    <a:pt x="235862" y="510299"/>
                  </a:lnTo>
                  <a:lnTo>
                    <a:pt x="285755" y="526880"/>
                  </a:lnTo>
                  <a:lnTo>
                    <a:pt x="339191" y="541308"/>
                  </a:lnTo>
                  <a:lnTo>
                    <a:pt x="395843" y="553437"/>
                  </a:lnTo>
                  <a:lnTo>
                    <a:pt x="455386" y="563122"/>
                  </a:lnTo>
                  <a:lnTo>
                    <a:pt x="517493" y="570220"/>
                  </a:lnTo>
                  <a:lnTo>
                    <a:pt x="581838" y="574584"/>
                  </a:lnTo>
                  <a:lnTo>
                    <a:pt x="648096" y="576071"/>
                  </a:lnTo>
                  <a:lnTo>
                    <a:pt x="714348" y="574584"/>
                  </a:lnTo>
                  <a:lnTo>
                    <a:pt x="778689" y="570220"/>
                  </a:lnTo>
                  <a:lnTo>
                    <a:pt x="840792" y="563122"/>
                  </a:lnTo>
                  <a:lnTo>
                    <a:pt x="900331" y="553437"/>
                  </a:lnTo>
                  <a:lnTo>
                    <a:pt x="956980" y="541308"/>
                  </a:lnTo>
                  <a:lnTo>
                    <a:pt x="1010413" y="526880"/>
                  </a:lnTo>
                  <a:lnTo>
                    <a:pt x="1060304" y="510299"/>
                  </a:lnTo>
                  <a:lnTo>
                    <a:pt x="1106328" y="491709"/>
                  </a:lnTo>
                  <a:lnTo>
                    <a:pt x="1148158" y="471255"/>
                  </a:lnTo>
                  <a:lnTo>
                    <a:pt x="1185469" y="449081"/>
                  </a:lnTo>
                  <a:lnTo>
                    <a:pt x="1217933" y="425332"/>
                  </a:lnTo>
                  <a:lnTo>
                    <a:pt x="1267021" y="373690"/>
                  </a:lnTo>
                  <a:lnTo>
                    <a:pt x="1292815" y="317486"/>
                  </a:lnTo>
                  <a:lnTo>
                    <a:pt x="1296161" y="288035"/>
                  </a:lnTo>
                  <a:lnTo>
                    <a:pt x="1292815" y="258587"/>
                  </a:lnTo>
                  <a:lnTo>
                    <a:pt x="1267021" y="202387"/>
                  </a:lnTo>
                  <a:lnTo>
                    <a:pt x="1217933" y="150746"/>
                  </a:lnTo>
                  <a:lnTo>
                    <a:pt x="1185469" y="126997"/>
                  </a:lnTo>
                  <a:lnTo>
                    <a:pt x="1148158" y="104823"/>
                  </a:lnTo>
                  <a:lnTo>
                    <a:pt x="1106328" y="84368"/>
                  </a:lnTo>
                  <a:lnTo>
                    <a:pt x="1060304" y="65777"/>
                  </a:lnTo>
                  <a:lnTo>
                    <a:pt x="1010413" y="49195"/>
                  </a:lnTo>
                  <a:lnTo>
                    <a:pt x="956980" y="34766"/>
                  </a:lnTo>
                  <a:lnTo>
                    <a:pt x="900331" y="22636"/>
                  </a:lnTo>
                  <a:lnTo>
                    <a:pt x="840792" y="12950"/>
                  </a:lnTo>
                  <a:lnTo>
                    <a:pt x="778689" y="5852"/>
                  </a:lnTo>
                  <a:lnTo>
                    <a:pt x="714348" y="1487"/>
                  </a:lnTo>
                  <a:lnTo>
                    <a:pt x="6480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7891" y="5733251"/>
              <a:ext cx="1296670" cy="576580"/>
            </a:xfrm>
            <a:custGeom>
              <a:avLst/>
              <a:gdLst/>
              <a:ahLst/>
              <a:cxnLst/>
              <a:rect l="l" t="t" r="r" b="b"/>
              <a:pathLst>
                <a:path w="1296670" h="576579">
                  <a:moveTo>
                    <a:pt x="0" y="288035"/>
                  </a:moveTo>
                  <a:lnTo>
                    <a:pt x="13168" y="229990"/>
                  </a:lnTo>
                  <a:lnTo>
                    <a:pt x="50935" y="175924"/>
                  </a:lnTo>
                  <a:lnTo>
                    <a:pt x="110694" y="126997"/>
                  </a:lnTo>
                  <a:lnTo>
                    <a:pt x="148005" y="104823"/>
                  </a:lnTo>
                  <a:lnTo>
                    <a:pt x="189837" y="84368"/>
                  </a:lnTo>
                  <a:lnTo>
                    <a:pt x="235862" y="65777"/>
                  </a:lnTo>
                  <a:lnTo>
                    <a:pt x="285755" y="49195"/>
                  </a:lnTo>
                  <a:lnTo>
                    <a:pt x="339191" y="34766"/>
                  </a:lnTo>
                  <a:lnTo>
                    <a:pt x="395843" y="22636"/>
                  </a:lnTo>
                  <a:lnTo>
                    <a:pt x="455386" y="12950"/>
                  </a:lnTo>
                  <a:lnTo>
                    <a:pt x="517493" y="5852"/>
                  </a:lnTo>
                  <a:lnTo>
                    <a:pt x="581838" y="1487"/>
                  </a:lnTo>
                  <a:lnTo>
                    <a:pt x="648096" y="0"/>
                  </a:lnTo>
                  <a:lnTo>
                    <a:pt x="714348" y="1487"/>
                  </a:lnTo>
                  <a:lnTo>
                    <a:pt x="778689" y="5852"/>
                  </a:lnTo>
                  <a:lnTo>
                    <a:pt x="840792" y="12950"/>
                  </a:lnTo>
                  <a:lnTo>
                    <a:pt x="900331" y="22636"/>
                  </a:lnTo>
                  <a:lnTo>
                    <a:pt x="956980" y="34766"/>
                  </a:lnTo>
                  <a:lnTo>
                    <a:pt x="1010413" y="49195"/>
                  </a:lnTo>
                  <a:lnTo>
                    <a:pt x="1060304" y="65777"/>
                  </a:lnTo>
                  <a:lnTo>
                    <a:pt x="1106328" y="84368"/>
                  </a:lnTo>
                  <a:lnTo>
                    <a:pt x="1148158" y="104823"/>
                  </a:lnTo>
                  <a:lnTo>
                    <a:pt x="1185469" y="126997"/>
                  </a:lnTo>
                  <a:lnTo>
                    <a:pt x="1217933" y="150746"/>
                  </a:lnTo>
                  <a:lnTo>
                    <a:pt x="1267021" y="202387"/>
                  </a:lnTo>
                  <a:lnTo>
                    <a:pt x="1292815" y="258587"/>
                  </a:lnTo>
                  <a:lnTo>
                    <a:pt x="1296161" y="288035"/>
                  </a:lnTo>
                  <a:lnTo>
                    <a:pt x="1292815" y="317486"/>
                  </a:lnTo>
                  <a:lnTo>
                    <a:pt x="1267021" y="373690"/>
                  </a:lnTo>
                  <a:lnTo>
                    <a:pt x="1217933" y="425332"/>
                  </a:lnTo>
                  <a:lnTo>
                    <a:pt x="1185469" y="449081"/>
                  </a:lnTo>
                  <a:lnTo>
                    <a:pt x="1148158" y="471255"/>
                  </a:lnTo>
                  <a:lnTo>
                    <a:pt x="1106328" y="491709"/>
                  </a:lnTo>
                  <a:lnTo>
                    <a:pt x="1060304" y="510299"/>
                  </a:lnTo>
                  <a:lnTo>
                    <a:pt x="1010413" y="526880"/>
                  </a:lnTo>
                  <a:lnTo>
                    <a:pt x="956980" y="541308"/>
                  </a:lnTo>
                  <a:lnTo>
                    <a:pt x="900331" y="553437"/>
                  </a:lnTo>
                  <a:lnTo>
                    <a:pt x="840792" y="563122"/>
                  </a:lnTo>
                  <a:lnTo>
                    <a:pt x="778689" y="570220"/>
                  </a:lnTo>
                  <a:lnTo>
                    <a:pt x="714348" y="574584"/>
                  </a:lnTo>
                  <a:lnTo>
                    <a:pt x="648096" y="576071"/>
                  </a:lnTo>
                  <a:lnTo>
                    <a:pt x="581838" y="574584"/>
                  </a:lnTo>
                  <a:lnTo>
                    <a:pt x="517493" y="570220"/>
                  </a:lnTo>
                  <a:lnTo>
                    <a:pt x="455386" y="563122"/>
                  </a:lnTo>
                  <a:lnTo>
                    <a:pt x="395843" y="553437"/>
                  </a:lnTo>
                  <a:lnTo>
                    <a:pt x="339191" y="541308"/>
                  </a:lnTo>
                  <a:lnTo>
                    <a:pt x="285755" y="526880"/>
                  </a:lnTo>
                  <a:lnTo>
                    <a:pt x="235862" y="510299"/>
                  </a:lnTo>
                  <a:lnTo>
                    <a:pt x="189837" y="491709"/>
                  </a:lnTo>
                  <a:lnTo>
                    <a:pt x="148005" y="471255"/>
                  </a:lnTo>
                  <a:lnTo>
                    <a:pt x="110694" y="449081"/>
                  </a:lnTo>
                  <a:lnTo>
                    <a:pt x="78229" y="425332"/>
                  </a:lnTo>
                  <a:lnTo>
                    <a:pt x="29140" y="373690"/>
                  </a:lnTo>
                  <a:lnTo>
                    <a:pt x="3346" y="317486"/>
                  </a:lnTo>
                  <a:lnTo>
                    <a:pt x="0" y="288035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47518" y="5890898"/>
            <a:ext cx="224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0" dirty="0">
                <a:latin typeface="Calibri"/>
                <a:cs typeface="Calibri"/>
              </a:rPr>
              <a:t>R1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80437" y="5156708"/>
            <a:ext cx="2884170" cy="607060"/>
          </a:xfrm>
          <a:custGeom>
            <a:avLst/>
            <a:gdLst/>
            <a:ahLst/>
            <a:cxnLst/>
            <a:rect l="l" t="t" r="r" b="b"/>
            <a:pathLst>
              <a:path w="2884170" h="607060">
                <a:moveTo>
                  <a:pt x="1587512" y="576580"/>
                </a:moveTo>
                <a:lnTo>
                  <a:pt x="1510550" y="498094"/>
                </a:lnTo>
                <a:lnTo>
                  <a:pt x="1505585" y="493102"/>
                </a:lnTo>
                <a:lnTo>
                  <a:pt x="1497596" y="493026"/>
                </a:lnTo>
                <a:lnTo>
                  <a:pt x="1492504" y="497941"/>
                </a:lnTo>
                <a:lnTo>
                  <a:pt x="1487538" y="502856"/>
                </a:lnTo>
                <a:lnTo>
                  <a:pt x="1487411" y="510895"/>
                </a:lnTo>
                <a:lnTo>
                  <a:pt x="1492377" y="515899"/>
                </a:lnTo>
                <a:lnTo>
                  <a:pt x="1521333" y="545363"/>
                </a:lnTo>
                <a:lnTo>
                  <a:pt x="6731" y="132207"/>
                </a:lnTo>
                <a:lnTo>
                  <a:pt x="0" y="156718"/>
                </a:lnTo>
                <a:lnTo>
                  <a:pt x="1514602" y="569823"/>
                </a:lnTo>
                <a:lnTo>
                  <a:pt x="1467993" y="582307"/>
                </a:lnTo>
                <a:lnTo>
                  <a:pt x="1463916" y="589292"/>
                </a:lnTo>
                <a:lnTo>
                  <a:pt x="1465707" y="596049"/>
                </a:lnTo>
                <a:lnTo>
                  <a:pt x="1467599" y="602843"/>
                </a:lnTo>
                <a:lnTo>
                  <a:pt x="1474584" y="606856"/>
                </a:lnTo>
                <a:lnTo>
                  <a:pt x="1566583" y="582180"/>
                </a:lnTo>
                <a:lnTo>
                  <a:pt x="1587512" y="576580"/>
                </a:lnTo>
                <a:close/>
              </a:path>
              <a:path w="2884170" h="607060">
                <a:moveTo>
                  <a:pt x="2883674" y="508"/>
                </a:moveTo>
                <a:lnTo>
                  <a:pt x="2865348" y="431"/>
                </a:lnTo>
                <a:lnTo>
                  <a:pt x="2865348" y="25692"/>
                </a:lnTo>
                <a:lnTo>
                  <a:pt x="2865183" y="25793"/>
                </a:lnTo>
                <a:lnTo>
                  <a:pt x="2861818" y="25793"/>
                </a:lnTo>
                <a:lnTo>
                  <a:pt x="2840024" y="25793"/>
                </a:lnTo>
                <a:lnTo>
                  <a:pt x="2861818" y="25793"/>
                </a:lnTo>
                <a:lnTo>
                  <a:pt x="2865348" y="25692"/>
                </a:lnTo>
                <a:lnTo>
                  <a:pt x="2865348" y="431"/>
                </a:lnTo>
                <a:lnTo>
                  <a:pt x="2773667" y="0"/>
                </a:lnTo>
                <a:lnTo>
                  <a:pt x="2766695" y="0"/>
                </a:lnTo>
                <a:lnTo>
                  <a:pt x="2760992" y="5600"/>
                </a:lnTo>
                <a:lnTo>
                  <a:pt x="2760992" y="19697"/>
                </a:lnTo>
                <a:lnTo>
                  <a:pt x="2766568" y="25412"/>
                </a:lnTo>
                <a:lnTo>
                  <a:pt x="2814726" y="25590"/>
                </a:lnTo>
                <a:lnTo>
                  <a:pt x="1941195" y="530428"/>
                </a:lnTo>
                <a:lnTo>
                  <a:pt x="1953882" y="552411"/>
                </a:lnTo>
                <a:lnTo>
                  <a:pt x="2827617" y="47510"/>
                </a:lnTo>
                <a:lnTo>
                  <a:pt x="2803664" y="89420"/>
                </a:lnTo>
                <a:lnTo>
                  <a:pt x="2805798" y="97282"/>
                </a:lnTo>
                <a:lnTo>
                  <a:pt x="2811894" y="100711"/>
                </a:lnTo>
                <a:lnTo>
                  <a:pt x="2817863" y="104140"/>
                </a:lnTo>
                <a:lnTo>
                  <a:pt x="2825762" y="102108"/>
                </a:lnTo>
                <a:lnTo>
                  <a:pt x="2829179" y="96012"/>
                </a:lnTo>
                <a:lnTo>
                  <a:pt x="2882798" y="2032"/>
                </a:lnTo>
                <a:lnTo>
                  <a:pt x="2883674" y="50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79484" y="4384990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8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739" y="4952363"/>
            <a:ext cx="6565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" dirty="0">
                <a:solidFill>
                  <a:srgbClr val="00CC00"/>
                </a:solidFill>
                <a:latin typeface="Calibri"/>
                <a:cs typeface="Calibri"/>
              </a:rPr>
              <a:t>D</a:t>
            </a:r>
            <a:r>
              <a:rPr sz="3600" b="1" spc="10" dirty="0">
                <a:solidFill>
                  <a:srgbClr val="00CC00"/>
                </a:solidFill>
                <a:latin typeface="Calibri"/>
                <a:cs typeface="Calibri"/>
              </a:rPr>
              <a:t>i</a:t>
            </a:r>
            <a:r>
              <a:rPr sz="3600" b="1" dirty="0">
                <a:solidFill>
                  <a:srgbClr val="00CC00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0313" y="5394645"/>
            <a:ext cx="555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ld</a:t>
            </a:r>
            <a:r>
              <a:rPr sz="1800" b="1" spc="-5" dirty="0">
                <a:solidFill>
                  <a:srgbClr val="CC0098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6005" y="5466713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C0098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10" dirty="0">
                <a:solidFill>
                  <a:srgbClr val="CC0098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CC0098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91639" y="5445252"/>
            <a:ext cx="648335" cy="504190"/>
          </a:xfrm>
          <a:custGeom>
            <a:avLst/>
            <a:gdLst/>
            <a:ahLst/>
            <a:cxnLst/>
            <a:rect l="l" t="t" r="r" b="b"/>
            <a:pathLst>
              <a:path w="648335" h="504189">
                <a:moveTo>
                  <a:pt x="0" y="0"/>
                </a:moveTo>
                <a:lnTo>
                  <a:pt x="648080" y="504026"/>
                </a:lnTo>
              </a:path>
              <a:path w="648335" h="504189">
                <a:moveTo>
                  <a:pt x="576071" y="0"/>
                </a:moveTo>
                <a:lnTo>
                  <a:pt x="0" y="504026"/>
                </a:lnTo>
              </a:path>
            </a:pathLst>
          </a:custGeom>
          <a:ln w="38099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08" y="851784"/>
            <a:ext cx="7985125" cy="274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630" algn="ctr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00CC00"/>
                </a:solidFill>
                <a:latin typeface="Calibri"/>
                <a:cs typeface="Calibri"/>
              </a:rPr>
              <a:t>Wound</a:t>
            </a:r>
            <a:r>
              <a:rPr sz="2750" b="1" spc="-3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00CC00"/>
                </a:solidFill>
                <a:latin typeface="Calibri"/>
                <a:cs typeface="Calibri"/>
              </a:rPr>
              <a:t>Wait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</a:pPr>
            <a:r>
              <a:rPr sz="2400" b="1" spc="5" dirty="0">
                <a:latin typeface="Calibri"/>
                <a:cs typeface="Calibri"/>
              </a:rPr>
              <a:t>if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older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requests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which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held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younger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transaction,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older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forces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younger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one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kill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release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resource.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After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 minute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delay,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younger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transaction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10" dirty="0">
                <a:latin typeface="Calibri"/>
                <a:cs typeface="Calibri"/>
              </a:rPr>
              <a:t>restarted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but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with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same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timestamp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5" name="object 5"/>
          <p:cNvSpPr/>
          <p:nvPr/>
        </p:nvSpPr>
        <p:spPr>
          <a:xfrm>
            <a:off x="2002667" y="4489834"/>
            <a:ext cx="4297680" cy="118110"/>
          </a:xfrm>
          <a:custGeom>
            <a:avLst/>
            <a:gdLst/>
            <a:ahLst/>
            <a:cxnLst/>
            <a:rect l="l" t="t" r="r" b="b"/>
            <a:pathLst>
              <a:path w="4297680" h="118110">
                <a:moveTo>
                  <a:pt x="100584" y="0"/>
                </a:moveTo>
                <a:lnTo>
                  <a:pt x="0" y="59935"/>
                </a:lnTo>
                <a:lnTo>
                  <a:pt x="95631" y="114418"/>
                </a:lnTo>
                <a:lnTo>
                  <a:pt x="101727" y="117978"/>
                </a:lnTo>
                <a:lnTo>
                  <a:pt x="109465" y="115824"/>
                </a:lnTo>
                <a:lnTo>
                  <a:pt x="116323" y="103632"/>
                </a:lnTo>
                <a:lnTo>
                  <a:pt x="114300" y="95880"/>
                </a:lnTo>
                <a:lnTo>
                  <a:pt x="73079" y="72390"/>
                </a:lnTo>
                <a:lnTo>
                  <a:pt x="25395" y="72390"/>
                </a:lnTo>
                <a:lnTo>
                  <a:pt x="25146" y="46981"/>
                </a:lnTo>
                <a:lnTo>
                  <a:pt x="72106" y="46537"/>
                </a:lnTo>
                <a:lnTo>
                  <a:pt x="113538" y="21835"/>
                </a:lnTo>
                <a:lnTo>
                  <a:pt x="115561" y="14097"/>
                </a:lnTo>
                <a:lnTo>
                  <a:pt x="111882" y="8001"/>
                </a:lnTo>
                <a:lnTo>
                  <a:pt x="108322" y="2023"/>
                </a:lnTo>
                <a:lnTo>
                  <a:pt x="100584" y="0"/>
                </a:lnTo>
                <a:close/>
              </a:path>
              <a:path w="4297680" h="118110">
                <a:moveTo>
                  <a:pt x="72106" y="46537"/>
                </a:moveTo>
                <a:lnTo>
                  <a:pt x="25146" y="46981"/>
                </a:lnTo>
                <a:lnTo>
                  <a:pt x="25395" y="72390"/>
                </a:lnTo>
                <a:lnTo>
                  <a:pt x="72302" y="71946"/>
                </a:lnTo>
                <a:lnTo>
                  <a:pt x="69952" y="70603"/>
                </a:lnTo>
                <a:lnTo>
                  <a:pt x="31741" y="70603"/>
                </a:lnTo>
                <a:lnTo>
                  <a:pt x="31491" y="48636"/>
                </a:lnTo>
                <a:lnTo>
                  <a:pt x="68585" y="48636"/>
                </a:lnTo>
                <a:lnTo>
                  <a:pt x="72106" y="46537"/>
                </a:lnTo>
                <a:close/>
              </a:path>
              <a:path w="4297680" h="118110">
                <a:moveTo>
                  <a:pt x="72302" y="71946"/>
                </a:moveTo>
                <a:lnTo>
                  <a:pt x="25395" y="72390"/>
                </a:lnTo>
                <a:lnTo>
                  <a:pt x="73079" y="72390"/>
                </a:lnTo>
                <a:lnTo>
                  <a:pt x="72302" y="71946"/>
                </a:lnTo>
                <a:close/>
              </a:path>
              <a:path w="4297680" h="118110">
                <a:moveTo>
                  <a:pt x="4297427" y="6595"/>
                </a:moveTo>
                <a:lnTo>
                  <a:pt x="72106" y="46537"/>
                </a:lnTo>
                <a:lnTo>
                  <a:pt x="50436" y="59457"/>
                </a:lnTo>
                <a:lnTo>
                  <a:pt x="72302" y="71946"/>
                </a:lnTo>
                <a:lnTo>
                  <a:pt x="4297670" y="32004"/>
                </a:lnTo>
                <a:lnTo>
                  <a:pt x="4297427" y="6595"/>
                </a:lnTo>
                <a:close/>
              </a:path>
              <a:path w="4297680" h="118110">
                <a:moveTo>
                  <a:pt x="31491" y="48636"/>
                </a:moveTo>
                <a:lnTo>
                  <a:pt x="31741" y="70603"/>
                </a:lnTo>
                <a:lnTo>
                  <a:pt x="50436" y="59457"/>
                </a:lnTo>
                <a:lnTo>
                  <a:pt x="31491" y="48636"/>
                </a:lnTo>
                <a:close/>
              </a:path>
              <a:path w="4297680" h="118110">
                <a:moveTo>
                  <a:pt x="50436" y="59457"/>
                </a:moveTo>
                <a:lnTo>
                  <a:pt x="31741" y="70603"/>
                </a:lnTo>
                <a:lnTo>
                  <a:pt x="69952" y="70603"/>
                </a:lnTo>
                <a:lnTo>
                  <a:pt x="50436" y="59457"/>
                </a:lnTo>
                <a:close/>
              </a:path>
              <a:path w="4297680" h="118110">
                <a:moveTo>
                  <a:pt x="68585" y="48636"/>
                </a:moveTo>
                <a:lnTo>
                  <a:pt x="31491" y="48636"/>
                </a:lnTo>
                <a:lnTo>
                  <a:pt x="50436" y="59457"/>
                </a:lnTo>
                <a:lnTo>
                  <a:pt x="68585" y="486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69283" y="4673534"/>
            <a:ext cx="43688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Ti </a:t>
            </a: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31083" y="5648554"/>
            <a:ext cx="889635" cy="529590"/>
            <a:chOff x="2831083" y="5648554"/>
            <a:chExt cx="889635" cy="529590"/>
          </a:xfrm>
        </p:grpSpPr>
        <p:sp>
          <p:nvSpPr>
            <p:cNvPr id="8" name="object 8"/>
            <p:cNvSpPr/>
            <p:nvPr/>
          </p:nvSpPr>
          <p:spPr>
            <a:xfrm>
              <a:off x="2843783" y="5661254"/>
              <a:ext cx="864235" cy="504190"/>
            </a:xfrm>
            <a:custGeom>
              <a:avLst/>
              <a:gdLst/>
              <a:ahLst/>
              <a:cxnLst/>
              <a:rect l="l" t="t" r="r" b="b"/>
              <a:pathLst>
                <a:path w="864235" h="504189">
                  <a:moveTo>
                    <a:pt x="432053" y="0"/>
                  </a:moveTo>
                  <a:lnTo>
                    <a:pt x="373422" y="2300"/>
                  </a:lnTo>
                  <a:lnTo>
                    <a:pt x="317189" y="9001"/>
                  </a:lnTo>
                  <a:lnTo>
                    <a:pt x="263870" y="19803"/>
                  </a:lnTo>
                  <a:lnTo>
                    <a:pt x="213979" y="34406"/>
                  </a:lnTo>
                  <a:lnTo>
                    <a:pt x="168030" y="52509"/>
                  </a:lnTo>
                  <a:lnTo>
                    <a:pt x="126538" y="73811"/>
                  </a:lnTo>
                  <a:lnTo>
                    <a:pt x="90017" y="98014"/>
                  </a:lnTo>
                  <a:lnTo>
                    <a:pt x="58983" y="124817"/>
                  </a:lnTo>
                  <a:lnTo>
                    <a:pt x="33950" y="153919"/>
                  </a:lnTo>
                  <a:lnTo>
                    <a:pt x="3943" y="217821"/>
                  </a:lnTo>
                  <a:lnTo>
                    <a:pt x="0" y="252020"/>
                  </a:lnTo>
                  <a:lnTo>
                    <a:pt x="3943" y="286218"/>
                  </a:lnTo>
                  <a:lnTo>
                    <a:pt x="33950" y="350118"/>
                  </a:lnTo>
                  <a:lnTo>
                    <a:pt x="58983" y="379221"/>
                  </a:lnTo>
                  <a:lnTo>
                    <a:pt x="90017" y="406025"/>
                  </a:lnTo>
                  <a:lnTo>
                    <a:pt x="126538" y="430229"/>
                  </a:lnTo>
                  <a:lnTo>
                    <a:pt x="168030" y="451534"/>
                  </a:lnTo>
                  <a:lnTo>
                    <a:pt x="213979" y="469639"/>
                  </a:lnTo>
                  <a:lnTo>
                    <a:pt x="263870" y="484243"/>
                  </a:lnTo>
                  <a:lnTo>
                    <a:pt x="317189" y="495047"/>
                  </a:lnTo>
                  <a:lnTo>
                    <a:pt x="373422" y="501749"/>
                  </a:lnTo>
                  <a:lnTo>
                    <a:pt x="432053" y="504050"/>
                  </a:lnTo>
                  <a:lnTo>
                    <a:pt x="490683" y="501749"/>
                  </a:lnTo>
                  <a:lnTo>
                    <a:pt x="546914" y="495047"/>
                  </a:lnTo>
                  <a:lnTo>
                    <a:pt x="600233" y="484243"/>
                  </a:lnTo>
                  <a:lnTo>
                    <a:pt x="650124" y="469639"/>
                  </a:lnTo>
                  <a:lnTo>
                    <a:pt x="696074" y="451534"/>
                  </a:lnTo>
                  <a:lnTo>
                    <a:pt x="737566" y="430229"/>
                  </a:lnTo>
                  <a:lnTo>
                    <a:pt x="774087" y="406025"/>
                  </a:lnTo>
                  <a:lnTo>
                    <a:pt x="805122" y="379221"/>
                  </a:lnTo>
                  <a:lnTo>
                    <a:pt x="830156" y="350118"/>
                  </a:lnTo>
                  <a:lnTo>
                    <a:pt x="860164" y="286218"/>
                  </a:lnTo>
                  <a:lnTo>
                    <a:pt x="864107" y="252020"/>
                  </a:lnTo>
                  <a:lnTo>
                    <a:pt x="860164" y="217821"/>
                  </a:lnTo>
                  <a:lnTo>
                    <a:pt x="830156" y="153919"/>
                  </a:lnTo>
                  <a:lnTo>
                    <a:pt x="805122" y="124817"/>
                  </a:lnTo>
                  <a:lnTo>
                    <a:pt x="774087" y="98014"/>
                  </a:lnTo>
                  <a:lnTo>
                    <a:pt x="737566" y="73811"/>
                  </a:lnTo>
                  <a:lnTo>
                    <a:pt x="696074" y="52509"/>
                  </a:lnTo>
                  <a:lnTo>
                    <a:pt x="650124" y="34406"/>
                  </a:lnTo>
                  <a:lnTo>
                    <a:pt x="600233" y="19803"/>
                  </a:lnTo>
                  <a:lnTo>
                    <a:pt x="546914" y="9001"/>
                  </a:lnTo>
                  <a:lnTo>
                    <a:pt x="490683" y="2300"/>
                  </a:lnTo>
                  <a:lnTo>
                    <a:pt x="43205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3783" y="5661254"/>
              <a:ext cx="864235" cy="504190"/>
            </a:xfrm>
            <a:custGeom>
              <a:avLst/>
              <a:gdLst/>
              <a:ahLst/>
              <a:cxnLst/>
              <a:rect l="l" t="t" r="r" b="b"/>
              <a:pathLst>
                <a:path w="864235" h="504189">
                  <a:moveTo>
                    <a:pt x="0" y="252020"/>
                  </a:moveTo>
                  <a:lnTo>
                    <a:pt x="15431" y="185020"/>
                  </a:lnTo>
                  <a:lnTo>
                    <a:pt x="58983" y="124817"/>
                  </a:lnTo>
                  <a:lnTo>
                    <a:pt x="90017" y="98014"/>
                  </a:lnTo>
                  <a:lnTo>
                    <a:pt x="126538" y="73811"/>
                  </a:lnTo>
                  <a:lnTo>
                    <a:pt x="168030" y="52509"/>
                  </a:lnTo>
                  <a:lnTo>
                    <a:pt x="213979" y="34406"/>
                  </a:lnTo>
                  <a:lnTo>
                    <a:pt x="263870" y="19803"/>
                  </a:lnTo>
                  <a:lnTo>
                    <a:pt x="317189" y="9001"/>
                  </a:lnTo>
                  <a:lnTo>
                    <a:pt x="373422" y="2300"/>
                  </a:lnTo>
                  <a:lnTo>
                    <a:pt x="432053" y="0"/>
                  </a:lnTo>
                  <a:lnTo>
                    <a:pt x="490683" y="2300"/>
                  </a:lnTo>
                  <a:lnTo>
                    <a:pt x="546914" y="9001"/>
                  </a:lnTo>
                  <a:lnTo>
                    <a:pt x="600233" y="19803"/>
                  </a:lnTo>
                  <a:lnTo>
                    <a:pt x="650124" y="34406"/>
                  </a:lnTo>
                  <a:lnTo>
                    <a:pt x="696074" y="52509"/>
                  </a:lnTo>
                  <a:lnTo>
                    <a:pt x="737566" y="73811"/>
                  </a:lnTo>
                  <a:lnTo>
                    <a:pt x="774087" y="98014"/>
                  </a:lnTo>
                  <a:lnTo>
                    <a:pt x="805122" y="124817"/>
                  </a:lnTo>
                  <a:lnTo>
                    <a:pt x="830156" y="153919"/>
                  </a:lnTo>
                  <a:lnTo>
                    <a:pt x="860164" y="217821"/>
                  </a:lnTo>
                  <a:lnTo>
                    <a:pt x="864107" y="252020"/>
                  </a:lnTo>
                  <a:lnTo>
                    <a:pt x="860164" y="286218"/>
                  </a:lnTo>
                  <a:lnTo>
                    <a:pt x="830156" y="350118"/>
                  </a:lnTo>
                  <a:lnTo>
                    <a:pt x="805122" y="379221"/>
                  </a:lnTo>
                  <a:lnTo>
                    <a:pt x="774087" y="406025"/>
                  </a:lnTo>
                  <a:lnTo>
                    <a:pt x="737566" y="430229"/>
                  </a:lnTo>
                  <a:lnTo>
                    <a:pt x="696074" y="451534"/>
                  </a:lnTo>
                  <a:lnTo>
                    <a:pt x="650124" y="469639"/>
                  </a:lnTo>
                  <a:lnTo>
                    <a:pt x="600233" y="484243"/>
                  </a:lnTo>
                  <a:lnTo>
                    <a:pt x="546914" y="495047"/>
                  </a:lnTo>
                  <a:lnTo>
                    <a:pt x="490683" y="501749"/>
                  </a:lnTo>
                  <a:lnTo>
                    <a:pt x="432053" y="504050"/>
                  </a:lnTo>
                  <a:lnTo>
                    <a:pt x="373422" y="501749"/>
                  </a:lnTo>
                  <a:lnTo>
                    <a:pt x="317189" y="495047"/>
                  </a:lnTo>
                  <a:lnTo>
                    <a:pt x="263870" y="484243"/>
                  </a:lnTo>
                  <a:lnTo>
                    <a:pt x="213979" y="469639"/>
                  </a:lnTo>
                  <a:lnTo>
                    <a:pt x="168030" y="451534"/>
                  </a:lnTo>
                  <a:lnTo>
                    <a:pt x="126538" y="430229"/>
                  </a:lnTo>
                  <a:lnTo>
                    <a:pt x="90017" y="406025"/>
                  </a:lnTo>
                  <a:lnTo>
                    <a:pt x="58983" y="379221"/>
                  </a:lnTo>
                  <a:lnTo>
                    <a:pt x="33950" y="350118"/>
                  </a:lnTo>
                  <a:lnTo>
                    <a:pt x="3943" y="286218"/>
                  </a:lnTo>
                  <a:lnTo>
                    <a:pt x="0" y="25202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67128" y="5782623"/>
            <a:ext cx="2247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0" dirty="0">
                <a:latin typeface="Calibri"/>
                <a:cs typeface="Calibri"/>
              </a:rPr>
              <a:t>R1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1730" y="4856988"/>
            <a:ext cx="3604260" cy="832485"/>
          </a:xfrm>
          <a:custGeom>
            <a:avLst/>
            <a:gdLst/>
            <a:ahLst/>
            <a:cxnLst/>
            <a:rect l="l" t="t" r="r" b="b"/>
            <a:pathLst>
              <a:path w="3604260" h="832485">
                <a:moveTo>
                  <a:pt x="724776" y="792480"/>
                </a:moveTo>
                <a:lnTo>
                  <a:pt x="71742" y="531202"/>
                </a:lnTo>
                <a:lnTo>
                  <a:pt x="119380" y="524129"/>
                </a:lnTo>
                <a:lnTo>
                  <a:pt x="124206" y="517652"/>
                </a:lnTo>
                <a:lnTo>
                  <a:pt x="123634" y="513727"/>
                </a:lnTo>
                <a:lnTo>
                  <a:pt x="122161" y="503821"/>
                </a:lnTo>
                <a:lnTo>
                  <a:pt x="115684" y="498983"/>
                </a:lnTo>
                <a:lnTo>
                  <a:pt x="0" y="516255"/>
                </a:lnTo>
                <a:lnTo>
                  <a:pt x="67564" y="602996"/>
                </a:lnTo>
                <a:lnTo>
                  <a:pt x="71869" y="608457"/>
                </a:lnTo>
                <a:lnTo>
                  <a:pt x="79870" y="609473"/>
                </a:lnTo>
                <a:lnTo>
                  <a:pt x="85471" y="605167"/>
                </a:lnTo>
                <a:lnTo>
                  <a:pt x="90919" y="600837"/>
                </a:lnTo>
                <a:lnTo>
                  <a:pt x="91948" y="592836"/>
                </a:lnTo>
                <a:lnTo>
                  <a:pt x="87630" y="587375"/>
                </a:lnTo>
                <a:lnTo>
                  <a:pt x="62217" y="554774"/>
                </a:lnTo>
                <a:lnTo>
                  <a:pt x="715391" y="816063"/>
                </a:lnTo>
                <a:lnTo>
                  <a:pt x="724776" y="792480"/>
                </a:lnTo>
                <a:close/>
              </a:path>
              <a:path w="3604260" h="832485">
                <a:moveTo>
                  <a:pt x="3604006" y="24384"/>
                </a:moveTo>
                <a:lnTo>
                  <a:pt x="3596754" y="0"/>
                </a:lnTo>
                <a:lnTo>
                  <a:pt x="1001674" y="771512"/>
                </a:lnTo>
                <a:lnTo>
                  <a:pt x="1034669" y="736346"/>
                </a:lnTo>
                <a:lnTo>
                  <a:pt x="1034427" y="728345"/>
                </a:lnTo>
                <a:lnTo>
                  <a:pt x="1029335" y="723519"/>
                </a:lnTo>
                <a:lnTo>
                  <a:pt x="1024128" y="718705"/>
                </a:lnTo>
                <a:lnTo>
                  <a:pt x="1016139" y="718947"/>
                </a:lnTo>
                <a:lnTo>
                  <a:pt x="1011288" y="724039"/>
                </a:lnTo>
                <a:lnTo>
                  <a:pt x="936129" y="804291"/>
                </a:lnTo>
                <a:lnTo>
                  <a:pt x="1049782" y="831989"/>
                </a:lnTo>
                <a:lnTo>
                  <a:pt x="1056640" y="827811"/>
                </a:lnTo>
                <a:lnTo>
                  <a:pt x="1059942" y="814184"/>
                </a:lnTo>
                <a:lnTo>
                  <a:pt x="1056957" y="809282"/>
                </a:lnTo>
                <a:lnTo>
                  <a:pt x="1055763" y="807313"/>
                </a:lnTo>
                <a:lnTo>
                  <a:pt x="1008875" y="795883"/>
                </a:lnTo>
                <a:lnTo>
                  <a:pt x="3604006" y="2438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9484" y="4384990"/>
            <a:ext cx="93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800" b="1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590" y="4673534"/>
            <a:ext cx="2166620" cy="601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1935" algn="r">
              <a:lnSpc>
                <a:spcPts val="1695"/>
              </a:lnSpc>
              <a:spcBef>
                <a:spcPts val="100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Tj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35"/>
              </a:lnSpc>
              <a:tabLst>
                <a:tab pos="1742439" algn="l"/>
              </a:tabLst>
            </a:pPr>
            <a:r>
              <a:rPr sz="4125" b="1" spc="-30" baseline="1010" dirty="0">
                <a:solidFill>
                  <a:srgbClr val="00CC00"/>
                </a:solidFill>
                <a:latin typeface="Calibri"/>
                <a:cs typeface="Calibri"/>
              </a:rPr>
              <a:t>W</a:t>
            </a:r>
            <a:r>
              <a:rPr sz="4125" b="1" spc="15" baseline="1010" dirty="0">
                <a:solidFill>
                  <a:srgbClr val="00CC00"/>
                </a:solidFill>
                <a:latin typeface="Calibri"/>
                <a:cs typeface="Calibri"/>
              </a:rPr>
              <a:t>o</a:t>
            </a:r>
            <a:r>
              <a:rPr sz="4125" b="1" spc="37" baseline="1010" dirty="0">
                <a:solidFill>
                  <a:srgbClr val="00CC00"/>
                </a:solidFill>
                <a:latin typeface="Calibri"/>
                <a:cs typeface="Calibri"/>
              </a:rPr>
              <a:t>u</a:t>
            </a:r>
            <a:r>
              <a:rPr sz="4125" b="1" spc="22" baseline="1010" dirty="0">
                <a:solidFill>
                  <a:srgbClr val="00CC00"/>
                </a:solidFill>
                <a:latin typeface="Calibri"/>
                <a:cs typeface="Calibri"/>
              </a:rPr>
              <a:t>nd</a:t>
            </a:r>
            <a:r>
              <a:rPr sz="4125" b="1" spc="52" baseline="1010" dirty="0">
                <a:solidFill>
                  <a:srgbClr val="00CC00"/>
                </a:solidFill>
                <a:latin typeface="Calibri"/>
                <a:cs typeface="Calibri"/>
              </a:rPr>
              <a:t>e</a:t>
            </a:r>
            <a:r>
              <a:rPr sz="4125" b="1" spc="15" baseline="1010" dirty="0">
                <a:solidFill>
                  <a:srgbClr val="00CC00"/>
                </a:solidFill>
                <a:latin typeface="Calibri"/>
                <a:cs typeface="Calibri"/>
              </a:rPr>
              <a:t>d</a:t>
            </a:r>
            <a:r>
              <a:rPr sz="4125" baseline="1010" dirty="0">
                <a:solidFill>
                  <a:srgbClr val="00CC00"/>
                </a:solidFill>
                <a:latin typeface="Times New Roman"/>
                <a:cs typeface="Times New Roman"/>
              </a:rPr>
              <a:t>	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7274" y="5394645"/>
            <a:ext cx="554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ld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6017" y="5466713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C0098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10" dirty="0">
                <a:solidFill>
                  <a:srgbClr val="CC0098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CC0098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91639" y="5445252"/>
            <a:ext cx="648335" cy="504190"/>
          </a:xfrm>
          <a:custGeom>
            <a:avLst/>
            <a:gdLst/>
            <a:ahLst/>
            <a:cxnLst/>
            <a:rect l="l" t="t" r="r" b="b"/>
            <a:pathLst>
              <a:path w="648335" h="504189">
                <a:moveTo>
                  <a:pt x="0" y="0"/>
                </a:moveTo>
                <a:lnTo>
                  <a:pt x="648080" y="504026"/>
                </a:lnTo>
              </a:path>
              <a:path w="648335" h="504189">
                <a:moveTo>
                  <a:pt x="576071" y="0"/>
                </a:moveTo>
                <a:lnTo>
                  <a:pt x="0" y="504026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08" y="851784"/>
            <a:ext cx="7881620" cy="2374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1135" algn="ctr">
              <a:lnSpc>
                <a:spcPct val="100000"/>
              </a:lnSpc>
              <a:spcBef>
                <a:spcPts val="130"/>
              </a:spcBef>
            </a:pPr>
            <a:r>
              <a:rPr sz="2750" b="1" spc="10" dirty="0">
                <a:solidFill>
                  <a:srgbClr val="00CC00"/>
                </a:solidFill>
                <a:latin typeface="Calibri"/>
                <a:cs typeface="Calibri"/>
              </a:rPr>
              <a:t>Wound</a:t>
            </a:r>
            <a:r>
              <a:rPr sz="2750" b="1" spc="-3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750" b="1" spc="-10" dirty="0">
                <a:solidFill>
                  <a:srgbClr val="00CC00"/>
                </a:solidFill>
                <a:latin typeface="Calibri"/>
                <a:cs typeface="Calibri"/>
              </a:rPr>
              <a:t>Wait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</a:pPr>
            <a:r>
              <a:rPr sz="2400" b="1" spc="15" dirty="0">
                <a:latin typeface="Calibri"/>
                <a:cs typeface="Calibri"/>
              </a:rPr>
              <a:t>If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older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 </a:t>
            </a:r>
            <a:r>
              <a:rPr sz="2400" b="1" spc="-10" dirty="0">
                <a:latin typeface="Calibri"/>
                <a:cs typeface="Calibri"/>
              </a:rPr>
              <a:t>held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which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requested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40" dirty="0">
                <a:latin typeface="Calibri"/>
                <a:cs typeface="Calibri"/>
              </a:rPr>
              <a:t>Younger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transaction,</a:t>
            </a:r>
            <a:r>
              <a:rPr sz="2400" b="1" spc="114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younger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transaction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asked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wait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until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older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releases </a:t>
            </a:r>
            <a:r>
              <a:rPr sz="2400" b="1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5" name="object 5"/>
          <p:cNvSpPr/>
          <p:nvPr/>
        </p:nvSpPr>
        <p:spPr>
          <a:xfrm>
            <a:off x="2987802" y="4417826"/>
            <a:ext cx="4297680" cy="118110"/>
          </a:xfrm>
          <a:custGeom>
            <a:avLst/>
            <a:gdLst/>
            <a:ahLst/>
            <a:cxnLst/>
            <a:rect l="l" t="t" r="r" b="b"/>
            <a:pathLst>
              <a:path w="4297680" h="118110">
                <a:moveTo>
                  <a:pt x="100462" y="0"/>
                </a:moveTo>
                <a:lnTo>
                  <a:pt x="94488" y="3678"/>
                </a:lnTo>
                <a:lnTo>
                  <a:pt x="0" y="59935"/>
                </a:lnTo>
                <a:lnTo>
                  <a:pt x="95493" y="114418"/>
                </a:lnTo>
                <a:lnTo>
                  <a:pt x="101589" y="117978"/>
                </a:lnTo>
                <a:lnTo>
                  <a:pt x="109362" y="115824"/>
                </a:lnTo>
                <a:lnTo>
                  <a:pt x="112776" y="109728"/>
                </a:lnTo>
                <a:lnTo>
                  <a:pt x="116342" y="103632"/>
                </a:lnTo>
                <a:lnTo>
                  <a:pt x="114178" y="95880"/>
                </a:lnTo>
                <a:lnTo>
                  <a:pt x="73013" y="72390"/>
                </a:lnTo>
                <a:lnTo>
                  <a:pt x="25277" y="72390"/>
                </a:lnTo>
                <a:lnTo>
                  <a:pt x="25014" y="46981"/>
                </a:lnTo>
                <a:lnTo>
                  <a:pt x="71986" y="46537"/>
                </a:lnTo>
                <a:lnTo>
                  <a:pt x="113416" y="21835"/>
                </a:lnTo>
                <a:lnTo>
                  <a:pt x="115458" y="14097"/>
                </a:lnTo>
                <a:lnTo>
                  <a:pt x="111892" y="8001"/>
                </a:lnTo>
                <a:lnTo>
                  <a:pt x="108204" y="2023"/>
                </a:lnTo>
                <a:lnTo>
                  <a:pt x="100462" y="0"/>
                </a:lnTo>
                <a:close/>
              </a:path>
              <a:path w="4297680" h="118110">
                <a:moveTo>
                  <a:pt x="71986" y="46537"/>
                </a:moveTo>
                <a:lnTo>
                  <a:pt x="25014" y="46981"/>
                </a:lnTo>
                <a:lnTo>
                  <a:pt x="25277" y="72390"/>
                </a:lnTo>
                <a:lnTo>
                  <a:pt x="72237" y="71946"/>
                </a:lnTo>
                <a:lnTo>
                  <a:pt x="69890" y="70603"/>
                </a:lnTo>
                <a:lnTo>
                  <a:pt x="31623" y="70603"/>
                </a:lnTo>
                <a:lnTo>
                  <a:pt x="31491" y="48636"/>
                </a:lnTo>
                <a:lnTo>
                  <a:pt x="68465" y="48636"/>
                </a:lnTo>
                <a:lnTo>
                  <a:pt x="71986" y="46537"/>
                </a:lnTo>
                <a:close/>
              </a:path>
              <a:path w="4297680" h="118110">
                <a:moveTo>
                  <a:pt x="72237" y="71946"/>
                </a:moveTo>
                <a:lnTo>
                  <a:pt x="25277" y="72390"/>
                </a:lnTo>
                <a:lnTo>
                  <a:pt x="73013" y="72390"/>
                </a:lnTo>
                <a:lnTo>
                  <a:pt x="72237" y="71946"/>
                </a:lnTo>
                <a:close/>
              </a:path>
              <a:path w="4297680" h="118110">
                <a:moveTo>
                  <a:pt x="4297314" y="6595"/>
                </a:moveTo>
                <a:lnTo>
                  <a:pt x="71986" y="46537"/>
                </a:lnTo>
                <a:lnTo>
                  <a:pt x="50361" y="59431"/>
                </a:lnTo>
                <a:lnTo>
                  <a:pt x="72237" y="71946"/>
                </a:lnTo>
                <a:lnTo>
                  <a:pt x="4297558" y="32004"/>
                </a:lnTo>
                <a:lnTo>
                  <a:pt x="4297314" y="6595"/>
                </a:lnTo>
                <a:close/>
              </a:path>
              <a:path w="4297680" h="118110">
                <a:moveTo>
                  <a:pt x="31491" y="48636"/>
                </a:moveTo>
                <a:lnTo>
                  <a:pt x="31623" y="70603"/>
                </a:lnTo>
                <a:lnTo>
                  <a:pt x="50361" y="59431"/>
                </a:lnTo>
                <a:lnTo>
                  <a:pt x="31491" y="48636"/>
                </a:lnTo>
                <a:close/>
              </a:path>
              <a:path w="4297680" h="118110">
                <a:moveTo>
                  <a:pt x="50361" y="59431"/>
                </a:moveTo>
                <a:lnTo>
                  <a:pt x="31623" y="70603"/>
                </a:lnTo>
                <a:lnTo>
                  <a:pt x="69890" y="70603"/>
                </a:lnTo>
                <a:lnTo>
                  <a:pt x="50361" y="59431"/>
                </a:lnTo>
                <a:close/>
              </a:path>
              <a:path w="4297680" h="118110">
                <a:moveTo>
                  <a:pt x="68465" y="48636"/>
                </a:moveTo>
                <a:lnTo>
                  <a:pt x="31491" y="48636"/>
                </a:lnTo>
                <a:lnTo>
                  <a:pt x="50361" y="59431"/>
                </a:lnTo>
                <a:lnTo>
                  <a:pt x="68465" y="4863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78605" y="4601525"/>
            <a:ext cx="43688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Ti </a:t>
            </a: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8868" y="4601525"/>
            <a:ext cx="436880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b="1" spc="5" dirty="0">
                <a:solidFill>
                  <a:srgbClr val="FF3200"/>
                </a:solidFill>
                <a:latin typeface="Calibri"/>
                <a:cs typeface="Calibri"/>
              </a:rPr>
              <a:t>Tj </a:t>
            </a:r>
            <a:r>
              <a:rPr sz="1800" b="1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5</a:t>
            </a:r>
            <a:r>
              <a:rPr sz="1800" b="1" spc="25" dirty="0">
                <a:latin typeface="Calibri"/>
                <a:cs typeface="Calibri"/>
              </a:rPr>
              <a:t>:</a:t>
            </a:r>
            <a:r>
              <a:rPr sz="1800" b="1" spc="-15" dirty="0">
                <a:latin typeface="Calibri"/>
                <a:cs typeface="Calibri"/>
              </a:rPr>
              <a:t>3</a:t>
            </a:r>
            <a:r>
              <a:rPr sz="1800" b="1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0213" y="5648554"/>
            <a:ext cx="1322070" cy="601980"/>
            <a:chOff x="4680213" y="5648554"/>
            <a:chExt cx="1322070" cy="601980"/>
          </a:xfrm>
        </p:grpSpPr>
        <p:sp>
          <p:nvSpPr>
            <p:cNvPr id="9" name="object 9"/>
            <p:cNvSpPr/>
            <p:nvPr/>
          </p:nvSpPr>
          <p:spPr>
            <a:xfrm>
              <a:off x="4692913" y="5661254"/>
              <a:ext cx="1296670" cy="576580"/>
            </a:xfrm>
            <a:custGeom>
              <a:avLst/>
              <a:gdLst/>
              <a:ahLst/>
              <a:cxnLst/>
              <a:rect l="l" t="t" r="r" b="b"/>
              <a:pathLst>
                <a:path w="1296670" h="576579">
                  <a:moveTo>
                    <a:pt x="648065" y="0"/>
                  </a:moveTo>
                  <a:lnTo>
                    <a:pt x="581813" y="1487"/>
                  </a:lnTo>
                  <a:lnTo>
                    <a:pt x="517472" y="5851"/>
                  </a:lnTo>
                  <a:lnTo>
                    <a:pt x="455369" y="12949"/>
                  </a:lnTo>
                  <a:lnTo>
                    <a:pt x="395830" y="22635"/>
                  </a:lnTo>
                  <a:lnTo>
                    <a:pt x="339181" y="34763"/>
                  </a:lnTo>
                  <a:lnTo>
                    <a:pt x="285748" y="49191"/>
                  </a:lnTo>
                  <a:lnTo>
                    <a:pt x="235856" y="65772"/>
                  </a:lnTo>
                  <a:lnTo>
                    <a:pt x="189833" y="84362"/>
                  </a:lnTo>
                  <a:lnTo>
                    <a:pt x="148003" y="104816"/>
                  </a:lnTo>
                  <a:lnTo>
                    <a:pt x="110692" y="126989"/>
                  </a:lnTo>
                  <a:lnTo>
                    <a:pt x="78228" y="150736"/>
                  </a:lnTo>
                  <a:lnTo>
                    <a:pt x="29140" y="202376"/>
                  </a:lnTo>
                  <a:lnTo>
                    <a:pt x="3346" y="258575"/>
                  </a:lnTo>
                  <a:lnTo>
                    <a:pt x="0" y="288023"/>
                  </a:lnTo>
                  <a:lnTo>
                    <a:pt x="3346" y="317474"/>
                  </a:lnTo>
                  <a:lnTo>
                    <a:pt x="29140" y="373678"/>
                  </a:lnTo>
                  <a:lnTo>
                    <a:pt x="78228" y="425320"/>
                  </a:lnTo>
                  <a:lnTo>
                    <a:pt x="110692" y="449068"/>
                  </a:lnTo>
                  <a:lnTo>
                    <a:pt x="148003" y="471242"/>
                  </a:lnTo>
                  <a:lnTo>
                    <a:pt x="189833" y="491697"/>
                  </a:lnTo>
                  <a:lnTo>
                    <a:pt x="235856" y="510287"/>
                  </a:lnTo>
                  <a:lnTo>
                    <a:pt x="285748" y="526868"/>
                  </a:lnTo>
                  <a:lnTo>
                    <a:pt x="339181" y="541296"/>
                  </a:lnTo>
                  <a:lnTo>
                    <a:pt x="395830" y="553424"/>
                  </a:lnTo>
                  <a:lnTo>
                    <a:pt x="455369" y="563110"/>
                  </a:lnTo>
                  <a:lnTo>
                    <a:pt x="517472" y="570208"/>
                  </a:lnTo>
                  <a:lnTo>
                    <a:pt x="581813" y="574572"/>
                  </a:lnTo>
                  <a:lnTo>
                    <a:pt x="648065" y="576059"/>
                  </a:lnTo>
                  <a:lnTo>
                    <a:pt x="714343" y="574572"/>
                  </a:lnTo>
                  <a:lnTo>
                    <a:pt x="778703" y="570208"/>
                  </a:lnTo>
                  <a:lnTo>
                    <a:pt x="840821" y="563110"/>
                  </a:lnTo>
                  <a:lnTo>
                    <a:pt x="900369" y="553424"/>
                  </a:lnTo>
                  <a:lnTo>
                    <a:pt x="957024" y="541296"/>
                  </a:lnTo>
                  <a:lnTo>
                    <a:pt x="1010459" y="526868"/>
                  </a:lnTo>
                  <a:lnTo>
                    <a:pt x="1060350" y="510287"/>
                  </a:lnTo>
                  <a:lnTo>
                    <a:pt x="1106370" y="491697"/>
                  </a:lnTo>
                  <a:lnTo>
                    <a:pt x="1148195" y="471242"/>
                  </a:lnTo>
                  <a:lnTo>
                    <a:pt x="1185499" y="449068"/>
                  </a:lnTo>
                  <a:lnTo>
                    <a:pt x="1217957" y="425320"/>
                  </a:lnTo>
                  <a:lnTo>
                    <a:pt x="1267032" y="373678"/>
                  </a:lnTo>
                  <a:lnTo>
                    <a:pt x="1292816" y="317474"/>
                  </a:lnTo>
                  <a:lnTo>
                    <a:pt x="1296161" y="288023"/>
                  </a:lnTo>
                  <a:lnTo>
                    <a:pt x="1292816" y="258575"/>
                  </a:lnTo>
                  <a:lnTo>
                    <a:pt x="1267032" y="202376"/>
                  </a:lnTo>
                  <a:lnTo>
                    <a:pt x="1217957" y="150736"/>
                  </a:lnTo>
                  <a:lnTo>
                    <a:pt x="1185499" y="126989"/>
                  </a:lnTo>
                  <a:lnTo>
                    <a:pt x="1148195" y="104816"/>
                  </a:lnTo>
                  <a:lnTo>
                    <a:pt x="1106370" y="84362"/>
                  </a:lnTo>
                  <a:lnTo>
                    <a:pt x="1060350" y="65772"/>
                  </a:lnTo>
                  <a:lnTo>
                    <a:pt x="1010459" y="49191"/>
                  </a:lnTo>
                  <a:lnTo>
                    <a:pt x="957024" y="34763"/>
                  </a:lnTo>
                  <a:lnTo>
                    <a:pt x="900369" y="22635"/>
                  </a:lnTo>
                  <a:lnTo>
                    <a:pt x="840821" y="12949"/>
                  </a:lnTo>
                  <a:lnTo>
                    <a:pt x="778703" y="5851"/>
                  </a:lnTo>
                  <a:lnTo>
                    <a:pt x="714343" y="1487"/>
                  </a:lnTo>
                  <a:lnTo>
                    <a:pt x="64806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2913" y="5661254"/>
              <a:ext cx="1296670" cy="576580"/>
            </a:xfrm>
            <a:custGeom>
              <a:avLst/>
              <a:gdLst/>
              <a:ahLst/>
              <a:cxnLst/>
              <a:rect l="l" t="t" r="r" b="b"/>
              <a:pathLst>
                <a:path w="1296670" h="576579">
                  <a:moveTo>
                    <a:pt x="0" y="288023"/>
                  </a:moveTo>
                  <a:lnTo>
                    <a:pt x="13168" y="229978"/>
                  </a:lnTo>
                  <a:lnTo>
                    <a:pt x="50935" y="175914"/>
                  </a:lnTo>
                  <a:lnTo>
                    <a:pt x="110692" y="126989"/>
                  </a:lnTo>
                  <a:lnTo>
                    <a:pt x="148003" y="104816"/>
                  </a:lnTo>
                  <a:lnTo>
                    <a:pt x="189833" y="84362"/>
                  </a:lnTo>
                  <a:lnTo>
                    <a:pt x="235856" y="65772"/>
                  </a:lnTo>
                  <a:lnTo>
                    <a:pt x="285748" y="49191"/>
                  </a:lnTo>
                  <a:lnTo>
                    <a:pt x="339181" y="34763"/>
                  </a:lnTo>
                  <a:lnTo>
                    <a:pt x="395830" y="22635"/>
                  </a:lnTo>
                  <a:lnTo>
                    <a:pt x="455369" y="12949"/>
                  </a:lnTo>
                  <a:lnTo>
                    <a:pt x="517472" y="5851"/>
                  </a:lnTo>
                  <a:lnTo>
                    <a:pt x="581813" y="1487"/>
                  </a:lnTo>
                  <a:lnTo>
                    <a:pt x="648065" y="0"/>
                  </a:lnTo>
                  <a:lnTo>
                    <a:pt x="714343" y="1487"/>
                  </a:lnTo>
                  <a:lnTo>
                    <a:pt x="778703" y="5851"/>
                  </a:lnTo>
                  <a:lnTo>
                    <a:pt x="840821" y="12949"/>
                  </a:lnTo>
                  <a:lnTo>
                    <a:pt x="900369" y="22635"/>
                  </a:lnTo>
                  <a:lnTo>
                    <a:pt x="957024" y="34763"/>
                  </a:lnTo>
                  <a:lnTo>
                    <a:pt x="1010459" y="49191"/>
                  </a:lnTo>
                  <a:lnTo>
                    <a:pt x="1060350" y="65772"/>
                  </a:lnTo>
                  <a:lnTo>
                    <a:pt x="1106370" y="84362"/>
                  </a:lnTo>
                  <a:lnTo>
                    <a:pt x="1148195" y="104816"/>
                  </a:lnTo>
                  <a:lnTo>
                    <a:pt x="1185499" y="126989"/>
                  </a:lnTo>
                  <a:lnTo>
                    <a:pt x="1217957" y="150736"/>
                  </a:lnTo>
                  <a:lnTo>
                    <a:pt x="1267032" y="202376"/>
                  </a:lnTo>
                  <a:lnTo>
                    <a:pt x="1292816" y="258575"/>
                  </a:lnTo>
                  <a:lnTo>
                    <a:pt x="1296161" y="288023"/>
                  </a:lnTo>
                  <a:lnTo>
                    <a:pt x="1292816" y="317474"/>
                  </a:lnTo>
                  <a:lnTo>
                    <a:pt x="1267032" y="373678"/>
                  </a:lnTo>
                  <a:lnTo>
                    <a:pt x="1217957" y="425320"/>
                  </a:lnTo>
                  <a:lnTo>
                    <a:pt x="1185499" y="449068"/>
                  </a:lnTo>
                  <a:lnTo>
                    <a:pt x="1148195" y="471242"/>
                  </a:lnTo>
                  <a:lnTo>
                    <a:pt x="1106370" y="491697"/>
                  </a:lnTo>
                  <a:lnTo>
                    <a:pt x="1060350" y="510287"/>
                  </a:lnTo>
                  <a:lnTo>
                    <a:pt x="1010459" y="526868"/>
                  </a:lnTo>
                  <a:lnTo>
                    <a:pt x="957024" y="541296"/>
                  </a:lnTo>
                  <a:lnTo>
                    <a:pt x="900369" y="553424"/>
                  </a:lnTo>
                  <a:lnTo>
                    <a:pt x="840821" y="563110"/>
                  </a:lnTo>
                  <a:lnTo>
                    <a:pt x="778703" y="570208"/>
                  </a:lnTo>
                  <a:lnTo>
                    <a:pt x="714343" y="574572"/>
                  </a:lnTo>
                  <a:lnTo>
                    <a:pt x="648065" y="576059"/>
                  </a:lnTo>
                  <a:lnTo>
                    <a:pt x="581813" y="574572"/>
                  </a:lnTo>
                  <a:lnTo>
                    <a:pt x="517472" y="570208"/>
                  </a:lnTo>
                  <a:lnTo>
                    <a:pt x="455369" y="563110"/>
                  </a:lnTo>
                  <a:lnTo>
                    <a:pt x="395830" y="553424"/>
                  </a:lnTo>
                  <a:lnTo>
                    <a:pt x="339181" y="541296"/>
                  </a:lnTo>
                  <a:lnTo>
                    <a:pt x="285748" y="526868"/>
                  </a:lnTo>
                  <a:lnTo>
                    <a:pt x="235856" y="510287"/>
                  </a:lnTo>
                  <a:lnTo>
                    <a:pt x="189833" y="491697"/>
                  </a:lnTo>
                  <a:lnTo>
                    <a:pt x="148003" y="471242"/>
                  </a:lnTo>
                  <a:lnTo>
                    <a:pt x="110692" y="449068"/>
                  </a:lnTo>
                  <a:lnTo>
                    <a:pt x="78228" y="425320"/>
                  </a:lnTo>
                  <a:lnTo>
                    <a:pt x="29140" y="373678"/>
                  </a:lnTo>
                  <a:lnTo>
                    <a:pt x="3346" y="317474"/>
                  </a:lnTo>
                  <a:lnTo>
                    <a:pt x="0" y="288023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33674" y="5818817"/>
            <a:ext cx="2254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30" dirty="0">
                <a:latin typeface="Calibri"/>
                <a:cs typeface="Calibri"/>
              </a:rPr>
              <a:t>R1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5449" y="5084698"/>
            <a:ext cx="2884170" cy="607060"/>
          </a:xfrm>
          <a:custGeom>
            <a:avLst/>
            <a:gdLst/>
            <a:ahLst/>
            <a:cxnLst/>
            <a:rect l="l" t="t" r="r" b="b"/>
            <a:pathLst>
              <a:path w="2884170" h="607060">
                <a:moveTo>
                  <a:pt x="1587614" y="576580"/>
                </a:moveTo>
                <a:lnTo>
                  <a:pt x="1566621" y="555218"/>
                </a:lnTo>
                <a:lnTo>
                  <a:pt x="1566621" y="557682"/>
                </a:lnTo>
                <a:lnTo>
                  <a:pt x="1559928" y="557695"/>
                </a:lnTo>
                <a:lnTo>
                  <a:pt x="1566621" y="557682"/>
                </a:lnTo>
                <a:lnTo>
                  <a:pt x="1566621" y="555218"/>
                </a:lnTo>
                <a:lnTo>
                  <a:pt x="1510525" y="498094"/>
                </a:lnTo>
                <a:lnTo>
                  <a:pt x="1505585" y="493141"/>
                </a:lnTo>
                <a:lnTo>
                  <a:pt x="1497571" y="493014"/>
                </a:lnTo>
                <a:lnTo>
                  <a:pt x="1487551" y="502805"/>
                </a:lnTo>
                <a:lnTo>
                  <a:pt x="1487424" y="510895"/>
                </a:lnTo>
                <a:lnTo>
                  <a:pt x="1521269" y="545312"/>
                </a:lnTo>
                <a:lnTo>
                  <a:pt x="6731" y="132207"/>
                </a:lnTo>
                <a:lnTo>
                  <a:pt x="0" y="156718"/>
                </a:lnTo>
                <a:lnTo>
                  <a:pt x="1514614" y="569823"/>
                </a:lnTo>
                <a:lnTo>
                  <a:pt x="1467980" y="582307"/>
                </a:lnTo>
                <a:lnTo>
                  <a:pt x="1463929" y="589292"/>
                </a:lnTo>
                <a:lnTo>
                  <a:pt x="1465846" y="596049"/>
                </a:lnTo>
                <a:lnTo>
                  <a:pt x="1467612" y="602843"/>
                </a:lnTo>
                <a:lnTo>
                  <a:pt x="1474597" y="606856"/>
                </a:lnTo>
                <a:lnTo>
                  <a:pt x="1566659" y="582180"/>
                </a:lnTo>
                <a:lnTo>
                  <a:pt x="1587614" y="576580"/>
                </a:lnTo>
                <a:close/>
              </a:path>
              <a:path w="2884170" h="607060">
                <a:moveTo>
                  <a:pt x="2883776" y="508"/>
                </a:moveTo>
                <a:lnTo>
                  <a:pt x="2865361" y="431"/>
                </a:lnTo>
                <a:lnTo>
                  <a:pt x="2865361" y="25692"/>
                </a:lnTo>
                <a:lnTo>
                  <a:pt x="2865196" y="25793"/>
                </a:lnTo>
                <a:lnTo>
                  <a:pt x="2861830" y="25793"/>
                </a:lnTo>
                <a:lnTo>
                  <a:pt x="2840012" y="25793"/>
                </a:lnTo>
                <a:lnTo>
                  <a:pt x="2861830" y="25793"/>
                </a:lnTo>
                <a:lnTo>
                  <a:pt x="2865361" y="25692"/>
                </a:lnTo>
                <a:lnTo>
                  <a:pt x="2865361" y="431"/>
                </a:lnTo>
                <a:lnTo>
                  <a:pt x="2773807" y="0"/>
                </a:lnTo>
                <a:lnTo>
                  <a:pt x="2766695" y="0"/>
                </a:lnTo>
                <a:lnTo>
                  <a:pt x="2760967" y="5600"/>
                </a:lnTo>
                <a:lnTo>
                  <a:pt x="2760967" y="19697"/>
                </a:lnTo>
                <a:lnTo>
                  <a:pt x="2766580" y="25412"/>
                </a:lnTo>
                <a:lnTo>
                  <a:pt x="2814828" y="25590"/>
                </a:lnTo>
                <a:lnTo>
                  <a:pt x="1941182" y="530428"/>
                </a:lnTo>
                <a:lnTo>
                  <a:pt x="1953895" y="552411"/>
                </a:lnTo>
                <a:lnTo>
                  <a:pt x="2827604" y="47523"/>
                </a:lnTo>
                <a:lnTo>
                  <a:pt x="2807081" y="83439"/>
                </a:lnTo>
                <a:lnTo>
                  <a:pt x="2803639" y="89535"/>
                </a:lnTo>
                <a:lnTo>
                  <a:pt x="2805811" y="97282"/>
                </a:lnTo>
                <a:lnTo>
                  <a:pt x="2818003" y="104140"/>
                </a:lnTo>
                <a:lnTo>
                  <a:pt x="2825737" y="102108"/>
                </a:lnTo>
                <a:lnTo>
                  <a:pt x="2829179" y="96012"/>
                </a:lnTo>
                <a:lnTo>
                  <a:pt x="2882900" y="2032"/>
                </a:lnTo>
                <a:lnTo>
                  <a:pt x="2883776" y="50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65326" y="4312854"/>
            <a:ext cx="9417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800" b="1" spc="-9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alibri"/>
                <a:cs typeface="Calibri"/>
              </a:rPr>
              <a:t>Line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123633" y="4880354"/>
            <a:ext cx="9264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20" dirty="0">
                <a:solidFill>
                  <a:srgbClr val="00CC00"/>
                </a:solidFill>
                <a:latin typeface="Calibri"/>
                <a:cs typeface="Calibri"/>
              </a:rPr>
              <a:t>W</a:t>
            </a:r>
            <a:r>
              <a:rPr sz="3600" b="1" spc="15" dirty="0">
                <a:solidFill>
                  <a:srgbClr val="00CC00"/>
                </a:solidFill>
                <a:latin typeface="Calibri"/>
                <a:cs typeface="Calibri"/>
              </a:rPr>
              <a:t>a</a:t>
            </a:r>
            <a:r>
              <a:rPr sz="3600" b="1" spc="10" dirty="0">
                <a:solidFill>
                  <a:srgbClr val="00CC00"/>
                </a:solidFill>
                <a:latin typeface="Calibri"/>
                <a:cs typeface="Calibri"/>
              </a:rPr>
              <a:t>i</a:t>
            </a:r>
            <a:r>
              <a:rPr sz="3600" b="1" dirty="0">
                <a:solidFill>
                  <a:srgbClr val="00CC00"/>
                </a:solidFill>
                <a:latin typeface="Calibri"/>
                <a:cs typeface="Calibri"/>
              </a:rPr>
              <a:t>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06595" y="5322632"/>
            <a:ext cx="554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ld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42288" y="5394641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CC0098"/>
                </a:solidFill>
                <a:latin typeface="Calibri"/>
                <a:cs typeface="Calibri"/>
              </a:rPr>
              <a:t>Y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o</a:t>
            </a:r>
            <a:r>
              <a:rPr sz="1800" b="1" spc="10" dirty="0">
                <a:solidFill>
                  <a:srgbClr val="CC0098"/>
                </a:solidFill>
                <a:latin typeface="Calibri"/>
                <a:cs typeface="Calibri"/>
              </a:rPr>
              <a:t>u</a:t>
            </a:r>
            <a:r>
              <a:rPr sz="1800" b="1" spc="5" dirty="0">
                <a:solidFill>
                  <a:srgbClr val="CC0098"/>
                </a:solidFill>
                <a:latin typeface="Calibri"/>
                <a:cs typeface="Calibri"/>
              </a:rPr>
              <a:t>n</a:t>
            </a:r>
            <a:r>
              <a:rPr sz="1800" b="1" spc="-30" dirty="0">
                <a:solidFill>
                  <a:srgbClr val="CC0098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C0098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CC0098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9544" y="1472041"/>
          <a:ext cx="8281034" cy="370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345"/>
                <a:gridCol w="5520689"/>
              </a:tblGrid>
              <a:tr h="582052">
                <a:tc gridSpan="2">
                  <a:txBody>
                    <a:bodyPr/>
                    <a:lstStyle/>
                    <a:p>
                      <a:pPr marL="284353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5991225" algn="l"/>
                        </a:tabLst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Wait/Die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Wound/Wait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26748">
                <a:tc>
                  <a:txBody>
                    <a:bodyPr/>
                    <a:lstStyle/>
                    <a:p>
                      <a:pPr marL="80645" marR="474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Older</a:t>
                      </a:r>
                      <a:r>
                        <a:rPr sz="2400" b="1" spc="-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transaction </a:t>
                      </a:r>
                      <a:r>
                        <a:rPr sz="2400" b="1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24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resource </a:t>
                      </a:r>
                      <a:r>
                        <a:rPr sz="2400" b="1" spc="-5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held</a:t>
                      </a:r>
                      <a:r>
                        <a:rPr sz="2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younger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transaction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0645" marR="151765">
                        <a:lnSpc>
                          <a:spcPct val="99900"/>
                        </a:lnSpc>
                        <a:spcBef>
                          <a:spcPts val="810"/>
                        </a:spcBef>
                      </a:pPr>
                      <a:r>
                        <a:rPr sz="2400" b="1" spc="-40" dirty="0">
                          <a:latin typeface="Calibri"/>
                          <a:cs typeface="Calibri"/>
                        </a:rPr>
                        <a:t>Younger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transaction </a:t>
                      </a:r>
                      <a:r>
                        <a:rPr sz="2400" b="1" spc="-5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24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resource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 held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240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older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transaction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395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ts val="2145"/>
                        </a:lnSpc>
                        <a:tabLst>
                          <a:tab pos="3230880" algn="l"/>
                        </a:tabLst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Older</a:t>
                      </a:r>
                      <a:r>
                        <a:rPr sz="2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waits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600" spc="-30" baseline="33564" dirty="0">
                          <a:latin typeface="Calibri"/>
                          <a:cs typeface="Calibri"/>
                        </a:rPr>
                        <a:t>Younger</a:t>
                      </a:r>
                      <a:endParaRPr sz="3600" baseline="33564">
                        <a:latin typeface="Calibri"/>
                        <a:cs typeface="Calibri"/>
                      </a:endParaRPr>
                    </a:p>
                    <a:p>
                      <a:pPr marL="3230880">
                        <a:lnSpc>
                          <a:spcPts val="2145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dies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ts val="2865"/>
                        </a:lnSpc>
                        <a:tabLst>
                          <a:tab pos="3230880" algn="l"/>
                        </a:tabLst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Younger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Younger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3185">
                        <a:lnSpc>
                          <a:spcPts val="2865"/>
                        </a:lnSpc>
                        <a:tabLst>
                          <a:tab pos="3230880" algn="l"/>
                        </a:tabLst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2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dies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transaction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waits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739" y="923920"/>
            <a:ext cx="8335009" cy="25857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b="1" spc="15" dirty="0">
                <a:latin typeface="Calibri"/>
                <a:cs typeface="Calibri"/>
              </a:rPr>
              <a:t>In </a:t>
            </a:r>
            <a:r>
              <a:rPr sz="2750" b="1" spc="10" dirty="0">
                <a:latin typeface="Calibri"/>
                <a:cs typeface="Calibri"/>
              </a:rPr>
              <a:t>a database, </a:t>
            </a:r>
            <a:r>
              <a:rPr sz="2750" b="1" spc="25" dirty="0">
                <a:latin typeface="Calibri"/>
                <a:cs typeface="Calibri"/>
              </a:rPr>
              <a:t>when </a:t>
            </a:r>
            <a:r>
              <a:rPr sz="2750" b="1" spc="10" dirty="0">
                <a:latin typeface="Calibri"/>
                <a:cs typeface="Calibri"/>
              </a:rPr>
              <a:t>a </a:t>
            </a:r>
            <a:r>
              <a:rPr sz="2750" b="1" dirty="0">
                <a:latin typeface="Calibri"/>
                <a:cs typeface="Calibri"/>
              </a:rPr>
              <a:t>transaction</a:t>
            </a:r>
            <a:r>
              <a:rPr sz="2750" b="1" spc="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waits </a:t>
            </a:r>
            <a:r>
              <a:rPr sz="2750" b="1" spc="15" dirty="0">
                <a:latin typeface="Calibri"/>
                <a:cs typeface="Calibri"/>
              </a:rPr>
              <a:t>indefinitely to </a:t>
            </a:r>
            <a:r>
              <a:rPr sz="2750" b="1" spc="2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obtain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3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lock,</a:t>
            </a:r>
            <a:r>
              <a:rPr sz="2750" b="1" spc="9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then</a:t>
            </a:r>
            <a:r>
              <a:rPr sz="2750" b="1" spc="-1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the</a:t>
            </a:r>
            <a:r>
              <a:rPr sz="2750" b="1" spc="5" dirty="0">
                <a:latin typeface="Calibri"/>
                <a:cs typeface="Calibri"/>
              </a:rPr>
              <a:t> DBMS</a:t>
            </a:r>
            <a:r>
              <a:rPr sz="2750" b="1" spc="17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should</a:t>
            </a:r>
            <a:r>
              <a:rPr sz="2750" b="1" spc="-1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detect</a:t>
            </a:r>
            <a:r>
              <a:rPr sz="2750" b="1" spc="-5" dirty="0">
                <a:latin typeface="Calibri"/>
                <a:cs typeface="Calibri"/>
              </a:rPr>
              <a:t> </a:t>
            </a:r>
            <a:r>
              <a:rPr sz="2750" b="1" spc="25" dirty="0">
                <a:latin typeface="Calibri"/>
                <a:cs typeface="Calibri"/>
              </a:rPr>
              <a:t>whether</a:t>
            </a:r>
            <a:r>
              <a:rPr sz="2750" b="1" spc="-2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the </a:t>
            </a:r>
            <a:r>
              <a:rPr sz="2750" b="1" spc="-61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transaction</a:t>
            </a:r>
            <a:r>
              <a:rPr sz="2750" b="1" spc="204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is</a:t>
            </a:r>
            <a:r>
              <a:rPr sz="2750" b="1" spc="-1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involved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in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deadlock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or</a:t>
            </a:r>
            <a:r>
              <a:rPr sz="2750" b="1" spc="4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not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libri"/>
              <a:cs typeface="Calibri"/>
            </a:endParaRPr>
          </a:p>
          <a:p>
            <a:pPr marL="12700" marR="647065" indent="76200">
              <a:lnSpc>
                <a:spcPct val="102400"/>
              </a:lnSpc>
            </a:pPr>
            <a:r>
              <a:rPr sz="2750" b="1" spc="5" dirty="0">
                <a:latin typeface="Calibri"/>
                <a:cs typeface="Calibri"/>
              </a:rPr>
              <a:t>The</a:t>
            </a:r>
            <a:r>
              <a:rPr sz="2750" b="1" spc="7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lock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manager</a:t>
            </a:r>
            <a:r>
              <a:rPr sz="2750" b="1" spc="4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maintains</a:t>
            </a:r>
            <a:r>
              <a:rPr sz="2750" b="1" spc="7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3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Wait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for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the</a:t>
            </a:r>
            <a:r>
              <a:rPr sz="2750" b="1" spc="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graph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to </a:t>
            </a:r>
            <a:r>
              <a:rPr sz="2750" b="1" spc="-60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detect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the</a:t>
            </a:r>
            <a:r>
              <a:rPr sz="2750" b="1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deadlock</a:t>
            </a:r>
            <a:r>
              <a:rPr sz="2750" b="1" spc="14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cycle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in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the</a:t>
            </a:r>
            <a:r>
              <a:rPr sz="2750" b="1" spc="10" dirty="0">
                <a:latin typeface="Calibri"/>
                <a:cs typeface="Calibri"/>
              </a:rPr>
              <a:t> database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9102" y="13964"/>
            <a:ext cx="32378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86255" algn="l"/>
              </a:tabLst>
            </a:pPr>
            <a:r>
              <a:rPr spc="5" dirty="0"/>
              <a:t>Dead</a:t>
            </a:r>
            <a:r>
              <a:rPr spc="65" dirty="0"/>
              <a:t> </a:t>
            </a:r>
            <a:r>
              <a:rPr spc="10" dirty="0"/>
              <a:t>Lock:</a:t>
            </a:r>
            <a:r>
              <a:rPr b="0" spc="10" dirty="0">
                <a:latin typeface="Times New Roman"/>
                <a:cs typeface="Times New Roman"/>
              </a:rPr>
              <a:t>	</a:t>
            </a:r>
            <a:r>
              <a:rPr spc="10" dirty="0"/>
              <a:t>Detection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445" y="779711"/>
            <a:ext cx="7599045" cy="252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1525">
              <a:lnSpc>
                <a:spcPts val="2870"/>
              </a:lnSpc>
              <a:spcBef>
                <a:spcPts val="100"/>
              </a:spcBef>
            </a:pPr>
            <a:r>
              <a:rPr sz="2400" b="1" spc="-15" dirty="0">
                <a:latin typeface="Calibri"/>
                <a:cs typeface="Calibri"/>
              </a:rPr>
              <a:t>Wait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15" dirty="0">
                <a:latin typeface="Calibri"/>
                <a:cs typeface="Calibri"/>
              </a:rPr>
              <a:t>Used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deadlock</a:t>
            </a:r>
            <a:r>
              <a:rPr sz="2400" spc="5" dirty="0">
                <a:latin typeface="Calibri"/>
                <a:cs typeface="Calibri"/>
              </a:rPr>
              <a:t> detection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graph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based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ts val="285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graph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cycle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closed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then there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deadlock.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59102" y="13964"/>
            <a:ext cx="32378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86255" algn="l"/>
              </a:tabLst>
            </a:pPr>
            <a:r>
              <a:rPr spc="5" dirty="0"/>
              <a:t>Dead</a:t>
            </a:r>
            <a:r>
              <a:rPr spc="65" dirty="0"/>
              <a:t> </a:t>
            </a:r>
            <a:r>
              <a:rPr spc="10" dirty="0"/>
              <a:t>Lock:</a:t>
            </a:r>
            <a:r>
              <a:rPr b="0" spc="10" dirty="0">
                <a:latin typeface="Times New Roman"/>
                <a:cs typeface="Times New Roman"/>
              </a:rPr>
              <a:t>	</a:t>
            </a:r>
            <a:r>
              <a:rPr spc="10" dirty="0"/>
              <a:t>Detection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034" y="3577209"/>
            <a:ext cx="3286124" cy="22193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0787" y="13964"/>
            <a:ext cx="1673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-15" dirty="0"/>
              <a:t> </a:t>
            </a:r>
            <a:r>
              <a:rPr spc="15" dirty="0"/>
              <a:t>Locks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3257" y="1212528"/>
            <a:ext cx="794194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deadlock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wherein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tasks</a:t>
            </a:r>
            <a:r>
              <a:rPr sz="2400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waiting </a:t>
            </a:r>
            <a:r>
              <a:rPr sz="2400" spc="-5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each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order </a:t>
            </a:r>
            <a:r>
              <a:rPr sz="2400" spc="5" dirty="0">
                <a:latin typeface="Calibri"/>
                <a:cs typeface="Calibri"/>
              </a:rPr>
              <a:t>to be </a:t>
            </a:r>
            <a:r>
              <a:rPr sz="2400" dirty="0">
                <a:latin typeface="Calibri"/>
                <a:cs typeface="Calibri"/>
              </a:rPr>
              <a:t>finished </a:t>
            </a:r>
            <a:r>
              <a:rPr sz="2400" spc="5" dirty="0">
                <a:latin typeface="Calibri"/>
                <a:cs typeface="Calibri"/>
              </a:rPr>
              <a:t>but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none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task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willing</a:t>
            </a:r>
            <a:r>
              <a:rPr sz="24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give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up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C00000"/>
                </a:solidFill>
                <a:latin typeface="Calibri"/>
                <a:cs typeface="Calibri"/>
              </a:rPr>
              <a:t>resources</a:t>
            </a:r>
            <a:r>
              <a:rPr sz="2400" spc="-1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task</a:t>
            </a:r>
            <a:r>
              <a:rPr sz="2400" spc="-14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needs.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50" y="2769157"/>
            <a:ext cx="2672974" cy="19560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59" y="5682931"/>
            <a:ext cx="76600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this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situation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no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task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25" dirty="0">
                <a:latin typeface="Calibri"/>
                <a:cs typeface="Calibri"/>
              </a:rPr>
              <a:t>ever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spc="10" dirty="0">
                <a:latin typeface="Calibri"/>
                <a:cs typeface="Calibri"/>
              </a:rPr>
              <a:t>gets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15" dirty="0">
                <a:latin typeface="Calibri"/>
                <a:cs typeface="Calibri"/>
              </a:rPr>
              <a:t>finished</a:t>
            </a:r>
            <a:r>
              <a:rPr sz="2000" b="1" spc="-19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and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is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20" dirty="0">
                <a:latin typeface="Calibri"/>
                <a:cs typeface="Calibri"/>
              </a:rPr>
              <a:t>in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waiting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state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forever.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7831" y="2492882"/>
            <a:ext cx="5007345" cy="237629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82" y="13964"/>
            <a:ext cx="8279765" cy="4629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9690" algn="ctr">
              <a:lnSpc>
                <a:spcPct val="100000"/>
              </a:lnSpc>
              <a:spcBef>
                <a:spcPts val="130"/>
              </a:spcBef>
              <a:tabLst>
                <a:tab pos="1833880" algn="l"/>
              </a:tabLst>
            </a:pPr>
            <a:r>
              <a:rPr sz="2750" b="1" spc="5" dirty="0">
                <a:solidFill>
                  <a:srgbClr val="FFFFFF"/>
                </a:solidFill>
                <a:latin typeface="Calibri"/>
                <a:cs typeface="Calibri"/>
              </a:rPr>
              <a:t>Dead</a:t>
            </a:r>
            <a:r>
              <a:rPr sz="2750" b="1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Calibri"/>
                <a:cs typeface="Calibri"/>
              </a:rPr>
              <a:t>Lock:</a:t>
            </a:r>
            <a:r>
              <a:rPr sz="2750" spc="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Avoidance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527050" marR="5715" indent="-514984" algn="just">
              <a:lnSpc>
                <a:spcPct val="102400"/>
              </a:lnSpc>
              <a:buAutoNum type="arabicPeriod"/>
              <a:tabLst>
                <a:tab pos="527685" algn="l"/>
              </a:tabLst>
            </a:pPr>
            <a:r>
              <a:rPr sz="2750" b="1" spc="15" dirty="0">
                <a:latin typeface="Calibri"/>
                <a:cs typeface="Calibri"/>
              </a:rPr>
              <a:t>Check </a:t>
            </a:r>
            <a:r>
              <a:rPr sz="2750" b="1" spc="-10" dirty="0">
                <a:latin typeface="Calibri"/>
                <a:cs typeface="Calibri"/>
              </a:rPr>
              <a:t>for </a:t>
            </a:r>
            <a:r>
              <a:rPr sz="2750" b="1" spc="15" dirty="0">
                <a:latin typeface="Calibri"/>
                <a:cs typeface="Calibri"/>
              </a:rPr>
              <a:t>deadlock </a:t>
            </a:r>
            <a:r>
              <a:rPr sz="2750" b="1" dirty="0">
                <a:latin typeface="Calibri"/>
                <a:cs typeface="Calibri"/>
              </a:rPr>
              <a:t>at </a:t>
            </a:r>
            <a:r>
              <a:rPr sz="2750" b="1" spc="20" dirty="0">
                <a:latin typeface="Calibri"/>
                <a:cs typeface="Calibri"/>
              </a:rPr>
              <a:t>each step;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If </a:t>
            </a:r>
            <a:r>
              <a:rPr sz="2750" b="1" spc="35" dirty="0">
                <a:latin typeface="Calibri"/>
                <a:cs typeface="Calibri"/>
              </a:rPr>
              <a:t>dead </a:t>
            </a:r>
            <a:r>
              <a:rPr sz="2750" b="1" dirty="0">
                <a:latin typeface="Calibri"/>
                <a:cs typeface="Calibri"/>
              </a:rPr>
              <a:t>lock </a:t>
            </a:r>
            <a:r>
              <a:rPr sz="2750" b="1" spc="20" dirty="0">
                <a:latin typeface="Calibri"/>
                <a:cs typeface="Calibri"/>
              </a:rPr>
              <a:t>then 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abort </a:t>
            </a:r>
            <a:r>
              <a:rPr sz="2750" b="1" spc="50" dirty="0">
                <a:latin typeface="Calibri"/>
                <a:cs typeface="Calibri"/>
              </a:rPr>
              <a:t>or </a:t>
            </a:r>
            <a:r>
              <a:rPr sz="2750" b="1" spc="20" dirty="0">
                <a:latin typeface="Calibri"/>
                <a:cs typeface="Calibri"/>
              </a:rPr>
              <a:t>rollback </a:t>
            </a:r>
            <a:r>
              <a:rPr sz="2750" b="1" spc="10" dirty="0">
                <a:latin typeface="Calibri"/>
                <a:cs typeface="Calibri"/>
              </a:rPr>
              <a:t>transaction.  </a:t>
            </a:r>
            <a:r>
              <a:rPr sz="2750" b="1" spc="15" dirty="0">
                <a:latin typeface="Calibri"/>
                <a:cs typeface="Calibri"/>
              </a:rPr>
              <a:t>disadvantage: </a:t>
            </a:r>
            <a:r>
              <a:rPr sz="2750" b="1" spc="20" dirty="0">
                <a:latin typeface="Calibri"/>
                <a:cs typeface="Calibri"/>
              </a:rPr>
              <a:t>waste 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of</a:t>
            </a:r>
            <a:r>
              <a:rPr sz="2750" b="1" spc="-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time</a:t>
            </a:r>
            <a:r>
              <a:rPr sz="2750" b="1" spc="80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and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resource</a:t>
            </a:r>
            <a:endParaRPr sz="2750">
              <a:latin typeface="Calibri"/>
              <a:cs typeface="Calibri"/>
            </a:endParaRPr>
          </a:p>
          <a:p>
            <a:pPr marL="527685" indent="-514984" algn="just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27685" algn="l"/>
              </a:tabLst>
            </a:pPr>
            <a:r>
              <a:rPr sz="2750" b="1" spc="15" dirty="0">
                <a:latin typeface="Calibri"/>
                <a:cs typeface="Calibri"/>
              </a:rPr>
              <a:t>Check</a:t>
            </a:r>
            <a:r>
              <a:rPr sz="2750" b="1" spc="75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for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deadlock</a:t>
            </a:r>
            <a:r>
              <a:rPr sz="2750" b="1" spc="135" dirty="0">
                <a:latin typeface="Calibri"/>
                <a:cs typeface="Calibri"/>
              </a:rPr>
              <a:t> </a:t>
            </a:r>
            <a:r>
              <a:rPr sz="2750" b="1" spc="5" dirty="0">
                <a:latin typeface="Calibri"/>
                <a:cs typeface="Calibri"/>
              </a:rPr>
              <a:t>in</a:t>
            </a:r>
            <a:r>
              <a:rPr sz="2750" b="1" spc="-15" dirty="0">
                <a:latin typeface="Calibri"/>
                <a:cs typeface="Calibri"/>
              </a:rPr>
              <a:t> </a:t>
            </a:r>
            <a:r>
              <a:rPr sz="2750" b="1" spc="-5" dirty="0">
                <a:latin typeface="Calibri"/>
                <a:cs typeface="Calibri"/>
              </a:rPr>
              <a:t>advance</a:t>
            </a:r>
            <a:r>
              <a:rPr sz="2750" b="1" spc="155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of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a</a:t>
            </a:r>
            <a:r>
              <a:rPr sz="2750" b="1" spc="3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transaction.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b="1" spc="5" dirty="0">
                <a:latin typeface="Calibri"/>
                <a:cs typeface="Calibri"/>
              </a:rPr>
              <a:t>This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method</a:t>
            </a:r>
            <a:r>
              <a:rPr sz="2750" b="1" dirty="0">
                <a:latin typeface="Calibri"/>
                <a:cs typeface="Calibri"/>
              </a:rPr>
              <a:t> is</a:t>
            </a:r>
            <a:r>
              <a:rPr sz="2750" b="1" spc="70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suitable</a:t>
            </a:r>
            <a:r>
              <a:rPr sz="2750" b="1" spc="8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only</a:t>
            </a:r>
            <a:r>
              <a:rPr sz="2750" b="1" spc="5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for</a:t>
            </a:r>
            <a:r>
              <a:rPr sz="2750" b="1" spc="45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the</a:t>
            </a:r>
            <a:r>
              <a:rPr sz="2750" b="1" spc="10" dirty="0">
                <a:latin typeface="Calibri"/>
                <a:cs typeface="Calibri"/>
              </a:rPr>
              <a:t> smaller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spc="10" dirty="0">
                <a:latin typeface="Calibri"/>
                <a:cs typeface="Calibri"/>
              </a:rPr>
              <a:t>database.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527050" marR="5080" indent="-514984">
              <a:lnSpc>
                <a:spcPct val="100000"/>
              </a:lnSpc>
              <a:tabLst>
                <a:tab pos="631825" algn="l"/>
                <a:tab pos="1270635" algn="l"/>
                <a:tab pos="2272030" algn="l"/>
                <a:tab pos="3855085" algn="l"/>
                <a:tab pos="5332730" algn="l"/>
                <a:tab pos="7106284" algn="l"/>
              </a:tabLst>
            </a:pPr>
            <a:r>
              <a:rPr sz="2750" b="1" spc="10" dirty="0">
                <a:latin typeface="Calibri"/>
                <a:cs typeface="Calibri"/>
              </a:rPr>
              <a:t>F</a:t>
            </a:r>
            <a:r>
              <a:rPr sz="2750" b="1" spc="15" dirty="0">
                <a:latin typeface="Calibri"/>
                <a:cs typeface="Calibri"/>
              </a:rPr>
              <a:t>o</a:t>
            </a:r>
            <a:r>
              <a:rPr sz="2750" b="1" spc="5" dirty="0">
                <a:latin typeface="Calibri"/>
                <a:cs typeface="Calibri"/>
              </a:rPr>
              <a:t>r</a:t>
            </a:r>
            <a:r>
              <a:rPr sz="2750" dirty="0">
                <a:latin typeface="Times New Roman"/>
                <a:cs typeface="Times New Roman"/>
              </a:rPr>
              <a:t>		</a:t>
            </a:r>
            <a:r>
              <a:rPr sz="2750" b="1" spc="15" dirty="0">
                <a:latin typeface="Calibri"/>
                <a:cs typeface="Calibri"/>
              </a:rPr>
              <a:t>th</a:t>
            </a:r>
            <a:r>
              <a:rPr sz="2750" b="1" spc="10" dirty="0">
                <a:latin typeface="Calibri"/>
                <a:cs typeface="Calibri"/>
              </a:rPr>
              <a:t>e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5" dirty="0">
                <a:latin typeface="Calibri"/>
                <a:cs typeface="Calibri"/>
              </a:rPr>
              <a:t>l</a:t>
            </a:r>
            <a:r>
              <a:rPr sz="2750" b="1" spc="-15" dirty="0">
                <a:latin typeface="Calibri"/>
                <a:cs typeface="Calibri"/>
              </a:rPr>
              <a:t>a</a:t>
            </a:r>
            <a:r>
              <a:rPr sz="2750" b="1" spc="-5" dirty="0">
                <a:latin typeface="Calibri"/>
                <a:cs typeface="Calibri"/>
              </a:rPr>
              <a:t>r</a:t>
            </a:r>
            <a:r>
              <a:rPr sz="2750" b="1" spc="40" dirty="0">
                <a:latin typeface="Calibri"/>
                <a:cs typeface="Calibri"/>
              </a:rPr>
              <a:t>g</a:t>
            </a:r>
            <a:r>
              <a:rPr sz="2750" b="1" spc="35" dirty="0">
                <a:latin typeface="Calibri"/>
                <a:cs typeface="Calibri"/>
              </a:rPr>
              <a:t>e</a:t>
            </a:r>
            <a:r>
              <a:rPr sz="2750" b="1" spc="5" dirty="0">
                <a:latin typeface="Calibri"/>
                <a:cs typeface="Calibri"/>
              </a:rPr>
              <a:t>r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15" dirty="0">
                <a:latin typeface="Calibri"/>
                <a:cs typeface="Calibri"/>
              </a:rPr>
              <a:t>d</a:t>
            </a:r>
            <a:r>
              <a:rPr sz="2750" b="1" spc="-10" dirty="0">
                <a:latin typeface="Calibri"/>
                <a:cs typeface="Calibri"/>
              </a:rPr>
              <a:t>a</a:t>
            </a:r>
            <a:r>
              <a:rPr sz="2750" b="1" spc="15" dirty="0">
                <a:latin typeface="Calibri"/>
                <a:cs typeface="Calibri"/>
              </a:rPr>
              <a:t>t</a:t>
            </a:r>
            <a:r>
              <a:rPr sz="2750" b="1" spc="-10" dirty="0">
                <a:latin typeface="Calibri"/>
                <a:cs typeface="Calibri"/>
              </a:rPr>
              <a:t>a</a:t>
            </a:r>
            <a:r>
              <a:rPr sz="2750" b="1" spc="15" dirty="0">
                <a:latin typeface="Calibri"/>
                <a:cs typeface="Calibri"/>
              </a:rPr>
              <a:t>b</a:t>
            </a:r>
            <a:r>
              <a:rPr sz="2750" b="1" spc="-10" dirty="0">
                <a:latin typeface="Calibri"/>
                <a:cs typeface="Calibri"/>
              </a:rPr>
              <a:t>a</a:t>
            </a:r>
            <a:r>
              <a:rPr sz="2750" b="1" spc="25" dirty="0">
                <a:latin typeface="Calibri"/>
                <a:cs typeface="Calibri"/>
              </a:rPr>
              <a:t>s</a:t>
            </a:r>
            <a:r>
              <a:rPr sz="2750" b="1" spc="35" dirty="0">
                <a:latin typeface="Calibri"/>
                <a:cs typeface="Calibri"/>
              </a:rPr>
              <a:t>e</a:t>
            </a:r>
            <a:r>
              <a:rPr sz="2750" b="1" spc="5" dirty="0">
                <a:latin typeface="Calibri"/>
                <a:cs typeface="Calibri"/>
              </a:rPr>
              <a:t>,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15" dirty="0">
                <a:latin typeface="Calibri"/>
                <a:cs typeface="Calibri"/>
              </a:rPr>
              <a:t>d</a:t>
            </a:r>
            <a:r>
              <a:rPr sz="2750" b="1" spc="35" dirty="0">
                <a:latin typeface="Calibri"/>
                <a:cs typeface="Calibri"/>
              </a:rPr>
              <a:t>e</a:t>
            </a:r>
            <a:r>
              <a:rPr sz="2750" b="1" spc="-10" dirty="0">
                <a:latin typeface="Calibri"/>
                <a:cs typeface="Calibri"/>
              </a:rPr>
              <a:t>a</a:t>
            </a:r>
            <a:r>
              <a:rPr sz="2750" b="1" spc="15" dirty="0">
                <a:latin typeface="Calibri"/>
                <a:cs typeface="Calibri"/>
              </a:rPr>
              <a:t>d</a:t>
            </a:r>
            <a:r>
              <a:rPr sz="2750" b="1" spc="5" dirty="0">
                <a:latin typeface="Calibri"/>
                <a:cs typeface="Calibri"/>
              </a:rPr>
              <a:t>l</a:t>
            </a:r>
            <a:r>
              <a:rPr sz="2750" b="1" spc="85" dirty="0">
                <a:latin typeface="Calibri"/>
                <a:cs typeface="Calibri"/>
              </a:rPr>
              <a:t>o</a:t>
            </a:r>
            <a:r>
              <a:rPr sz="2750" b="1" spc="-25" dirty="0">
                <a:latin typeface="Calibri"/>
                <a:cs typeface="Calibri"/>
              </a:rPr>
              <a:t>c</a:t>
            </a:r>
            <a:r>
              <a:rPr sz="2750" b="1" spc="10" dirty="0">
                <a:latin typeface="Calibri"/>
                <a:cs typeface="Calibri"/>
              </a:rPr>
              <a:t>k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15" dirty="0">
                <a:latin typeface="Calibri"/>
                <a:cs typeface="Calibri"/>
              </a:rPr>
              <a:t>p</a:t>
            </a:r>
            <a:r>
              <a:rPr sz="2750" b="1" spc="-5" dirty="0">
                <a:latin typeface="Calibri"/>
                <a:cs typeface="Calibri"/>
              </a:rPr>
              <a:t>r</a:t>
            </a:r>
            <a:r>
              <a:rPr sz="2750" b="1" spc="35" dirty="0">
                <a:latin typeface="Calibri"/>
                <a:cs typeface="Calibri"/>
              </a:rPr>
              <a:t>e</a:t>
            </a:r>
            <a:r>
              <a:rPr sz="2750" b="1" spc="45" dirty="0">
                <a:latin typeface="Calibri"/>
                <a:cs typeface="Calibri"/>
              </a:rPr>
              <a:t>v</a:t>
            </a:r>
            <a:r>
              <a:rPr sz="2750" b="1" spc="35" dirty="0">
                <a:latin typeface="Calibri"/>
                <a:cs typeface="Calibri"/>
              </a:rPr>
              <a:t>e</a:t>
            </a:r>
            <a:r>
              <a:rPr sz="2750" b="1" spc="15" dirty="0">
                <a:latin typeface="Calibri"/>
                <a:cs typeface="Calibri"/>
              </a:rPr>
              <a:t>nt</a:t>
            </a:r>
            <a:r>
              <a:rPr sz="2750" b="1" spc="10" dirty="0">
                <a:latin typeface="Calibri"/>
                <a:cs typeface="Calibri"/>
              </a:rPr>
              <a:t>ion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b="1" spc="15" dirty="0">
                <a:latin typeface="Calibri"/>
                <a:cs typeface="Calibri"/>
              </a:rPr>
              <a:t>m</a:t>
            </a:r>
            <a:r>
              <a:rPr sz="2750" b="1" spc="30" dirty="0">
                <a:latin typeface="Calibri"/>
                <a:cs typeface="Calibri"/>
              </a:rPr>
              <a:t>e</a:t>
            </a:r>
            <a:r>
              <a:rPr sz="2750" b="1" spc="15" dirty="0">
                <a:latin typeface="Calibri"/>
                <a:cs typeface="Calibri"/>
              </a:rPr>
              <a:t>th</a:t>
            </a:r>
            <a:r>
              <a:rPr sz="2750" b="1" spc="10" dirty="0">
                <a:latin typeface="Calibri"/>
                <a:cs typeface="Calibri"/>
              </a:rPr>
              <a:t>od 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can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spc="15" dirty="0">
                <a:latin typeface="Calibri"/>
                <a:cs typeface="Calibri"/>
              </a:rPr>
              <a:t>be</a:t>
            </a:r>
            <a:r>
              <a:rPr sz="2750" b="1" spc="75" dirty="0">
                <a:latin typeface="Calibri"/>
                <a:cs typeface="Calibri"/>
              </a:rPr>
              <a:t> </a:t>
            </a:r>
            <a:r>
              <a:rPr sz="2750" b="1" spc="20" dirty="0">
                <a:latin typeface="Calibri"/>
                <a:cs typeface="Calibri"/>
              </a:rPr>
              <a:t>used.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513" y="13964"/>
            <a:ext cx="8458200" cy="4728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FFFFFF"/>
                </a:solidFill>
                <a:latin typeface="Calibri"/>
                <a:cs typeface="Calibri"/>
              </a:rPr>
              <a:t>Dead</a:t>
            </a:r>
            <a:r>
              <a:rPr sz="2750" b="1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FFFF"/>
                </a:solidFill>
                <a:latin typeface="Calibri"/>
                <a:cs typeface="Calibri"/>
              </a:rPr>
              <a:t>Locks</a:t>
            </a:r>
            <a:r>
              <a:rPr sz="2750" b="1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75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FF00"/>
                </a:solidFill>
                <a:latin typeface="Calibri"/>
                <a:cs typeface="Calibri"/>
              </a:rPr>
              <a:t>Coffman’s</a:t>
            </a:r>
            <a:r>
              <a:rPr sz="275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FF00"/>
                </a:solidFill>
                <a:latin typeface="Calibri"/>
                <a:cs typeface="Calibri"/>
              </a:rPr>
              <a:t>Conditions</a:t>
            </a:r>
            <a:r>
              <a:rPr sz="275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750" b="1" spc="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FF00"/>
                </a:solidFill>
                <a:latin typeface="Calibri"/>
                <a:cs typeface="Calibri"/>
              </a:rPr>
              <a:t>Dead</a:t>
            </a:r>
            <a:r>
              <a:rPr sz="2750" b="1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FF00"/>
                </a:solidFill>
                <a:latin typeface="Calibri"/>
                <a:cs typeface="Calibri"/>
              </a:rPr>
              <a:t>Lock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50" spc="20" dirty="0">
                <a:latin typeface="Calibri"/>
                <a:cs typeface="Calibri"/>
              </a:rPr>
              <a:t>Coffman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stated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b="1" dirty="0">
                <a:solidFill>
                  <a:srgbClr val="C00000"/>
                </a:solidFill>
                <a:latin typeface="Calibri"/>
                <a:cs typeface="Calibri"/>
              </a:rPr>
              <a:t>four</a:t>
            </a:r>
            <a:r>
              <a:rPr sz="275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C00000"/>
                </a:solidFill>
                <a:latin typeface="Calibri"/>
                <a:cs typeface="Calibri"/>
              </a:rPr>
              <a:t>conditions</a:t>
            </a:r>
            <a:r>
              <a:rPr sz="2750" b="1" spc="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a</a:t>
            </a:r>
            <a:r>
              <a:rPr sz="2750" spc="5" dirty="0">
                <a:latin typeface="Calibri"/>
                <a:cs typeface="Calibri"/>
              </a:rPr>
              <a:t> deadlock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10" dirty="0">
                <a:latin typeface="Calibri"/>
                <a:cs typeface="Calibri"/>
              </a:rPr>
              <a:t>occurrence.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12700" marR="182880">
              <a:lnSpc>
                <a:spcPct val="100000"/>
              </a:lnSpc>
            </a:pPr>
            <a:r>
              <a:rPr sz="2750" spc="15" dirty="0">
                <a:solidFill>
                  <a:srgbClr val="00AFF0"/>
                </a:solidFill>
                <a:latin typeface="Calibri"/>
                <a:cs typeface="Calibri"/>
              </a:rPr>
              <a:t>A</a:t>
            </a:r>
            <a:r>
              <a:rPr sz="2750" spc="2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AFF0"/>
                </a:solidFill>
                <a:latin typeface="Calibri"/>
                <a:cs typeface="Calibri"/>
              </a:rPr>
              <a:t>deadlock</a:t>
            </a:r>
            <a:r>
              <a:rPr sz="2750" spc="13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5" dirty="0">
                <a:solidFill>
                  <a:srgbClr val="00AFF0"/>
                </a:solidFill>
                <a:latin typeface="Calibri"/>
                <a:cs typeface="Calibri"/>
              </a:rPr>
              <a:t>may</a:t>
            </a:r>
            <a:r>
              <a:rPr sz="2750" spc="7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20" dirty="0">
                <a:solidFill>
                  <a:srgbClr val="00AFF0"/>
                </a:solidFill>
                <a:latin typeface="Calibri"/>
                <a:cs typeface="Calibri"/>
              </a:rPr>
              <a:t>occur</a:t>
            </a:r>
            <a:r>
              <a:rPr sz="2750" spc="-1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AFF0"/>
                </a:solidFill>
                <a:latin typeface="Calibri"/>
                <a:cs typeface="Calibri"/>
              </a:rPr>
              <a:t>if</a:t>
            </a:r>
            <a:r>
              <a:rPr sz="2750" spc="3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AFF0"/>
                </a:solidFill>
                <a:latin typeface="Calibri"/>
                <a:cs typeface="Calibri"/>
              </a:rPr>
              <a:t>all</a:t>
            </a:r>
            <a:r>
              <a:rPr sz="2750" spc="9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AFF0"/>
                </a:solidFill>
                <a:latin typeface="Calibri"/>
                <a:cs typeface="Calibri"/>
              </a:rPr>
              <a:t>the</a:t>
            </a:r>
            <a:r>
              <a:rPr sz="2750" spc="10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-15" dirty="0">
                <a:solidFill>
                  <a:srgbClr val="00AFF0"/>
                </a:solidFill>
                <a:latin typeface="Calibri"/>
                <a:cs typeface="Calibri"/>
              </a:rPr>
              <a:t>following</a:t>
            </a:r>
            <a:r>
              <a:rPr sz="2750" spc="24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00AFF0"/>
                </a:solidFill>
                <a:latin typeface="Calibri"/>
                <a:cs typeface="Calibri"/>
              </a:rPr>
              <a:t>conditions</a:t>
            </a:r>
            <a:r>
              <a:rPr sz="2750" spc="16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-5" dirty="0">
                <a:solidFill>
                  <a:srgbClr val="00AFF0"/>
                </a:solidFill>
                <a:latin typeface="Calibri"/>
                <a:cs typeface="Calibri"/>
              </a:rPr>
              <a:t>holds </a:t>
            </a:r>
            <a:r>
              <a:rPr sz="2750" spc="-61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750" spc="-10" dirty="0">
                <a:solidFill>
                  <a:srgbClr val="00AFF0"/>
                </a:solidFill>
                <a:latin typeface="Calibri"/>
                <a:cs typeface="Calibri"/>
              </a:rPr>
              <a:t>true.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Calibri"/>
              <a:cs typeface="Calibri"/>
            </a:endParaRPr>
          </a:p>
          <a:p>
            <a:pPr marL="2527935" indent="-3536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28570" algn="l"/>
              </a:tabLst>
            </a:pPr>
            <a:r>
              <a:rPr sz="2750" b="1" spc="10" dirty="0">
                <a:solidFill>
                  <a:srgbClr val="0000FF"/>
                </a:solidFill>
                <a:latin typeface="Calibri"/>
                <a:cs typeface="Calibri"/>
              </a:rPr>
              <a:t>Mutual</a:t>
            </a:r>
            <a:r>
              <a:rPr sz="2750" b="1" spc="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0000FF"/>
                </a:solidFill>
                <a:latin typeface="Calibri"/>
                <a:cs typeface="Calibri"/>
              </a:rPr>
              <a:t>exclusion</a:t>
            </a:r>
            <a:endParaRPr sz="2750">
              <a:latin typeface="Calibri"/>
              <a:cs typeface="Calibri"/>
            </a:endParaRPr>
          </a:p>
          <a:p>
            <a:pPr marL="2527300" indent="-35306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527935" algn="l"/>
              </a:tabLst>
            </a:pPr>
            <a:r>
              <a:rPr sz="2750" b="1" spc="5" dirty="0">
                <a:solidFill>
                  <a:srgbClr val="CC0098"/>
                </a:solidFill>
                <a:latin typeface="Calibri"/>
                <a:cs typeface="Calibri"/>
              </a:rPr>
              <a:t>Hold</a:t>
            </a:r>
            <a:r>
              <a:rPr sz="2750" b="1" spc="110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CC0098"/>
                </a:solidFill>
                <a:latin typeface="Calibri"/>
                <a:cs typeface="Calibri"/>
              </a:rPr>
              <a:t>and</a:t>
            </a:r>
            <a:r>
              <a:rPr sz="2750" b="1" spc="30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CC0098"/>
                </a:solidFill>
                <a:latin typeface="Calibri"/>
                <a:cs typeface="Calibri"/>
              </a:rPr>
              <a:t>wait</a:t>
            </a:r>
            <a:r>
              <a:rPr sz="2750" b="1" spc="-25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CC0098"/>
                </a:solidFill>
                <a:latin typeface="Calibri"/>
                <a:cs typeface="Calibri"/>
              </a:rPr>
              <a:t>condition</a:t>
            </a:r>
            <a:endParaRPr sz="2750">
              <a:latin typeface="Calibri"/>
              <a:cs typeface="Calibri"/>
            </a:endParaRPr>
          </a:p>
          <a:p>
            <a:pPr marL="2527300" indent="-353060">
              <a:lnSpc>
                <a:spcPct val="100000"/>
              </a:lnSpc>
              <a:spcBef>
                <a:spcPts val="75"/>
              </a:spcBef>
              <a:buAutoNum type="arabicPeriod"/>
              <a:tabLst>
                <a:tab pos="2527935" algn="l"/>
              </a:tabLst>
            </a:pPr>
            <a:r>
              <a:rPr sz="2750" b="1" dirty="0">
                <a:solidFill>
                  <a:srgbClr val="00CC00"/>
                </a:solidFill>
                <a:latin typeface="Calibri"/>
                <a:cs typeface="Calibri"/>
              </a:rPr>
              <a:t>No</a:t>
            </a:r>
            <a:r>
              <a:rPr sz="2750" b="1" spc="100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00CC00"/>
                </a:solidFill>
                <a:latin typeface="Calibri"/>
                <a:cs typeface="Calibri"/>
              </a:rPr>
              <a:t>preemption</a:t>
            </a:r>
            <a:r>
              <a:rPr sz="2750" b="1" spc="-35" dirty="0">
                <a:solidFill>
                  <a:srgbClr val="00CC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00CC00"/>
                </a:solidFill>
                <a:latin typeface="Calibri"/>
                <a:cs typeface="Calibri"/>
              </a:rPr>
              <a:t>condition</a:t>
            </a:r>
            <a:endParaRPr sz="2750">
              <a:latin typeface="Calibri"/>
              <a:cs typeface="Calibri"/>
            </a:endParaRPr>
          </a:p>
          <a:p>
            <a:pPr marL="2526665" indent="-35242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27300" algn="l"/>
              </a:tabLst>
            </a:pPr>
            <a:r>
              <a:rPr sz="2750" b="1" spc="-10" dirty="0">
                <a:solidFill>
                  <a:srgbClr val="FF3200"/>
                </a:solidFill>
                <a:latin typeface="Calibri"/>
                <a:cs typeface="Calibri"/>
              </a:rPr>
              <a:t>Circular</a:t>
            </a:r>
            <a:r>
              <a:rPr sz="2750" b="1" spc="17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3200"/>
                </a:solidFill>
                <a:latin typeface="Calibri"/>
                <a:cs typeface="Calibri"/>
              </a:rPr>
              <a:t>wait</a:t>
            </a:r>
            <a:r>
              <a:rPr sz="2750" b="1" spc="4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condition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1874" y="13964"/>
            <a:ext cx="70510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55" dirty="0"/>
              <a:t> </a:t>
            </a:r>
            <a:r>
              <a:rPr spc="15" dirty="0"/>
              <a:t>Locks</a:t>
            </a:r>
            <a:r>
              <a:rPr spc="70" dirty="0"/>
              <a:t> </a:t>
            </a:r>
            <a:r>
              <a:rPr spc="5" dirty="0"/>
              <a:t>:</a:t>
            </a:r>
            <a:r>
              <a:rPr spc="35" dirty="0"/>
              <a:t> </a:t>
            </a:r>
            <a:r>
              <a:rPr spc="5" dirty="0">
                <a:solidFill>
                  <a:srgbClr val="FFFF00"/>
                </a:solidFill>
              </a:rPr>
              <a:t>Coffman’s</a:t>
            </a:r>
            <a:r>
              <a:rPr spc="-5" dirty="0">
                <a:solidFill>
                  <a:srgbClr val="FFFF00"/>
                </a:solidFill>
              </a:rPr>
              <a:t> </a:t>
            </a:r>
            <a:r>
              <a:rPr spc="15" dirty="0">
                <a:solidFill>
                  <a:srgbClr val="FFFF00"/>
                </a:solidFill>
              </a:rPr>
              <a:t>Conditions</a:t>
            </a:r>
            <a:r>
              <a:rPr spc="-5" dirty="0">
                <a:solidFill>
                  <a:srgbClr val="FFFF00"/>
                </a:solidFill>
              </a:rPr>
              <a:t> </a:t>
            </a:r>
            <a:r>
              <a:rPr spc="10" dirty="0">
                <a:solidFill>
                  <a:srgbClr val="FFFF00"/>
                </a:solidFill>
              </a:rPr>
              <a:t>of</a:t>
            </a:r>
            <a:r>
              <a:rPr spc="80" dirty="0">
                <a:solidFill>
                  <a:srgbClr val="FFFF00"/>
                </a:solidFill>
              </a:rPr>
              <a:t> </a:t>
            </a:r>
            <a:r>
              <a:rPr spc="5" dirty="0">
                <a:solidFill>
                  <a:srgbClr val="FFFF00"/>
                </a:solidFill>
              </a:rPr>
              <a:t>Dead</a:t>
            </a:r>
            <a:r>
              <a:rPr spc="60" dirty="0">
                <a:solidFill>
                  <a:srgbClr val="FFFF00"/>
                </a:solidFill>
              </a:rPr>
              <a:t> </a:t>
            </a:r>
            <a:r>
              <a:rPr spc="10" dirty="0">
                <a:solidFill>
                  <a:srgbClr val="FFFF00"/>
                </a:solidFill>
              </a:rPr>
              <a:t>Lock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6739" y="851847"/>
            <a:ext cx="7884159" cy="495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Mutual</a:t>
            </a:r>
            <a:r>
              <a:rPr sz="24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alibri"/>
                <a:cs typeface="Calibri"/>
              </a:rPr>
              <a:t>exclusion</a:t>
            </a:r>
            <a:r>
              <a:rPr sz="24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condition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20" dirty="0">
                <a:latin typeface="Calibri"/>
                <a:cs typeface="Calibri"/>
              </a:rPr>
              <a:t>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mutually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exclusive(non-sharable)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1475"/>
              </a:spcBef>
            </a:pPr>
            <a:r>
              <a:rPr sz="2400" b="1" spc="-5" dirty="0">
                <a:solidFill>
                  <a:srgbClr val="CC0098"/>
                </a:solidFill>
                <a:latin typeface="Calibri"/>
                <a:cs typeface="Calibri"/>
              </a:rPr>
              <a:t>Hold</a:t>
            </a:r>
            <a:r>
              <a:rPr sz="2400" b="1" spc="-35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C0098"/>
                </a:solidFill>
                <a:latin typeface="Calibri"/>
                <a:cs typeface="Calibri"/>
              </a:rPr>
              <a:t>and</a:t>
            </a:r>
            <a:r>
              <a:rPr sz="2400" b="1" spc="35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CC0098"/>
                </a:solidFill>
                <a:latin typeface="Calibri"/>
                <a:cs typeface="Calibri"/>
              </a:rPr>
              <a:t>wait</a:t>
            </a:r>
            <a:r>
              <a:rPr sz="2400" b="1" spc="-105" dirty="0">
                <a:solidFill>
                  <a:srgbClr val="CC0098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C0098"/>
                </a:solidFill>
                <a:latin typeface="Calibri"/>
                <a:cs typeface="Calibri"/>
              </a:rPr>
              <a:t>condition</a:t>
            </a:r>
            <a:r>
              <a:rPr sz="2400" spc="-15" dirty="0">
                <a:solidFill>
                  <a:srgbClr val="CC0098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242570">
              <a:lnSpc>
                <a:spcPts val="293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transaction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holding </a:t>
            </a:r>
            <a:r>
              <a:rPr sz="2400" dirty="0">
                <a:latin typeface="Calibri"/>
                <a:cs typeface="Calibri"/>
              </a:rPr>
              <a:t>a data </a:t>
            </a:r>
            <a:r>
              <a:rPr sz="2400" spc="-5" dirty="0">
                <a:latin typeface="Calibri"/>
                <a:cs typeface="Calibri"/>
              </a:rPr>
              <a:t>item and </a:t>
            </a:r>
            <a:r>
              <a:rPr sz="2400" spc="-10" dirty="0">
                <a:latin typeface="Calibri"/>
                <a:cs typeface="Calibri"/>
              </a:rPr>
              <a:t>waiting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5" dirty="0">
                <a:latin typeface="Calibri"/>
                <a:cs typeface="Calibri"/>
              </a:rPr>
              <a:t>other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s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e,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12700" marR="36195">
              <a:lnSpc>
                <a:spcPts val="2850"/>
              </a:lnSpc>
              <a:spcBef>
                <a:spcPts val="1340"/>
              </a:spcBef>
            </a:pPr>
            <a:r>
              <a:rPr sz="2400" b="1" dirty="0">
                <a:solidFill>
                  <a:srgbClr val="00CC00"/>
                </a:solidFill>
                <a:latin typeface="Calibri"/>
                <a:cs typeface="Calibri"/>
              </a:rPr>
              <a:t>No </a:t>
            </a:r>
            <a:r>
              <a:rPr sz="2400" b="1" spc="-10" dirty="0">
                <a:solidFill>
                  <a:srgbClr val="00CC00"/>
                </a:solidFill>
                <a:latin typeface="Calibri"/>
                <a:cs typeface="Calibri"/>
              </a:rPr>
              <a:t>preemption </a:t>
            </a:r>
            <a:r>
              <a:rPr sz="2400" b="1" spc="-15" dirty="0">
                <a:solidFill>
                  <a:srgbClr val="00CC00"/>
                </a:solidFill>
                <a:latin typeface="Calibri"/>
                <a:cs typeface="Calibri"/>
              </a:rPr>
              <a:t>condition</a:t>
            </a:r>
            <a:r>
              <a:rPr sz="2400" spc="-15" dirty="0">
                <a:solidFill>
                  <a:srgbClr val="00CC00"/>
                </a:solidFill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A data </a:t>
            </a:r>
            <a:r>
              <a:rPr sz="2400" spc="-5" dirty="0">
                <a:latin typeface="Calibri"/>
                <a:cs typeface="Calibri"/>
              </a:rPr>
              <a:t>item </a:t>
            </a:r>
            <a:r>
              <a:rPr sz="2400" spc="5" dirty="0">
                <a:latin typeface="Calibri"/>
                <a:cs typeface="Calibri"/>
              </a:rPr>
              <a:t>cannot be </a:t>
            </a:r>
            <a:r>
              <a:rPr sz="2400" spc="-10" dirty="0">
                <a:latin typeface="Calibri"/>
                <a:cs typeface="Calibri"/>
              </a:rPr>
              <a:t>forcibly taken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1390"/>
              </a:spcBef>
            </a:pPr>
            <a:r>
              <a:rPr sz="2400" b="1" spc="-5" dirty="0">
                <a:solidFill>
                  <a:srgbClr val="FF3200"/>
                </a:solidFill>
                <a:latin typeface="Calibri"/>
                <a:cs typeface="Calibri"/>
              </a:rPr>
              <a:t>Circular</a:t>
            </a:r>
            <a:r>
              <a:rPr sz="2400" b="1" spc="-7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b="1" spc="5" dirty="0">
                <a:solidFill>
                  <a:srgbClr val="FF3200"/>
                </a:solidFill>
                <a:latin typeface="Calibri"/>
                <a:cs typeface="Calibri"/>
              </a:rPr>
              <a:t>wait</a:t>
            </a:r>
            <a:r>
              <a:rPr sz="2400" b="1" spc="-4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3200"/>
                </a:solidFill>
                <a:latin typeface="Calibri"/>
                <a:cs typeface="Calibri"/>
              </a:rPr>
              <a:t>condition</a:t>
            </a:r>
            <a:r>
              <a:rPr sz="2400" spc="-10" dirty="0">
                <a:solidFill>
                  <a:srgbClr val="FF320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8763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Calibri"/>
                <a:cs typeface="Calibri"/>
              </a:rPr>
              <a:t>A condition where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process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waiting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resource </a:t>
            </a:r>
            <a:r>
              <a:rPr sz="240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c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Calibri"/>
                <a:cs typeface="Calibri"/>
              </a:rPr>
              <a:t>p</a:t>
            </a:r>
            <a:r>
              <a:rPr sz="2400" spc="-90" dirty="0">
                <a:latin typeface="Calibri"/>
                <a:cs typeface="Calibri"/>
              </a:rPr>
              <a:t>r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spc="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4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w</a:t>
            </a:r>
            <a:r>
              <a:rPr sz="2400" spc="-25" dirty="0">
                <a:latin typeface="Calibri"/>
                <a:cs typeface="Calibri"/>
              </a:rPr>
              <a:t>ai</a:t>
            </a:r>
            <a:r>
              <a:rPr sz="2400" spc="15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i</a:t>
            </a:r>
            <a:r>
              <a:rPr sz="2400" spc="1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libri"/>
                <a:cs typeface="Calibri"/>
              </a:rPr>
              <a:t>f</a:t>
            </a:r>
            <a:r>
              <a:rPr sz="2400" spc="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Calibri"/>
                <a:cs typeface="Calibri"/>
              </a:rPr>
              <a:t>third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….so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" dirty="0">
                <a:latin typeface="Calibri"/>
                <a:cs typeface="Calibri"/>
              </a:rPr>
              <a:t> 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last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waiting</a:t>
            </a:r>
            <a:r>
              <a:rPr sz="2400" spc="-20" dirty="0">
                <a:latin typeface="Calibri"/>
                <a:cs typeface="Calibri"/>
              </a:rPr>
              <a:t> 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process.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10" dirty="0">
                <a:latin typeface="Calibri"/>
                <a:cs typeface="Calibri"/>
              </a:rPr>
              <a:t>Thus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circular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waiting.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804" y="1169030"/>
            <a:ext cx="8206740" cy="3865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600" spc="-235" dirty="0">
                <a:solidFill>
                  <a:srgbClr val="C00000"/>
                </a:solidFill>
                <a:latin typeface="Arial MT"/>
                <a:cs typeface="Arial MT"/>
              </a:rPr>
              <a:t>To</a:t>
            </a:r>
            <a:r>
              <a:rPr sz="3600" spc="-229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C00000"/>
                </a:solidFill>
                <a:latin typeface="Arial MT"/>
                <a:cs typeface="Arial MT"/>
              </a:rPr>
              <a:t>prevent</a:t>
            </a:r>
            <a:r>
              <a:rPr sz="3600" spc="15" dirty="0">
                <a:solidFill>
                  <a:srgbClr val="C00000"/>
                </a:solidFill>
                <a:latin typeface="Arial MT"/>
                <a:cs typeface="Arial MT"/>
              </a:rPr>
              <a:t> any</a:t>
            </a:r>
            <a:r>
              <a:rPr sz="3600" spc="2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deadlock</a:t>
            </a:r>
            <a:r>
              <a:rPr sz="3600" b="1" spc="9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535353"/>
                </a:solidFill>
                <a:latin typeface="Arial MT"/>
                <a:cs typeface="Arial MT"/>
              </a:rPr>
              <a:t>situation</a:t>
            </a:r>
            <a:r>
              <a:rPr sz="3600" spc="98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-50" dirty="0">
                <a:solidFill>
                  <a:srgbClr val="535353"/>
                </a:solidFill>
                <a:latin typeface="Arial MT"/>
                <a:cs typeface="Arial MT"/>
              </a:rPr>
              <a:t>in </a:t>
            </a:r>
            <a:r>
              <a:rPr sz="3600" spc="-4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535353"/>
                </a:solidFill>
                <a:latin typeface="Arial MT"/>
                <a:cs typeface="Arial MT"/>
              </a:rPr>
              <a:t>the </a:t>
            </a:r>
            <a:r>
              <a:rPr sz="3600" spc="-15" dirty="0">
                <a:solidFill>
                  <a:srgbClr val="535353"/>
                </a:solidFill>
                <a:latin typeface="Arial MT"/>
                <a:cs typeface="Arial MT"/>
              </a:rPr>
              <a:t>system, </a:t>
            </a:r>
            <a:r>
              <a:rPr sz="3600" spc="-5" dirty="0">
                <a:solidFill>
                  <a:srgbClr val="535353"/>
                </a:solidFill>
                <a:latin typeface="Arial MT"/>
                <a:cs typeface="Arial MT"/>
              </a:rPr>
              <a:t>the </a:t>
            </a:r>
            <a:r>
              <a:rPr sz="3600" b="1" spc="10" dirty="0">
                <a:solidFill>
                  <a:srgbClr val="C00000"/>
                </a:solidFill>
                <a:latin typeface="Arial"/>
                <a:cs typeface="Arial"/>
              </a:rPr>
              <a:t>DBMS </a:t>
            </a:r>
            <a:r>
              <a:rPr sz="3600" spc="-5" dirty="0">
                <a:solidFill>
                  <a:srgbClr val="C00000"/>
                </a:solidFill>
                <a:latin typeface="Arial MT"/>
                <a:cs typeface="Arial MT"/>
              </a:rPr>
              <a:t>inspects </a:t>
            </a:r>
            <a:r>
              <a:rPr sz="3600" spc="-10" dirty="0">
                <a:solidFill>
                  <a:srgbClr val="C00000"/>
                </a:solidFill>
                <a:latin typeface="Arial MT"/>
                <a:cs typeface="Arial MT"/>
              </a:rPr>
              <a:t>all </a:t>
            </a:r>
            <a:r>
              <a:rPr sz="3600" spc="-5" dirty="0">
                <a:solidFill>
                  <a:srgbClr val="C00000"/>
                </a:solidFill>
                <a:latin typeface="Arial MT"/>
                <a:cs typeface="Arial MT"/>
              </a:rPr>
              <a:t>the </a:t>
            </a:r>
            <a:r>
              <a:rPr sz="36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C00000"/>
                </a:solidFill>
                <a:latin typeface="Arial MT"/>
                <a:cs typeface="Arial MT"/>
              </a:rPr>
              <a:t>operations</a:t>
            </a:r>
            <a:r>
              <a:rPr sz="3600" spc="5" dirty="0">
                <a:solidFill>
                  <a:srgbClr val="535353"/>
                </a:solidFill>
                <a:latin typeface="Arial MT"/>
                <a:cs typeface="Arial MT"/>
              </a:rPr>
              <a:t>,</a:t>
            </a:r>
            <a:r>
              <a:rPr sz="3600" spc="1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rgbClr val="535353"/>
                </a:solidFill>
                <a:latin typeface="Arial MT"/>
                <a:cs typeface="Arial MT"/>
              </a:rPr>
              <a:t>where</a:t>
            </a:r>
            <a:r>
              <a:rPr sz="3600" spc="-1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535353"/>
                </a:solidFill>
                <a:latin typeface="Arial MT"/>
                <a:cs typeface="Arial MT"/>
              </a:rPr>
              <a:t>transactions</a:t>
            </a:r>
            <a:r>
              <a:rPr sz="3600" spc="100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535353"/>
                </a:solidFill>
                <a:latin typeface="Arial MT"/>
                <a:cs typeface="Arial MT"/>
              </a:rPr>
              <a:t>are </a:t>
            </a:r>
            <a:r>
              <a:rPr sz="3600" spc="-99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15" dirty="0">
                <a:solidFill>
                  <a:srgbClr val="535353"/>
                </a:solidFill>
                <a:latin typeface="Arial MT"/>
                <a:cs typeface="Arial MT"/>
              </a:rPr>
              <a:t>about</a:t>
            </a:r>
            <a:r>
              <a:rPr sz="3600" spc="59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-15" dirty="0">
                <a:solidFill>
                  <a:srgbClr val="535353"/>
                </a:solidFill>
                <a:latin typeface="Arial MT"/>
                <a:cs typeface="Arial MT"/>
              </a:rPr>
              <a:t>to</a:t>
            </a:r>
            <a:r>
              <a:rPr sz="3600" spc="157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535353"/>
                </a:solidFill>
                <a:latin typeface="Arial MT"/>
                <a:cs typeface="Arial MT"/>
              </a:rPr>
              <a:t>execute. </a:t>
            </a:r>
            <a:r>
              <a:rPr sz="3600" spc="59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rgbClr val="535353"/>
                </a:solidFill>
                <a:latin typeface="Arial MT"/>
                <a:cs typeface="Arial MT"/>
              </a:rPr>
              <a:t>...</a:t>
            </a:r>
            <a:r>
              <a:rPr sz="3600" spc="1595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spc="-50" dirty="0">
                <a:solidFill>
                  <a:srgbClr val="C00000"/>
                </a:solidFill>
                <a:latin typeface="Arial MT"/>
                <a:cs typeface="Arial MT"/>
              </a:rPr>
              <a:t>If</a:t>
            </a:r>
            <a:r>
              <a:rPr sz="3600" spc="167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C00000"/>
                </a:solidFill>
                <a:latin typeface="Arial MT"/>
                <a:cs typeface="Arial MT"/>
              </a:rPr>
              <a:t>it</a:t>
            </a:r>
            <a:r>
              <a:rPr sz="3600" spc="160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C00000"/>
                </a:solidFill>
                <a:latin typeface="Arial MT"/>
                <a:cs typeface="Arial MT"/>
              </a:rPr>
              <a:t>finds </a:t>
            </a:r>
            <a:r>
              <a:rPr sz="3600" spc="63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535353"/>
                </a:solidFill>
                <a:latin typeface="Arial MT"/>
                <a:cs typeface="Arial MT"/>
              </a:rPr>
              <a:t>that </a:t>
            </a:r>
            <a:r>
              <a:rPr sz="3600" spc="-99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C00000"/>
                </a:solidFill>
                <a:latin typeface="Arial MT"/>
                <a:cs typeface="Arial MT"/>
              </a:rPr>
              <a:t>a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deadlock </a:t>
            </a:r>
            <a:r>
              <a:rPr sz="3600" spc="-10" dirty="0">
                <a:solidFill>
                  <a:srgbClr val="C00000"/>
                </a:solidFill>
                <a:latin typeface="Arial MT"/>
                <a:cs typeface="Arial MT"/>
              </a:rPr>
              <a:t>situation </a:t>
            </a:r>
            <a:r>
              <a:rPr sz="3600" dirty="0">
                <a:solidFill>
                  <a:srgbClr val="C00000"/>
                </a:solidFill>
                <a:latin typeface="Arial MT"/>
                <a:cs typeface="Arial MT"/>
              </a:rPr>
              <a:t>might </a:t>
            </a:r>
            <a:r>
              <a:rPr sz="3600" spc="-30" dirty="0">
                <a:solidFill>
                  <a:srgbClr val="C00000"/>
                </a:solidFill>
                <a:latin typeface="Arial MT"/>
                <a:cs typeface="Arial MT"/>
              </a:rPr>
              <a:t>occur, </a:t>
            </a:r>
            <a:r>
              <a:rPr sz="3600" spc="5" dirty="0">
                <a:solidFill>
                  <a:srgbClr val="535353"/>
                </a:solidFill>
                <a:latin typeface="Arial MT"/>
                <a:cs typeface="Arial MT"/>
              </a:rPr>
              <a:t>then </a:t>
            </a:r>
            <a:r>
              <a:rPr sz="3600" spc="10" dirty="0">
                <a:solidFill>
                  <a:srgbClr val="535353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535353"/>
                </a:solidFill>
                <a:latin typeface="Arial MT"/>
                <a:cs typeface="Arial MT"/>
              </a:rPr>
              <a:t>that </a:t>
            </a:r>
            <a:r>
              <a:rPr sz="3600" spc="-5" dirty="0">
                <a:solidFill>
                  <a:srgbClr val="C00000"/>
                </a:solidFill>
                <a:latin typeface="Arial MT"/>
                <a:cs typeface="Arial MT"/>
              </a:rPr>
              <a:t>transaction </a:t>
            </a:r>
            <a:r>
              <a:rPr sz="3600" spc="-25" dirty="0">
                <a:solidFill>
                  <a:srgbClr val="C00000"/>
                </a:solidFill>
                <a:latin typeface="Arial MT"/>
                <a:cs typeface="Arial MT"/>
              </a:rPr>
              <a:t>is </a:t>
            </a:r>
            <a:r>
              <a:rPr sz="3600" spc="10" dirty="0">
                <a:solidFill>
                  <a:srgbClr val="C00000"/>
                </a:solidFill>
                <a:latin typeface="Arial MT"/>
                <a:cs typeface="Arial MT"/>
              </a:rPr>
              <a:t>never </a:t>
            </a:r>
            <a:r>
              <a:rPr sz="3600" spc="-15" dirty="0">
                <a:solidFill>
                  <a:srgbClr val="C00000"/>
                </a:solidFill>
                <a:latin typeface="Arial MT"/>
                <a:cs typeface="Arial MT"/>
              </a:rPr>
              <a:t>allowed to </a:t>
            </a:r>
            <a:r>
              <a:rPr sz="3600" spc="20" dirty="0">
                <a:solidFill>
                  <a:srgbClr val="C00000"/>
                </a:solidFill>
                <a:latin typeface="Arial MT"/>
                <a:cs typeface="Arial MT"/>
              </a:rPr>
              <a:t>be </a:t>
            </a:r>
            <a:r>
              <a:rPr sz="3600" spc="2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3600" spc="10" dirty="0">
                <a:solidFill>
                  <a:srgbClr val="C00000"/>
                </a:solidFill>
                <a:latin typeface="Arial MT"/>
                <a:cs typeface="Arial MT"/>
              </a:rPr>
              <a:t>executed.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63598" y="13964"/>
            <a:ext cx="342772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</a:t>
            </a:r>
            <a:r>
              <a:rPr spc="55" dirty="0"/>
              <a:t> </a:t>
            </a:r>
            <a:r>
              <a:rPr spc="5" dirty="0"/>
              <a:t>:</a:t>
            </a:r>
            <a:r>
              <a:rPr spc="25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648" y="13964"/>
            <a:ext cx="3388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30" dirty="0"/>
              <a:t> </a:t>
            </a:r>
            <a:r>
              <a:rPr spc="15" dirty="0"/>
              <a:t>Locks</a:t>
            </a:r>
            <a:r>
              <a:rPr spc="5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8919" y="1140518"/>
            <a:ext cx="8646160" cy="2280111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6370" marR="203835">
              <a:lnSpc>
                <a:spcPts val="2850"/>
              </a:lnSpc>
              <a:spcBef>
                <a:spcPts val="220"/>
              </a:spcBef>
            </a:pPr>
            <a:r>
              <a:rPr b="1" spc="-10" dirty="0">
                <a:latin typeface="Calibri"/>
                <a:cs typeface="Calibri"/>
              </a:rPr>
              <a:t>Preventing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one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or</a:t>
            </a:r>
            <a:r>
              <a:rPr b="1" spc="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more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of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four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Coffman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conditions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could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prevent </a:t>
            </a:r>
            <a:r>
              <a:rPr b="1" spc="-5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deadlock</a:t>
            </a: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Calibri"/>
              <a:cs typeface="Calibri"/>
            </a:endParaRPr>
          </a:p>
          <a:p>
            <a:pPr marL="156210" algn="ctr">
              <a:lnSpc>
                <a:spcPct val="100000"/>
              </a:lnSpc>
            </a:pP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Removing</a:t>
            </a:r>
            <a:r>
              <a:rPr sz="2750" b="1" spc="8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mutual</a:t>
            </a:r>
            <a:r>
              <a:rPr sz="2750" b="1" spc="3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-5" dirty="0">
                <a:solidFill>
                  <a:srgbClr val="FF3200"/>
                </a:solidFill>
                <a:latin typeface="Calibri"/>
                <a:cs typeface="Calibri"/>
              </a:rPr>
              <a:t>exclusion:</a:t>
            </a:r>
            <a:endParaRPr sz="2750" dirty="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1.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All</a:t>
            </a:r>
            <a:r>
              <a:rPr b="1" spc="-15" dirty="0">
                <a:latin typeface="Calibri"/>
                <a:cs typeface="Calibri"/>
              </a:rPr>
              <a:t> resources</a:t>
            </a:r>
            <a:r>
              <a:rPr b="1" spc="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must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be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b="1" spc="-10" dirty="0" smtClean="0">
                <a:latin typeface="Calibri"/>
                <a:cs typeface="Calibri"/>
              </a:rPr>
              <a:t>sharable</a:t>
            </a:r>
            <a:endParaRPr b="1" spc="-1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648" y="13964"/>
            <a:ext cx="3388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30" dirty="0"/>
              <a:t> </a:t>
            </a:r>
            <a:r>
              <a:rPr spc="15" dirty="0"/>
              <a:t>Locks</a:t>
            </a:r>
            <a:r>
              <a:rPr spc="5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590" y="1140518"/>
            <a:ext cx="8356600" cy="37490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2352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Calibri"/>
                <a:cs typeface="Calibri"/>
              </a:rPr>
              <a:t>Preventing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Coffman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prevent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deadlock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34620" algn="ctr">
              <a:lnSpc>
                <a:spcPct val="100000"/>
              </a:lnSpc>
            </a:pP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Removing</a:t>
            </a:r>
            <a:r>
              <a:rPr sz="2750" b="1" spc="8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hold</a:t>
            </a:r>
            <a:r>
              <a:rPr sz="2750" b="1" spc="-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3200"/>
                </a:solidFill>
                <a:latin typeface="Calibri"/>
                <a:cs typeface="Calibri"/>
              </a:rPr>
              <a:t>and</a:t>
            </a:r>
            <a:r>
              <a:rPr sz="2750" b="1" spc="5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3200"/>
                </a:solidFill>
                <a:latin typeface="Calibri"/>
                <a:cs typeface="Calibri"/>
              </a:rPr>
              <a:t>wait</a:t>
            </a:r>
            <a:r>
              <a:rPr sz="2750" b="1" spc="5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condition</a:t>
            </a:r>
            <a:r>
              <a:rPr sz="2750" spc="10" dirty="0">
                <a:solidFill>
                  <a:srgbClr val="FF3200"/>
                </a:solid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661035" indent="-306070">
              <a:lnSpc>
                <a:spcPts val="2865"/>
              </a:lnSpc>
              <a:buAutoNum type="arabicPeriod"/>
              <a:tabLst>
                <a:tab pos="661670" algn="l"/>
              </a:tabLst>
            </a:pPr>
            <a:r>
              <a:rPr sz="2400" b="1" spc="5" dirty="0">
                <a:latin typeface="Calibri"/>
                <a:cs typeface="Calibri"/>
              </a:rPr>
              <a:t>if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process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acquires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all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resources</a:t>
            </a:r>
            <a:r>
              <a:rPr sz="2400" b="1" spc="7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needed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5" dirty="0">
                <a:latin typeface="Calibri"/>
                <a:cs typeface="Calibri"/>
              </a:rPr>
              <a:t>before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starting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out.</a:t>
            </a:r>
            <a:endParaRPr sz="2400">
              <a:latin typeface="Calibri"/>
              <a:cs typeface="Calibri"/>
            </a:endParaRPr>
          </a:p>
          <a:p>
            <a:pPr marL="661035" indent="-305435">
              <a:lnSpc>
                <a:spcPts val="2865"/>
              </a:lnSpc>
              <a:spcBef>
                <a:spcPts val="50"/>
              </a:spcBef>
              <a:buAutoNum type="arabicPeriod" startAt="2"/>
              <a:tabLst>
                <a:tab pos="661035" algn="l"/>
              </a:tabLst>
            </a:pPr>
            <a:r>
              <a:rPr sz="2400" b="1" spc="-10" dirty="0">
                <a:latin typeface="Calibri"/>
                <a:cs typeface="Calibri"/>
              </a:rPr>
              <a:t>Enforce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rule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requesting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when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there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none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10" dirty="0">
                <a:latin typeface="Calibri"/>
                <a:cs typeface="Calibri"/>
              </a:rPr>
              <a:t>held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2648" y="13964"/>
            <a:ext cx="3388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30" dirty="0"/>
              <a:t> </a:t>
            </a:r>
            <a:r>
              <a:rPr spc="15" dirty="0"/>
              <a:t>Locks</a:t>
            </a:r>
            <a:r>
              <a:rPr spc="5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48919" y="1140518"/>
            <a:ext cx="8646160" cy="37420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66370" marR="358775">
              <a:lnSpc>
                <a:spcPts val="2850"/>
              </a:lnSpc>
              <a:spcBef>
                <a:spcPts val="220"/>
              </a:spcBef>
            </a:pPr>
            <a:r>
              <a:rPr dirty="0"/>
              <a:t>Preventing</a:t>
            </a:r>
            <a:r>
              <a:rPr spc="-100" dirty="0"/>
              <a:t> </a:t>
            </a:r>
            <a:r>
              <a:rPr spc="5" dirty="0"/>
              <a:t>one</a:t>
            </a:r>
            <a:r>
              <a:rPr spc="-5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spc="5" dirty="0"/>
              <a:t>more</a:t>
            </a:r>
            <a:r>
              <a:rPr spc="-8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5" dirty="0"/>
              <a:t>four</a:t>
            </a:r>
            <a:r>
              <a:rPr spc="-20" dirty="0"/>
              <a:t> </a:t>
            </a:r>
            <a:r>
              <a:rPr spc="5" dirty="0"/>
              <a:t>Coffman</a:t>
            </a:r>
            <a:r>
              <a:rPr spc="-80" dirty="0"/>
              <a:t> </a:t>
            </a:r>
            <a:r>
              <a:rPr dirty="0"/>
              <a:t>conditions</a:t>
            </a:r>
            <a:r>
              <a:rPr spc="-130" dirty="0"/>
              <a:t> </a:t>
            </a:r>
            <a:r>
              <a:rPr spc="5" dirty="0"/>
              <a:t>could</a:t>
            </a:r>
            <a:r>
              <a:rPr dirty="0"/>
              <a:t> </a:t>
            </a:r>
            <a:r>
              <a:rPr spc="-5" dirty="0"/>
              <a:t>prevent </a:t>
            </a:r>
            <a:r>
              <a:rPr spc="-530" dirty="0"/>
              <a:t> </a:t>
            </a:r>
            <a:r>
              <a:rPr spc="5" dirty="0"/>
              <a:t>the</a:t>
            </a:r>
            <a:r>
              <a:rPr spc="-10" dirty="0"/>
              <a:t> </a:t>
            </a:r>
            <a:r>
              <a:rPr dirty="0"/>
              <a:t>deadlock</a:t>
            </a:r>
          </a:p>
          <a:p>
            <a:pPr marL="153670">
              <a:lnSpc>
                <a:spcPct val="100000"/>
              </a:lnSpc>
              <a:spcBef>
                <a:spcPts val="35"/>
              </a:spcBef>
            </a:pPr>
            <a:endParaRPr sz="2300" dirty="0"/>
          </a:p>
          <a:p>
            <a:pPr marL="153035" algn="ctr">
              <a:lnSpc>
                <a:spcPct val="100000"/>
              </a:lnSpc>
            </a:pPr>
            <a:r>
              <a:rPr sz="2750" b="1" spc="15" dirty="0">
                <a:solidFill>
                  <a:srgbClr val="FF3200"/>
                </a:solidFill>
                <a:latin typeface="Calibri"/>
                <a:cs typeface="Calibri"/>
              </a:rPr>
              <a:t>Preemption</a:t>
            </a:r>
            <a:r>
              <a:rPr sz="2750" b="1" spc="-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FF3200"/>
                </a:solidFill>
                <a:latin typeface="Calibri"/>
                <a:cs typeface="Calibri"/>
              </a:rPr>
              <a:t>of</a:t>
            </a:r>
            <a:r>
              <a:rPr sz="2750" b="1" spc="7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3200"/>
                </a:solidFill>
                <a:latin typeface="Calibri"/>
                <a:cs typeface="Calibri"/>
              </a:rPr>
              <a:t>resources</a:t>
            </a:r>
            <a:r>
              <a:rPr sz="2750" spc="5" dirty="0">
                <a:solidFill>
                  <a:srgbClr val="FF3200"/>
                </a:solidFill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25"/>
              </a:spcBef>
            </a:pPr>
            <a:endParaRPr sz="2350" dirty="0"/>
          </a:p>
          <a:p>
            <a:pPr marL="166370" marR="33020" indent="410209">
              <a:lnSpc>
                <a:spcPct val="100400"/>
              </a:lnSpc>
              <a:tabLst>
                <a:tab pos="3102610" algn="l"/>
              </a:tabLst>
            </a:pPr>
            <a:r>
              <a:rPr b="1" spc="-10" dirty="0">
                <a:latin typeface="Calibri"/>
                <a:cs typeface="Calibri"/>
              </a:rPr>
              <a:t>1.</a:t>
            </a:r>
            <a:r>
              <a:rPr b="1" spc="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Preemption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of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resources</a:t>
            </a:r>
            <a:r>
              <a:rPr b="1" spc="6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from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process</a:t>
            </a:r>
            <a:r>
              <a:rPr b="1" spc="7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can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result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in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rollback </a:t>
            </a:r>
            <a:r>
              <a:rPr b="1" spc="-5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thus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this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needs</a:t>
            </a:r>
            <a:r>
              <a:rPr b="1" spc="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to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spc="-5" dirty="0">
                <a:latin typeface="Calibri"/>
                <a:cs typeface="Calibri"/>
              </a:rPr>
              <a:t>be avoided </a:t>
            </a:r>
            <a:r>
              <a:rPr b="1" spc="5" dirty="0">
                <a:latin typeface="Calibri"/>
                <a:cs typeface="Calibri"/>
              </a:rPr>
              <a:t>in </a:t>
            </a:r>
            <a:r>
              <a:rPr b="1" spc="-15" dirty="0">
                <a:latin typeface="Calibri"/>
                <a:cs typeface="Calibri"/>
              </a:rPr>
              <a:t>order </a:t>
            </a:r>
            <a:r>
              <a:rPr b="1" dirty="0">
                <a:latin typeface="Calibri"/>
                <a:cs typeface="Calibri"/>
              </a:rPr>
              <a:t>to maintain </a:t>
            </a:r>
            <a:r>
              <a:rPr b="1" spc="-5" dirty="0">
                <a:latin typeface="Calibri"/>
                <a:cs typeface="Calibri"/>
              </a:rPr>
              <a:t>the 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consistency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stability</a:t>
            </a:r>
            <a:r>
              <a:rPr b="1" spc="-114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of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the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system.</a:t>
            </a:r>
          </a:p>
          <a:p>
            <a:pPr marL="153670">
              <a:lnSpc>
                <a:spcPct val="100000"/>
              </a:lnSpc>
            </a:pPr>
            <a:endParaRPr b="1" spc="-5" dirty="0">
              <a:latin typeface="Calibri"/>
              <a:cs typeface="Calibri"/>
            </a:endParaRPr>
          </a:p>
          <a:p>
            <a:pPr marL="153670"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"/>
            <a:ext cx="9144000" cy="523240"/>
          </a:xfrm>
          <a:custGeom>
            <a:avLst/>
            <a:gdLst/>
            <a:ahLst/>
            <a:cxnLst/>
            <a:rect l="l" t="t" r="r" b="b"/>
            <a:pathLst>
              <a:path w="9144000" h="523240">
                <a:moveTo>
                  <a:pt x="9143999" y="0"/>
                </a:moveTo>
                <a:lnTo>
                  <a:pt x="0" y="0"/>
                </a:lnTo>
                <a:lnTo>
                  <a:pt x="0" y="523219"/>
                </a:lnTo>
                <a:lnTo>
                  <a:pt x="9143999" y="52321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Dead</a:t>
            </a:r>
            <a:r>
              <a:rPr spc="40" dirty="0"/>
              <a:t> </a:t>
            </a:r>
            <a:r>
              <a:rPr spc="10" dirty="0"/>
              <a:t>Lock:</a:t>
            </a:r>
            <a:r>
              <a:rPr spc="100" dirty="0"/>
              <a:t> </a:t>
            </a:r>
            <a:r>
              <a:rPr spc="20" dirty="0"/>
              <a:t>Prevention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2590" y="1140518"/>
            <a:ext cx="8492490" cy="412959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35877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Calibri"/>
                <a:cs typeface="Calibri"/>
              </a:rPr>
              <a:t>Preventing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one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more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Coffman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could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prevent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deadlock</a:t>
            </a: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750" b="1" spc="-5" dirty="0">
                <a:solidFill>
                  <a:srgbClr val="FF3200"/>
                </a:solidFill>
                <a:latin typeface="Calibri"/>
                <a:cs typeface="Calibri"/>
              </a:rPr>
              <a:t>Avoid</a:t>
            </a:r>
            <a:r>
              <a:rPr sz="2750" b="1" spc="5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-15" dirty="0">
                <a:solidFill>
                  <a:srgbClr val="FF3200"/>
                </a:solidFill>
                <a:latin typeface="Calibri"/>
                <a:cs typeface="Calibri"/>
              </a:rPr>
              <a:t>circular</a:t>
            </a:r>
            <a:r>
              <a:rPr sz="2750" b="1" spc="26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FF3200"/>
                </a:solidFill>
                <a:latin typeface="Calibri"/>
                <a:cs typeface="Calibri"/>
              </a:rPr>
              <a:t>wait</a:t>
            </a:r>
            <a:r>
              <a:rPr sz="2750" b="1" spc="-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FF3200"/>
                </a:solidFill>
                <a:latin typeface="Calibri"/>
                <a:cs typeface="Calibri"/>
              </a:rPr>
              <a:t>condition</a:t>
            </a:r>
            <a:r>
              <a:rPr sz="2750" spc="5" dirty="0">
                <a:solidFill>
                  <a:srgbClr val="FF3200"/>
                </a:solidFill>
                <a:latin typeface="Calibri"/>
                <a:cs typeface="Calibri"/>
              </a:rPr>
              <a:t>: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Calibri"/>
              <a:cs typeface="Calibri"/>
            </a:endParaRPr>
          </a:p>
          <a:p>
            <a:pPr marL="584835" indent="-296545">
              <a:lnSpc>
                <a:spcPts val="2865"/>
              </a:lnSpc>
              <a:buAutoNum type="arabicPeriod"/>
              <a:tabLst>
                <a:tab pos="585470" algn="l"/>
              </a:tabLst>
            </a:pPr>
            <a:r>
              <a:rPr sz="2400" b="1" dirty="0">
                <a:latin typeface="Calibri"/>
                <a:cs typeface="Calibri"/>
              </a:rPr>
              <a:t>This</a:t>
            </a:r>
            <a:r>
              <a:rPr sz="2400" b="1" spc="-5" dirty="0">
                <a:latin typeface="Calibri"/>
                <a:cs typeface="Calibri"/>
              </a:rPr>
              <a:t> can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avoided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process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hold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resources</a:t>
            </a:r>
            <a:r>
              <a:rPr sz="2400" b="1" spc="7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spc="-5" dirty="0">
                <a:latin typeface="Calibri"/>
                <a:cs typeface="Calibri"/>
              </a:rPr>
              <a:t>increasing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order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of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precedence</a:t>
            </a:r>
            <a:endParaRPr sz="2400" dirty="0">
              <a:latin typeface="Calibri"/>
              <a:cs typeface="Calibri"/>
            </a:endParaRPr>
          </a:p>
          <a:p>
            <a:pPr marL="12700" marR="54610" indent="200025">
              <a:lnSpc>
                <a:spcPct val="99100"/>
              </a:lnSpc>
              <a:spcBef>
                <a:spcPts val="80"/>
              </a:spcBef>
              <a:buAutoNum type="arabicPeriod" startAt="2"/>
              <a:tabLst>
                <a:tab pos="518795" algn="l"/>
              </a:tabLst>
            </a:pPr>
            <a:r>
              <a:rPr sz="2400" b="1" spc="-10" dirty="0">
                <a:latin typeface="Calibri"/>
                <a:cs typeface="Calibri"/>
              </a:rPr>
              <a:t>Force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one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process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rule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process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can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request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once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releases </a:t>
            </a:r>
            <a:r>
              <a:rPr sz="2400" b="1" spc="-10" dirty="0">
                <a:latin typeface="Calibri"/>
                <a:cs typeface="Calibri"/>
              </a:rPr>
              <a:t>the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resource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currently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being</a:t>
            </a:r>
            <a:r>
              <a:rPr sz="2400" b="1" spc="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held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spc="10" dirty="0">
                <a:latin typeface="Calibri"/>
                <a:cs typeface="Calibri"/>
              </a:rPr>
              <a:t>it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963</Words>
  <Application>Microsoft Office PowerPoint</Application>
  <PresentationFormat>On-screen Show (4:3)</PresentationFormat>
  <Paragraphs>176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MT</vt:lpstr>
      <vt:lpstr>Calibri</vt:lpstr>
      <vt:lpstr>Times New Roman</vt:lpstr>
      <vt:lpstr>Office Theme</vt:lpstr>
      <vt:lpstr>PowerPoint Presentation</vt:lpstr>
      <vt:lpstr>Dead Locks</vt:lpstr>
      <vt:lpstr>PowerPoint Presentation</vt:lpstr>
      <vt:lpstr>Dead Locks : Coffman’s Conditions of Dead Lock</vt:lpstr>
      <vt:lpstr>Dead Lock : Prevention</vt:lpstr>
      <vt:lpstr>Dead Locks Prevention</vt:lpstr>
      <vt:lpstr>Dead Locks Prevention</vt:lpstr>
      <vt:lpstr>Dead Locks Prevention</vt:lpstr>
      <vt:lpstr>Dead Lock: Prevention</vt:lpstr>
      <vt:lpstr>Dead Lock: Prevention</vt:lpstr>
      <vt:lpstr>Dead Lock: Prevention</vt:lpstr>
      <vt:lpstr>Dead Lock: Prevention</vt:lpstr>
      <vt:lpstr>Dead Lock: Prevention</vt:lpstr>
      <vt:lpstr>Dead Lock: Prevention</vt:lpstr>
      <vt:lpstr>Dead Lock: Prevention</vt:lpstr>
      <vt:lpstr>Dead Lock: Prevention</vt:lpstr>
      <vt:lpstr>Dead Lock: Prevention</vt:lpstr>
      <vt:lpstr>Dead Lock: Detection</vt:lpstr>
      <vt:lpstr>Dead Lock: Detection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MOHINI MANE</dc:creator>
  <cp:lastModifiedBy>Windows User</cp:lastModifiedBy>
  <cp:revision>5</cp:revision>
  <dcterms:created xsi:type="dcterms:W3CDTF">2024-10-10T11:32:03Z</dcterms:created>
  <dcterms:modified xsi:type="dcterms:W3CDTF">2024-10-10T11:39:10Z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2020-10-24T00:00:00Z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2020-10-24T00:00:00Z</vt:filetime>
  </property>
</Properties>
</file>