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6" r:id="rId3"/>
    <p:sldId id="258" r:id="rId4"/>
    <p:sldId id="265" r:id="rId5"/>
    <p:sldId id="259" r:id="rId6"/>
    <p:sldId id="257" r:id="rId7"/>
    <p:sldId id="285" r:id="rId8"/>
    <p:sldId id="260" r:id="rId9"/>
    <p:sldId id="284" r:id="rId10"/>
    <p:sldId id="261" r:id="rId11"/>
    <p:sldId id="282" r:id="rId12"/>
    <p:sldId id="262" r:id="rId13"/>
    <p:sldId id="283" r:id="rId14"/>
    <p:sldId id="263" r:id="rId15"/>
    <p:sldId id="271" r:id="rId16"/>
    <p:sldId id="272" r:id="rId17"/>
    <p:sldId id="273" r:id="rId18"/>
    <p:sldId id="274" r:id="rId19"/>
    <p:sldId id="276" r:id="rId20"/>
    <p:sldId id="275" r:id="rId21"/>
    <p:sldId id="277" r:id="rId22"/>
    <p:sldId id="278" r:id="rId23"/>
    <p:sldId id="279"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7" autoAdjust="0"/>
    <p:restoredTop sz="94660"/>
  </p:normalViewPr>
  <p:slideViewPr>
    <p:cSldViewPr snapToGrid="0">
      <p:cViewPr varScale="1">
        <p:scale>
          <a:sx n="71" d="100"/>
          <a:sy n="71" d="100"/>
        </p:scale>
        <p:origin x="53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640C49E-A414-4C62-A8A1-91E5CD1EC4BB}"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324631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40C49E-A414-4C62-A8A1-91E5CD1EC4BB}"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150761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40C49E-A414-4C62-A8A1-91E5CD1EC4BB}"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232769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640C49E-A414-4C62-A8A1-91E5CD1EC4BB}"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335163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40C49E-A414-4C62-A8A1-91E5CD1EC4BB}"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174536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640C49E-A414-4C62-A8A1-91E5CD1EC4BB}"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309293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640C49E-A414-4C62-A8A1-91E5CD1EC4BB}"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1776694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640C49E-A414-4C62-A8A1-91E5CD1EC4BB}"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310220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0C49E-A414-4C62-A8A1-91E5CD1EC4BB}"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116752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0C49E-A414-4C62-A8A1-91E5CD1EC4BB}"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79289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40C49E-A414-4C62-A8A1-91E5CD1EC4BB}"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19B71A-D0A2-4A17-9C04-FD540E93F0C3}" type="slidenum">
              <a:rPr lang="en-IN" smtClean="0"/>
              <a:t>‹#›</a:t>
            </a:fld>
            <a:endParaRPr lang="en-IN"/>
          </a:p>
        </p:txBody>
      </p:sp>
    </p:spTree>
    <p:extLst>
      <p:ext uri="{BB962C8B-B14F-4D97-AF65-F5344CB8AC3E}">
        <p14:creationId xmlns:p14="http://schemas.microsoft.com/office/powerpoint/2010/main" val="574894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0C49E-A414-4C62-A8A1-91E5CD1EC4BB}" type="datetimeFigureOut">
              <a:rPr lang="en-IN" smtClean="0"/>
              <a:t>08-08-2024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9B71A-D0A2-4A17-9C04-FD540E93F0C3}" type="slidenum">
              <a:rPr lang="en-IN" smtClean="0"/>
              <a:t>‹#›</a:t>
            </a:fld>
            <a:endParaRPr lang="en-IN"/>
          </a:p>
        </p:txBody>
      </p:sp>
    </p:spTree>
    <p:extLst>
      <p:ext uri="{BB962C8B-B14F-4D97-AF65-F5344CB8AC3E}">
        <p14:creationId xmlns:p14="http://schemas.microsoft.com/office/powerpoint/2010/main" val="3638183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utorialcup.com/dbms/tables.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5706" y="2520857"/>
            <a:ext cx="9327776" cy="1674625"/>
          </a:xfrm>
        </p:spPr>
        <p:txBody>
          <a:bodyPr>
            <a:normAutofit/>
          </a:bodyPr>
          <a:lstStyle/>
          <a:p>
            <a:r>
              <a:rPr lang="en-US" sz="4800" dirty="0">
                <a:latin typeface="Times New Roman" panose="02020603050405020304" pitchFamily="18" charset="0"/>
                <a:cs typeface="Times New Roman" panose="02020603050405020304" pitchFamily="18" charset="0"/>
              </a:rPr>
              <a:t>Relational Database Design by ER and ER-to-Relational Mapping</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2649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600" dirty="0" smtClean="0">
                <a:latin typeface="Times New Roman" panose="02020603050405020304" pitchFamily="18" charset="0"/>
                <a:cs typeface="Times New Roman" panose="02020603050405020304" pitchFamily="18" charset="0"/>
              </a:rPr>
              <a:t>Step 4: Mapping of </a:t>
            </a:r>
            <a:r>
              <a:rPr lang="en-US" sz="3600" dirty="0" smtClean="0">
                <a:latin typeface="Times New Roman" panose="02020603050405020304" pitchFamily="18" charset="0"/>
                <a:cs typeface="Times New Roman" panose="02020603050405020304" pitchFamily="18" charset="0"/>
              </a:rPr>
              <a:t>1:N </a:t>
            </a:r>
            <a:r>
              <a:rPr lang="en-US" sz="3600" dirty="0" smtClean="0">
                <a:latin typeface="Times New Roman" panose="02020603050405020304" pitchFamily="18" charset="0"/>
                <a:cs typeface="Times New Roman" panose="02020603050405020304" pitchFamily="18" charset="0"/>
              </a:rPr>
              <a:t>Relationship Types.</a:t>
            </a:r>
            <a:br>
              <a:rPr lang="en-US" sz="3600" dirty="0" smtClean="0">
                <a:latin typeface="Times New Roman" panose="02020603050405020304" pitchFamily="18" charset="0"/>
                <a:cs typeface="Times New Roman" panose="02020603050405020304" pitchFamily="18" charset="0"/>
              </a:rPr>
            </a:br>
            <a:endParaRPr lang="en-IN" sz="3200" dirty="0"/>
          </a:p>
        </p:txBody>
      </p:sp>
      <p:pic>
        <p:nvPicPr>
          <p:cNvPr id="5122" name="Picture 2" descr="https://miro.medium.com/v2/resize:fit:700/1*Q_xWNmjr8kTZdPwwbwIZF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3524" y="1779326"/>
            <a:ext cx="829904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8355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Step 5: Mapping of </a:t>
            </a:r>
            <a:r>
              <a:rPr lang="en-US" dirty="0" smtClean="0">
                <a:latin typeface="Times New Roman" panose="02020603050405020304" pitchFamily="18" charset="0"/>
                <a:cs typeface="Times New Roman" panose="02020603050405020304" pitchFamily="18" charset="0"/>
              </a:rPr>
              <a:t>M:N </a:t>
            </a:r>
            <a:r>
              <a:rPr lang="en-US" dirty="0">
                <a:latin typeface="Times New Roman" panose="02020603050405020304" pitchFamily="18" charset="0"/>
                <a:cs typeface="Times New Roman" panose="02020603050405020304" pitchFamily="18" charset="0"/>
              </a:rPr>
              <a:t>Relationship Types.</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latin typeface="Times New Roman" panose="02020603050405020304" pitchFamily="18" charset="0"/>
                <a:cs typeface="Times New Roman" panose="02020603050405020304" pitchFamily="18" charset="0"/>
              </a:rPr>
              <a:t>Create third relation containing Primary key of both entity sets and descriptive attributes,</a:t>
            </a:r>
          </a:p>
          <a:p>
            <a:pPr algn="just"/>
            <a:r>
              <a:rPr lang="en-IN" dirty="0" smtClean="0">
                <a:latin typeface="Times New Roman" panose="02020603050405020304" pitchFamily="18" charset="0"/>
                <a:cs typeface="Times New Roman" panose="02020603050405020304" pitchFamily="18" charset="0"/>
              </a:rPr>
              <a:t>Here employee ,project  describe this relation and work on maintain M:N relation with project with hour entity.</a:t>
            </a:r>
          </a:p>
          <a:p>
            <a:pPr algn="just"/>
            <a:r>
              <a:rPr lang="en-IN" dirty="0" smtClean="0">
                <a:latin typeface="Times New Roman" panose="02020603050405020304" pitchFamily="18" charset="0"/>
                <a:cs typeface="Times New Roman" panose="02020603050405020304" pitchFamily="18" charset="0"/>
              </a:rPr>
              <a:t>P-Key of employee is </a:t>
            </a:r>
            <a:r>
              <a:rPr lang="en-IN" dirty="0" err="1" smtClean="0">
                <a:latin typeface="Times New Roman" panose="02020603050405020304" pitchFamily="18" charset="0"/>
                <a:cs typeface="Times New Roman" panose="02020603050405020304" pitchFamily="18" charset="0"/>
              </a:rPr>
              <a:t>ssn</a:t>
            </a:r>
            <a:r>
              <a:rPr lang="en-IN" dirty="0" smtClean="0">
                <a:latin typeface="Times New Roman" panose="02020603050405020304" pitchFamily="18" charset="0"/>
                <a:cs typeface="Times New Roman" panose="02020603050405020304" pitchFamily="18" charset="0"/>
              </a:rPr>
              <a:t> and primary key of project is </a:t>
            </a:r>
            <a:r>
              <a:rPr lang="en-IN" dirty="0" err="1" smtClean="0">
                <a:latin typeface="Times New Roman" panose="02020603050405020304" pitchFamily="18" charset="0"/>
                <a:cs typeface="Times New Roman" panose="02020603050405020304" pitchFamily="18" charset="0"/>
              </a:rPr>
              <a:t>P_Number</a:t>
            </a:r>
            <a:r>
              <a:rPr lang="en-IN" dirty="0" smtClean="0">
                <a:latin typeface="Times New Roman" panose="02020603050405020304" pitchFamily="18" charset="0"/>
                <a:cs typeface="Times New Roman" panose="02020603050405020304" pitchFamily="18" charset="0"/>
              </a:rPr>
              <a:t> along with descriptive entities.</a:t>
            </a:r>
          </a:p>
          <a:p>
            <a:pPr algn="just"/>
            <a:r>
              <a:rPr lang="en-IN" dirty="0" smtClean="0">
                <a:latin typeface="Times New Roman" panose="02020603050405020304" pitchFamily="18" charset="0"/>
                <a:cs typeface="Times New Roman" panose="02020603050405020304" pitchFamily="18" charset="0"/>
              </a:rPr>
              <a:t>So </a:t>
            </a:r>
            <a:r>
              <a:rPr lang="en-IN" dirty="0" err="1" smtClean="0">
                <a:latin typeface="Times New Roman" panose="02020603050405020304" pitchFamily="18" charset="0"/>
                <a:cs typeface="Times New Roman" panose="02020603050405020304" pitchFamily="18" charset="0"/>
              </a:rPr>
              <a:t>Work_On</a:t>
            </a:r>
            <a:r>
              <a:rPr lang="en-IN" dirty="0" smtClean="0">
                <a:latin typeface="Times New Roman" panose="02020603050405020304" pitchFamily="18" charset="0"/>
                <a:cs typeface="Times New Roman" panose="02020603050405020304" pitchFamily="18" charset="0"/>
              </a:rPr>
              <a:t> contain SSN of employee ,</a:t>
            </a:r>
            <a:r>
              <a:rPr lang="en-IN" dirty="0" err="1" smtClean="0">
                <a:latin typeface="Times New Roman" panose="02020603050405020304" pitchFamily="18" charset="0"/>
                <a:cs typeface="Times New Roman" panose="02020603050405020304" pitchFamily="18" charset="0"/>
              </a:rPr>
              <a:t>P_number</a:t>
            </a:r>
            <a:r>
              <a:rPr lang="en-IN" dirty="0" smtClean="0">
                <a:latin typeface="Times New Roman" panose="02020603050405020304" pitchFamily="18" charset="0"/>
                <a:cs typeface="Times New Roman" panose="02020603050405020304" pitchFamily="18" charset="0"/>
              </a:rPr>
              <a:t> of Project and Hour  of </a:t>
            </a:r>
            <a:r>
              <a:rPr lang="en-IN" dirty="0" err="1" smtClean="0">
                <a:latin typeface="Times New Roman" panose="02020603050405020304" pitchFamily="18" charset="0"/>
                <a:cs typeface="Times New Roman" panose="02020603050405020304" pitchFamily="18" charset="0"/>
              </a:rPr>
              <a:t>Work_On</a:t>
            </a:r>
            <a:r>
              <a:rPr lang="en-IN"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SSN and </a:t>
            </a:r>
            <a:r>
              <a:rPr lang="en-IN" dirty="0" err="1" smtClean="0">
                <a:latin typeface="Times New Roman" panose="02020603050405020304" pitchFamily="18" charset="0"/>
                <a:cs typeface="Times New Roman" panose="02020603050405020304" pitchFamily="18" charset="0"/>
              </a:rPr>
              <a:t>P_no</a:t>
            </a:r>
            <a:r>
              <a:rPr lang="en-IN" dirty="0" smtClean="0">
                <a:latin typeface="Times New Roman" panose="02020603050405020304" pitchFamily="18" charset="0"/>
                <a:cs typeface="Times New Roman" panose="02020603050405020304" pitchFamily="18" charset="0"/>
              </a:rPr>
              <a:t> from </a:t>
            </a:r>
            <a:r>
              <a:rPr lang="en-IN" dirty="0" err="1" smtClean="0">
                <a:latin typeface="Times New Roman" panose="02020603050405020304" pitchFamily="18" charset="0"/>
                <a:cs typeface="Times New Roman" panose="02020603050405020304" pitchFamily="18" charset="0"/>
              </a:rPr>
              <a:t>Work_On</a:t>
            </a:r>
            <a:r>
              <a:rPr lang="en-IN" dirty="0" smtClean="0">
                <a:latin typeface="Times New Roman" panose="02020603050405020304" pitchFamily="18" charset="0"/>
                <a:cs typeface="Times New Roman" panose="02020603050405020304" pitchFamily="18" charset="0"/>
              </a:rPr>
              <a:t> is work as Foreign key and as composite key .So finally </a:t>
            </a:r>
            <a:r>
              <a:rPr lang="en-IN" dirty="0" err="1" smtClean="0">
                <a:latin typeface="Times New Roman" panose="02020603050405020304" pitchFamily="18" charset="0"/>
                <a:cs typeface="Times New Roman" panose="02020603050405020304" pitchFamily="18" charset="0"/>
              </a:rPr>
              <a:t>Work_On</a:t>
            </a:r>
            <a:r>
              <a:rPr lang="en-IN" dirty="0" smtClean="0">
                <a:latin typeface="Times New Roman" panose="02020603050405020304" pitchFamily="18" charset="0"/>
                <a:cs typeface="Times New Roman" panose="02020603050405020304" pitchFamily="18" charset="0"/>
              </a:rPr>
              <a:t> is a composite key </a:t>
            </a:r>
            <a:r>
              <a:rPr lang="en-IN" dirty="0" smtClean="0"/>
              <a:t>.</a:t>
            </a:r>
            <a:endParaRPr lang="en-IN" dirty="0"/>
          </a:p>
        </p:txBody>
      </p:sp>
    </p:spTree>
    <p:extLst>
      <p:ext uri="{BB962C8B-B14F-4D97-AF65-F5344CB8AC3E}">
        <p14:creationId xmlns:p14="http://schemas.microsoft.com/office/powerpoint/2010/main" val="5316927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346" y="500062"/>
            <a:ext cx="10515600" cy="1325563"/>
          </a:xfrm>
        </p:spPr>
        <p:txBody>
          <a:bodyPr>
            <a:normAutofit/>
          </a:bodyPr>
          <a:lstStyle/>
          <a:p>
            <a:pPr lvl="1" algn="l" rtl="0">
              <a:lnSpc>
                <a:spcPct val="90000"/>
              </a:lnSpc>
              <a:spcBef>
                <a:spcPct val="0"/>
              </a:spcBef>
            </a:pPr>
            <a:r>
              <a:rPr lang="en-US" sz="2800" dirty="0" smtClean="0">
                <a:latin typeface="Times New Roman" panose="02020603050405020304" pitchFamily="18" charset="0"/>
                <a:cs typeface="Times New Roman" panose="02020603050405020304" pitchFamily="18" charset="0"/>
              </a:rPr>
              <a:t>Step 5: Mapping of </a:t>
            </a:r>
            <a:r>
              <a:rPr lang="en-US" sz="2800" dirty="0" smtClean="0">
                <a:latin typeface="Times New Roman" panose="02020603050405020304" pitchFamily="18" charset="0"/>
                <a:cs typeface="Times New Roman" panose="02020603050405020304" pitchFamily="18" charset="0"/>
              </a:rPr>
              <a:t>M:N </a:t>
            </a:r>
            <a:r>
              <a:rPr lang="en-US" sz="2800" dirty="0" smtClean="0">
                <a:latin typeface="Times New Roman" panose="02020603050405020304" pitchFamily="18" charset="0"/>
                <a:cs typeface="Times New Roman" panose="02020603050405020304" pitchFamily="18" charset="0"/>
              </a:rPr>
              <a:t>Relationship Types.</a:t>
            </a:r>
            <a:br>
              <a:rPr lang="en-US" sz="2800" dirty="0" smtClean="0">
                <a:latin typeface="Times New Roman" panose="02020603050405020304" pitchFamily="18" charset="0"/>
                <a:cs typeface="Times New Roman" panose="02020603050405020304" pitchFamily="18" charset="0"/>
              </a:rPr>
            </a:br>
            <a:endParaRPr lang="en-IN" sz="2800" dirty="0"/>
          </a:p>
        </p:txBody>
      </p:sp>
      <p:pic>
        <p:nvPicPr>
          <p:cNvPr id="6146" name="Picture 2" descr="https://miro.medium.com/v2/resize:fit:700/1*tvKivWYhD_sfdHlFLc51B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9433" y="1825625"/>
            <a:ext cx="942179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404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1114"/>
            <a:ext cx="10515600" cy="1325563"/>
          </a:xfrm>
        </p:spPr>
        <p:txBody>
          <a:bodyPr/>
          <a:lstStyle/>
          <a:p>
            <a:r>
              <a:rPr lang="en-US" dirty="0">
                <a:latin typeface="Times New Roman" panose="02020603050405020304" pitchFamily="18" charset="0"/>
                <a:cs typeface="Times New Roman" panose="02020603050405020304" pitchFamily="18" charset="0"/>
              </a:rPr>
              <a:t>Step 6: Mapping of Multivalued attributes.</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200" y="1876467"/>
            <a:ext cx="10515600" cy="4351338"/>
          </a:xfrm>
        </p:spPr>
        <p:txBody>
          <a:bodyPr/>
          <a:lstStyle/>
          <a:p>
            <a:pPr algn="just"/>
            <a:r>
              <a:rPr lang="en-IN" dirty="0" smtClean="0">
                <a:latin typeface="Times New Roman" panose="02020603050405020304" pitchFamily="18" charset="0"/>
                <a:cs typeface="Times New Roman" panose="02020603050405020304" pitchFamily="18" charset="0"/>
              </a:rPr>
              <a:t>For each multivalue attribute create separate relation.</a:t>
            </a:r>
          </a:p>
          <a:p>
            <a:pPr algn="just"/>
            <a:r>
              <a:rPr lang="en-IN" dirty="0" smtClean="0">
                <a:latin typeface="Times New Roman" panose="02020603050405020304" pitchFamily="18" charset="0"/>
                <a:cs typeface="Times New Roman" panose="02020603050405020304" pitchFamily="18" charset="0"/>
              </a:rPr>
              <a:t>Add Primary Key of entity set in new relation as foreign key.</a:t>
            </a:r>
          </a:p>
          <a:p>
            <a:pPr algn="just"/>
            <a:r>
              <a:rPr lang="en-IN" dirty="0" smtClean="0">
                <a:latin typeface="Times New Roman" panose="02020603050405020304" pitchFamily="18" charset="0"/>
                <a:cs typeface="Times New Roman" panose="02020603050405020304" pitchFamily="18" charset="0"/>
              </a:rPr>
              <a:t>Foreign key and multivalue attribute will become composite key.</a:t>
            </a:r>
          </a:p>
          <a:p>
            <a:pPr algn="just"/>
            <a:r>
              <a:rPr lang="en-IN" dirty="0" smtClean="0">
                <a:latin typeface="Times New Roman" panose="02020603050405020304" pitchFamily="18" charset="0"/>
                <a:cs typeface="Times New Roman" panose="02020603050405020304" pitchFamily="18" charset="0"/>
              </a:rPr>
              <a:t>From diagram Location from Department is multivalue attribute.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0305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600" dirty="0" smtClean="0">
                <a:latin typeface="Times New Roman" panose="02020603050405020304" pitchFamily="18" charset="0"/>
                <a:cs typeface="Times New Roman" panose="02020603050405020304" pitchFamily="18" charset="0"/>
              </a:rPr>
              <a:t>Step 6: Mapping of Multivalued attributes.</a:t>
            </a:r>
            <a:br>
              <a:rPr lang="en-US" sz="3600" dirty="0" smtClean="0">
                <a:latin typeface="Times New Roman" panose="02020603050405020304" pitchFamily="18" charset="0"/>
                <a:cs typeface="Times New Roman" panose="02020603050405020304" pitchFamily="18" charset="0"/>
              </a:rPr>
            </a:br>
            <a:endParaRPr lang="en-IN" sz="3200" dirty="0"/>
          </a:p>
        </p:txBody>
      </p:sp>
      <p:pic>
        <p:nvPicPr>
          <p:cNvPr id="7170" name="Picture 2" descr="https://miro.medium.com/v2/resize:fit:700/1*jo9Tz4WM1bRpCEeJL2v4X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916232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268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8200" y="1516706"/>
            <a:ext cx="10979552" cy="4524315"/>
          </a:xfrm>
          <a:prstGeom prst="rect">
            <a:avLst/>
          </a:prstGeom>
        </p:spPr>
        <p:txBody>
          <a:bodyPr wrap="square">
            <a:spAutoFit/>
          </a:bodyPr>
          <a:lstStyle/>
          <a:p>
            <a:pPr>
              <a:lnSpc>
                <a:spcPct val="200000"/>
              </a:lnSpc>
            </a:pPr>
            <a:r>
              <a:rPr lang="en-GB" b="1" dirty="0">
                <a:solidFill>
                  <a:srgbClr val="0A0002"/>
                </a:solidFill>
                <a:latin typeface="Times New Roman" panose="02020603050405020304" pitchFamily="18" charset="0"/>
                <a:cs typeface="Times New Roman" panose="02020603050405020304" pitchFamily="18" charset="0"/>
              </a:rPr>
              <a:t>There are six types of inbuilt data types</a:t>
            </a:r>
          </a:p>
          <a:p>
            <a:pPr>
              <a:lnSpc>
                <a:spcPct val="200000"/>
              </a:lnSpc>
              <a:buFont typeface="+mj-lt"/>
              <a:buAutoNum type="arabicPeriod"/>
            </a:pPr>
            <a:r>
              <a:rPr lang="en-GB" b="1" dirty="0">
                <a:solidFill>
                  <a:srgbClr val="3A3A3A"/>
                </a:solidFill>
                <a:latin typeface="Times New Roman" panose="02020603050405020304" pitchFamily="18" charset="0"/>
                <a:cs typeface="Times New Roman" panose="02020603050405020304" pitchFamily="18" charset="0"/>
              </a:rPr>
              <a:t>Scalar data types : –</a:t>
            </a:r>
            <a:r>
              <a:rPr lang="en-GB" dirty="0">
                <a:solidFill>
                  <a:srgbClr val="3A3A3A"/>
                </a:solidFill>
                <a:latin typeface="Times New Roman" panose="02020603050405020304" pitchFamily="18" charset="0"/>
                <a:cs typeface="Times New Roman" panose="02020603050405020304" pitchFamily="18" charset="0"/>
              </a:rPr>
              <a:t> Used to store scalar values like numbers, decimals etc.</a:t>
            </a:r>
          </a:p>
          <a:p>
            <a:pPr>
              <a:lnSpc>
                <a:spcPct val="200000"/>
              </a:lnSpc>
              <a:buFont typeface="+mj-lt"/>
              <a:buAutoNum type="arabicPeriod"/>
            </a:pPr>
            <a:r>
              <a:rPr lang="en-GB" b="1" dirty="0">
                <a:solidFill>
                  <a:srgbClr val="3A3A3A"/>
                </a:solidFill>
                <a:latin typeface="Times New Roman" panose="02020603050405020304" pitchFamily="18" charset="0"/>
                <a:cs typeface="Times New Roman" panose="02020603050405020304" pitchFamily="18" charset="0"/>
              </a:rPr>
              <a:t>Composite data types : –</a:t>
            </a:r>
            <a:r>
              <a:rPr lang="en-GB" dirty="0">
                <a:solidFill>
                  <a:srgbClr val="3A3A3A"/>
                </a:solidFill>
                <a:latin typeface="Times New Roman" panose="02020603050405020304" pitchFamily="18" charset="0"/>
                <a:cs typeface="Times New Roman" panose="02020603050405020304" pitchFamily="18" charset="0"/>
              </a:rPr>
              <a:t> It is combination of other datatypes usually scalar datatypes.</a:t>
            </a:r>
          </a:p>
          <a:p>
            <a:pPr>
              <a:lnSpc>
                <a:spcPct val="200000"/>
              </a:lnSpc>
              <a:buFont typeface="+mj-lt"/>
              <a:buAutoNum type="arabicPeriod"/>
            </a:pPr>
            <a:r>
              <a:rPr lang="en-GB" b="1" dirty="0">
                <a:solidFill>
                  <a:srgbClr val="3A3A3A"/>
                </a:solidFill>
                <a:latin typeface="Times New Roman" panose="02020603050405020304" pitchFamily="18" charset="0"/>
                <a:cs typeface="Times New Roman" panose="02020603050405020304" pitchFamily="18" charset="0"/>
              </a:rPr>
              <a:t>Reference data types : –</a:t>
            </a:r>
            <a:r>
              <a:rPr lang="en-GB" dirty="0">
                <a:solidFill>
                  <a:srgbClr val="3A3A3A"/>
                </a:solidFill>
                <a:latin typeface="Times New Roman" panose="02020603050405020304" pitchFamily="18" charset="0"/>
                <a:cs typeface="Times New Roman" panose="02020603050405020304" pitchFamily="18" charset="0"/>
              </a:rPr>
              <a:t> Used to store the information about another </a:t>
            </a:r>
            <a:r>
              <a:rPr lang="en-GB" dirty="0" smtClean="0">
                <a:solidFill>
                  <a:srgbClr val="3A3A3A"/>
                </a:solidFill>
                <a:latin typeface="Times New Roman" panose="02020603050405020304" pitchFamily="18" charset="0"/>
                <a:cs typeface="Times New Roman" panose="02020603050405020304" pitchFamily="18" charset="0"/>
              </a:rPr>
              <a:t>data type. </a:t>
            </a:r>
            <a:r>
              <a:rPr lang="en-GB" dirty="0">
                <a:solidFill>
                  <a:srgbClr val="3A3A3A"/>
                </a:solidFill>
                <a:latin typeface="Times New Roman" panose="02020603050405020304" pitchFamily="18" charset="0"/>
                <a:cs typeface="Times New Roman" panose="02020603050405020304" pitchFamily="18" charset="0"/>
              </a:rPr>
              <a:t>It can be referred as pointers in C.</a:t>
            </a:r>
          </a:p>
          <a:p>
            <a:pPr>
              <a:lnSpc>
                <a:spcPct val="200000"/>
              </a:lnSpc>
              <a:buFont typeface="+mj-lt"/>
              <a:buAutoNum type="arabicPeriod"/>
            </a:pPr>
            <a:r>
              <a:rPr lang="en-GB" b="1" dirty="0">
                <a:solidFill>
                  <a:srgbClr val="3A3A3A"/>
                </a:solidFill>
                <a:latin typeface="Times New Roman" panose="02020603050405020304" pitchFamily="18" charset="0"/>
                <a:cs typeface="Times New Roman" panose="02020603050405020304" pitchFamily="18" charset="0"/>
              </a:rPr>
              <a:t>LOB data types : –</a:t>
            </a:r>
            <a:r>
              <a:rPr lang="en-GB" dirty="0">
                <a:solidFill>
                  <a:srgbClr val="3A3A3A"/>
                </a:solidFill>
                <a:latin typeface="Times New Roman" panose="02020603050405020304" pitchFamily="18" charset="0"/>
                <a:cs typeface="Times New Roman" panose="02020603050405020304" pitchFamily="18" charset="0"/>
              </a:rPr>
              <a:t> Used to store large objects like images, videos </a:t>
            </a:r>
            <a:r>
              <a:rPr lang="en-GB" dirty="0" smtClean="0">
                <a:solidFill>
                  <a:srgbClr val="3A3A3A"/>
                </a:solidFill>
                <a:latin typeface="Times New Roman" panose="02020603050405020304" pitchFamily="18" charset="0"/>
                <a:cs typeface="Times New Roman" panose="02020603050405020304" pitchFamily="18" charset="0"/>
              </a:rPr>
              <a:t>etc.</a:t>
            </a:r>
            <a:endParaRPr lang="en-GB" dirty="0">
              <a:solidFill>
                <a:srgbClr val="3A3A3A"/>
              </a:solidFill>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GB" b="1" dirty="0">
                <a:solidFill>
                  <a:srgbClr val="3A3A3A"/>
                </a:solidFill>
                <a:latin typeface="Times New Roman" panose="02020603050405020304" pitchFamily="18" charset="0"/>
                <a:cs typeface="Times New Roman" panose="02020603050405020304" pitchFamily="18" charset="0"/>
              </a:rPr>
              <a:t>Unknown Column types : –</a:t>
            </a:r>
            <a:r>
              <a:rPr lang="en-GB" dirty="0">
                <a:solidFill>
                  <a:srgbClr val="3A3A3A"/>
                </a:solidFill>
                <a:latin typeface="Times New Roman" panose="02020603050405020304" pitchFamily="18" charset="0"/>
                <a:cs typeface="Times New Roman" panose="02020603050405020304" pitchFamily="18" charset="0"/>
              </a:rPr>
              <a:t> when column types are not known, this </a:t>
            </a:r>
            <a:r>
              <a:rPr lang="en-GB" dirty="0" smtClean="0">
                <a:solidFill>
                  <a:srgbClr val="3A3A3A"/>
                </a:solidFill>
                <a:latin typeface="Times New Roman" panose="02020603050405020304" pitchFamily="18" charset="0"/>
                <a:cs typeface="Times New Roman" panose="02020603050405020304" pitchFamily="18" charset="0"/>
              </a:rPr>
              <a:t>data type </a:t>
            </a:r>
            <a:r>
              <a:rPr lang="en-GB" dirty="0">
                <a:solidFill>
                  <a:srgbClr val="3A3A3A"/>
                </a:solidFill>
                <a:latin typeface="Times New Roman" panose="02020603050405020304" pitchFamily="18" charset="0"/>
                <a:cs typeface="Times New Roman" panose="02020603050405020304" pitchFamily="18" charset="0"/>
              </a:rPr>
              <a:t>is used.</a:t>
            </a:r>
          </a:p>
          <a:p>
            <a:pPr>
              <a:lnSpc>
                <a:spcPct val="200000"/>
              </a:lnSpc>
              <a:buFont typeface="+mj-lt"/>
              <a:buAutoNum type="arabicPeriod"/>
            </a:pPr>
            <a:r>
              <a:rPr lang="en-GB" b="1" dirty="0">
                <a:solidFill>
                  <a:srgbClr val="3A3A3A"/>
                </a:solidFill>
                <a:latin typeface="Times New Roman" panose="02020603050405020304" pitchFamily="18" charset="0"/>
                <a:cs typeface="Times New Roman" panose="02020603050405020304" pitchFamily="18" charset="0"/>
              </a:rPr>
              <a:t>User Define data types : –</a:t>
            </a:r>
            <a:r>
              <a:rPr lang="en-GB" dirty="0">
                <a:solidFill>
                  <a:srgbClr val="3A3A3A"/>
                </a:solidFill>
                <a:latin typeface="Times New Roman" panose="02020603050405020304" pitchFamily="18" charset="0"/>
                <a:cs typeface="Times New Roman" panose="02020603050405020304" pitchFamily="18" charset="0"/>
              </a:rPr>
              <a:t> these datatypes are defined by the developer while coding using the above base </a:t>
            </a:r>
            <a:r>
              <a:rPr lang="en-GB" dirty="0" smtClean="0">
                <a:solidFill>
                  <a:srgbClr val="3A3A3A"/>
                </a:solidFill>
                <a:latin typeface="Times New Roman" panose="02020603050405020304" pitchFamily="18" charset="0"/>
                <a:cs typeface="Times New Roman" panose="02020603050405020304" pitchFamily="18" charset="0"/>
              </a:rPr>
              <a:t>data types. </a:t>
            </a:r>
            <a:r>
              <a:rPr lang="en-GB" dirty="0">
                <a:solidFill>
                  <a:srgbClr val="3A3A3A"/>
                </a:solidFill>
                <a:latin typeface="Times New Roman" panose="02020603050405020304" pitchFamily="18" charset="0"/>
                <a:cs typeface="Times New Roman" panose="02020603050405020304" pitchFamily="18" charset="0"/>
              </a:rPr>
              <a:t>They define new datatypes to ease their coding. This is can be considered as composite </a:t>
            </a:r>
            <a:r>
              <a:rPr lang="en-GB" dirty="0" smtClean="0">
                <a:solidFill>
                  <a:srgbClr val="3A3A3A"/>
                </a:solidFill>
                <a:latin typeface="Times New Roman" panose="02020603050405020304" pitchFamily="18" charset="0"/>
                <a:cs typeface="Times New Roman" panose="02020603050405020304" pitchFamily="18" charset="0"/>
              </a:rPr>
              <a:t>data type </a:t>
            </a:r>
            <a:r>
              <a:rPr lang="en-GB" dirty="0">
                <a:solidFill>
                  <a:srgbClr val="3A3A3A"/>
                </a:solidFill>
                <a:latin typeface="Times New Roman" panose="02020603050405020304" pitchFamily="18" charset="0"/>
                <a:cs typeface="Times New Roman" panose="02020603050405020304" pitchFamily="18" charset="0"/>
              </a:rPr>
              <a:t>too.</a:t>
            </a:r>
            <a:endParaRPr lang="en-GB" b="0" i="0" dirty="0">
              <a:solidFill>
                <a:srgbClr val="3A3A3A"/>
              </a:solidFill>
              <a:effectLst/>
              <a:latin typeface="Times New Roman" panose="02020603050405020304" pitchFamily="18" charset="0"/>
              <a:cs typeface="Times New Roman" panose="02020603050405020304" pitchFamily="18" charset="0"/>
            </a:endParaRPr>
          </a:p>
        </p:txBody>
      </p:sp>
      <p:sp>
        <p:nvSpPr>
          <p:cNvPr id="5" name="Title 4"/>
          <p:cNvSpPr>
            <a:spLocks noGrp="1"/>
          </p:cNvSpPr>
          <p:nvPr>
            <p:ph type="title"/>
          </p:nvPr>
        </p:nvSpPr>
        <p:spPr>
          <a:xfrm>
            <a:off x="838200" y="575191"/>
            <a:ext cx="10515600" cy="663218"/>
          </a:xfrm>
        </p:spPr>
        <p:txBody>
          <a:bodyPr>
            <a:normAutofit fontScale="90000"/>
          </a:bodyPr>
          <a:lstStyle/>
          <a:p>
            <a:r>
              <a:rPr lang="en-IN" dirty="0" smtClean="0">
                <a:latin typeface="Times New Roman" panose="02020603050405020304" pitchFamily="18" charset="0"/>
                <a:cs typeface="Times New Roman" panose="02020603050405020304" pitchFamily="18" charset="0"/>
              </a:rPr>
              <a:t>DATA TYPES IN DBMS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00672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Data </a:t>
            </a:r>
            <a:r>
              <a:rPr lang="en-IN" sz="2800" b="1" dirty="0" smtClean="0">
                <a:latin typeface="Times New Roman" panose="02020603050405020304" pitchFamily="18" charset="0"/>
                <a:cs typeface="Times New Roman" panose="02020603050405020304" pitchFamily="18" charset="0"/>
              </a:rPr>
              <a:t>Types : </a:t>
            </a:r>
            <a:r>
              <a:rPr lang="en-GB" sz="2800" b="1" dirty="0">
                <a:solidFill>
                  <a:srgbClr val="3A3A3A"/>
                </a:solidFill>
                <a:latin typeface="Times New Roman" panose="02020603050405020304" pitchFamily="18" charset="0"/>
                <a:cs typeface="Times New Roman" panose="02020603050405020304" pitchFamily="18" charset="0"/>
              </a:rPr>
              <a:t>Scalar data types </a:t>
            </a: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5989" y="1454923"/>
            <a:ext cx="11479427" cy="4351338"/>
          </a:xfrm>
        </p:spPr>
        <p:txBody>
          <a:bodyPr>
            <a:normAutofit/>
          </a:bodyPr>
          <a:lstStyle/>
          <a:p>
            <a:pPr algn="just"/>
            <a:r>
              <a:rPr lang="en-GB" sz="2600" dirty="0" smtClean="0">
                <a:latin typeface="Times New Roman" panose="02020603050405020304" pitchFamily="18" charset="0"/>
                <a:cs typeface="Times New Roman" panose="02020603050405020304" pitchFamily="18" charset="0"/>
              </a:rPr>
              <a:t>These </a:t>
            </a:r>
            <a:r>
              <a:rPr lang="en-GB" sz="2600" dirty="0">
                <a:latin typeface="Times New Roman" panose="02020603050405020304" pitchFamily="18" charset="0"/>
                <a:cs typeface="Times New Roman" panose="02020603050405020304" pitchFamily="18" charset="0"/>
              </a:rPr>
              <a:t>datatypes are used to store the numeric column values or numeric variables</a:t>
            </a:r>
            <a:r>
              <a:rPr lang="en-GB" sz="2600" dirty="0" smtClean="0">
                <a:latin typeface="Times New Roman" panose="02020603050405020304" pitchFamily="18" charset="0"/>
                <a:cs typeface="Times New Roman" panose="02020603050405020304" pitchFamily="18" charset="0"/>
              </a:rPr>
              <a:t>.</a:t>
            </a:r>
          </a:p>
          <a:p>
            <a:pPr algn="just"/>
            <a:r>
              <a:rPr lang="en-GB" sz="2600" dirty="0">
                <a:latin typeface="Times New Roman" panose="02020603050405020304" pitchFamily="18" charset="0"/>
                <a:cs typeface="Times New Roman" panose="02020603050405020304" pitchFamily="18" charset="0"/>
              </a:rPr>
              <a:t>This column can have only numbers in it. We cannot insert any date or </a:t>
            </a:r>
            <a:r>
              <a:rPr lang="en-GB" sz="2600" dirty="0" smtClean="0">
                <a:latin typeface="Times New Roman" panose="02020603050405020304" pitchFamily="18" charset="0"/>
                <a:cs typeface="Times New Roman" panose="02020603050405020304" pitchFamily="18" charset="0"/>
              </a:rPr>
              <a:t>alphabets </a:t>
            </a:r>
            <a:r>
              <a:rPr lang="en-GB" sz="2600" dirty="0">
                <a:latin typeface="Times New Roman" panose="02020603050405020304" pitchFamily="18" charset="0"/>
                <a:cs typeface="Times New Roman" panose="02020603050405020304" pitchFamily="18" charset="0"/>
              </a:rPr>
              <a:t>into it</a:t>
            </a:r>
            <a:r>
              <a:rPr lang="en-GB" sz="2600" dirty="0" smtClean="0">
                <a:latin typeface="Times New Roman" panose="02020603050405020304" pitchFamily="18" charset="0"/>
                <a:cs typeface="Times New Roman" panose="02020603050405020304" pitchFamily="18" charset="0"/>
              </a:rPr>
              <a:t>.</a:t>
            </a:r>
          </a:p>
          <a:p>
            <a:pPr algn="just"/>
            <a:r>
              <a:rPr lang="en-GB" sz="2600" dirty="0" smtClean="0">
                <a:latin typeface="Times New Roman" panose="02020603050405020304" pitchFamily="18" charset="0"/>
                <a:cs typeface="Times New Roman" panose="02020603050405020304" pitchFamily="18" charset="0"/>
              </a:rPr>
              <a:t>There </a:t>
            </a:r>
            <a:r>
              <a:rPr lang="en-GB" sz="2600" dirty="0">
                <a:latin typeface="Times New Roman" panose="02020603050405020304" pitchFamily="18" charset="0"/>
                <a:cs typeface="Times New Roman" panose="02020603050405020304" pitchFamily="18" charset="0"/>
              </a:rPr>
              <a:t>are four types of Scalar datatypes – Character, Numeric, Date/Time and Boolean</a:t>
            </a:r>
            <a:r>
              <a:rPr lang="en-GB" sz="2600" dirty="0" smtClean="0">
                <a:latin typeface="Times New Roman" panose="02020603050405020304" pitchFamily="18" charset="0"/>
                <a:cs typeface="Times New Roman" panose="02020603050405020304" pitchFamily="18" charset="0"/>
              </a:rPr>
              <a:t>.</a:t>
            </a:r>
          </a:p>
          <a:p>
            <a:pPr algn="just"/>
            <a:r>
              <a:rPr lang="en-GB" sz="2600" b="1" dirty="0">
                <a:latin typeface="Times New Roman" panose="02020603050405020304" pitchFamily="18" charset="0"/>
                <a:cs typeface="Times New Roman" panose="02020603050405020304" pitchFamily="18" charset="0"/>
              </a:rPr>
              <a:t>Character Data type: –</a:t>
            </a:r>
            <a:r>
              <a:rPr lang="en-GB" sz="2600" dirty="0">
                <a:latin typeface="Times New Roman" panose="02020603050405020304" pitchFamily="18" charset="0"/>
                <a:cs typeface="Times New Roman" panose="02020603050405020304" pitchFamily="18" charset="0"/>
              </a:rPr>
              <a:t>This type of </a:t>
            </a:r>
            <a:r>
              <a:rPr lang="en-GB" sz="2600" dirty="0" err="1">
                <a:latin typeface="Times New Roman" panose="02020603050405020304" pitchFamily="18" charset="0"/>
                <a:cs typeface="Times New Roman" panose="02020603050405020304" pitchFamily="18" charset="0"/>
              </a:rPr>
              <a:t>datatype</a:t>
            </a:r>
            <a:r>
              <a:rPr lang="en-GB" sz="2600" dirty="0">
                <a:latin typeface="Times New Roman" panose="02020603050405020304" pitchFamily="18" charset="0"/>
                <a:cs typeface="Times New Roman" panose="02020603050405020304" pitchFamily="18" charset="0"/>
              </a:rPr>
              <a:t> is used to store alpha-numeric values like alphabets as well as numbers and special characters</a:t>
            </a:r>
            <a:r>
              <a:rPr lang="en-GB" sz="2600" dirty="0" smtClean="0">
                <a:latin typeface="Times New Roman" panose="02020603050405020304" pitchFamily="18" charset="0"/>
                <a:cs typeface="Times New Roman" panose="02020603050405020304" pitchFamily="18" charset="0"/>
              </a:rPr>
              <a:t>.</a:t>
            </a:r>
          </a:p>
          <a:p>
            <a:pPr algn="just"/>
            <a:r>
              <a:rPr lang="en-GB" sz="2600" b="1" u="sng" dirty="0" smtClean="0">
                <a:latin typeface="Times New Roman" panose="02020603050405020304" pitchFamily="18" charset="0"/>
                <a:cs typeface="Times New Roman" panose="02020603050405020304" pitchFamily="18" charset="0"/>
              </a:rPr>
              <a:t>CODE:</a:t>
            </a:r>
            <a:r>
              <a:rPr lang="en-GB" sz="2600" dirty="0" smtClean="0">
                <a:latin typeface="Times New Roman" panose="02020603050405020304" pitchFamily="18" charset="0"/>
                <a:cs typeface="Times New Roman" panose="02020603050405020304" pitchFamily="18" charset="0"/>
              </a:rPr>
              <a:t> </a:t>
            </a:r>
          </a:p>
          <a:p>
            <a:pPr marL="0" indent="0" algn="just">
              <a:buNone/>
            </a:pPr>
            <a:r>
              <a:rPr lang="en-GB" sz="2600" dirty="0" smtClean="0">
                <a:latin typeface="Times New Roman" panose="02020603050405020304" pitchFamily="18" charset="0"/>
                <a:cs typeface="Times New Roman" panose="02020603050405020304" pitchFamily="18" charset="0"/>
              </a:rPr>
              <a:t>CREATE </a:t>
            </a:r>
            <a:r>
              <a:rPr lang="en-GB" sz="2600" dirty="0">
                <a:latin typeface="Times New Roman" panose="02020603050405020304" pitchFamily="18" charset="0"/>
                <a:cs typeface="Times New Roman" panose="02020603050405020304" pitchFamily="18" charset="0"/>
              </a:rPr>
              <a:t>TABLE STUDENT </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STD_NAME CHAR </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15</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ADDRESS VARCHAR2 </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50</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560197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2502697437"/>
              </p:ext>
            </p:extLst>
          </p:nvPr>
        </p:nvGraphicFramePr>
        <p:xfrm>
          <a:off x="197707" y="255517"/>
          <a:ext cx="11825418" cy="6182353"/>
        </p:xfrm>
        <a:graphic>
          <a:graphicData uri="http://schemas.openxmlformats.org/drawingml/2006/table">
            <a:tbl>
              <a:tblPr/>
              <a:tblGrid>
                <a:gridCol w="1195005"/>
                <a:gridCol w="1859974"/>
                <a:gridCol w="1702905"/>
                <a:gridCol w="5956506"/>
                <a:gridCol w="1111028"/>
              </a:tblGrid>
              <a:tr h="445425">
                <a:tc>
                  <a:txBody>
                    <a:bodyPr/>
                    <a:lstStyle/>
                    <a:p>
                      <a:pPr algn="ctr"/>
                      <a:r>
                        <a:rPr lang="en-IN" sz="1400" b="1" i="0" baseline="0" dirty="0" err="1">
                          <a:effectLst/>
                          <a:latin typeface="Times New Roman" panose="02020603050405020304" pitchFamily="18" charset="0"/>
                          <a:cs typeface="Times New Roman" panose="02020603050405020304" pitchFamily="18" charset="0"/>
                        </a:rPr>
                        <a:t>Datatype</a:t>
                      </a:r>
                      <a:endParaRPr lang="en-IN" sz="1400" b="1" i="0" baseline="0" dirty="0">
                        <a:effectLst/>
                        <a:latin typeface="Times New Roman" panose="02020603050405020304" pitchFamily="18" charset="0"/>
                        <a:cs typeface="Times New Roman" panose="02020603050405020304" pitchFamily="18" charset="0"/>
                      </a:endParaRPr>
                    </a:p>
                  </a:txBody>
                  <a:tcPr marL="3953" marR="3953" marT="3953" marB="3953" anchor="ctr">
                    <a:lnL w="12700" cap="flat" cmpd="sng" algn="ctr">
                      <a:solidFill>
                        <a:srgbClr val="003A49"/>
                      </a:solidFill>
                      <a:prstDash val="solid"/>
                      <a:round/>
                      <a:headEnd type="none" w="med" len="med"/>
                      <a:tailEnd type="none" w="med" len="med"/>
                    </a:lnL>
                    <a:lnR w="12700" cap="flat" cmpd="sng" algn="ctr">
                      <a:solidFill>
                        <a:srgbClr val="903A49"/>
                      </a:solidFill>
                      <a:prstDash val="solid"/>
                      <a:round/>
                      <a:headEnd type="none" w="med" len="med"/>
                      <a:tailEnd type="none" w="med" len="med"/>
                    </a:lnR>
                    <a:lnT w="12700" cap="flat" cmpd="sng" algn="ctr">
                      <a:solidFill>
                        <a:srgbClr val="003A49"/>
                      </a:solidFill>
                      <a:prstDash val="solid"/>
                      <a:round/>
                      <a:headEnd type="none" w="med" len="med"/>
                      <a:tailEnd type="none" w="med" len="med"/>
                    </a:lnT>
                    <a:lnB w="12700" cap="flat" cmpd="sng" algn="ctr">
                      <a:solidFill>
                        <a:srgbClr val="803B49"/>
                      </a:solidFill>
                      <a:prstDash val="solid"/>
                      <a:round/>
                      <a:headEnd type="none" w="med" len="med"/>
                      <a:tailEnd type="none" w="med" len="med"/>
                    </a:lnB>
                    <a:solidFill>
                      <a:srgbClr val="FFFFFF"/>
                    </a:solidFill>
                  </a:tcPr>
                </a:tc>
                <a:tc>
                  <a:txBody>
                    <a:bodyPr/>
                    <a:lstStyle/>
                    <a:p>
                      <a:pPr algn="ctr"/>
                      <a:r>
                        <a:rPr lang="en-IN" sz="1400" b="1" i="0" baseline="0" dirty="0">
                          <a:effectLst/>
                          <a:latin typeface="Times New Roman" panose="02020603050405020304" pitchFamily="18" charset="0"/>
                          <a:cs typeface="Times New Roman" panose="02020603050405020304" pitchFamily="18" charset="0"/>
                        </a:rPr>
                        <a:t>Sub-</a:t>
                      </a:r>
                      <a:r>
                        <a:rPr lang="en-IN" sz="1400" b="1" i="0" baseline="0" dirty="0" err="1">
                          <a:effectLst/>
                          <a:latin typeface="Times New Roman" panose="02020603050405020304" pitchFamily="18" charset="0"/>
                          <a:cs typeface="Times New Roman" panose="02020603050405020304" pitchFamily="18" charset="0"/>
                        </a:rPr>
                        <a:t>Datatype</a:t>
                      </a:r>
                      <a:endParaRPr lang="en-IN" sz="1400" b="1" i="0" baseline="0" dirty="0">
                        <a:effectLst/>
                        <a:latin typeface="Times New Roman" panose="02020603050405020304" pitchFamily="18" charset="0"/>
                        <a:cs typeface="Times New Roman" panose="02020603050405020304" pitchFamily="18" charset="0"/>
                      </a:endParaRPr>
                    </a:p>
                  </a:txBody>
                  <a:tcPr marL="3953" marR="3953" marT="3953" marB="3953" anchor="ctr">
                    <a:lnL w="12700" cap="flat" cmpd="sng" algn="ctr">
                      <a:solidFill>
                        <a:srgbClr val="903A49"/>
                      </a:solidFill>
                      <a:prstDash val="solid"/>
                      <a:round/>
                      <a:headEnd type="none" w="med" len="med"/>
                      <a:tailEnd type="none" w="med" len="med"/>
                    </a:lnL>
                    <a:lnR w="12700" cap="flat" cmpd="sng" algn="ctr">
                      <a:solidFill>
                        <a:srgbClr val="C03D49"/>
                      </a:solidFill>
                      <a:prstDash val="solid"/>
                      <a:round/>
                      <a:headEnd type="none" w="med" len="med"/>
                      <a:tailEnd type="none" w="med" len="med"/>
                    </a:lnR>
                    <a:lnT w="12700" cap="flat" cmpd="sng" algn="ctr">
                      <a:solidFill>
                        <a:srgbClr val="903A49"/>
                      </a:solidFill>
                      <a:prstDash val="solid"/>
                      <a:round/>
                      <a:headEnd type="none" w="med" len="med"/>
                      <a:tailEnd type="none" w="med" len="med"/>
                    </a:lnT>
                    <a:lnB w="12700" cap="flat" cmpd="sng" algn="ctr">
                      <a:solidFill>
                        <a:srgbClr val="C03A49"/>
                      </a:solidFill>
                      <a:prstDash val="solid"/>
                      <a:round/>
                      <a:headEnd type="none" w="med" len="med"/>
                      <a:tailEnd type="none" w="med" len="med"/>
                    </a:lnB>
                    <a:solidFill>
                      <a:srgbClr val="FFFFFF"/>
                    </a:solidFill>
                  </a:tcPr>
                </a:tc>
                <a:tc gridSpan="2">
                  <a:txBody>
                    <a:bodyPr/>
                    <a:lstStyle/>
                    <a:p>
                      <a:pPr algn="ctr"/>
                      <a:r>
                        <a:rPr lang="en-IN" sz="1400" b="1" i="0" baseline="0" dirty="0">
                          <a:effectLst/>
                          <a:latin typeface="Times New Roman" panose="02020603050405020304" pitchFamily="18" charset="0"/>
                          <a:cs typeface="Times New Roman" panose="02020603050405020304" pitchFamily="18" charset="0"/>
                        </a:rPr>
                        <a:t>Description</a:t>
                      </a:r>
                    </a:p>
                  </a:txBody>
                  <a:tcPr marL="3953" marR="3953" marT="3953" marB="3953" anchor="ctr">
                    <a:lnL w="12700" cap="flat" cmpd="sng" algn="ctr">
                      <a:solidFill>
                        <a:srgbClr val="C03D49"/>
                      </a:solidFill>
                      <a:prstDash val="solid"/>
                      <a:round/>
                      <a:headEnd type="none" w="med" len="med"/>
                      <a:tailEnd type="none" w="med" len="med"/>
                    </a:lnL>
                    <a:lnR w="12700" cap="flat" cmpd="sng" algn="ctr">
                      <a:solidFill>
                        <a:srgbClr val="C03D49"/>
                      </a:solidFill>
                      <a:prstDash val="solid"/>
                      <a:round/>
                      <a:headEnd type="none" w="med" len="med"/>
                      <a:tailEnd type="none" w="med" len="med"/>
                    </a:lnR>
                    <a:lnT w="12700" cap="flat" cmpd="sng" algn="ctr">
                      <a:solidFill>
                        <a:srgbClr val="C03D49"/>
                      </a:solidFill>
                      <a:prstDash val="solid"/>
                      <a:round/>
                      <a:headEnd type="none" w="med" len="med"/>
                      <a:tailEnd type="none" w="med" len="med"/>
                    </a:lnT>
                    <a:lnB w="12700" cap="flat" cmpd="sng" algn="ctr">
                      <a:solidFill>
                        <a:srgbClr val="203E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a:r>
                        <a:rPr lang="en-IN" sz="1400" b="1" i="0" baseline="0" dirty="0">
                          <a:effectLst/>
                          <a:latin typeface="Times New Roman" panose="02020603050405020304" pitchFamily="18" charset="0"/>
                          <a:cs typeface="Times New Roman" panose="02020603050405020304" pitchFamily="18" charset="0"/>
                        </a:rPr>
                        <a:t>Storage</a:t>
                      </a:r>
                    </a:p>
                  </a:txBody>
                  <a:tcPr marL="3953" marR="3953" marT="3953" marB="3953" anchor="ctr">
                    <a:lnL w="12700" cap="flat" cmpd="sng" algn="ctr">
                      <a:solidFill>
                        <a:srgbClr val="C03D49"/>
                      </a:solidFill>
                      <a:prstDash val="solid"/>
                      <a:round/>
                      <a:headEnd type="none" w="med" len="med"/>
                      <a:tailEnd type="none" w="med" len="med"/>
                    </a:lnL>
                    <a:lnR w="9525" cap="flat" cmpd="sng" algn="ctr">
                      <a:solidFill>
                        <a:srgbClr val="C03D49"/>
                      </a:solidFill>
                      <a:prstDash val="solid"/>
                      <a:round/>
                      <a:headEnd type="none" w="med" len="med"/>
                      <a:tailEnd type="none" w="med" len="med"/>
                    </a:lnR>
                    <a:lnT w="12700" cap="flat" cmpd="sng" algn="ctr">
                      <a:solidFill>
                        <a:srgbClr val="C03D49"/>
                      </a:solidFill>
                      <a:prstDash val="solid"/>
                      <a:round/>
                      <a:headEnd type="none" w="med" len="med"/>
                      <a:tailEnd type="none" w="med" len="med"/>
                    </a:lnT>
                    <a:lnB w="12700" cap="flat" cmpd="sng" algn="ctr">
                      <a:solidFill>
                        <a:srgbClr val="003A49"/>
                      </a:solidFill>
                      <a:prstDash val="solid"/>
                      <a:round/>
                      <a:headEnd type="none" w="med" len="med"/>
                      <a:tailEnd type="none" w="med" len="med"/>
                    </a:lnB>
                    <a:solidFill>
                      <a:srgbClr val="FFFFFF"/>
                    </a:solidFill>
                  </a:tcPr>
                </a:tc>
              </a:tr>
              <a:tr h="414391">
                <a:tc rowSpan="14">
                  <a:txBody>
                    <a:bodyPr/>
                    <a:lstStyle/>
                    <a:p>
                      <a:pPr algn="l"/>
                      <a:r>
                        <a:rPr lang="en-IN" sz="1400" b="0" i="0" baseline="0" dirty="0">
                          <a:effectLst/>
                          <a:latin typeface="Times New Roman" panose="02020603050405020304" pitchFamily="18" charset="0"/>
                          <a:cs typeface="Times New Roman" panose="02020603050405020304" pitchFamily="18" charset="0"/>
                        </a:rPr>
                        <a:t>Character Data Type</a:t>
                      </a:r>
                    </a:p>
                  </a:txBody>
                  <a:tcPr marL="3953" marR="3953" marT="3953" marB="3953" anchor="ctr">
                    <a:lnL w="12700" cap="flat" cmpd="sng" algn="ctr">
                      <a:solidFill>
                        <a:srgbClr val="803B49"/>
                      </a:solidFill>
                      <a:prstDash val="solid"/>
                      <a:round/>
                      <a:headEnd type="none" w="med" len="med"/>
                      <a:tailEnd type="none" w="med" len="med"/>
                    </a:lnL>
                    <a:lnR w="12700" cap="flat" cmpd="sng" algn="ctr">
                      <a:solidFill>
                        <a:srgbClr val="C03A49"/>
                      </a:solidFill>
                      <a:prstDash val="solid"/>
                      <a:round/>
                      <a:headEnd type="none" w="med" len="med"/>
                      <a:tailEnd type="none" w="med" len="med"/>
                    </a:lnR>
                    <a:lnT w="12700" cap="flat" cmpd="sng" algn="ctr">
                      <a:solidFill>
                        <a:srgbClr val="803B49"/>
                      </a:solidFill>
                      <a:prstDash val="solid"/>
                      <a:round/>
                      <a:headEnd type="none" w="med" len="med"/>
                      <a:tailEnd type="none" w="med" len="med"/>
                    </a:lnT>
                    <a:lnB w="9525" cap="flat" cmpd="sng" algn="ctr">
                      <a:solidFill>
                        <a:srgbClr val="803B49"/>
                      </a:solidFill>
                      <a:prstDash val="solid"/>
                      <a:round/>
                      <a:headEnd type="none" w="med" len="med"/>
                      <a:tailEnd type="none" w="med" len="med"/>
                    </a:lnB>
                    <a:solidFill>
                      <a:srgbClr val="FFFFFF"/>
                    </a:solidFill>
                  </a:tcPr>
                </a:tc>
                <a:tc>
                  <a:txBody>
                    <a:bodyPr/>
                    <a:lstStyle/>
                    <a:p>
                      <a:pPr algn="ctr"/>
                      <a:r>
                        <a:rPr lang="en-IN" sz="1400" b="0" i="0" baseline="0" dirty="0">
                          <a:effectLst/>
                          <a:latin typeface="Times New Roman" panose="02020603050405020304" pitchFamily="18" charset="0"/>
                          <a:cs typeface="Times New Roman" panose="02020603050405020304" pitchFamily="18" charset="0"/>
                        </a:rPr>
                        <a:t>CHAR</a:t>
                      </a:r>
                    </a:p>
                  </a:txBody>
                  <a:tcPr marL="3953" marR="3953" marT="3953" marB="3953" anchor="ctr">
                    <a:lnL w="12700" cap="flat" cmpd="sng" algn="ctr">
                      <a:solidFill>
                        <a:srgbClr val="C03A49"/>
                      </a:solidFill>
                      <a:prstDash val="solid"/>
                      <a:round/>
                      <a:headEnd type="none" w="med" len="med"/>
                      <a:tailEnd type="none" w="med" len="med"/>
                    </a:lnL>
                    <a:lnR w="12700" cap="flat" cmpd="sng" algn="ctr">
                      <a:solidFill>
                        <a:srgbClr val="203E49"/>
                      </a:solidFill>
                      <a:prstDash val="solid"/>
                      <a:round/>
                      <a:headEnd type="none" w="med" len="med"/>
                      <a:tailEnd type="none" w="med" len="med"/>
                    </a:lnR>
                    <a:lnT w="12700" cap="flat" cmpd="sng" algn="ctr">
                      <a:solidFill>
                        <a:srgbClr val="C03A49"/>
                      </a:solidFill>
                      <a:prstDash val="solid"/>
                      <a:round/>
                      <a:headEnd type="none" w="med" len="med"/>
                      <a:tailEnd type="none" w="med" len="med"/>
                    </a:lnT>
                    <a:lnB w="12700" cap="flat" cmpd="sng" algn="ctr">
                      <a:solidFill>
                        <a:srgbClr val="303D49"/>
                      </a:solidFill>
                      <a:prstDash val="solid"/>
                      <a:round/>
                      <a:headEnd type="none" w="med" len="med"/>
                      <a:tailEnd type="none" w="med" len="med"/>
                    </a:lnB>
                    <a:solidFill>
                      <a:srgbClr val="FFFFFF"/>
                    </a:solidFill>
                  </a:tcPr>
                </a:tc>
                <a:tc gridSpan="2">
                  <a:txBody>
                    <a:bodyPr/>
                    <a:lstStyle/>
                    <a:p>
                      <a:pPr algn="l"/>
                      <a:r>
                        <a:rPr lang="en-GB" sz="1400" b="0" i="0" baseline="0" dirty="0">
                          <a:effectLst/>
                          <a:latin typeface="Times New Roman" panose="02020603050405020304" pitchFamily="18" charset="0"/>
                          <a:cs typeface="Times New Roman" panose="02020603050405020304" pitchFamily="18" charset="0"/>
                        </a:rPr>
                        <a:t>Used to store fixed length of string or value.</a:t>
                      </a:r>
                    </a:p>
                  </a:txBody>
                  <a:tcPr marL="3953" marR="3953" marT="3953" marB="3953" anchor="ctr">
                    <a:lnL w="12700" cap="flat" cmpd="sng" algn="ctr">
                      <a:solidFill>
                        <a:srgbClr val="203E49"/>
                      </a:solidFill>
                      <a:prstDash val="solid"/>
                      <a:round/>
                      <a:headEnd type="none" w="med" len="med"/>
                      <a:tailEnd type="none" w="med" len="med"/>
                    </a:lnL>
                    <a:lnR w="12700" cap="flat" cmpd="sng" algn="ctr">
                      <a:solidFill>
                        <a:srgbClr val="003A49"/>
                      </a:solidFill>
                      <a:prstDash val="solid"/>
                      <a:round/>
                      <a:headEnd type="none" w="med" len="med"/>
                      <a:tailEnd type="none" w="med" len="med"/>
                    </a:lnR>
                    <a:lnT w="12700" cap="flat" cmpd="sng" algn="ctr">
                      <a:solidFill>
                        <a:srgbClr val="203E49"/>
                      </a:solidFill>
                      <a:prstDash val="solid"/>
                      <a:round/>
                      <a:headEnd type="none" w="med" len="med"/>
                      <a:tailEnd type="none" w="med" len="med"/>
                    </a:lnT>
                    <a:lnB w="12700" cap="flat" cmpd="sng" algn="ctr">
                      <a:solidFill>
                        <a:srgbClr val="703C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IN" sz="1400" b="0" i="0" baseline="0">
                          <a:effectLst/>
                          <a:latin typeface="Times New Roman" panose="02020603050405020304" pitchFamily="18" charset="0"/>
                          <a:cs typeface="Times New Roman" panose="02020603050405020304" pitchFamily="18" charset="0"/>
                        </a:rPr>
                        <a:t>32767 bytes</a:t>
                      </a:r>
                    </a:p>
                  </a:txBody>
                  <a:tcPr marL="3953" marR="3953" marT="3953" marB="3953" anchor="ctr">
                    <a:lnL w="12700" cap="flat" cmpd="sng" algn="ctr">
                      <a:solidFill>
                        <a:srgbClr val="003A49"/>
                      </a:solidFill>
                      <a:prstDash val="solid"/>
                      <a:round/>
                      <a:headEnd type="none" w="med" len="med"/>
                      <a:tailEnd type="none" w="med" len="med"/>
                    </a:lnL>
                    <a:lnR w="9525" cap="flat" cmpd="sng" algn="ctr">
                      <a:solidFill>
                        <a:srgbClr val="003A49"/>
                      </a:solidFill>
                      <a:prstDash val="solid"/>
                      <a:round/>
                      <a:headEnd type="none" w="med" len="med"/>
                      <a:tailEnd type="none" w="med" len="med"/>
                    </a:lnR>
                    <a:lnT w="12700" cap="flat" cmpd="sng" algn="ctr">
                      <a:solidFill>
                        <a:srgbClr val="003A49"/>
                      </a:solidFill>
                      <a:prstDash val="solid"/>
                      <a:round/>
                      <a:headEnd type="none" w="med" len="med"/>
                      <a:tailEnd type="none" w="med" len="med"/>
                    </a:lnT>
                    <a:lnB w="12700" cap="flat" cmpd="sng" algn="ctr">
                      <a:solidFill>
                        <a:srgbClr val="003A49"/>
                      </a:solidFill>
                      <a:prstDash val="solid"/>
                      <a:round/>
                      <a:headEnd type="none" w="med" len="med"/>
                      <a:tailEnd type="none" w="med" len="med"/>
                    </a:lnB>
                    <a:solidFill>
                      <a:srgbClr val="FFFFFF"/>
                    </a:solidFill>
                  </a:tcPr>
                </a:tc>
              </a:tr>
              <a:tr h="401022">
                <a:tc vMerge="1">
                  <a:txBody>
                    <a:bodyPr/>
                    <a:lstStyle/>
                    <a:p>
                      <a:endParaRPr lang="en-IN"/>
                    </a:p>
                  </a:txBody>
                  <a:tcPr/>
                </a:tc>
                <a:tc>
                  <a:txBody>
                    <a:bodyPr/>
                    <a:lstStyle/>
                    <a:p>
                      <a:pPr algn="ctr"/>
                      <a:r>
                        <a:rPr lang="en-IN" sz="1400" b="0" i="0" baseline="0" dirty="0">
                          <a:effectLst/>
                          <a:latin typeface="Times New Roman" panose="02020603050405020304" pitchFamily="18" charset="0"/>
                          <a:cs typeface="Times New Roman" panose="02020603050405020304" pitchFamily="18" charset="0"/>
                        </a:rPr>
                        <a:t>CHARACTER</a:t>
                      </a:r>
                    </a:p>
                  </a:txBody>
                  <a:tcPr marL="3953" marR="3953" marT="3953" marB="3953" anchor="ctr">
                    <a:lnL w="12700" cap="flat" cmpd="sng" algn="ctr">
                      <a:solidFill>
                        <a:srgbClr val="303D49"/>
                      </a:solidFill>
                      <a:prstDash val="solid"/>
                      <a:round/>
                      <a:headEnd type="none" w="med" len="med"/>
                      <a:tailEnd type="none" w="med" len="med"/>
                    </a:lnL>
                    <a:lnR w="12700" cap="flat" cmpd="sng" algn="ctr">
                      <a:solidFill>
                        <a:srgbClr val="703C49"/>
                      </a:solidFill>
                      <a:prstDash val="solid"/>
                      <a:round/>
                      <a:headEnd type="none" w="med" len="med"/>
                      <a:tailEnd type="none" w="med" len="med"/>
                    </a:lnR>
                    <a:lnT w="12700" cap="flat" cmpd="sng" algn="ctr">
                      <a:solidFill>
                        <a:srgbClr val="303D49"/>
                      </a:solidFill>
                      <a:prstDash val="solid"/>
                      <a:round/>
                      <a:headEnd type="none" w="med" len="med"/>
                      <a:tailEnd type="none" w="med" len="med"/>
                    </a:lnT>
                    <a:lnB w="12700" cap="flat" cmpd="sng" algn="ctr">
                      <a:solidFill>
                        <a:srgbClr val="503B49"/>
                      </a:solidFill>
                      <a:prstDash val="solid"/>
                      <a:round/>
                      <a:headEnd type="none" w="med" len="med"/>
                      <a:tailEnd type="none" w="med" len="med"/>
                    </a:lnB>
                    <a:solidFill>
                      <a:srgbClr val="FFFFFF"/>
                    </a:solidFill>
                  </a:tcPr>
                </a:tc>
                <a:tc gridSpan="2">
                  <a:txBody>
                    <a:bodyPr/>
                    <a:lstStyle/>
                    <a:p>
                      <a:pPr algn="l"/>
                      <a:r>
                        <a:rPr lang="en-GB" sz="1400" b="0" i="0" baseline="0" dirty="0">
                          <a:effectLst/>
                          <a:latin typeface="Times New Roman" panose="02020603050405020304" pitchFamily="18" charset="0"/>
                          <a:cs typeface="Times New Roman" panose="02020603050405020304" pitchFamily="18" charset="0"/>
                        </a:rPr>
                        <a:t>This is same as CHAR, and both are used alternatively. CHAR is most commonly used.</a:t>
                      </a:r>
                    </a:p>
                  </a:txBody>
                  <a:tcPr marL="3953" marR="3953" marT="3953" marB="3953" anchor="ctr">
                    <a:lnL w="12700" cap="flat" cmpd="sng" algn="ctr">
                      <a:solidFill>
                        <a:srgbClr val="703C49"/>
                      </a:solidFill>
                      <a:prstDash val="solid"/>
                      <a:round/>
                      <a:headEnd type="none" w="med" len="med"/>
                      <a:tailEnd type="none" w="med" len="med"/>
                    </a:lnL>
                    <a:lnR w="12700" cap="flat" cmpd="sng" algn="ctr">
                      <a:solidFill>
                        <a:srgbClr val="003A49"/>
                      </a:solidFill>
                      <a:prstDash val="solid"/>
                      <a:round/>
                      <a:headEnd type="none" w="med" len="med"/>
                      <a:tailEnd type="none" w="med" len="med"/>
                    </a:lnR>
                    <a:lnT w="12700" cap="flat" cmpd="sng" algn="ctr">
                      <a:solidFill>
                        <a:srgbClr val="703C49"/>
                      </a:solidFill>
                      <a:prstDash val="solid"/>
                      <a:round/>
                      <a:headEnd type="none" w="med" len="med"/>
                      <a:tailEnd type="none" w="med" len="med"/>
                    </a:lnT>
                    <a:lnB w="12700" cap="flat" cmpd="sng" algn="ctr">
                      <a:solidFill>
                        <a:srgbClr val="003A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IN" sz="1400" b="0" i="0" baseline="0" dirty="0">
                          <a:effectLst/>
                          <a:latin typeface="Times New Roman" panose="02020603050405020304" pitchFamily="18" charset="0"/>
                          <a:cs typeface="Times New Roman" panose="02020603050405020304" pitchFamily="18" charset="0"/>
                        </a:rPr>
                        <a:t>32767 bytes</a:t>
                      </a:r>
                    </a:p>
                  </a:txBody>
                  <a:tcPr marL="3953" marR="3953" marT="3953" marB="3953" anchor="ctr">
                    <a:lnL w="12700" cap="flat" cmpd="sng" algn="ctr">
                      <a:solidFill>
                        <a:srgbClr val="003A49"/>
                      </a:solidFill>
                      <a:prstDash val="solid"/>
                      <a:round/>
                      <a:headEnd type="none" w="med" len="med"/>
                      <a:tailEnd type="none" w="med" len="med"/>
                    </a:lnL>
                    <a:lnR w="9525" cap="flat" cmpd="sng" algn="ctr">
                      <a:solidFill>
                        <a:srgbClr val="003A49"/>
                      </a:solidFill>
                      <a:prstDash val="solid"/>
                      <a:round/>
                      <a:headEnd type="none" w="med" len="med"/>
                      <a:tailEnd type="none" w="med" len="med"/>
                    </a:lnR>
                    <a:lnT w="12700" cap="flat" cmpd="sng" algn="ctr">
                      <a:solidFill>
                        <a:srgbClr val="003A49"/>
                      </a:solidFill>
                      <a:prstDash val="solid"/>
                      <a:round/>
                      <a:headEnd type="none" w="med" len="med"/>
                      <a:tailEnd type="none" w="med" len="med"/>
                    </a:lnT>
                    <a:lnB w="12700" cap="flat" cmpd="sng" algn="ctr">
                      <a:solidFill>
                        <a:srgbClr val="F03A49"/>
                      </a:solidFill>
                      <a:prstDash val="solid"/>
                      <a:round/>
                      <a:headEnd type="none" w="med" len="med"/>
                      <a:tailEnd type="none" w="med" len="med"/>
                    </a:lnB>
                    <a:solidFill>
                      <a:srgbClr val="FFFFFF"/>
                    </a:solidFill>
                  </a:tcPr>
                </a:tc>
              </a:tr>
              <a:tr h="931796">
                <a:tc vMerge="1">
                  <a:txBody>
                    <a:bodyPr/>
                    <a:lstStyle/>
                    <a:p>
                      <a:endParaRPr lang="en-IN"/>
                    </a:p>
                  </a:txBody>
                  <a:tcPr/>
                </a:tc>
                <a:tc rowSpan="5">
                  <a:txBody>
                    <a:bodyPr/>
                    <a:lstStyle/>
                    <a:p>
                      <a:pPr algn="ctr"/>
                      <a:r>
                        <a:rPr lang="en-IN" sz="1400" b="0" i="0" baseline="0" dirty="0">
                          <a:effectLst/>
                          <a:latin typeface="Times New Roman" panose="02020603050405020304" pitchFamily="18" charset="0"/>
                          <a:cs typeface="Times New Roman" panose="02020603050405020304" pitchFamily="18" charset="0"/>
                        </a:rPr>
                        <a:t>VARCHAR2</a:t>
                      </a:r>
                    </a:p>
                  </a:txBody>
                  <a:tcPr marL="3953" marR="3953" marT="3953" marB="3953" anchor="ctr">
                    <a:lnL w="12700" cap="flat" cmpd="sng" algn="ctr">
                      <a:solidFill>
                        <a:srgbClr val="503B49"/>
                      </a:solidFill>
                      <a:prstDash val="solid"/>
                      <a:round/>
                      <a:headEnd type="none" w="med" len="med"/>
                      <a:tailEnd type="none" w="med" len="med"/>
                    </a:lnL>
                    <a:lnR w="12700" cap="flat" cmpd="sng" algn="ctr">
                      <a:solidFill>
                        <a:srgbClr val="003A49"/>
                      </a:solidFill>
                      <a:prstDash val="solid"/>
                      <a:round/>
                      <a:headEnd type="none" w="med" len="med"/>
                      <a:tailEnd type="none" w="med" len="med"/>
                    </a:lnR>
                    <a:lnT w="12700" cap="flat" cmpd="sng" algn="ctr">
                      <a:solidFill>
                        <a:srgbClr val="503B49"/>
                      </a:solidFill>
                      <a:prstDash val="solid"/>
                      <a:round/>
                      <a:headEnd type="none" w="med" len="med"/>
                      <a:tailEnd type="none" w="med" len="med"/>
                    </a:lnT>
                    <a:lnB w="12700" cap="flat" cmpd="sng" algn="ctr">
                      <a:solidFill>
                        <a:srgbClr val="B03E49"/>
                      </a:solidFill>
                      <a:prstDash val="solid"/>
                      <a:round/>
                      <a:headEnd type="none" w="med" len="med"/>
                      <a:tailEnd type="none" w="med" len="med"/>
                    </a:lnB>
                    <a:solidFill>
                      <a:srgbClr val="FFFFFF"/>
                    </a:solidFill>
                  </a:tcPr>
                </a:tc>
                <a:tc gridSpan="2">
                  <a:txBody>
                    <a:bodyPr/>
                    <a:lstStyle/>
                    <a:p>
                      <a:pPr algn="l"/>
                      <a:r>
                        <a:rPr lang="en-GB" sz="1400" b="0" i="0" baseline="0" dirty="0">
                          <a:effectLst/>
                          <a:latin typeface="Times New Roman" panose="02020603050405020304" pitchFamily="18" charset="0"/>
                          <a:cs typeface="Times New Roman" panose="02020603050405020304" pitchFamily="18" charset="0"/>
                        </a:rPr>
                        <a:t>This is also similar to CHAR, where strings are stored. This </a:t>
                      </a:r>
                      <a:r>
                        <a:rPr lang="en-GB" sz="1400" b="0" i="0" baseline="0" dirty="0" err="1">
                          <a:effectLst/>
                          <a:latin typeface="Times New Roman" panose="02020603050405020304" pitchFamily="18" charset="0"/>
                          <a:cs typeface="Times New Roman" panose="02020603050405020304" pitchFamily="18" charset="0"/>
                        </a:rPr>
                        <a:t>datatype</a:t>
                      </a:r>
                      <a:r>
                        <a:rPr lang="en-GB" sz="1400" b="0" i="0" baseline="0" dirty="0">
                          <a:effectLst/>
                          <a:latin typeface="Times New Roman" panose="02020603050405020304" pitchFamily="18" charset="0"/>
                          <a:cs typeface="Times New Roman" panose="02020603050405020304" pitchFamily="18" charset="0"/>
                        </a:rPr>
                        <a:t> will define fixed length but the actual length of the string will be the length of the value i.e.; if VARCHAR2(10) is defined on column NAME and if NAME has one value ‘James’, then the length of that column value is 5, instead of 10. In the case of CHAR, it will be always 10; the space after the names will be filled with NULLS.</a:t>
                      </a:r>
                    </a:p>
                  </a:txBody>
                  <a:tcPr marL="3953" marR="3953" marT="3953" marB="3953" anchor="ctr">
                    <a:lnL w="12700" cap="flat" cmpd="sng" algn="ctr">
                      <a:solidFill>
                        <a:srgbClr val="003A49"/>
                      </a:solidFill>
                      <a:prstDash val="solid"/>
                      <a:round/>
                      <a:headEnd type="none" w="med" len="med"/>
                      <a:tailEnd type="none" w="med" len="med"/>
                    </a:lnL>
                    <a:lnR w="12700" cap="flat" cmpd="sng" algn="ctr">
                      <a:solidFill>
                        <a:srgbClr val="F03A49"/>
                      </a:solidFill>
                      <a:prstDash val="solid"/>
                      <a:round/>
                      <a:headEnd type="none" w="med" len="med"/>
                      <a:tailEnd type="none" w="med" len="med"/>
                    </a:lnR>
                    <a:lnT w="12700" cap="flat" cmpd="sng" algn="ctr">
                      <a:solidFill>
                        <a:srgbClr val="003A49"/>
                      </a:solidFill>
                      <a:prstDash val="solid"/>
                      <a:round/>
                      <a:headEnd type="none" w="med" len="med"/>
                      <a:tailEnd type="none" w="med" len="med"/>
                    </a:lnT>
                    <a:lnB w="12700" cap="flat" cmpd="sng" algn="ctr">
                      <a:solidFill>
                        <a:srgbClr val="203E49"/>
                      </a:solidFill>
                      <a:prstDash val="solid"/>
                      <a:round/>
                      <a:headEnd type="none" w="med" len="med"/>
                      <a:tailEnd type="none" w="med" len="med"/>
                    </a:lnB>
                    <a:solidFill>
                      <a:srgbClr val="FFFFFF"/>
                    </a:solidFill>
                  </a:tcPr>
                </a:tc>
                <a:tc hMerge="1">
                  <a:txBody>
                    <a:bodyPr/>
                    <a:lstStyle/>
                    <a:p>
                      <a:endParaRPr lang="en-IN"/>
                    </a:p>
                  </a:txBody>
                  <a:tcPr/>
                </a:tc>
                <a:tc rowSpan="5">
                  <a:txBody>
                    <a:bodyPr/>
                    <a:lstStyle/>
                    <a:p>
                      <a:pPr algn="l"/>
                      <a:r>
                        <a:rPr lang="en-IN" sz="1400" b="0" i="0" baseline="0" dirty="0">
                          <a:effectLst/>
                          <a:latin typeface="Times New Roman" panose="02020603050405020304" pitchFamily="18" charset="0"/>
                          <a:cs typeface="Times New Roman" panose="02020603050405020304" pitchFamily="18" charset="0"/>
                        </a:rPr>
                        <a:t>32767 bytes</a:t>
                      </a:r>
                    </a:p>
                  </a:txBody>
                  <a:tcPr marL="3953" marR="3953" marT="3953" marB="3953" anchor="ctr">
                    <a:lnL w="12700" cap="flat" cmpd="sng" algn="ctr">
                      <a:solidFill>
                        <a:srgbClr val="F03A49"/>
                      </a:solidFill>
                      <a:prstDash val="solid"/>
                      <a:round/>
                      <a:headEnd type="none" w="med" len="med"/>
                      <a:tailEnd type="none" w="med" len="med"/>
                    </a:lnL>
                    <a:lnR w="9525" cap="flat" cmpd="sng" algn="ctr">
                      <a:solidFill>
                        <a:srgbClr val="F03A49"/>
                      </a:solidFill>
                      <a:prstDash val="solid"/>
                      <a:round/>
                      <a:headEnd type="none" w="med" len="med"/>
                      <a:tailEnd type="none" w="med" len="med"/>
                    </a:lnR>
                    <a:lnT w="12700" cap="flat" cmpd="sng" algn="ctr">
                      <a:solidFill>
                        <a:srgbClr val="F03A49"/>
                      </a:solidFill>
                      <a:prstDash val="solid"/>
                      <a:round/>
                      <a:headEnd type="none" w="med" len="med"/>
                      <a:tailEnd type="none" w="med" len="med"/>
                    </a:lnT>
                    <a:lnB w="12700" cap="flat" cmpd="sng" algn="ctr">
                      <a:solidFill>
                        <a:srgbClr val="603A49"/>
                      </a:solidFill>
                      <a:prstDash val="solid"/>
                      <a:round/>
                      <a:headEnd type="none" w="med" len="med"/>
                      <a:tailEnd type="none" w="med" len="med"/>
                    </a:lnB>
                    <a:solidFill>
                      <a:srgbClr val="FFFFFF"/>
                    </a:solidFill>
                  </a:tcPr>
                </a:tc>
              </a:tr>
              <a:tr h="239364">
                <a:tc vMerge="1">
                  <a:txBody>
                    <a:bodyPr/>
                    <a:lstStyle/>
                    <a:p>
                      <a:endParaRPr lang="en-IN"/>
                    </a:p>
                  </a:txBody>
                  <a:tcPr/>
                </a:tc>
                <a:tc vMerge="1">
                  <a:txBody>
                    <a:bodyPr/>
                    <a:lstStyle/>
                    <a:p>
                      <a:endParaRPr lang="en-IN"/>
                    </a:p>
                  </a:txBody>
                  <a:tcPr/>
                </a:tc>
                <a:tc gridSpan="2">
                  <a:txBody>
                    <a:bodyPr/>
                    <a:lstStyle/>
                    <a:p>
                      <a:pPr algn="l"/>
                      <a:r>
                        <a:rPr lang="en-GB" sz="1400" b="0" i="0" baseline="0" dirty="0">
                          <a:effectLst/>
                          <a:latin typeface="Times New Roman" panose="02020603050405020304" pitchFamily="18" charset="0"/>
                          <a:cs typeface="Times New Roman" panose="02020603050405020304" pitchFamily="18" charset="0"/>
                        </a:rPr>
                        <a:t>VARCHAR2 Subtypes: Following sub type defines same length value.</a:t>
                      </a:r>
                    </a:p>
                  </a:txBody>
                  <a:tcPr marL="3953" marR="3953" marT="3953" marB="3953" anchor="ctr">
                    <a:lnL w="12700" cap="flat" cmpd="sng" algn="ctr">
                      <a:solidFill>
                        <a:srgbClr val="203E49"/>
                      </a:solidFill>
                      <a:prstDash val="solid"/>
                      <a:round/>
                      <a:headEnd type="none" w="med" len="med"/>
                      <a:tailEnd type="none" w="med" len="med"/>
                    </a:lnL>
                    <a:lnR w="9525" cap="flat" cmpd="sng" algn="ctr">
                      <a:solidFill>
                        <a:srgbClr val="203E49"/>
                      </a:solidFill>
                      <a:prstDash val="solid"/>
                      <a:round/>
                      <a:headEnd type="none" w="med" len="med"/>
                      <a:tailEnd type="none" w="med" len="med"/>
                    </a:lnR>
                    <a:lnT w="12700" cap="flat" cmpd="sng" algn="ctr">
                      <a:solidFill>
                        <a:srgbClr val="203E49"/>
                      </a:solidFill>
                      <a:prstDash val="solid"/>
                      <a:round/>
                      <a:headEnd type="none" w="med" len="med"/>
                      <a:tailEnd type="none" w="med" len="med"/>
                    </a:lnT>
                    <a:lnB w="12700" cap="flat" cmpd="sng" algn="ctr">
                      <a:solidFill>
                        <a:srgbClr val="B03B49"/>
                      </a:solidFill>
                      <a:prstDash val="solid"/>
                      <a:round/>
                      <a:headEnd type="none" w="med" len="med"/>
                      <a:tailEnd type="none" w="med" len="med"/>
                    </a:lnB>
                    <a:solidFill>
                      <a:srgbClr val="FFFFFF"/>
                    </a:solidFill>
                  </a:tcPr>
                </a:tc>
                <a:tc hMerge="1">
                  <a:txBody>
                    <a:bodyPr/>
                    <a:lstStyle/>
                    <a:p>
                      <a:endParaRPr lang="en-IN"/>
                    </a:p>
                  </a:txBody>
                  <a:tcPr/>
                </a:tc>
                <a:tc vMerge="1">
                  <a:txBody>
                    <a:bodyPr/>
                    <a:lstStyle/>
                    <a:p>
                      <a:endParaRPr lang="en-IN"/>
                    </a:p>
                  </a:txBody>
                  <a:tcPr/>
                </a:tc>
              </a:tr>
              <a:tr h="239364">
                <a:tc vMerge="1">
                  <a:txBody>
                    <a:bodyPr/>
                    <a:lstStyle/>
                    <a:p>
                      <a:endParaRPr lang="en-IN"/>
                    </a:p>
                  </a:txBody>
                  <a:tcPr/>
                </a:tc>
                <a:tc vMerge="1">
                  <a:txBody>
                    <a:bodyPr/>
                    <a:lstStyle/>
                    <a:p>
                      <a:endParaRPr lang="en-IN"/>
                    </a:p>
                  </a:txBody>
                  <a:tcPr/>
                </a:tc>
                <a:tc>
                  <a:txBody>
                    <a:bodyPr/>
                    <a:lstStyle/>
                    <a:p>
                      <a:pPr algn="ctr"/>
                      <a:r>
                        <a:rPr lang="en-IN" sz="1400" b="1" i="0" baseline="0" dirty="0">
                          <a:effectLst/>
                          <a:latin typeface="Times New Roman" panose="02020603050405020304" pitchFamily="18" charset="0"/>
                          <a:cs typeface="Times New Roman" panose="02020603050405020304" pitchFamily="18" charset="0"/>
                        </a:rPr>
                        <a:t>Sub Data types</a:t>
                      </a:r>
                    </a:p>
                  </a:txBody>
                  <a:tcPr marL="3953" marR="3953" marT="3953" marB="3953" anchor="ctr">
                    <a:lnL w="12700" cap="flat" cmpd="sng" algn="ctr">
                      <a:solidFill>
                        <a:srgbClr val="B03B49"/>
                      </a:solidFill>
                      <a:prstDash val="solid"/>
                      <a:round/>
                      <a:headEnd type="none" w="med" len="med"/>
                      <a:tailEnd type="none" w="med" len="med"/>
                    </a:lnL>
                    <a:lnR w="12700" cap="flat" cmpd="sng" algn="ctr">
                      <a:solidFill>
                        <a:srgbClr val="003A49"/>
                      </a:solidFill>
                      <a:prstDash val="solid"/>
                      <a:round/>
                      <a:headEnd type="none" w="med" len="med"/>
                      <a:tailEnd type="none" w="med" len="med"/>
                    </a:lnR>
                    <a:lnT w="12700" cap="flat" cmpd="sng" algn="ctr">
                      <a:solidFill>
                        <a:srgbClr val="B03B49"/>
                      </a:solidFill>
                      <a:prstDash val="solid"/>
                      <a:round/>
                      <a:headEnd type="none" w="med" len="med"/>
                      <a:tailEnd type="none" w="med" len="med"/>
                    </a:lnT>
                    <a:lnB w="12700" cap="flat" cmpd="sng" algn="ctr">
                      <a:solidFill>
                        <a:srgbClr val="903D49"/>
                      </a:solidFill>
                      <a:prstDash val="solid"/>
                      <a:round/>
                      <a:headEnd type="none" w="med" len="med"/>
                      <a:tailEnd type="none" w="med" len="med"/>
                    </a:lnB>
                    <a:solidFill>
                      <a:srgbClr val="FFFFFF"/>
                    </a:solidFill>
                  </a:tcPr>
                </a:tc>
                <a:tc>
                  <a:txBody>
                    <a:bodyPr/>
                    <a:lstStyle/>
                    <a:p>
                      <a:pPr algn="ctr"/>
                      <a:r>
                        <a:rPr lang="en-IN" sz="1400" b="1" i="0" baseline="0" dirty="0">
                          <a:effectLst/>
                          <a:latin typeface="Times New Roman" panose="02020603050405020304" pitchFamily="18" charset="0"/>
                          <a:cs typeface="Times New Roman" panose="02020603050405020304" pitchFamily="18" charset="0"/>
                        </a:rPr>
                        <a:t>Description</a:t>
                      </a:r>
                    </a:p>
                  </a:txBody>
                  <a:tcPr marL="3953" marR="3953" marT="3953" marB="3953" anchor="ctr">
                    <a:lnL w="12700" cap="flat" cmpd="sng" algn="ctr">
                      <a:solidFill>
                        <a:srgbClr val="003A49"/>
                      </a:solidFill>
                      <a:prstDash val="solid"/>
                      <a:round/>
                      <a:headEnd type="none" w="med" len="med"/>
                      <a:tailEnd type="none" w="med" len="med"/>
                    </a:lnL>
                    <a:lnR w="9525" cap="flat" cmpd="sng" algn="ctr">
                      <a:solidFill>
                        <a:srgbClr val="003A49"/>
                      </a:solidFill>
                      <a:prstDash val="solid"/>
                      <a:round/>
                      <a:headEnd type="none" w="med" len="med"/>
                      <a:tailEnd type="none" w="med" len="med"/>
                    </a:lnR>
                    <a:lnT w="12700" cap="flat" cmpd="sng" algn="ctr">
                      <a:solidFill>
                        <a:srgbClr val="003A49"/>
                      </a:solidFill>
                      <a:prstDash val="solid"/>
                      <a:round/>
                      <a:headEnd type="none" w="med" len="med"/>
                      <a:tailEnd type="none" w="med" len="med"/>
                    </a:lnT>
                    <a:lnB w="12700" cap="flat" cmpd="sng" algn="ctr">
                      <a:solidFill>
                        <a:srgbClr val="503B49"/>
                      </a:solidFill>
                      <a:prstDash val="solid"/>
                      <a:round/>
                      <a:headEnd type="none" w="med" len="med"/>
                      <a:tailEnd type="none" w="med" len="med"/>
                    </a:lnB>
                    <a:solidFill>
                      <a:srgbClr val="FFFFFF"/>
                    </a:solidFill>
                  </a:tcPr>
                </a:tc>
                <a:tc vMerge="1">
                  <a:txBody>
                    <a:bodyPr/>
                    <a:lstStyle/>
                    <a:p>
                      <a:endParaRPr lang="en-IN"/>
                    </a:p>
                  </a:txBody>
                  <a:tcPr/>
                </a:tc>
              </a:tr>
              <a:tr h="239364">
                <a:tc vMerge="1">
                  <a:txBody>
                    <a:bodyPr/>
                    <a:lstStyle/>
                    <a:p>
                      <a:endParaRPr lang="en-IN"/>
                    </a:p>
                  </a:txBody>
                  <a:tcPr/>
                </a:tc>
                <a:tc vMerge="1">
                  <a:txBody>
                    <a:bodyPr/>
                    <a:lstStyle/>
                    <a:p>
                      <a:endParaRPr lang="en-IN"/>
                    </a:p>
                  </a:txBody>
                  <a:tcPr/>
                </a:tc>
                <a:tc>
                  <a:txBody>
                    <a:bodyPr/>
                    <a:lstStyle/>
                    <a:p>
                      <a:pPr algn="l"/>
                      <a:r>
                        <a:rPr lang="en-IN" sz="1400" b="0" i="0" baseline="0">
                          <a:effectLst/>
                          <a:latin typeface="Times New Roman" panose="02020603050405020304" pitchFamily="18" charset="0"/>
                          <a:cs typeface="Times New Roman" panose="02020603050405020304" pitchFamily="18" charset="0"/>
                        </a:rPr>
                        <a:t>STRING</a:t>
                      </a:r>
                    </a:p>
                  </a:txBody>
                  <a:tcPr marL="3953" marR="3953" marT="3953" marB="3953" anchor="ctr">
                    <a:lnL w="12700" cap="flat" cmpd="sng" algn="ctr">
                      <a:solidFill>
                        <a:srgbClr val="903D49"/>
                      </a:solidFill>
                      <a:prstDash val="solid"/>
                      <a:round/>
                      <a:headEnd type="none" w="med" len="med"/>
                      <a:tailEnd type="none" w="med" len="med"/>
                    </a:lnL>
                    <a:lnR w="12700" cap="flat" cmpd="sng" algn="ctr">
                      <a:solidFill>
                        <a:srgbClr val="503B49"/>
                      </a:solidFill>
                      <a:prstDash val="solid"/>
                      <a:round/>
                      <a:headEnd type="none" w="med" len="med"/>
                      <a:tailEnd type="none" w="med" len="med"/>
                    </a:lnR>
                    <a:lnT w="12700" cap="flat" cmpd="sng" algn="ctr">
                      <a:solidFill>
                        <a:srgbClr val="903D49"/>
                      </a:solidFill>
                      <a:prstDash val="solid"/>
                      <a:round/>
                      <a:headEnd type="none" w="med" len="med"/>
                      <a:tailEnd type="none" w="med" len="med"/>
                    </a:lnT>
                    <a:lnB w="12700" cap="flat" cmpd="sng" algn="ctr">
                      <a:solidFill>
                        <a:srgbClr val="003D49"/>
                      </a:solidFill>
                      <a:prstDash val="solid"/>
                      <a:round/>
                      <a:headEnd type="none" w="med" len="med"/>
                      <a:tailEnd type="none" w="med" len="med"/>
                    </a:lnB>
                    <a:solidFill>
                      <a:srgbClr val="FFFFFF"/>
                    </a:solidFill>
                  </a:tcPr>
                </a:tc>
                <a:tc rowSpan="2">
                  <a:txBody>
                    <a:bodyPr/>
                    <a:lstStyle/>
                    <a:p>
                      <a:pPr algn="l"/>
                      <a:r>
                        <a:rPr lang="en-GB" sz="1400" b="0" i="0" baseline="0" dirty="0" smtClean="0">
                          <a:effectLst/>
                          <a:latin typeface="Times New Roman" panose="02020603050405020304" pitchFamily="18" charset="0"/>
                          <a:cs typeface="Times New Roman" panose="02020603050405020304" pitchFamily="18" charset="0"/>
                        </a:rPr>
                        <a:t>they </a:t>
                      </a:r>
                      <a:r>
                        <a:rPr lang="en-GB" sz="1400" b="0" i="0" baseline="0" dirty="0">
                          <a:effectLst/>
                          <a:latin typeface="Times New Roman" panose="02020603050405020304" pitchFamily="18" charset="0"/>
                          <a:cs typeface="Times New Roman" panose="02020603050405020304" pitchFamily="18" charset="0"/>
                        </a:rPr>
                        <a:t>are similar to VARCHAR2, only the name difference</a:t>
                      </a:r>
                    </a:p>
                  </a:txBody>
                  <a:tcPr marL="3953" marR="3953" marT="3953" marB="3953" anchor="ctr">
                    <a:lnL w="12700" cap="flat" cmpd="sng" algn="ctr">
                      <a:solidFill>
                        <a:srgbClr val="503B49"/>
                      </a:solidFill>
                      <a:prstDash val="solid"/>
                      <a:round/>
                      <a:headEnd type="none" w="med" len="med"/>
                      <a:tailEnd type="none" w="med" len="med"/>
                    </a:lnL>
                    <a:lnR w="9525" cap="flat" cmpd="sng" algn="ctr">
                      <a:solidFill>
                        <a:srgbClr val="503B49"/>
                      </a:solidFill>
                      <a:prstDash val="solid"/>
                      <a:round/>
                      <a:headEnd type="none" w="med" len="med"/>
                      <a:tailEnd type="none" w="med" len="med"/>
                    </a:lnR>
                    <a:lnT w="12700" cap="flat" cmpd="sng" algn="ctr">
                      <a:solidFill>
                        <a:srgbClr val="503B49"/>
                      </a:solidFill>
                      <a:prstDash val="solid"/>
                      <a:round/>
                      <a:headEnd type="none" w="med" len="med"/>
                      <a:tailEnd type="none" w="med" len="med"/>
                    </a:lnT>
                    <a:lnB w="12700" cap="flat" cmpd="sng" algn="ctr">
                      <a:solidFill>
                        <a:srgbClr val="303D49"/>
                      </a:solidFill>
                      <a:prstDash val="solid"/>
                      <a:round/>
                      <a:headEnd type="none" w="med" len="med"/>
                      <a:tailEnd type="none" w="med" len="med"/>
                    </a:lnB>
                    <a:solidFill>
                      <a:srgbClr val="FFFFFF"/>
                    </a:solidFill>
                  </a:tcPr>
                </a:tc>
                <a:tc vMerge="1">
                  <a:txBody>
                    <a:bodyPr/>
                    <a:lstStyle/>
                    <a:p>
                      <a:endParaRPr lang="en-IN"/>
                    </a:p>
                  </a:txBody>
                  <a:tcPr/>
                </a:tc>
              </a:tr>
              <a:tr h="376082">
                <a:tc vMerge="1">
                  <a:txBody>
                    <a:bodyPr/>
                    <a:lstStyle/>
                    <a:p>
                      <a:endParaRPr lang="en-IN"/>
                    </a:p>
                  </a:txBody>
                  <a:tcPr/>
                </a:tc>
                <a:tc vMerge="1">
                  <a:txBody>
                    <a:bodyPr/>
                    <a:lstStyle/>
                    <a:p>
                      <a:endParaRPr lang="en-IN"/>
                    </a:p>
                  </a:txBody>
                  <a:tcPr/>
                </a:tc>
                <a:tc>
                  <a:txBody>
                    <a:bodyPr/>
                    <a:lstStyle/>
                    <a:p>
                      <a:pPr algn="l"/>
                      <a:r>
                        <a:rPr lang="en-IN" sz="1400" b="0" i="0" baseline="0" dirty="0">
                          <a:effectLst/>
                          <a:latin typeface="Times New Roman" panose="02020603050405020304" pitchFamily="18" charset="0"/>
                          <a:cs typeface="Times New Roman" panose="02020603050405020304" pitchFamily="18" charset="0"/>
                        </a:rPr>
                        <a:t>VARCHAR</a:t>
                      </a:r>
                    </a:p>
                  </a:txBody>
                  <a:tcPr marL="3953" marR="3953" marT="3953" marB="3953" anchor="ctr">
                    <a:lnL w="12700" cap="flat" cmpd="sng" algn="ctr">
                      <a:solidFill>
                        <a:srgbClr val="003D49"/>
                      </a:solidFill>
                      <a:prstDash val="solid"/>
                      <a:round/>
                      <a:headEnd type="none" w="med" len="med"/>
                      <a:tailEnd type="none" w="med" len="med"/>
                    </a:lnL>
                    <a:lnR w="9525" cap="flat" cmpd="sng" algn="ctr">
                      <a:solidFill>
                        <a:srgbClr val="003D49"/>
                      </a:solidFill>
                      <a:prstDash val="solid"/>
                      <a:round/>
                      <a:headEnd type="none" w="med" len="med"/>
                      <a:tailEnd type="none" w="med" len="med"/>
                    </a:lnR>
                    <a:lnT w="12700" cap="flat" cmpd="sng" algn="ctr">
                      <a:solidFill>
                        <a:srgbClr val="003D49"/>
                      </a:solidFill>
                      <a:prstDash val="solid"/>
                      <a:round/>
                      <a:headEnd type="none" w="med" len="med"/>
                      <a:tailEnd type="none" w="med" len="med"/>
                    </a:lnT>
                    <a:lnB w="12700" cap="flat" cmpd="sng" algn="ctr">
                      <a:solidFill>
                        <a:srgbClr val="303D49"/>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tr>
              <a:tr h="239364">
                <a:tc vMerge="1">
                  <a:txBody>
                    <a:bodyPr/>
                    <a:lstStyle/>
                    <a:p>
                      <a:endParaRPr lang="en-IN"/>
                    </a:p>
                  </a:txBody>
                  <a:tcPr/>
                </a:tc>
                <a:tc>
                  <a:txBody>
                    <a:bodyPr/>
                    <a:lstStyle/>
                    <a:p>
                      <a:pPr algn="ctr"/>
                      <a:r>
                        <a:rPr lang="en-IN" sz="1400" b="0" i="0" baseline="0" dirty="0">
                          <a:effectLst/>
                          <a:latin typeface="Times New Roman" panose="02020603050405020304" pitchFamily="18" charset="0"/>
                          <a:cs typeface="Times New Roman" panose="02020603050405020304" pitchFamily="18" charset="0"/>
                        </a:rPr>
                        <a:t>NCHAR</a:t>
                      </a:r>
                    </a:p>
                  </a:txBody>
                  <a:tcPr marL="3953" marR="3953" marT="3953" marB="3953" anchor="ctr">
                    <a:lnL w="12700" cap="flat" cmpd="sng" algn="ctr">
                      <a:solidFill>
                        <a:srgbClr val="B03E49"/>
                      </a:solidFill>
                      <a:prstDash val="solid"/>
                      <a:round/>
                      <a:headEnd type="none" w="med" len="med"/>
                      <a:tailEnd type="none" w="med" len="med"/>
                    </a:lnL>
                    <a:lnR w="12700" cap="flat" cmpd="sng" algn="ctr">
                      <a:solidFill>
                        <a:srgbClr val="303D49"/>
                      </a:solidFill>
                      <a:prstDash val="solid"/>
                      <a:round/>
                      <a:headEnd type="none" w="med" len="med"/>
                      <a:tailEnd type="none" w="med" len="med"/>
                    </a:lnR>
                    <a:lnT w="12700" cap="flat" cmpd="sng" algn="ctr">
                      <a:solidFill>
                        <a:srgbClr val="B03E49"/>
                      </a:solidFill>
                      <a:prstDash val="solid"/>
                      <a:round/>
                      <a:headEnd type="none" w="med" len="med"/>
                      <a:tailEnd type="none" w="med" len="med"/>
                    </a:lnT>
                    <a:lnB w="12700" cap="flat" cmpd="sng" algn="ctr">
                      <a:solidFill>
                        <a:srgbClr val="403F49"/>
                      </a:solidFill>
                      <a:prstDash val="solid"/>
                      <a:round/>
                      <a:headEnd type="none" w="med" len="med"/>
                      <a:tailEnd type="none" w="med" len="med"/>
                    </a:lnB>
                    <a:solidFill>
                      <a:srgbClr val="FFFFFF"/>
                    </a:solidFill>
                  </a:tcPr>
                </a:tc>
                <a:tc gridSpan="2">
                  <a:txBody>
                    <a:bodyPr/>
                    <a:lstStyle/>
                    <a:p>
                      <a:pPr algn="l"/>
                      <a:r>
                        <a:rPr lang="en-GB" sz="1400" b="0" i="0" baseline="0" dirty="0">
                          <a:effectLst/>
                          <a:latin typeface="Times New Roman" panose="02020603050405020304" pitchFamily="18" charset="0"/>
                          <a:cs typeface="Times New Roman" panose="02020603050405020304" pitchFamily="18" charset="0"/>
                        </a:rPr>
                        <a:t>Stores National Character data (Unicode) within the specified length.</a:t>
                      </a:r>
                    </a:p>
                  </a:txBody>
                  <a:tcPr marL="3953" marR="3953" marT="3953" marB="3953" anchor="ctr">
                    <a:lnL w="12700" cap="flat" cmpd="sng" algn="ctr">
                      <a:solidFill>
                        <a:srgbClr val="303D49"/>
                      </a:solidFill>
                      <a:prstDash val="solid"/>
                      <a:round/>
                      <a:headEnd type="none" w="med" len="med"/>
                      <a:tailEnd type="none" w="med" len="med"/>
                    </a:lnL>
                    <a:lnR w="12700" cap="flat" cmpd="sng" algn="ctr">
                      <a:solidFill>
                        <a:srgbClr val="603A49"/>
                      </a:solidFill>
                      <a:prstDash val="solid"/>
                      <a:round/>
                      <a:headEnd type="none" w="med" len="med"/>
                      <a:tailEnd type="none" w="med" len="med"/>
                    </a:lnR>
                    <a:lnT w="12700" cap="flat" cmpd="sng" algn="ctr">
                      <a:solidFill>
                        <a:srgbClr val="303D49"/>
                      </a:solidFill>
                      <a:prstDash val="solid"/>
                      <a:round/>
                      <a:headEnd type="none" w="med" len="med"/>
                      <a:tailEnd type="none" w="med" len="med"/>
                    </a:lnT>
                    <a:lnB w="12700" cap="flat" cmpd="sng" algn="ctr">
                      <a:solidFill>
                        <a:srgbClr val="603A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IN" sz="1400" b="0" i="0" baseline="0" dirty="0">
                          <a:effectLst/>
                          <a:latin typeface="Times New Roman" panose="02020603050405020304" pitchFamily="18" charset="0"/>
                          <a:cs typeface="Times New Roman" panose="02020603050405020304" pitchFamily="18" charset="0"/>
                        </a:rPr>
                        <a:t>32767 bytes</a:t>
                      </a:r>
                    </a:p>
                  </a:txBody>
                  <a:tcPr marL="3953" marR="3953" marT="3953" marB="3953" anchor="ctr">
                    <a:lnL w="12700" cap="flat" cmpd="sng" algn="ctr">
                      <a:solidFill>
                        <a:srgbClr val="603A49"/>
                      </a:solidFill>
                      <a:prstDash val="solid"/>
                      <a:round/>
                      <a:headEnd type="none" w="med" len="med"/>
                      <a:tailEnd type="none" w="med" len="med"/>
                    </a:lnL>
                    <a:lnR w="9525" cap="flat" cmpd="sng" algn="ctr">
                      <a:solidFill>
                        <a:srgbClr val="603A49"/>
                      </a:solidFill>
                      <a:prstDash val="solid"/>
                      <a:round/>
                      <a:headEnd type="none" w="med" len="med"/>
                      <a:tailEnd type="none" w="med" len="med"/>
                    </a:lnR>
                    <a:lnT w="12700" cap="flat" cmpd="sng" algn="ctr">
                      <a:solidFill>
                        <a:srgbClr val="603A49"/>
                      </a:solidFill>
                      <a:prstDash val="solid"/>
                      <a:round/>
                      <a:headEnd type="none" w="med" len="med"/>
                      <a:tailEnd type="none" w="med" len="med"/>
                    </a:lnT>
                    <a:lnB w="12700" cap="flat" cmpd="sng" algn="ctr">
                      <a:solidFill>
                        <a:srgbClr val="403F49"/>
                      </a:solidFill>
                      <a:prstDash val="solid"/>
                      <a:round/>
                      <a:headEnd type="none" w="med" len="med"/>
                      <a:tailEnd type="none" w="med" len="med"/>
                    </a:lnB>
                    <a:solidFill>
                      <a:srgbClr val="FFFFFF"/>
                    </a:solidFill>
                  </a:tcPr>
                </a:tc>
              </a:tr>
              <a:tr h="239364">
                <a:tc vMerge="1">
                  <a:txBody>
                    <a:bodyPr/>
                    <a:lstStyle/>
                    <a:p>
                      <a:endParaRPr lang="en-IN"/>
                    </a:p>
                  </a:txBody>
                  <a:tcPr/>
                </a:tc>
                <a:tc>
                  <a:txBody>
                    <a:bodyPr/>
                    <a:lstStyle/>
                    <a:p>
                      <a:pPr algn="ctr"/>
                      <a:r>
                        <a:rPr lang="en-IN" sz="1400" b="0" i="0" baseline="0" dirty="0">
                          <a:effectLst/>
                          <a:latin typeface="Times New Roman" panose="02020603050405020304" pitchFamily="18" charset="0"/>
                          <a:cs typeface="Times New Roman" panose="02020603050405020304" pitchFamily="18" charset="0"/>
                        </a:rPr>
                        <a:t>NVARCHAR2</a:t>
                      </a:r>
                    </a:p>
                  </a:txBody>
                  <a:tcPr marL="3953" marR="3953" marT="3953" marB="3953" anchor="ctr">
                    <a:lnL w="12700" cap="flat" cmpd="sng" algn="ctr">
                      <a:solidFill>
                        <a:srgbClr val="403F49"/>
                      </a:solidFill>
                      <a:prstDash val="solid"/>
                      <a:round/>
                      <a:headEnd type="none" w="med" len="med"/>
                      <a:tailEnd type="none" w="med" len="med"/>
                    </a:lnL>
                    <a:lnR w="12700" cap="flat" cmpd="sng" algn="ctr">
                      <a:solidFill>
                        <a:srgbClr val="603A49"/>
                      </a:solidFill>
                      <a:prstDash val="solid"/>
                      <a:round/>
                      <a:headEnd type="none" w="med" len="med"/>
                      <a:tailEnd type="none" w="med" len="med"/>
                    </a:lnR>
                    <a:lnT w="12700" cap="flat" cmpd="sng" algn="ctr">
                      <a:solidFill>
                        <a:srgbClr val="403F49"/>
                      </a:solidFill>
                      <a:prstDash val="solid"/>
                      <a:round/>
                      <a:headEnd type="none" w="med" len="med"/>
                      <a:tailEnd type="none" w="med" len="med"/>
                    </a:lnT>
                    <a:lnB w="12700" cap="flat" cmpd="sng" algn="ctr">
                      <a:solidFill>
                        <a:srgbClr val="403F49"/>
                      </a:solidFill>
                      <a:prstDash val="solid"/>
                      <a:round/>
                      <a:headEnd type="none" w="med" len="med"/>
                      <a:tailEnd type="none" w="med" len="med"/>
                    </a:lnB>
                    <a:solidFill>
                      <a:srgbClr val="FFFFFF"/>
                    </a:solidFill>
                  </a:tcPr>
                </a:tc>
                <a:tc gridSpan="2">
                  <a:txBody>
                    <a:bodyPr/>
                    <a:lstStyle/>
                    <a:p>
                      <a:pPr algn="l"/>
                      <a:r>
                        <a:rPr lang="en-GB" sz="1400" b="0" i="0" baseline="0" dirty="0">
                          <a:effectLst/>
                          <a:latin typeface="Times New Roman" panose="02020603050405020304" pitchFamily="18" charset="0"/>
                          <a:cs typeface="Times New Roman" panose="02020603050405020304" pitchFamily="18" charset="0"/>
                        </a:rPr>
                        <a:t>This is similar to VARCHAR2, but used to store </a:t>
                      </a:r>
                      <a:r>
                        <a:rPr lang="en-GB" sz="1400" b="0" i="0" baseline="0" dirty="0" err="1">
                          <a:effectLst/>
                          <a:latin typeface="Times New Roman" panose="02020603050405020304" pitchFamily="18" charset="0"/>
                          <a:cs typeface="Times New Roman" panose="02020603050405020304" pitchFamily="18" charset="0"/>
                        </a:rPr>
                        <a:t>unicode</a:t>
                      </a:r>
                      <a:r>
                        <a:rPr lang="en-GB" sz="1400" b="0" i="0" baseline="0" dirty="0">
                          <a:effectLst/>
                          <a:latin typeface="Times New Roman" panose="02020603050405020304" pitchFamily="18" charset="0"/>
                          <a:cs typeface="Times New Roman" panose="02020603050405020304" pitchFamily="18" charset="0"/>
                        </a:rPr>
                        <a:t> values.</a:t>
                      </a:r>
                    </a:p>
                  </a:txBody>
                  <a:tcPr marL="3953" marR="3953" marT="3953" marB="3953" anchor="ctr">
                    <a:lnL w="12700" cap="flat" cmpd="sng" algn="ctr">
                      <a:solidFill>
                        <a:srgbClr val="603A49"/>
                      </a:solidFill>
                      <a:prstDash val="solid"/>
                      <a:round/>
                      <a:headEnd type="none" w="med" len="med"/>
                      <a:tailEnd type="none" w="med" len="med"/>
                    </a:lnL>
                    <a:lnR w="12700" cap="flat" cmpd="sng" algn="ctr">
                      <a:solidFill>
                        <a:srgbClr val="403F49"/>
                      </a:solidFill>
                      <a:prstDash val="solid"/>
                      <a:round/>
                      <a:headEnd type="none" w="med" len="med"/>
                      <a:tailEnd type="none" w="med" len="med"/>
                    </a:lnR>
                    <a:lnT w="12700" cap="flat" cmpd="sng" algn="ctr">
                      <a:solidFill>
                        <a:srgbClr val="603A49"/>
                      </a:solidFill>
                      <a:prstDash val="solid"/>
                      <a:round/>
                      <a:headEnd type="none" w="med" len="med"/>
                      <a:tailEnd type="none" w="med" len="med"/>
                    </a:lnT>
                    <a:lnB w="12700" cap="flat" cmpd="sng" algn="ctr">
                      <a:solidFill>
                        <a:srgbClr val="C03D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IN" sz="1400" b="0" i="0" baseline="0" dirty="0">
                          <a:effectLst/>
                          <a:latin typeface="Times New Roman" panose="02020603050405020304" pitchFamily="18" charset="0"/>
                          <a:cs typeface="Times New Roman" panose="02020603050405020304" pitchFamily="18" charset="0"/>
                        </a:rPr>
                        <a:t>32767 bytes</a:t>
                      </a:r>
                    </a:p>
                  </a:txBody>
                  <a:tcPr marL="3953" marR="3953" marT="3953" marB="3953" anchor="ctr">
                    <a:lnL w="12700" cap="flat" cmpd="sng" algn="ctr">
                      <a:solidFill>
                        <a:srgbClr val="403F49"/>
                      </a:solidFill>
                      <a:prstDash val="solid"/>
                      <a:round/>
                      <a:headEnd type="none" w="med" len="med"/>
                      <a:tailEnd type="none" w="med" len="med"/>
                    </a:lnL>
                    <a:lnR w="9525" cap="flat" cmpd="sng" algn="ctr">
                      <a:solidFill>
                        <a:srgbClr val="403F49"/>
                      </a:solidFill>
                      <a:prstDash val="solid"/>
                      <a:round/>
                      <a:headEnd type="none" w="med" len="med"/>
                      <a:tailEnd type="none" w="med" len="med"/>
                    </a:lnR>
                    <a:lnT w="12700" cap="flat" cmpd="sng" algn="ctr">
                      <a:solidFill>
                        <a:srgbClr val="403F49"/>
                      </a:solidFill>
                      <a:prstDash val="solid"/>
                      <a:round/>
                      <a:headEnd type="none" w="med" len="med"/>
                      <a:tailEnd type="none" w="med" len="med"/>
                    </a:lnT>
                    <a:lnB w="12700" cap="flat" cmpd="sng" algn="ctr">
                      <a:solidFill>
                        <a:srgbClr val="903D49"/>
                      </a:solidFill>
                      <a:prstDash val="solid"/>
                      <a:round/>
                      <a:headEnd type="none" w="med" len="med"/>
                      <a:tailEnd type="none" w="med" len="med"/>
                    </a:lnB>
                    <a:solidFill>
                      <a:srgbClr val="FFFFFF"/>
                    </a:solidFill>
                  </a:tcPr>
                </a:tc>
              </a:tr>
              <a:tr h="470174">
                <a:tc vMerge="1">
                  <a:txBody>
                    <a:bodyPr/>
                    <a:lstStyle/>
                    <a:p>
                      <a:endParaRPr lang="en-IN"/>
                    </a:p>
                  </a:txBody>
                  <a:tcPr/>
                </a:tc>
                <a:tc>
                  <a:txBody>
                    <a:bodyPr/>
                    <a:lstStyle/>
                    <a:p>
                      <a:pPr algn="ctr"/>
                      <a:r>
                        <a:rPr lang="en-IN" sz="1400" b="0" i="0" baseline="0" dirty="0">
                          <a:effectLst/>
                          <a:latin typeface="Times New Roman" panose="02020603050405020304" pitchFamily="18" charset="0"/>
                          <a:cs typeface="Times New Roman" panose="02020603050405020304" pitchFamily="18" charset="0"/>
                        </a:rPr>
                        <a:t>RAW</a:t>
                      </a:r>
                    </a:p>
                  </a:txBody>
                  <a:tcPr marL="3953" marR="3953" marT="3953" marB="3953" anchor="ctr">
                    <a:lnL w="12700" cap="flat" cmpd="sng" algn="ctr">
                      <a:solidFill>
                        <a:srgbClr val="403F49"/>
                      </a:solidFill>
                      <a:prstDash val="solid"/>
                      <a:round/>
                      <a:headEnd type="none" w="med" len="med"/>
                      <a:tailEnd type="none" w="med" len="med"/>
                    </a:lnL>
                    <a:lnR w="12700" cap="flat" cmpd="sng" algn="ctr">
                      <a:solidFill>
                        <a:srgbClr val="C03D49"/>
                      </a:solidFill>
                      <a:prstDash val="solid"/>
                      <a:round/>
                      <a:headEnd type="none" w="med" len="med"/>
                      <a:tailEnd type="none" w="med" len="med"/>
                    </a:lnR>
                    <a:lnT w="12700" cap="flat" cmpd="sng" algn="ctr">
                      <a:solidFill>
                        <a:srgbClr val="403F49"/>
                      </a:solidFill>
                      <a:prstDash val="solid"/>
                      <a:round/>
                      <a:headEnd type="none" w="med" len="med"/>
                      <a:tailEnd type="none" w="med" len="med"/>
                    </a:lnT>
                    <a:lnB w="12700" cap="flat" cmpd="sng" algn="ctr">
                      <a:solidFill>
                        <a:srgbClr val="903D49"/>
                      </a:solidFill>
                      <a:prstDash val="solid"/>
                      <a:round/>
                      <a:headEnd type="none" w="med" len="med"/>
                      <a:tailEnd type="none" w="med" len="med"/>
                    </a:lnB>
                    <a:solidFill>
                      <a:srgbClr val="FFFFFF"/>
                    </a:solidFill>
                  </a:tcPr>
                </a:tc>
                <a:tc gridSpan="2">
                  <a:txBody>
                    <a:bodyPr/>
                    <a:lstStyle/>
                    <a:p>
                      <a:pPr algn="l"/>
                      <a:r>
                        <a:rPr lang="en-GB" sz="1400" b="0" i="0" baseline="0" dirty="0">
                          <a:effectLst/>
                          <a:latin typeface="Times New Roman" panose="02020603050405020304" pitchFamily="18" charset="0"/>
                          <a:cs typeface="Times New Roman" panose="02020603050405020304" pitchFamily="18" charset="0"/>
                        </a:rPr>
                        <a:t>This </a:t>
                      </a:r>
                      <a:r>
                        <a:rPr lang="en-GB" sz="1400" b="0" i="0" baseline="0" dirty="0" err="1">
                          <a:effectLst/>
                          <a:latin typeface="Times New Roman" panose="02020603050405020304" pitchFamily="18" charset="0"/>
                          <a:cs typeface="Times New Roman" panose="02020603050405020304" pitchFamily="18" charset="0"/>
                        </a:rPr>
                        <a:t>datatype</a:t>
                      </a:r>
                      <a:r>
                        <a:rPr lang="en-GB" sz="1400" b="0" i="0" baseline="0" dirty="0">
                          <a:effectLst/>
                          <a:latin typeface="Times New Roman" panose="02020603050405020304" pitchFamily="18" charset="0"/>
                          <a:cs typeface="Times New Roman" panose="02020603050405020304" pitchFamily="18" charset="0"/>
                        </a:rPr>
                        <a:t> is used for such data like music, video, graphics </a:t>
                      </a:r>
                      <a:r>
                        <a:rPr lang="en-GB" sz="1400" b="0" i="0" baseline="0" dirty="0" err="1">
                          <a:effectLst/>
                          <a:latin typeface="Times New Roman" panose="02020603050405020304" pitchFamily="18" charset="0"/>
                          <a:cs typeface="Times New Roman" panose="02020603050405020304" pitchFamily="18" charset="0"/>
                        </a:rPr>
                        <a:t>etc</a:t>
                      </a:r>
                      <a:r>
                        <a:rPr lang="en-GB" sz="1400" b="0" i="0" baseline="0" dirty="0">
                          <a:effectLst/>
                          <a:latin typeface="Times New Roman" panose="02020603050405020304" pitchFamily="18" charset="0"/>
                          <a:cs typeface="Times New Roman" panose="02020603050405020304" pitchFamily="18" charset="0"/>
                        </a:rPr>
                        <a:t> where conversion of </a:t>
                      </a:r>
                      <a:r>
                        <a:rPr lang="en-GB" sz="1400" b="0" i="0" baseline="0" dirty="0" err="1">
                          <a:effectLst/>
                          <a:latin typeface="Times New Roman" panose="02020603050405020304" pitchFamily="18" charset="0"/>
                          <a:cs typeface="Times New Roman" panose="02020603050405020304" pitchFamily="18" charset="0"/>
                        </a:rPr>
                        <a:t>datatype</a:t>
                      </a:r>
                      <a:r>
                        <a:rPr lang="en-GB" sz="1400" b="0" i="0" baseline="0" dirty="0">
                          <a:effectLst/>
                          <a:latin typeface="Times New Roman" panose="02020603050405020304" pitchFamily="18" charset="0"/>
                          <a:cs typeface="Times New Roman" panose="02020603050405020304" pitchFamily="18" charset="0"/>
                        </a:rPr>
                        <a:t> between different systems is not required. They are representing in bits and bytes.</a:t>
                      </a:r>
                    </a:p>
                  </a:txBody>
                  <a:tcPr marL="3953" marR="3953" marT="3953" marB="3953" anchor="ctr">
                    <a:lnL w="12700" cap="flat" cmpd="sng" algn="ctr">
                      <a:solidFill>
                        <a:srgbClr val="C03D49"/>
                      </a:solidFill>
                      <a:prstDash val="solid"/>
                      <a:round/>
                      <a:headEnd type="none" w="med" len="med"/>
                      <a:tailEnd type="none" w="med" len="med"/>
                    </a:lnL>
                    <a:lnR w="12700" cap="flat" cmpd="sng" algn="ctr">
                      <a:solidFill>
                        <a:srgbClr val="903D49"/>
                      </a:solidFill>
                      <a:prstDash val="solid"/>
                      <a:round/>
                      <a:headEnd type="none" w="med" len="med"/>
                      <a:tailEnd type="none" w="med" len="med"/>
                    </a:lnR>
                    <a:lnT w="12700" cap="flat" cmpd="sng" algn="ctr">
                      <a:solidFill>
                        <a:srgbClr val="C03D49"/>
                      </a:solidFill>
                      <a:prstDash val="solid"/>
                      <a:round/>
                      <a:headEnd type="none" w="med" len="med"/>
                      <a:tailEnd type="none" w="med" len="med"/>
                    </a:lnT>
                    <a:lnB w="12700" cap="flat" cmpd="sng" algn="ctr">
                      <a:solidFill>
                        <a:srgbClr val="F03A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IN" sz="1400" b="0" i="0" baseline="0" dirty="0">
                          <a:effectLst/>
                          <a:latin typeface="Times New Roman" panose="02020603050405020304" pitchFamily="18" charset="0"/>
                          <a:cs typeface="Times New Roman" panose="02020603050405020304" pitchFamily="18" charset="0"/>
                        </a:rPr>
                        <a:t>32767 bytes</a:t>
                      </a:r>
                    </a:p>
                  </a:txBody>
                  <a:tcPr marL="3953" marR="3953" marT="3953" marB="3953" anchor="ctr">
                    <a:lnL w="12700" cap="flat" cmpd="sng" algn="ctr">
                      <a:solidFill>
                        <a:srgbClr val="903D49"/>
                      </a:solidFill>
                      <a:prstDash val="solid"/>
                      <a:round/>
                      <a:headEnd type="none" w="med" len="med"/>
                      <a:tailEnd type="none" w="med" len="med"/>
                    </a:lnL>
                    <a:lnR w="9525" cap="flat" cmpd="sng" algn="ctr">
                      <a:solidFill>
                        <a:srgbClr val="903D49"/>
                      </a:solidFill>
                      <a:prstDash val="solid"/>
                      <a:round/>
                      <a:headEnd type="none" w="med" len="med"/>
                      <a:tailEnd type="none" w="med" len="med"/>
                    </a:lnR>
                    <a:lnT w="12700" cap="flat" cmpd="sng" algn="ctr">
                      <a:solidFill>
                        <a:srgbClr val="903D49"/>
                      </a:solidFill>
                      <a:prstDash val="solid"/>
                      <a:round/>
                      <a:headEnd type="none" w="med" len="med"/>
                      <a:tailEnd type="none" w="med" len="med"/>
                    </a:lnT>
                    <a:lnB w="12700" cap="flat" cmpd="sng" algn="ctr">
                      <a:solidFill>
                        <a:srgbClr val="103C49"/>
                      </a:solidFill>
                      <a:prstDash val="solid"/>
                      <a:round/>
                      <a:headEnd type="none" w="med" len="med"/>
                      <a:tailEnd type="none" w="med" len="med"/>
                    </a:lnB>
                    <a:solidFill>
                      <a:srgbClr val="FFFFFF"/>
                    </a:solidFill>
                  </a:tcPr>
                </a:tc>
              </a:tr>
              <a:tr h="931796">
                <a:tc vMerge="1">
                  <a:txBody>
                    <a:bodyPr/>
                    <a:lstStyle/>
                    <a:p>
                      <a:endParaRPr lang="en-IN"/>
                    </a:p>
                  </a:txBody>
                  <a:tcPr/>
                </a:tc>
                <a:tc>
                  <a:txBody>
                    <a:bodyPr/>
                    <a:lstStyle/>
                    <a:p>
                      <a:pPr algn="ctr"/>
                      <a:r>
                        <a:rPr lang="en-IN" sz="1400" b="0" i="0" baseline="0" dirty="0">
                          <a:effectLst/>
                          <a:latin typeface="Times New Roman" panose="02020603050405020304" pitchFamily="18" charset="0"/>
                          <a:cs typeface="Times New Roman" panose="02020603050405020304" pitchFamily="18" charset="0"/>
                        </a:rPr>
                        <a:t>LONG</a:t>
                      </a:r>
                    </a:p>
                  </a:txBody>
                  <a:tcPr marL="3953" marR="3953" marT="3953" marB="3953" anchor="ctr">
                    <a:lnL w="12700" cap="flat" cmpd="sng" algn="ctr">
                      <a:solidFill>
                        <a:srgbClr val="903D49"/>
                      </a:solidFill>
                      <a:prstDash val="solid"/>
                      <a:round/>
                      <a:headEnd type="none" w="med" len="med"/>
                      <a:tailEnd type="none" w="med" len="med"/>
                    </a:lnL>
                    <a:lnR w="12700" cap="flat" cmpd="sng" algn="ctr">
                      <a:solidFill>
                        <a:srgbClr val="F03A49"/>
                      </a:solidFill>
                      <a:prstDash val="solid"/>
                      <a:round/>
                      <a:headEnd type="none" w="med" len="med"/>
                      <a:tailEnd type="none" w="med" len="med"/>
                    </a:lnR>
                    <a:lnT w="12700" cap="flat" cmpd="sng" algn="ctr">
                      <a:solidFill>
                        <a:srgbClr val="903D49"/>
                      </a:solidFill>
                      <a:prstDash val="solid"/>
                      <a:round/>
                      <a:headEnd type="none" w="med" len="med"/>
                      <a:tailEnd type="none" w="med" len="med"/>
                    </a:lnT>
                    <a:lnB w="12700" cap="flat" cmpd="sng" algn="ctr">
                      <a:solidFill>
                        <a:srgbClr val="003D49"/>
                      </a:solidFill>
                      <a:prstDash val="solid"/>
                      <a:round/>
                      <a:headEnd type="none" w="med" len="med"/>
                      <a:tailEnd type="none" w="med" len="med"/>
                    </a:lnB>
                    <a:solidFill>
                      <a:srgbClr val="FFFFFF"/>
                    </a:solidFill>
                  </a:tcPr>
                </a:tc>
                <a:tc gridSpan="2">
                  <a:txBody>
                    <a:bodyPr/>
                    <a:lstStyle/>
                    <a:p>
                      <a:pPr algn="l"/>
                      <a:r>
                        <a:rPr lang="en-GB" sz="1400" b="0" i="0" baseline="0" dirty="0">
                          <a:effectLst/>
                          <a:latin typeface="Times New Roman" panose="02020603050405020304" pitchFamily="18" charset="0"/>
                          <a:cs typeface="Times New Roman" panose="02020603050405020304" pitchFamily="18" charset="0"/>
                        </a:rPr>
                        <a:t>Used to store variable length of strings with backward compatibility. We can store very large data in it. But it is usually recommended to use LOB when there is a need for LONG. Because LOB has less restriction on storage and conversions, and have more features added when there is a new release. LONG columns are preferred in SELCT or UPDATE statements than </a:t>
                      </a:r>
                      <a:r>
                        <a:rPr lang="en-GB" sz="1400" b="0" i="0" u="none" strike="noStrike" baseline="0" dirty="0">
                          <a:solidFill>
                            <a:srgbClr val="EF00C7"/>
                          </a:solidFill>
                          <a:effectLst/>
                          <a:latin typeface="Times New Roman" panose="02020603050405020304" pitchFamily="18" charset="0"/>
                          <a:cs typeface="Times New Roman" panose="02020603050405020304" pitchFamily="18" charset="0"/>
                          <a:hlinkClick r:id="rId2" tooltip="tables"/>
                        </a:rPr>
                        <a:t>tables</a:t>
                      </a:r>
                      <a:r>
                        <a:rPr lang="en-GB" sz="1400" b="0" i="0" baseline="0" dirty="0">
                          <a:effectLst/>
                          <a:latin typeface="Times New Roman" panose="02020603050405020304" pitchFamily="18" charset="0"/>
                          <a:cs typeface="Times New Roman" panose="02020603050405020304" pitchFamily="18" charset="0"/>
                        </a:rPr>
                        <a:t>.</a:t>
                      </a:r>
                    </a:p>
                  </a:txBody>
                  <a:tcPr marL="3953" marR="3953" marT="3953" marB="3953" anchor="ctr">
                    <a:lnL w="12700" cap="flat" cmpd="sng" algn="ctr">
                      <a:solidFill>
                        <a:srgbClr val="F03A49"/>
                      </a:solidFill>
                      <a:prstDash val="solid"/>
                      <a:round/>
                      <a:headEnd type="none" w="med" len="med"/>
                      <a:tailEnd type="none" w="med" len="med"/>
                    </a:lnL>
                    <a:lnR w="12700" cap="flat" cmpd="sng" algn="ctr">
                      <a:solidFill>
                        <a:srgbClr val="103C49"/>
                      </a:solidFill>
                      <a:prstDash val="solid"/>
                      <a:round/>
                      <a:headEnd type="none" w="med" len="med"/>
                      <a:tailEnd type="none" w="med" len="med"/>
                    </a:lnR>
                    <a:lnT w="12700" cap="flat" cmpd="sng" algn="ctr">
                      <a:solidFill>
                        <a:srgbClr val="F03A49"/>
                      </a:solidFill>
                      <a:prstDash val="solid"/>
                      <a:round/>
                      <a:headEnd type="none" w="med" len="med"/>
                      <a:tailEnd type="none" w="med" len="med"/>
                    </a:lnT>
                    <a:lnB w="12700" cap="flat" cmpd="sng" algn="ctr">
                      <a:solidFill>
                        <a:srgbClr val="403F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IN" sz="1400" b="0" i="0" baseline="0" dirty="0">
                          <a:effectLst/>
                          <a:latin typeface="Times New Roman" panose="02020603050405020304" pitchFamily="18" charset="0"/>
                          <a:cs typeface="Times New Roman" panose="02020603050405020304" pitchFamily="18" charset="0"/>
                        </a:rPr>
                        <a:t>32760 bytes</a:t>
                      </a:r>
                    </a:p>
                  </a:txBody>
                  <a:tcPr marL="3953" marR="3953" marT="3953" marB="3953" anchor="ctr">
                    <a:lnL w="12700" cap="flat" cmpd="sng" algn="ctr">
                      <a:solidFill>
                        <a:srgbClr val="103C49"/>
                      </a:solidFill>
                      <a:prstDash val="solid"/>
                      <a:round/>
                      <a:headEnd type="none" w="med" len="med"/>
                      <a:tailEnd type="none" w="med" len="med"/>
                    </a:lnL>
                    <a:lnR w="9525" cap="flat" cmpd="sng" algn="ctr">
                      <a:solidFill>
                        <a:srgbClr val="103C49"/>
                      </a:solidFill>
                      <a:prstDash val="solid"/>
                      <a:round/>
                      <a:headEnd type="none" w="med" len="med"/>
                      <a:tailEnd type="none" w="med" len="med"/>
                    </a:lnR>
                    <a:lnT w="12700" cap="flat" cmpd="sng" algn="ctr">
                      <a:solidFill>
                        <a:srgbClr val="103C49"/>
                      </a:solidFill>
                      <a:prstDash val="solid"/>
                      <a:round/>
                      <a:headEnd type="none" w="med" len="med"/>
                      <a:tailEnd type="none" w="med" len="med"/>
                    </a:lnT>
                    <a:lnB w="12700" cap="flat" cmpd="sng" algn="ctr">
                      <a:solidFill>
                        <a:srgbClr val="403F49"/>
                      </a:solidFill>
                      <a:prstDash val="solid"/>
                      <a:round/>
                      <a:headEnd type="none" w="med" len="med"/>
                      <a:tailEnd type="none" w="med" len="med"/>
                    </a:lnB>
                    <a:solidFill>
                      <a:srgbClr val="FFFFFF"/>
                    </a:solidFill>
                  </a:tcPr>
                </a:tc>
              </a:tr>
              <a:tr h="206391">
                <a:tc vMerge="1">
                  <a:txBody>
                    <a:bodyPr/>
                    <a:lstStyle/>
                    <a:p>
                      <a:endParaRPr lang="en-IN"/>
                    </a:p>
                  </a:txBody>
                  <a:tcPr/>
                </a:tc>
                <a:tc>
                  <a:txBody>
                    <a:bodyPr/>
                    <a:lstStyle/>
                    <a:p>
                      <a:pPr algn="ctr"/>
                      <a:r>
                        <a:rPr lang="en-IN" sz="1200" b="0" i="0" baseline="0" dirty="0">
                          <a:effectLst/>
                          <a:latin typeface="Times New Roman" panose="02020603050405020304" pitchFamily="18" charset="0"/>
                          <a:cs typeface="Times New Roman" panose="02020603050405020304" pitchFamily="18" charset="0"/>
                        </a:rPr>
                        <a:t>LONG RAW</a:t>
                      </a:r>
                    </a:p>
                  </a:txBody>
                  <a:tcPr marL="3953" marR="3953" marT="3953" marB="3953" anchor="ctr">
                    <a:lnL w="12700" cap="flat" cmpd="sng" algn="ctr">
                      <a:solidFill>
                        <a:srgbClr val="003D49"/>
                      </a:solidFill>
                      <a:prstDash val="solid"/>
                      <a:round/>
                      <a:headEnd type="none" w="med" len="med"/>
                      <a:tailEnd type="none" w="med" len="med"/>
                    </a:lnL>
                    <a:lnR w="12700" cap="flat" cmpd="sng" algn="ctr">
                      <a:solidFill>
                        <a:srgbClr val="403F49"/>
                      </a:solidFill>
                      <a:prstDash val="solid"/>
                      <a:round/>
                      <a:headEnd type="none" w="med" len="med"/>
                      <a:tailEnd type="none" w="med" len="med"/>
                    </a:lnR>
                    <a:lnT w="12700" cap="flat" cmpd="sng" algn="ctr">
                      <a:solidFill>
                        <a:srgbClr val="003D49"/>
                      </a:solidFill>
                      <a:prstDash val="solid"/>
                      <a:round/>
                      <a:headEnd type="none" w="med" len="med"/>
                      <a:tailEnd type="none" w="med" len="med"/>
                    </a:lnT>
                    <a:lnB w="12700" cap="flat" cmpd="sng" algn="ctr">
                      <a:solidFill>
                        <a:srgbClr val="403F49"/>
                      </a:solidFill>
                      <a:prstDash val="solid"/>
                      <a:round/>
                      <a:headEnd type="none" w="med" len="med"/>
                      <a:tailEnd type="none" w="med" len="med"/>
                    </a:lnB>
                    <a:solidFill>
                      <a:srgbClr val="FFFFFF"/>
                    </a:solidFill>
                  </a:tcPr>
                </a:tc>
                <a:tc gridSpan="2">
                  <a:txBody>
                    <a:bodyPr/>
                    <a:lstStyle/>
                    <a:p>
                      <a:pPr algn="l"/>
                      <a:r>
                        <a:rPr lang="en-GB" sz="1200" b="0" i="0" baseline="0" dirty="0">
                          <a:effectLst/>
                          <a:latin typeface="Times New Roman" panose="02020603050405020304" pitchFamily="18" charset="0"/>
                          <a:cs typeface="Times New Roman" panose="02020603050405020304" pitchFamily="18" charset="0"/>
                        </a:rPr>
                        <a:t>This is combination of LONG and RAW datatypes.</a:t>
                      </a:r>
                    </a:p>
                  </a:txBody>
                  <a:tcPr marL="3953" marR="3953" marT="3953" marB="3953" anchor="ctr">
                    <a:lnL w="12700" cap="flat" cmpd="sng" algn="ctr">
                      <a:solidFill>
                        <a:srgbClr val="403F49"/>
                      </a:solidFill>
                      <a:prstDash val="solid"/>
                      <a:round/>
                      <a:headEnd type="none" w="med" len="med"/>
                      <a:tailEnd type="none" w="med" len="med"/>
                    </a:lnL>
                    <a:lnR w="12700" cap="flat" cmpd="sng" algn="ctr">
                      <a:solidFill>
                        <a:srgbClr val="403F49"/>
                      </a:solidFill>
                      <a:prstDash val="solid"/>
                      <a:round/>
                      <a:headEnd type="none" w="med" len="med"/>
                      <a:tailEnd type="none" w="med" len="med"/>
                    </a:lnR>
                    <a:lnT w="12700" cap="flat" cmpd="sng" algn="ctr">
                      <a:solidFill>
                        <a:srgbClr val="403F49"/>
                      </a:solidFill>
                      <a:prstDash val="solid"/>
                      <a:round/>
                      <a:headEnd type="none" w="med" len="med"/>
                      <a:tailEnd type="none" w="med" len="med"/>
                    </a:lnT>
                    <a:lnB w="12700" cap="flat" cmpd="sng" algn="ctr">
                      <a:solidFill>
                        <a:srgbClr val="803E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IN" sz="1200" b="0" i="0" baseline="0" dirty="0">
                          <a:effectLst/>
                          <a:latin typeface="Times New Roman" panose="02020603050405020304" pitchFamily="18" charset="0"/>
                          <a:cs typeface="Times New Roman" panose="02020603050405020304" pitchFamily="18" charset="0"/>
                        </a:rPr>
                        <a:t>32760 bytes</a:t>
                      </a:r>
                    </a:p>
                  </a:txBody>
                  <a:tcPr marL="3953" marR="3953" marT="3953" marB="3953" anchor="ctr">
                    <a:lnL w="12700" cap="flat" cmpd="sng" algn="ctr">
                      <a:solidFill>
                        <a:srgbClr val="403F49"/>
                      </a:solidFill>
                      <a:prstDash val="solid"/>
                      <a:round/>
                      <a:headEnd type="none" w="med" len="med"/>
                      <a:tailEnd type="none" w="med" len="med"/>
                    </a:lnL>
                    <a:lnR w="9525" cap="flat" cmpd="sng" algn="ctr">
                      <a:solidFill>
                        <a:srgbClr val="403F49"/>
                      </a:solidFill>
                      <a:prstDash val="solid"/>
                      <a:round/>
                      <a:headEnd type="none" w="med" len="med"/>
                      <a:tailEnd type="none" w="med" len="med"/>
                    </a:lnR>
                    <a:lnT w="12700" cap="flat" cmpd="sng" algn="ctr">
                      <a:solidFill>
                        <a:srgbClr val="403F49"/>
                      </a:solidFill>
                      <a:prstDash val="solid"/>
                      <a:round/>
                      <a:headEnd type="none" w="med" len="med"/>
                      <a:tailEnd type="none" w="med" len="med"/>
                    </a:lnT>
                    <a:lnB w="12700" cap="flat" cmpd="sng" algn="ctr">
                      <a:solidFill>
                        <a:srgbClr val="203B49"/>
                      </a:solidFill>
                      <a:prstDash val="solid"/>
                      <a:round/>
                      <a:headEnd type="none" w="med" len="med"/>
                      <a:tailEnd type="none" w="med" len="med"/>
                    </a:lnB>
                    <a:solidFill>
                      <a:srgbClr val="FFFFFF"/>
                    </a:solidFill>
                  </a:tcPr>
                </a:tc>
              </a:tr>
              <a:tr h="404228">
                <a:tc vMerge="1">
                  <a:txBody>
                    <a:bodyPr/>
                    <a:lstStyle/>
                    <a:p>
                      <a:endParaRPr lang="en-IN"/>
                    </a:p>
                  </a:txBody>
                  <a:tcPr/>
                </a:tc>
                <a:tc>
                  <a:txBody>
                    <a:bodyPr/>
                    <a:lstStyle/>
                    <a:p>
                      <a:pPr algn="ctr"/>
                      <a:r>
                        <a:rPr lang="en-IN" sz="1200" b="0" i="0" baseline="0" dirty="0">
                          <a:effectLst/>
                          <a:latin typeface="Times New Roman" panose="02020603050405020304" pitchFamily="18" charset="0"/>
                        </a:rPr>
                        <a:t>ROWID</a:t>
                      </a:r>
                    </a:p>
                  </a:txBody>
                  <a:tcPr marL="3953" marR="3953" marT="3953" marB="3953" anchor="ctr">
                    <a:lnL w="12700" cap="flat" cmpd="sng" algn="ctr">
                      <a:solidFill>
                        <a:srgbClr val="403F49"/>
                      </a:solidFill>
                      <a:prstDash val="solid"/>
                      <a:round/>
                      <a:headEnd type="none" w="med" len="med"/>
                      <a:tailEnd type="none" w="med" len="med"/>
                    </a:lnL>
                    <a:lnR w="12700" cap="flat" cmpd="sng" algn="ctr">
                      <a:solidFill>
                        <a:srgbClr val="803E49"/>
                      </a:solidFill>
                      <a:prstDash val="solid"/>
                      <a:round/>
                      <a:headEnd type="none" w="med" len="med"/>
                      <a:tailEnd type="none" w="med" len="med"/>
                    </a:lnR>
                    <a:lnT w="12700" cap="flat" cmpd="sng" algn="ctr">
                      <a:solidFill>
                        <a:srgbClr val="403F49"/>
                      </a:solidFill>
                      <a:prstDash val="solid"/>
                      <a:round/>
                      <a:headEnd type="none" w="med" len="med"/>
                      <a:tailEnd type="none" w="med" len="med"/>
                    </a:lnT>
                    <a:lnB w="12700" cap="flat" cmpd="sng" algn="ctr">
                      <a:solidFill>
                        <a:srgbClr val="903D49"/>
                      </a:solidFill>
                      <a:prstDash val="solid"/>
                      <a:round/>
                      <a:headEnd type="none" w="med" len="med"/>
                      <a:tailEnd type="none" w="med" len="med"/>
                    </a:lnB>
                    <a:solidFill>
                      <a:srgbClr val="FFFFFF"/>
                    </a:solidFill>
                  </a:tcPr>
                </a:tc>
                <a:tc gridSpan="2">
                  <a:txBody>
                    <a:bodyPr/>
                    <a:lstStyle/>
                    <a:p>
                      <a:pPr algn="l"/>
                      <a:r>
                        <a:rPr lang="en-GB" sz="1200" b="0" i="0" baseline="0" dirty="0">
                          <a:effectLst/>
                          <a:latin typeface="Times New Roman" panose="02020603050405020304" pitchFamily="18" charset="0"/>
                        </a:rPr>
                        <a:t>The ROWID data type represents the actual storage address of a row. And table index identities as a logical ROWID. This data type used to store backward compatibility.</a:t>
                      </a:r>
                    </a:p>
                  </a:txBody>
                  <a:tcPr marL="3953" marR="3953" marT="3953" marB="3953" anchor="ctr">
                    <a:lnL w="12700" cap="flat" cmpd="sng" algn="ctr">
                      <a:solidFill>
                        <a:srgbClr val="803E49"/>
                      </a:solidFill>
                      <a:prstDash val="solid"/>
                      <a:round/>
                      <a:headEnd type="none" w="med" len="med"/>
                      <a:tailEnd type="none" w="med" len="med"/>
                    </a:lnL>
                    <a:lnR w="12700" cap="flat" cmpd="sng" algn="ctr">
                      <a:solidFill>
                        <a:srgbClr val="203B49"/>
                      </a:solidFill>
                      <a:prstDash val="solid"/>
                      <a:round/>
                      <a:headEnd type="none" w="med" len="med"/>
                      <a:tailEnd type="none" w="med" len="med"/>
                    </a:lnR>
                    <a:lnT w="12700" cap="flat" cmpd="sng" algn="ctr">
                      <a:solidFill>
                        <a:srgbClr val="803E49"/>
                      </a:solidFill>
                      <a:prstDash val="solid"/>
                      <a:round/>
                      <a:headEnd type="none" w="med" len="med"/>
                      <a:tailEnd type="none" w="med" len="med"/>
                    </a:lnT>
                    <a:lnB w="12700" cap="flat" cmpd="sng" algn="ctr">
                      <a:solidFill>
                        <a:srgbClr val="F03A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endParaRPr lang="en-IN" sz="1200" b="0" i="0" baseline="0" dirty="0">
                        <a:effectLst/>
                        <a:latin typeface="Times New Roman" panose="02020603050405020304" pitchFamily="18" charset="0"/>
                      </a:endParaRPr>
                    </a:p>
                  </a:txBody>
                  <a:tcPr marL="3953" marR="3953" marT="3953" marB="3953" anchor="ctr">
                    <a:lnL w="12700" cap="flat" cmpd="sng" algn="ctr">
                      <a:solidFill>
                        <a:srgbClr val="203B49"/>
                      </a:solidFill>
                      <a:prstDash val="solid"/>
                      <a:round/>
                      <a:headEnd type="none" w="med" len="med"/>
                      <a:tailEnd type="none" w="med" len="med"/>
                    </a:lnL>
                    <a:lnR w="9525" cap="flat" cmpd="sng" algn="ctr">
                      <a:solidFill>
                        <a:srgbClr val="203B49"/>
                      </a:solidFill>
                      <a:prstDash val="solid"/>
                      <a:round/>
                      <a:headEnd type="none" w="med" len="med"/>
                      <a:tailEnd type="none" w="med" len="med"/>
                    </a:lnR>
                    <a:lnT w="12700" cap="flat" cmpd="sng" algn="ctr">
                      <a:solidFill>
                        <a:srgbClr val="203B49"/>
                      </a:solidFill>
                      <a:prstDash val="solid"/>
                      <a:round/>
                      <a:headEnd type="none" w="med" len="med"/>
                      <a:tailEnd type="none" w="med" len="med"/>
                    </a:lnT>
                    <a:lnB w="12700" cap="flat" cmpd="sng" algn="ctr">
                      <a:solidFill>
                        <a:srgbClr val="103C49"/>
                      </a:solidFill>
                      <a:prstDash val="solid"/>
                      <a:round/>
                      <a:headEnd type="none" w="med" len="med"/>
                      <a:tailEnd type="none" w="med" len="med"/>
                    </a:lnB>
                    <a:solidFill>
                      <a:srgbClr val="FFFFFF"/>
                    </a:solidFill>
                  </a:tcPr>
                </a:tc>
              </a:tr>
              <a:tr h="404228">
                <a:tc vMerge="1">
                  <a:txBody>
                    <a:bodyPr/>
                    <a:lstStyle/>
                    <a:p>
                      <a:endParaRPr lang="en-IN"/>
                    </a:p>
                  </a:txBody>
                  <a:tcPr/>
                </a:tc>
                <a:tc>
                  <a:txBody>
                    <a:bodyPr/>
                    <a:lstStyle/>
                    <a:p>
                      <a:pPr algn="ctr"/>
                      <a:r>
                        <a:rPr lang="en-IN" sz="1200" b="0" i="0" baseline="0" dirty="0">
                          <a:effectLst/>
                          <a:latin typeface="Times New Roman" panose="02020603050405020304" pitchFamily="18" charset="0"/>
                        </a:rPr>
                        <a:t>UROWID[(size)]</a:t>
                      </a:r>
                    </a:p>
                  </a:txBody>
                  <a:tcPr marL="3953" marR="3953" marT="3953" marB="3953" anchor="ctr">
                    <a:lnL w="12700" cap="flat" cmpd="sng" algn="ctr">
                      <a:solidFill>
                        <a:srgbClr val="903D49"/>
                      </a:solidFill>
                      <a:prstDash val="solid"/>
                      <a:round/>
                      <a:headEnd type="none" w="med" len="med"/>
                      <a:tailEnd type="none" w="med" len="med"/>
                    </a:lnL>
                    <a:lnR w="12700" cap="flat" cmpd="sng" algn="ctr">
                      <a:solidFill>
                        <a:srgbClr val="F03A49"/>
                      </a:solidFill>
                      <a:prstDash val="solid"/>
                      <a:round/>
                      <a:headEnd type="none" w="med" len="med"/>
                      <a:tailEnd type="none" w="med" len="med"/>
                    </a:lnR>
                    <a:lnT w="12700" cap="flat" cmpd="sng" algn="ctr">
                      <a:solidFill>
                        <a:srgbClr val="903D49"/>
                      </a:solidFill>
                      <a:prstDash val="solid"/>
                      <a:round/>
                      <a:headEnd type="none" w="med" len="med"/>
                      <a:tailEnd type="none" w="med" len="med"/>
                    </a:lnT>
                    <a:lnB w="9525" cap="flat" cmpd="sng" algn="ctr">
                      <a:solidFill>
                        <a:srgbClr val="903D49"/>
                      </a:solidFill>
                      <a:prstDash val="solid"/>
                      <a:round/>
                      <a:headEnd type="none" w="med" len="med"/>
                      <a:tailEnd type="none" w="med" len="med"/>
                    </a:lnB>
                    <a:solidFill>
                      <a:srgbClr val="FFFFFF"/>
                    </a:solidFill>
                  </a:tcPr>
                </a:tc>
                <a:tc gridSpan="2">
                  <a:txBody>
                    <a:bodyPr/>
                    <a:lstStyle/>
                    <a:p>
                      <a:pPr algn="l"/>
                      <a:r>
                        <a:rPr lang="en-GB" sz="1200" b="0" i="0" baseline="0" dirty="0">
                          <a:effectLst/>
                          <a:latin typeface="Times New Roman" panose="02020603050405020304" pitchFamily="18" charset="0"/>
                        </a:rPr>
                        <a:t>The UROWID data type identifies as universal ROWID, same as ROWID data type. Use UROWID data type for developing newer applications.</a:t>
                      </a:r>
                    </a:p>
                  </a:txBody>
                  <a:tcPr marL="3953" marR="3953" marT="3953" marB="3953" anchor="ctr">
                    <a:lnL w="12700" cap="flat" cmpd="sng" algn="ctr">
                      <a:solidFill>
                        <a:srgbClr val="F03A49"/>
                      </a:solidFill>
                      <a:prstDash val="solid"/>
                      <a:round/>
                      <a:headEnd type="none" w="med" len="med"/>
                      <a:tailEnd type="none" w="med" len="med"/>
                    </a:lnL>
                    <a:lnR w="12700" cap="flat" cmpd="sng" algn="ctr">
                      <a:solidFill>
                        <a:srgbClr val="103C49"/>
                      </a:solidFill>
                      <a:prstDash val="solid"/>
                      <a:round/>
                      <a:headEnd type="none" w="med" len="med"/>
                      <a:tailEnd type="none" w="med" len="med"/>
                    </a:lnR>
                    <a:lnT w="12700" cap="flat" cmpd="sng" algn="ctr">
                      <a:solidFill>
                        <a:srgbClr val="F03A49"/>
                      </a:solidFill>
                      <a:prstDash val="solid"/>
                      <a:round/>
                      <a:headEnd type="none" w="med" len="med"/>
                      <a:tailEnd type="none" w="med" len="med"/>
                    </a:lnT>
                    <a:lnB w="9525" cap="flat" cmpd="sng" algn="ctr">
                      <a:solidFill>
                        <a:srgbClr val="F03A49"/>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IN" sz="1200" b="0" i="0" baseline="0" dirty="0">
                          <a:effectLst/>
                          <a:latin typeface="Times New Roman" panose="02020603050405020304" pitchFamily="18" charset="0"/>
                        </a:rPr>
                        <a:t>4000 bytes</a:t>
                      </a:r>
                    </a:p>
                  </a:txBody>
                  <a:tcPr marL="3953" marR="3953" marT="3953" marB="3953" anchor="ctr">
                    <a:lnL w="12700" cap="flat" cmpd="sng" algn="ctr">
                      <a:solidFill>
                        <a:srgbClr val="103C49"/>
                      </a:solidFill>
                      <a:prstDash val="solid"/>
                      <a:round/>
                      <a:headEnd type="none" w="med" len="med"/>
                      <a:tailEnd type="none" w="med" len="med"/>
                    </a:lnL>
                    <a:lnR w="9525" cap="flat" cmpd="sng" algn="ctr">
                      <a:solidFill>
                        <a:srgbClr val="103C49"/>
                      </a:solidFill>
                      <a:prstDash val="solid"/>
                      <a:round/>
                      <a:headEnd type="none" w="med" len="med"/>
                      <a:tailEnd type="none" w="med" len="med"/>
                    </a:lnR>
                    <a:lnT w="12700" cap="flat" cmpd="sng" algn="ctr">
                      <a:solidFill>
                        <a:srgbClr val="103C49"/>
                      </a:solidFill>
                      <a:prstDash val="solid"/>
                      <a:round/>
                      <a:headEnd type="none" w="med" len="med"/>
                      <a:tailEnd type="none" w="med" len="med"/>
                    </a:lnT>
                    <a:lnB w="9525" cap="flat" cmpd="sng" algn="ctr">
                      <a:solidFill>
                        <a:srgbClr val="103C49"/>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090587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2907"/>
          </a:xfrm>
        </p:spPr>
        <p:txBody>
          <a:bodyPr>
            <a:normAutofit/>
          </a:bodyPr>
          <a:lstStyle/>
          <a:p>
            <a:r>
              <a:rPr lang="en-GB" sz="3200" b="1" dirty="0">
                <a:latin typeface="Times New Roman" panose="02020603050405020304" pitchFamily="18" charset="0"/>
                <a:cs typeface="Times New Roman" panose="02020603050405020304" pitchFamily="18" charset="0"/>
              </a:rPr>
              <a:t>Numeric Datatypes: –</a:t>
            </a:r>
            <a:r>
              <a:rPr lang="en-GB" sz="3200" dirty="0">
                <a:latin typeface="Times New Roman" panose="02020603050405020304" pitchFamily="18" charset="0"/>
                <a:cs typeface="Times New Roman" panose="02020603050405020304" pitchFamily="18" charset="0"/>
              </a:rPr>
              <a:t> </a:t>
            </a:r>
            <a:r>
              <a:rPr lang="en-GB" sz="3200" dirty="0" smtClean="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3059" y="1692875"/>
            <a:ext cx="11640065" cy="4351338"/>
          </a:xfrm>
          <a:ln>
            <a:noFill/>
          </a:ln>
        </p:spPr>
        <p:txBody>
          <a:bodyPr/>
          <a:lstStyle/>
          <a:p>
            <a:r>
              <a:rPr lang="en-GB" dirty="0" smtClean="0">
                <a:latin typeface="Times New Roman" panose="02020603050405020304" pitchFamily="18" charset="0"/>
                <a:cs typeface="Times New Roman" panose="02020603050405020304" pitchFamily="18" charset="0"/>
              </a:rPr>
              <a:t>Stores </a:t>
            </a:r>
            <a:r>
              <a:rPr lang="en-GB" dirty="0">
                <a:latin typeface="Times New Roman" panose="02020603050405020304" pitchFamily="18" charset="0"/>
                <a:cs typeface="Times New Roman" panose="02020603050405020304" pitchFamily="18" charset="0"/>
              </a:rPr>
              <a:t>different types of numeric data – numbers, decimals etc. </a:t>
            </a:r>
            <a:r>
              <a:rPr lang="en-GB" dirty="0" smtClean="0">
                <a:latin typeface="Times New Roman" panose="02020603050405020304" pitchFamily="18" charset="0"/>
                <a:cs typeface="Times New Roman" panose="02020603050405020304" pitchFamily="18" charset="0"/>
              </a:rPr>
              <a:t>Depending </a:t>
            </a:r>
            <a:r>
              <a:rPr lang="en-GB" dirty="0">
                <a:latin typeface="Times New Roman" panose="02020603050405020304" pitchFamily="18" charset="0"/>
                <a:cs typeface="Times New Roman" panose="02020603050405020304" pitchFamily="18" charset="0"/>
              </a:rPr>
              <a:t>on the type we have different sub types of numeric </a:t>
            </a:r>
            <a:r>
              <a:rPr lang="en-GB" dirty="0" smtClean="0">
                <a:latin typeface="Times New Roman" panose="02020603050405020304" pitchFamily="18" charset="0"/>
                <a:cs typeface="Times New Roman" panose="02020603050405020304" pitchFamily="18" charset="0"/>
              </a:rPr>
              <a:t>datatypes.</a:t>
            </a:r>
          </a:p>
          <a:p>
            <a:r>
              <a:rPr lang="en-GB" u="sng" dirty="0" smtClean="0">
                <a:latin typeface="Times New Roman" panose="02020603050405020304" pitchFamily="18" charset="0"/>
                <a:cs typeface="Times New Roman" panose="02020603050405020304" pitchFamily="18" charset="0"/>
              </a:rPr>
              <a:t>CODE: </a:t>
            </a:r>
          </a:p>
          <a:p>
            <a:pPr marL="0" indent="0">
              <a:buNone/>
            </a:pPr>
            <a:endParaRPr lang="en-GB" dirty="0" smtClean="0">
              <a:latin typeface="Times New Roman" panose="02020603050405020304" pitchFamily="18" charset="0"/>
              <a:cs typeface="Times New Roman" panose="02020603050405020304" pitchFamily="18" charset="0"/>
            </a:endParaRPr>
          </a:p>
          <a:p>
            <a:pPr marL="0" indent="0">
              <a:buNone/>
            </a:pPr>
            <a:r>
              <a:rPr lang="en-GB" dirty="0" smtClean="0">
                <a:solidFill>
                  <a:srgbClr val="FF0000"/>
                </a:solidFill>
              </a:rPr>
              <a:t>CREATE </a:t>
            </a:r>
            <a:r>
              <a:rPr lang="en-GB" dirty="0">
                <a:solidFill>
                  <a:srgbClr val="FF0000"/>
                </a:solidFill>
              </a:rPr>
              <a:t>TABLE STUDENT </a:t>
            </a:r>
            <a:r>
              <a:rPr lang="en-GB" b="1" dirty="0" smtClean="0">
                <a:solidFill>
                  <a:srgbClr val="FF0000"/>
                </a:solidFill>
              </a:rPr>
              <a:t>(</a:t>
            </a:r>
            <a:r>
              <a:rPr lang="en-GB" dirty="0" smtClean="0">
                <a:solidFill>
                  <a:srgbClr val="FF0000"/>
                </a:solidFill>
              </a:rPr>
              <a:t>STD_ID </a:t>
            </a:r>
            <a:r>
              <a:rPr lang="en-GB" dirty="0">
                <a:solidFill>
                  <a:srgbClr val="FF0000"/>
                </a:solidFill>
              </a:rPr>
              <a:t>NUMBER </a:t>
            </a:r>
            <a:r>
              <a:rPr lang="en-GB" b="1" dirty="0">
                <a:solidFill>
                  <a:srgbClr val="FF0000"/>
                </a:solidFill>
              </a:rPr>
              <a:t>(</a:t>
            </a:r>
            <a:r>
              <a:rPr lang="en-GB" dirty="0">
                <a:solidFill>
                  <a:srgbClr val="FF0000"/>
                </a:solidFill>
              </a:rPr>
              <a:t>8</a:t>
            </a:r>
            <a:r>
              <a:rPr lang="en-GB" b="1" dirty="0">
                <a:solidFill>
                  <a:srgbClr val="FF0000"/>
                </a:solidFill>
              </a:rPr>
              <a:t>)</a:t>
            </a:r>
            <a:r>
              <a:rPr lang="en-GB" dirty="0">
                <a:solidFill>
                  <a:srgbClr val="FF0000"/>
                </a:solidFill>
              </a:rPr>
              <a:t>, ADDRESS VARCHAR2 </a:t>
            </a:r>
            <a:r>
              <a:rPr lang="en-GB" b="1" dirty="0">
                <a:solidFill>
                  <a:srgbClr val="FF0000"/>
                </a:solidFill>
              </a:rPr>
              <a:t>(</a:t>
            </a:r>
            <a:r>
              <a:rPr lang="en-GB" dirty="0">
                <a:solidFill>
                  <a:srgbClr val="FF0000"/>
                </a:solidFill>
              </a:rPr>
              <a:t>50</a:t>
            </a:r>
            <a:r>
              <a:rPr lang="en-GB" b="1" dirty="0">
                <a:solidFill>
                  <a:srgbClr val="FF0000"/>
                </a:solidFill>
              </a:rPr>
              <a:t>))</a:t>
            </a:r>
            <a:r>
              <a:rPr lang="en-GB" dirty="0">
                <a:solidFill>
                  <a:srgbClr val="FF0000"/>
                </a:solidFill>
              </a:rPr>
              <a:t>;</a:t>
            </a:r>
          </a:p>
          <a:p>
            <a:pPr marL="0" indent="0">
              <a:buNone/>
            </a:pPr>
            <a:endParaRPr lang="en-IN" dirty="0"/>
          </a:p>
        </p:txBody>
      </p:sp>
    </p:spTree>
    <p:extLst>
      <p:ext uri="{BB962C8B-B14F-4D97-AF65-F5344CB8AC3E}">
        <p14:creationId xmlns:p14="http://schemas.microsoft.com/office/powerpoint/2010/main" val="39273947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2066022"/>
              </p:ext>
            </p:extLst>
          </p:nvPr>
        </p:nvGraphicFramePr>
        <p:xfrm>
          <a:off x="98854" y="135923"/>
          <a:ext cx="11998411" cy="6598086"/>
        </p:xfrm>
        <a:graphic>
          <a:graphicData uri="http://schemas.openxmlformats.org/drawingml/2006/table">
            <a:tbl>
              <a:tblPr/>
              <a:tblGrid>
                <a:gridCol w="1198605"/>
                <a:gridCol w="1346887"/>
                <a:gridCol w="4349578"/>
                <a:gridCol w="3447535"/>
                <a:gridCol w="1655806"/>
              </a:tblGrid>
              <a:tr h="149702">
                <a:tc>
                  <a:txBody>
                    <a:bodyPr/>
                    <a:lstStyle/>
                    <a:p>
                      <a:pPr algn="ctr"/>
                      <a:r>
                        <a:rPr lang="en-IN" sz="1400" b="1" dirty="0" err="1">
                          <a:effectLst/>
                          <a:latin typeface="Times New Roman" panose="02020603050405020304" pitchFamily="18" charset="0"/>
                          <a:cs typeface="Times New Roman" panose="02020603050405020304" pitchFamily="18" charset="0"/>
                        </a:rPr>
                        <a:t>Datatype</a:t>
                      </a:r>
                      <a:endParaRPr lang="en-IN" sz="1400" b="0" dirty="0">
                        <a:effectLst/>
                        <a:latin typeface="Times New Roman" panose="02020603050405020304" pitchFamily="18" charset="0"/>
                        <a:cs typeface="Times New Roman" panose="02020603050405020304" pitchFamily="18" charset="0"/>
                      </a:endParaRPr>
                    </a:p>
                  </a:txBody>
                  <a:tcPr marL="12264" marR="12264" marT="12264" marB="12264" anchor="b">
                    <a:lnL w="12700" cap="flat" cmpd="sng" algn="ctr">
                      <a:solidFill>
                        <a:srgbClr val="9808AD"/>
                      </a:solidFill>
                      <a:prstDash val="solid"/>
                      <a:round/>
                      <a:headEnd type="none" w="med" len="med"/>
                      <a:tailEnd type="none" w="med" len="med"/>
                    </a:lnL>
                    <a:lnR w="12700" cap="flat" cmpd="sng" algn="ctr">
                      <a:solidFill>
                        <a:srgbClr val="E806AD"/>
                      </a:solidFill>
                      <a:prstDash val="solid"/>
                      <a:round/>
                      <a:headEnd type="none" w="med" len="med"/>
                      <a:tailEnd type="none" w="med" len="med"/>
                    </a:lnR>
                    <a:lnT w="12700" cap="flat" cmpd="sng" algn="ctr">
                      <a:solidFill>
                        <a:srgbClr val="9808AD"/>
                      </a:solidFill>
                      <a:prstDash val="solid"/>
                      <a:round/>
                      <a:headEnd type="none" w="med" len="med"/>
                      <a:tailEnd type="none" w="med" len="med"/>
                    </a:lnT>
                    <a:lnB w="12700" cap="flat" cmpd="sng" algn="ctr">
                      <a:solidFill>
                        <a:srgbClr val="9808AD"/>
                      </a:solidFill>
                      <a:prstDash val="solid"/>
                      <a:round/>
                      <a:headEnd type="none" w="med" len="med"/>
                      <a:tailEnd type="none" w="med" len="med"/>
                    </a:lnB>
                  </a:tcPr>
                </a:tc>
                <a:tc>
                  <a:txBody>
                    <a:bodyPr/>
                    <a:lstStyle/>
                    <a:p>
                      <a:pPr algn="ctr"/>
                      <a:r>
                        <a:rPr lang="en-IN" sz="1400" b="1" dirty="0">
                          <a:effectLst/>
                          <a:latin typeface="Times New Roman" panose="02020603050405020304" pitchFamily="18" charset="0"/>
                          <a:cs typeface="Times New Roman" panose="02020603050405020304" pitchFamily="18" charset="0"/>
                        </a:rPr>
                        <a:t>Sub-</a:t>
                      </a:r>
                      <a:r>
                        <a:rPr lang="en-IN" sz="1400" b="1" dirty="0" err="1">
                          <a:effectLst/>
                          <a:latin typeface="Times New Roman" panose="02020603050405020304" pitchFamily="18" charset="0"/>
                          <a:cs typeface="Times New Roman" panose="02020603050405020304" pitchFamily="18" charset="0"/>
                        </a:rPr>
                        <a:t>Datatype</a:t>
                      </a:r>
                      <a:endParaRPr lang="en-IN" sz="1400" b="0" dirty="0">
                        <a:effectLst/>
                        <a:latin typeface="Times New Roman" panose="02020603050405020304" pitchFamily="18" charset="0"/>
                        <a:cs typeface="Times New Roman" panose="02020603050405020304" pitchFamily="18" charset="0"/>
                      </a:endParaRPr>
                    </a:p>
                  </a:txBody>
                  <a:tcPr marL="12264" marR="12264" marT="12264" marB="12264" anchor="b">
                    <a:lnL w="12700" cap="flat" cmpd="sng" algn="ctr">
                      <a:solidFill>
                        <a:srgbClr val="E806AD"/>
                      </a:solidFill>
                      <a:prstDash val="solid"/>
                      <a:round/>
                      <a:headEnd type="none" w="med" len="med"/>
                      <a:tailEnd type="none" w="med" len="med"/>
                    </a:lnL>
                    <a:lnR w="12700" cap="flat" cmpd="sng" algn="ctr">
                      <a:solidFill>
                        <a:srgbClr val="F808AD"/>
                      </a:solidFill>
                      <a:prstDash val="solid"/>
                      <a:round/>
                      <a:headEnd type="none" w="med" len="med"/>
                      <a:tailEnd type="none" w="med" len="med"/>
                    </a:lnR>
                    <a:lnT w="12700" cap="flat" cmpd="sng" algn="ctr">
                      <a:solidFill>
                        <a:srgbClr val="E806AD"/>
                      </a:solidFill>
                      <a:prstDash val="solid"/>
                      <a:round/>
                      <a:headEnd type="none" w="med" len="med"/>
                      <a:tailEnd type="none" w="med" len="med"/>
                    </a:lnT>
                    <a:lnB w="12700" cap="flat" cmpd="sng" algn="ctr">
                      <a:solidFill>
                        <a:srgbClr val="3808AD"/>
                      </a:solidFill>
                      <a:prstDash val="solid"/>
                      <a:round/>
                      <a:headEnd type="none" w="med" len="med"/>
                      <a:tailEnd type="none" w="med" len="med"/>
                    </a:lnB>
                  </a:tcPr>
                </a:tc>
                <a:tc gridSpan="2">
                  <a:txBody>
                    <a:bodyPr/>
                    <a:lstStyle/>
                    <a:p>
                      <a:pPr algn="ctr"/>
                      <a:r>
                        <a:rPr lang="en-IN" sz="1400" b="1" dirty="0">
                          <a:effectLst/>
                          <a:latin typeface="Times New Roman" panose="02020603050405020304" pitchFamily="18" charset="0"/>
                          <a:cs typeface="Times New Roman" panose="02020603050405020304" pitchFamily="18" charset="0"/>
                        </a:rPr>
                        <a:t>Description</a:t>
                      </a:r>
                      <a:endParaRPr lang="en-IN" sz="1400" b="0" dirty="0">
                        <a:effectLst/>
                        <a:latin typeface="Times New Roman" panose="02020603050405020304" pitchFamily="18" charset="0"/>
                        <a:cs typeface="Times New Roman" panose="02020603050405020304" pitchFamily="18" charset="0"/>
                      </a:endParaRPr>
                    </a:p>
                  </a:txBody>
                  <a:tcPr marL="12264" marR="12264" marT="12264" marB="12264" anchor="b">
                    <a:lnL w="12700" cap="flat" cmpd="sng" algn="ctr">
                      <a:solidFill>
                        <a:srgbClr val="F808AD"/>
                      </a:solidFill>
                      <a:prstDash val="solid"/>
                      <a:round/>
                      <a:headEnd type="none" w="med" len="med"/>
                      <a:tailEnd type="none" w="med" len="med"/>
                    </a:lnL>
                    <a:lnR w="12700" cap="flat" cmpd="sng" algn="ctr">
                      <a:solidFill>
                        <a:srgbClr val="F808AD"/>
                      </a:solidFill>
                      <a:prstDash val="solid"/>
                      <a:round/>
                      <a:headEnd type="none" w="med" len="med"/>
                      <a:tailEnd type="none" w="med" len="med"/>
                    </a:lnR>
                    <a:lnT w="12700" cap="flat" cmpd="sng" algn="ctr">
                      <a:solidFill>
                        <a:srgbClr val="F808AD"/>
                      </a:solidFill>
                      <a:prstDash val="solid"/>
                      <a:round/>
                      <a:headEnd type="none" w="med" len="med"/>
                      <a:tailEnd type="none" w="med" len="med"/>
                    </a:lnT>
                    <a:lnB w="12700" cap="flat" cmpd="sng" algn="ctr">
                      <a:solidFill>
                        <a:srgbClr val="0805AD"/>
                      </a:solidFill>
                      <a:prstDash val="solid"/>
                      <a:round/>
                      <a:headEnd type="none" w="med" len="med"/>
                      <a:tailEnd type="none" w="med" len="med"/>
                    </a:lnB>
                  </a:tcPr>
                </a:tc>
                <a:tc hMerge="1">
                  <a:txBody>
                    <a:bodyPr/>
                    <a:lstStyle/>
                    <a:p>
                      <a:endParaRPr lang="en-IN"/>
                    </a:p>
                  </a:txBody>
                  <a:tcPr/>
                </a:tc>
                <a:tc>
                  <a:txBody>
                    <a:bodyPr/>
                    <a:lstStyle/>
                    <a:p>
                      <a:pPr algn="ctr"/>
                      <a:r>
                        <a:rPr lang="en-IN" sz="1400" b="1" dirty="0" smtClean="0">
                          <a:effectLst/>
                          <a:latin typeface="Times New Roman" panose="02020603050405020304" pitchFamily="18" charset="0"/>
                          <a:cs typeface="Times New Roman" panose="02020603050405020304" pitchFamily="18" charset="0"/>
                        </a:rPr>
                        <a:t>Storage</a:t>
                      </a:r>
                    </a:p>
                    <a:p>
                      <a:pPr algn="ctr"/>
                      <a:endParaRPr lang="en-IN" sz="1400" b="0" dirty="0">
                        <a:effectLst/>
                        <a:latin typeface="Times New Roman" panose="02020603050405020304" pitchFamily="18" charset="0"/>
                        <a:cs typeface="Times New Roman" panose="02020603050405020304" pitchFamily="18" charset="0"/>
                      </a:endParaRPr>
                    </a:p>
                  </a:txBody>
                  <a:tcPr marL="12264" marR="12264" marT="12264" marB="12264" anchor="b">
                    <a:lnL w="12700" cap="flat" cmpd="sng" algn="ctr">
                      <a:solidFill>
                        <a:srgbClr val="F808AD"/>
                      </a:solidFill>
                      <a:prstDash val="solid"/>
                      <a:round/>
                      <a:headEnd type="none" w="med" len="med"/>
                      <a:tailEnd type="none" w="med" len="med"/>
                    </a:lnL>
                    <a:lnR w="9525" cap="flat" cmpd="sng" algn="ctr">
                      <a:solidFill>
                        <a:srgbClr val="F808AD"/>
                      </a:solidFill>
                      <a:prstDash val="solid"/>
                      <a:round/>
                      <a:headEnd type="none" w="med" len="med"/>
                      <a:tailEnd type="none" w="med" len="med"/>
                    </a:lnR>
                    <a:lnT w="12700" cap="flat" cmpd="sng" algn="ctr">
                      <a:solidFill>
                        <a:srgbClr val="F808AD"/>
                      </a:solidFill>
                      <a:prstDash val="solid"/>
                      <a:round/>
                      <a:headEnd type="none" w="med" len="med"/>
                      <a:tailEnd type="none" w="med" len="med"/>
                    </a:lnT>
                    <a:lnB w="12700" cap="flat" cmpd="sng" algn="ctr">
                      <a:solidFill>
                        <a:srgbClr val="9808AD"/>
                      </a:solidFill>
                      <a:prstDash val="solid"/>
                      <a:round/>
                      <a:headEnd type="none" w="med" len="med"/>
                      <a:tailEnd type="none" w="med" len="med"/>
                    </a:lnB>
                  </a:tcPr>
                </a:tc>
              </a:tr>
              <a:tr h="266860">
                <a:tc rowSpan="22">
                  <a:txBody>
                    <a:bodyPr/>
                    <a:lstStyle/>
                    <a:p>
                      <a:pPr algn="l"/>
                      <a:r>
                        <a:rPr lang="en-IN" sz="1400" b="1" dirty="0">
                          <a:effectLst/>
                          <a:latin typeface="Times New Roman" panose="02020603050405020304" pitchFamily="18" charset="0"/>
                          <a:cs typeface="Times New Roman" panose="02020603050405020304" pitchFamily="18" charset="0"/>
                        </a:rPr>
                        <a:t>NUMERIC DATA Types</a:t>
                      </a:r>
                    </a:p>
                  </a:txBody>
                  <a:tcPr marL="12264" marR="12264" marT="12264" marB="12264" anchor="ctr">
                    <a:lnL w="12700" cap="flat" cmpd="sng" algn="ctr">
                      <a:solidFill>
                        <a:srgbClr val="9808AD"/>
                      </a:solidFill>
                      <a:prstDash val="solid"/>
                      <a:round/>
                      <a:headEnd type="none" w="med" len="med"/>
                      <a:tailEnd type="none" w="med" len="med"/>
                    </a:lnL>
                    <a:lnR w="12700" cap="flat" cmpd="sng" algn="ctr">
                      <a:solidFill>
                        <a:srgbClr val="3808AD"/>
                      </a:solidFill>
                      <a:prstDash val="solid"/>
                      <a:round/>
                      <a:headEnd type="none" w="med" len="med"/>
                      <a:tailEnd type="none" w="med" len="med"/>
                    </a:lnR>
                    <a:lnT w="12700" cap="flat" cmpd="sng" algn="ctr">
                      <a:solidFill>
                        <a:srgbClr val="9808AD"/>
                      </a:solidFill>
                      <a:prstDash val="solid"/>
                      <a:round/>
                      <a:headEnd type="none" w="med" len="med"/>
                      <a:tailEnd type="none" w="med" len="med"/>
                    </a:lnT>
                    <a:lnB w="9525" cap="flat" cmpd="sng" algn="ctr">
                      <a:solidFill>
                        <a:srgbClr val="9808AD"/>
                      </a:solidFill>
                      <a:prstDash val="solid"/>
                      <a:round/>
                      <a:headEnd type="none" w="med" len="med"/>
                      <a:tailEnd type="none" w="med" len="med"/>
                    </a:lnB>
                  </a:tcPr>
                </a:tc>
                <a:tc rowSpan="14">
                  <a:txBody>
                    <a:bodyPr/>
                    <a:lstStyle/>
                    <a:p>
                      <a:pPr algn="ctr"/>
                      <a:r>
                        <a:rPr lang="en-IN" sz="1400" b="1" dirty="0">
                          <a:effectLst/>
                          <a:latin typeface="Times New Roman" panose="02020603050405020304" pitchFamily="18" charset="0"/>
                          <a:cs typeface="Times New Roman" panose="02020603050405020304" pitchFamily="18" charset="0"/>
                        </a:rPr>
                        <a:t>NUMBER (p, s)</a:t>
                      </a:r>
                    </a:p>
                  </a:txBody>
                  <a:tcPr marL="12264" marR="12264" marT="12264" marB="12264" anchor="ctr">
                    <a:lnL w="12700" cap="flat" cmpd="sng" algn="ctr">
                      <a:solidFill>
                        <a:srgbClr val="3808AD"/>
                      </a:solidFill>
                      <a:prstDash val="solid"/>
                      <a:round/>
                      <a:headEnd type="none" w="med" len="med"/>
                      <a:tailEnd type="none" w="med" len="med"/>
                    </a:lnL>
                    <a:lnR w="12700" cap="flat" cmpd="sng" algn="ctr">
                      <a:solidFill>
                        <a:srgbClr val="0805AD"/>
                      </a:solidFill>
                      <a:prstDash val="solid"/>
                      <a:round/>
                      <a:headEnd type="none" w="med" len="med"/>
                      <a:tailEnd type="none" w="med" len="med"/>
                    </a:lnR>
                    <a:lnT w="12700" cap="flat" cmpd="sng" algn="ctr">
                      <a:solidFill>
                        <a:srgbClr val="3808AD"/>
                      </a:solidFill>
                      <a:prstDash val="solid"/>
                      <a:round/>
                      <a:headEnd type="none" w="med" len="med"/>
                      <a:tailEnd type="none" w="med" len="med"/>
                    </a:lnT>
                    <a:lnB w="12700" cap="flat" cmpd="sng" algn="ctr">
                      <a:solidFill>
                        <a:srgbClr val="3805AD"/>
                      </a:solidFill>
                      <a:prstDash val="solid"/>
                      <a:round/>
                      <a:headEnd type="none" w="med" len="med"/>
                      <a:tailEnd type="none" w="med" len="med"/>
                    </a:lnB>
                  </a:tcPr>
                </a:tc>
                <a:tc gridSpan="2">
                  <a:txBody>
                    <a:bodyPr/>
                    <a:lstStyle/>
                    <a:p>
                      <a:pPr algn="l"/>
                      <a:r>
                        <a:rPr lang="en-GB" sz="1400" b="0" dirty="0">
                          <a:effectLst/>
                          <a:latin typeface="Times New Roman" panose="02020603050405020304" pitchFamily="18" charset="0"/>
                          <a:cs typeface="Times New Roman" panose="02020603050405020304" pitchFamily="18" charset="0"/>
                        </a:rPr>
                        <a:t>NUMBER data type used to store numeric data. Storage Range : Precision range(p) : 1 to 38 and Scale range(s) : -84 to 127</a:t>
                      </a:r>
                    </a:p>
                  </a:txBody>
                  <a:tcPr marL="12264" marR="12264" marT="12264" marB="12264" anchor="b">
                    <a:lnL w="12700" cap="flat" cmpd="sng" algn="ctr">
                      <a:solidFill>
                        <a:srgbClr val="0805AD"/>
                      </a:solidFill>
                      <a:prstDash val="solid"/>
                      <a:round/>
                      <a:headEnd type="none" w="med" len="med"/>
                      <a:tailEnd type="none" w="med" len="med"/>
                    </a:lnL>
                    <a:lnR w="12700" cap="flat" cmpd="sng" algn="ctr">
                      <a:solidFill>
                        <a:srgbClr val="9808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9808AD"/>
                      </a:solidFill>
                      <a:prstDash val="solid"/>
                      <a:round/>
                      <a:headEnd type="none" w="med" len="med"/>
                      <a:tailEnd type="none" w="med" len="med"/>
                    </a:lnB>
                  </a:tcPr>
                </a:tc>
                <a:tc hMerge="1">
                  <a:txBody>
                    <a:bodyPr/>
                    <a:lstStyle/>
                    <a:p>
                      <a:endParaRPr lang="en-IN"/>
                    </a:p>
                  </a:txBody>
                  <a:tcPr/>
                </a:tc>
                <a:tc>
                  <a:txBody>
                    <a:bodyPr/>
                    <a:lstStyle/>
                    <a:p>
                      <a:endParaRPr lang="en-IN" sz="1400"/>
                    </a:p>
                  </a:txBody>
                  <a:tcPr marL="12264" marR="12264" marT="12264" marB="12264" anchor="b">
                    <a:lnL w="12700" cap="flat" cmpd="sng" algn="ctr">
                      <a:solidFill>
                        <a:srgbClr val="9808AD"/>
                      </a:solidFill>
                      <a:prstDash val="solid"/>
                      <a:round/>
                      <a:headEnd type="none" w="med" len="med"/>
                      <a:tailEnd type="none" w="med" len="med"/>
                    </a:lnL>
                    <a:lnR w="9525" cap="flat" cmpd="sng" algn="ctr">
                      <a:solidFill>
                        <a:srgbClr val="9808AD"/>
                      </a:solidFill>
                      <a:prstDash val="solid"/>
                      <a:round/>
                      <a:headEnd type="none" w="med" len="med"/>
                      <a:tailEnd type="none" w="med" len="med"/>
                    </a:lnR>
                    <a:lnT w="12700" cap="flat" cmpd="sng" algn="ctr">
                      <a:solidFill>
                        <a:srgbClr val="9808AD"/>
                      </a:solidFill>
                      <a:prstDash val="solid"/>
                      <a:round/>
                      <a:headEnd type="none" w="med" len="med"/>
                      <a:tailEnd type="none" w="med" len="med"/>
                    </a:lnT>
                    <a:lnB w="12700" cap="flat" cmpd="sng" algn="ctr">
                      <a:solidFill>
                        <a:srgbClr val="9808AD"/>
                      </a:solidFill>
                      <a:prstDash val="solid"/>
                      <a:round/>
                      <a:headEnd type="none" w="med" len="med"/>
                      <a:tailEnd type="none" w="med" len="med"/>
                    </a:lnB>
                  </a:tcPr>
                </a:tc>
              </a:tr>
              <a:tr h="149702">
                <a:tc vMerge="1">
                  <a:txBody>
                    <a:bodyPr/>
                    <a:lstStyle/>
                    <a:p>
                      <a:endParaRPr lang="en-IN"/>
                    </a:p>
                  </a:txBody>
                  <a:tcPr/>
                </a:tc>
                <a:tc vMerge="1">
                  <a:txBody>
                    <a:bodyPr/>
                    <a:lstStyle/>
                    <a:p>
                      <a:endParaRPr lang="en-IN"/>
                    </a:p>
                  </a:txBody>
                  <a:tcPr/>
                </a:tc>
                <a:tc gridSpan="3">
                  <a:txBody>
                    <a:bodyPr/>
                    <a:lstStyle/>
                    <a:p>
                      <a:pPr algn="l"/>
                      <a:r>
                        <a:rPr lang="en-GB" sz="1400" b="0" dirty="0">
                          <a:effectLst/>
                          <a:latin typeface="Times New Roman" panose="02020603050405020304" pitchFamily="18" charset="0"/>
                          <a:cs typeface="Times New Roman" panose="02020603050405020304" pitchFamily="18" charset="0"/>
                        </a:rPr>
                        <a:t>NUMBER Subtypes: This sub type defines different types storage range.</a:t>
                      </a:r>
                    </a:p>
                  </a:txBody>
                  <a:tcPr marL="12264" marR="12264" marT="12264" marB="12264" anchor="b">
                    <a:lnL w="12700" cap="flat" cmpd="sng" algn="ctr">
                      <a:solidFill>
                        <a:srgbClr val="9808AD"/>
                      </a:solidFill>
                      <a:prstDash val="solid"/>
                      <a:round/>
                      <a:headEnd type="none" w="med" len="med"/>
                      <a:tailEnd type="none" w="med" len="med"/>
                    </a:lnL>
                    <a:lnR w="9525" cap="flat" cmpd="sng" algn="ctr">
                      <a:solidFill>
                        <a:srgbClr val="9808AD"/>
                      </a:solidFill>
                      <a:prstDash val="solid"/>
                      <a:round/>
                      <a:headEnd type="none" w="med" len="med"/>
                      <a:tailEnd type="none" w="med" len="med"/>
                    </a:lnR>
                    <a:lnT w="12700" cap="flat" cmpd="sng" algn="ctr">
                      <a:solidFill>
                        <a:srgbClr val="9808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r>
              <a:tr h="208281">
                <a:tc vMerge="1">
                  <a:txBody>
                    <a:bodyPr/>
                    <a:lstStyle/>
                    <a:p>
                      <a:endParaRPr lang="en-IN"/>
                    </a:p>
                  </a:txBody>
                  <a:tcPr/>
                </a:tc>
                <a:tc vMerge="1">
                  <a:txBody>
                    <a:bodyPr/>
                    <a:lstStyle/>
                    <a:p>
                      <a:endParaRPr lang="en-IN"/>
                    </a:p>
                  </a:txBody>
                  <a:tcPr/>
                </a:tc>
                <a:tc>
                  <a:txBody>
                    <a:bodyPr/>
                    <a:lstStyle/>
                    <a:p>
                      <a:pPr algn="ctr"/>
                      <a:r>
                        <a:rPr lang="en-IN" sz="1400" b="1" dirty="0">
                          <a:effectLst/>
                          <a:latin typeface="Times New Roman" panose="02020603050405020304" pitchFamily="18" charset="0"/>
                          <a:cs typeface="Times New Roman" panose="02020603050405020304" pitchFamily="18" charset="0"/>
                        </a:rPr>
                        <a:t>Sub Data types</a:t>
                      </a:r>
                      <a:endParaRPr lang="en-IN" sz="1400" b="0" dirty="0">
                        <a:effectLst/>
                        <a:latin typeface="Times New Roman" panose="02020603050405020304" pitchFamily="18" charset="0"/>
                        <a:cs typeface="Times New Roman" panose="02020603050405020304" pitchFamily="18" charset="0"/>
                      </a:endParaRPr>
                    </a:p>
                  </a:txBody>
                  <a:tcPr marL="12264" marR="12264" marT="12264" marB="12264" anchor="ctr">
                    <a:lnL w="12700" cap="flat" cmpd="sng" algn="ctr">
                      <a:solidFill>
                        <a:srgbClr val="D807AD"/>
                      </a:solidFill>
                      <a:prstDash val="solid"/>
                      <a:round/>
                      <a:headEnd type="none" w="med" len="med"/>
                      <a:tailEnd type="none" w="med" len="med"/>
                    </a:lnL>
                    <a:lnR w="12700" cap="flat" cmpd="sng" algn="ctr">
                      <a:solidFill>
                        <a:srgbClr val="0805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B806AD"/>
                      </a:solidFill>
                      <a:prstDash val="solid"/>
                      <a:round/>
                      <a:headEnd type="none" w="med" len="med"/>
                      <a:tailEnd type="none" w="med" len="med"/>
                    </a:lnB>
                  </a:tcPr>
                </a:tc>
                <a:tc>
                  <a:txBody>
                    <a:bodyPr/>
                    <a:lstStyle/>
                    <a:p>
                      <a:pPr algn="ctr"/>
                      <a:r>
                        <a:rPr lang="en-IN" sz="1400" b="1" dirty="0">
                          <a:effectLst/>
                          <a:latin typeface="Times New Roman" panose="02020603050405020304" pitchFamily="18" charset="0"/>
                          <a:cs typeface="Times New Roman" panose="02020603050405020304" pitchFamily="18" charset="0"/>
                        </a:rPr>
                        <a:t>Description</a:t>
                      </a:r>
                      <a:endParaRPr lang="en-IN" sz="1400" b="0" dirty="0">
                        <a:effectLst/>
                        <a:latin typeface="Times New Roman" panose="02020603050405020304" pitchFamily="18" charset="0"/>
                        <a:cs typeface="Times New Roman" panose="02020603050405020304" pitchFamily="18" charset="0"/>
                      </a:endParaRPr>
                    </a:p>
                  </a:txBody>
                  <a:tcPr marL="12264" marR="12264" marT="12264" marB="12264" anchor="ctr">
                    <a:lnL w="12700" cap="flat" cmpd="sng" algn="ctr">
                      <a:solidFill>
                        <a:srgbClr val="0805AD"/>
                      </a:solidFill>
                      <a:prstDash val="solid"/>
                      <a:round/>
                      <a:headEnd type="none" w="med" len="med"/>
                      <a:tailEnd type="none" w="med" len="med"/>
                    </a:lnL>
                    <a:lnR w="12700" cap="flat" cmpd="sng" algn="ctr">
                      <a:solidFill>
                        <a:srgbClr val="B806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E806AD"/>
                      </a:solidFill>
                      <a:prstDash val="solid"/>
                      <a:round/>
                      <a:headEnd type="none" w="med" len="med"/>
                      <a:tailEnd type="none" w="med" len="med"/>
                    </a:lnB>
                  </a:tcPr>
                </a:tc>
                <a:tc>
                  <a:txBody>
                    <a:bodyPr/>
                    <a:lstStyle/>
                    <a:p>
                      <a:pPr algn="ctr"/>
                      <a:r>
                        <a:rPr lang="en-IN" sz="1400" b="1" dirty="0">
                          <a:effectLst/>
                          <a:latin typeface="Times New Roman" panose="02020603050405020304" pitchFamily="18" charset="0"/>
                          <a:cs typeface="Times New Roman" panose="02020603050405020304" pitchFamily="18" charset="0"/>
                        </a:rPr>
                        <a:t>Max Precision</a:t>
                      </a:r>
                      <a:endParaRPr lang="en-IN" sz="1400" b="0" dirty="0">
                        <a:effectLst/>
                        <a:latin typeface="Times New Roman" panose="02020603050405020304" pitchFamily="18" charset="0"/>
                        <a:cs typeface="Times New Roman" panose="02020603050405020304" pitchFamily="18" charset="0"/>
                      </a:endParaRPr>
                    </a:p>
                  </a:txBody>
                  <a:tcPr marL="12264" marR="12264" marT="12264" marB="12264" anchor="ctr">
                    <a:lnL w="12700" cap="flat" cmpd="sng" algn="ctr">
                      <a:solidFill>
                        <a:srgbClr val="B806AD"/>
                      </a:solidFill>
                      <a:prstDash val="solid"/>
                      <a:round/>
                      <a:headEnd type="none" w="med" len="med"/>
                      <a:tailEnd type="none" w="med" len="med"/>
                    </a:lnL>
                    <a:lnR w="9525" cap="flat" cmpd="sng" algn="ctr">
                      <a:solidFill>
                        <a:srgbClr val="B806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0805AD"/>
                      </a:solidFill>
                      <a:prstDash val="solid"/>
                      <a:round/>
                      <a:headEnd type="none" w="med" len="med"/>
                      <a:tailEnd type="none" w="med" len="med"/>
                    </a:lnB>
                  </a:tcPr>
                </a:tc>
              </a:tr>
              <a:tr h="149702">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INTEGER</a:t>
                      </a:r>
                    </a:p>
                  </a:txBody>
                  <a:tcPr marL="12264" marR="12264" marT="12264" marB="12264" anchor="b">
                    <a:lnL w="12700" cap="flat" cmpd="sng" algn="ctr">
                      <a:solidFill>
                        <a:srgbClr val="B806AD"/>
                      </a:solidFill>
                      <a:prstDash val="solid"/>
                      <a:round/>
                      <a:headEnd type="none" w="med" len="med"/>
                      <a:tailEnd type="none" w="med" len="med"/>
                    </a:lnL>
                    <a:lnR w="12700" cap="flat" cmpd="sng" algn="ctr">
                      <a:solidFill>
                        <a:srgbClr val="E806AD"/>
                      </a:solidFill>
                      <a:prstDash val="solid"/>
                      <a:round/>
                      <a:headEnd type="none" w="med" len="med"/>
                      <a:tailEnd type="none" w="med" len="med"/>
                    </a:lnR>
                    <a:lnT w="12700" cap="flat" cmpd="sng" algn="ctr">
                      <a:solidFill>
                        <a:srgbClr val="B806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rowSpan="11">
                  <a:txBody>
                    <a:bodyPr/>
                    <a:lstStyle/>
                    <a:p>
                      <a:pPr algn="l"/>
                      <a:r>
                        <a:rPr lang="en-GB" sz="1400" b="0" dirty="0">
                          <a:effectLst/>
                          <a:latin typeface="Times New Roman" panose="02020603050405020304" pitchFamily="18" charset="0"/>
                          <a:cs typeface="Times New Roman" panose="02020603050405020304" pitchFamily="18" charset="0"/>
                        </a:rPr>
                        <a:t>This data types are used to store fixed decimal points. You can use based on your requirements.</a:t>
                      </a:r>
                    </a:p>
                  </a:txBody>
                  <a:tcPr marL="12264" marR="12264" marT="12264" marB="12264" anchor="ctr">
                    <a:lnL w="12700" cap="flat" cmpd="sng" algn="ctr">
                      <a:solidFill>
                        <a:srgbClr val="E806AD"/>
                      </a:solidFill>
                      <a:prstDash val="solid"/>
                      <a:round/>
                      <a:headEnd type="none" w="med" len="med"/>
                      <a:tailEnd type="none" w="med" len="med"/>
                    </a:lnL>
                    <a:lnR w="12700" cap="flat" cmpd="sng" algn="ctr">
                      <a:solidFill>
                        <a:srgbClr val="0805AD"/>
                      </a:solidFill>
                      <a:prstDash val="solid"/>
                      <a:round/>
                      <a:headEnd type="none" w="med" len="med"/>
                      <a:tailEnd type="none" w="med" len="med"/>
                    </a:lnR>
                    <a:lnT w="12700" cap="flat" cmpd="sng" algn="ctr">
                      <a:solidFill>
                        <a:srgbClr val="E806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a:txBody>
                    <a:bodyPr/>
                    <a:lstStyle/>
                    <a:p>
                      <a:pPr algn="l"/>
                      <a:r>
                        <a:rPr lang="en-IN" sz="1400" b="0">
                          <a:effectLst/>
                          <a:latin typeface="Times New Roman" panose="02020603050405020304" pitchFamily="18" charset="0"/>
                          <a:cs typeface="Times New Roman" panose="02020603050405020304" pitchFamily="18" charset="0"/>
                        </a:rPr>
                        <a:t>38 digits</a:t>
                      </a:r>
                    </a:p>
                  </a:txBody>
                  <a:tcPr marL="12264" marR="12264" marT="12264" marB="12264" anchor="b">
                    <a:lnL w="12700" cap="flat" cmpd="sng" algn="ctr">
                      <a:solidFill>
                        <a:srgbClr val="0805AD"/>
                      </a:solidFill>
                      <a:prstDash val="solid"/>
                      <a:round/>
                      <a:headEnd type="none" w="med" len="med"/>
                      <a:tailEnd type="none" w="med" len="med"/>
                    </a:lnL>
                    <a:lnR w="9525" cap="flat" cmpd="sng" algn="ctr">
                      <a:solidFill>
                        <a:srgbClr val="0805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r>
              <a:tr h="149702">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INT</a:t>
                      </a:r>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0805AD"/>
                      </a:solidFill>
                      <a:prstDash val="solid"/>
                      <a:round/>
                      <a:headEnd type="none" w="med" len="med"/>
                      <a:tailEnd type="none" w="med" len="med"/>
                    </a:lnB>
                  </a:tcPr>
                </a:tc>
                <a:tc vMerge="1">
                  <a:txBody>
                    <a:bodyPr/>
                    <a:lstStyle/>
                    <a:p>
                      <a:endParaRPr lang="en-IN"/>
                    </a:p>
                  </a:txBody>
                  <a:tcPr/>
                </a:tc>
                <a:tc>
                  <a:txBody>
                    <a:bodyPr/>
                    <a:lstStyle/>
                    <a:p>
                      <a:pPr algn="l"/>
                      <a:r>
                        <a:rPr lang="en-IN" sz="1400" b="0">
                          <a:effectLst/>
                          <a:latin typeface="Times New Roman" panose="02020603050405020304" pitchFamily="18" charset="0"/>
                          <a:cs typeface="Times New Roman" panose="02020603050405020304" pitchFamily="18" charset="0"/>
                        </a:rPr>
                        <a:t>38 digits</a:t>
                      </a:r>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3808AD"/>
                      </a:solidFill>
                      <a:prstDash val="solid"/>
                      <a:round/>
                      <a:headEnd type="none" w="med" len="med"/>
                      <a:tailEnd type="none" w="med" len="med"/>
                    </a:lnB>
                  </a:tcPr>
                </a:tc>
              </a:tr>
              <a:tr h="149702">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SMALLINT</a:t>
                      </a:r>
                    </a:p>
                  </a:txBody>
                  <a:tcPr marL="12264" marR="12264" marT="12264" marB="12264" anchor="b">
                    <a:lnL w="12700" cap="flat" cmpd="sng" algn="ctr">
                      <a:solidFill>
                        <a:srgbClr val="0805AD"/>
                      </a:solidFill>
                      <a:prstDash val="solid"/>
                      <a:round/>
                      <a:headEnd type="none" w="med" len="med"/>
                      <a:tailEnd type="none" w="med" len="med"/>
                    </a:lnL>
                    <a:lnR w="9525" cap="flat" cmpd="sng" algn="ctr">
                      <a:solidFill>
                        <a:srgbClr val="0805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3808AD"/>
                      </a:solidFill>
                      <a:prstDash val="solid"/>
                      <a:round/>
                      <a:headEnd type="none" w="med" len="med"/>
                      <a:tailEnd type="none" w="med" len="med"/>
                    </a:lnB>
                  </a:tcPr>
                </a:tc>
                <a:tc vMerge="1">
                  <a:txBody>
                    <a:bodyPr/>
                    <a:lstStyle/>
                    <a:p>
                      <a:endParaRPr lang="en-IN"/>
                    </a:p>
                  </a:txBody>
                  <a:tcPr/>
                </a:tc>
                <a:tc>
                  <a:txBody>
                    <a:bodyPr/>
                    <a:lstStyle/>
                    <a:p>
                      <a:pPr algn="l"/>
                      <a:r>
                        <a:rPr lang="en-IN" sz="1400" b="0">
                          <a:effectLst/>
                          <a:latin typeface="Times New Roman" panose="02020603050405020304" pitchFamily="18" charset="0"/>
                          <a:cs typeface="Times New Roman" panose="02020603050405020304" pitchFamily="18" charset="0"/>
                        </a:rPr>
                        <a:t>38 digits</a:t>
                      </a:r>
                    </a:p>
                  </a:txBody>
                  <a:tcPr marL="12264" marR="12264" marT="12264" marB="12264" anchor="b">
                    <a:lnL w="12700" cap="flat" cmpd="sng" algn="ctr">
                      <a:solidFill>
                        <a:srgbClr val="3808AD"/>
                      </a:solidFill>
                      <a:prstDash val="solid"/>
                      <a:round/>
                      <a:headEnd type="none" w="med" len="med"/>
                      <a:tailEnd type="none" w="med" len="med"/>
                    </a:lnL>
                    <a:lnR w="9525" cap="flat" cmpd="sng" algn="ctr">
                      <a:solidFill>
                        <a:srgbClr val="3808AD"/>
                      </a:solidFill>
                      <a:prstDash val="solid"/>
                      <a:round/>
                      <a:headEnd type="none" w="med" len="med"/>
                      <a:tailEnd type="none" w="med" len="med"/>
                    </a:lnR>
                    <a:lnT w="12700" cap="flat" cmpd="sng" algn="ctr">
                      <a:solidFill>
                        <a:srgbClr val="3808AD"/>
                      </a:solidFill>
                      <a:prstDash val="solid"/>
                      <a:round/>
                      <a:headEnd type="none" w="med" len="med"/>
                      <a:tailEnd type="none" w="med" len="med"/>
                    </a:lnT>
                    <a:lnB w="12700" cap="flat" cmpd="sng" algn="ctr">
                      <a:solidFill>
                        <a:srgbClr val="F808AD"/>
                      </a:solidFill>
                      <a:prstDash val="solid"/>
                      <a:round/>
                      <a:headEnd type="none" w="med" len="med"/>
                      <a:tailEnd type="none" w="med" len="med"/>
                    </a:lnB>
                  </a:tcPr>
                </a:tc>
              </a:tr>
              <a:tr h="149702">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DEC</a:t>
                      </a:r>
                    </a:p>
                  </a:txBody>
                  <a:tcPr marL="12264" marR="12264" marT="12264" marB="12264" anchor="b">
                    <a:lnL w="12700" cap="flat" cmpd="sng" algn="ctr">
                      <a:solidFill>
                        <a:srgbClr val="3808AD"/>
                      </a:solidFill>
                      <a:prstDash val="solid"/>
                      <a:round/>
                      <a:headEnd type="none" w="med" len="med"/>
                      <a:tailEnd type="none" w="med" len="med"/>
                    </a:lnL>
                    <a:lnR w="9525" cap="flat" cmpd="sng" algn="ctr">
                      <a:solidFill>
                        <a:srgbClr val="3808AD"/>
                      </a:solidFill>
                      <a:prstDash val="solid"/>
                      <a:round/>
                      <a:headEnd type="none" w="med" len="med"/>
                      <a:tailEnd type="none" w="med" len="med"/>
                    </a:lnR>
                    <a:lnT w="12700" cap="flat" cmpd="sng" algn="ctr">
                      <a:solidFill>
                        <a:srgbClr val="3808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vMerge="1">
                  <a:txBody>
                    <a:bodyPr/>
                    <a:lstStyle/>
                    <a:p>
                      <a:endParaRPr lang="en-IN"/>
                    </a:p>
                  </a:txBody>
                  <a:tcPr/>
                </a:tc>
                <a:tc>
                  <a:txBody>
                    <a:bodyPr/>
                    <a:lstStyle/>
                    <a:p>
                      <a:pPr algn="l"/>
                      <a:r>
                        <a:rPr lang="en-IN" sz="1400" b="0">
                          <a:effectLst/>
                          <a:latin typeface="Times New Roman" panose="02020603050405020304" pitchFamily="18" charset="0"/>
                          <a:cs typeface="Times New Roman" panose="02020603050405020304" pitchFamily="18" charset="0"/>
                        </a:rPr>
                        <a:t>38 digits</a:t>
                      </a:r>
                    </a:p>
                  </a:txBody>
                  <a:tcPr marL="12264" marR="12264" marT="12264" marB="12264" anchor="b">
                    <a:lnL w="12700" cap="flat" cmpd="sng" algn="ctr">
                      <a:solidFill>
                        <a:srgbClr val="F808AD"/>
                      </a:solidFill>
                      <a:prstDash val="solid"/>
                      <a:round/>
                      <a:headEnd type="none" w="med" len="med"/>
                      <a:tailEnd type="none" w="med" len="med"/>
                    </a:lnL>
                    <a:lnR w="9525" cap="flat" cmpd="sng" algn="ctr">
                      <a:solidFill>
                        <a:srgbClr val="F808AD"/>
                      </a:solidFill>
                      <a:prstDash val="solid"/>
                      <a:round/>
                      <a:headEnd type="none" w="med" len="med"/>
                      <a:tailEnd type="none" w="med" len="med"/>
                    </a:lnR>
                    <a:lnT w="12700" cap="flat" cmpd="sng" algn="ctr">
                      <a:solidFill>
                        <a:srgbClr val="F808AD"/>
                      </a:solidFill>
                      <a:prstDash val="solid"/>
                      <a:round/>
                      <a:headEnd type="none" w="med" len="med"/>
                      <a:tailEnd type="none" w="med" len="med"/>
                    </a:lnT>
                    <a:lnB w="12700" cap="flat" cmpd="sng" algn="ctr">
                      <a:solidFill>
                        <a:srgbClr val="0805AD"/>
                      </a:solidFill>
                      <a:prstDash val="solid"/>
                      <a:round/>
                      <a:headEnd type="none" w="med" len="med"/>
                      <a:tailEnd type="none" w="med" len="med"/>
                    </a:lnB>
                  </a:tcPr>
                </a:tc>
              </a:tr>
              <a:tr h="149702">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DECIMAL</a:t>
                      </a:r>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E806AD"/>
                      </a:solidFill>
                      <a:prstDash val="solid"/>
                      <a:round/>
                      <a:headEnd type="none" w="med" len="med"/>
                      <a:tailEnd type="none" w="med" len="med"/>
                    </a:lnB>
                  </a:tcPr>
                </a:tc>
                <a:tc vMerge="1">
                  <a:txBody>
                    <a:bodyPr/>
                    <a:lstStyle/>
                    <a:p>
                      <a:endParaRPr lang="en-IN"/>
                    </a:p>
                  </a:txBody>
                  <a:tcPr/>
                </a:tc>
                <a:tc>
                  <a:txBody>
                    <a:bodyPr/>
                    <a:lstStyle/>
                    <a:p>
                      <a:pPr algn="l"/>
                      <a:r>
                        <a:rPr lang="en-IN" sz="1400" b="0">
                          <a:effectLst/>
                          <a:latin typeface="Times New Roman" panose="02020603050405020304" pitchFamily="18" charset="0"/>
                          <a:cs typeface="Times New Roman" panose="02020603050405020304" pitchFamily="18" charset="0"/>
                        </a:rPr>
                        <a:t>38 digits</a:t>
                      </a:r>
                    </a:p>
                  </a:txBody>
                  <a:tcPr marL="12264" marR="12264" marT="12264" marB="12264" anchor="b">
                    <a:lnL w="12700" cap="flat" cmpd="sng" algn="ctr">
                      <a:solidFill>
                        <a:srgbClr val="0805AD"/>
                      </a:solidFill>
                      <a:prstDash val="solid"/>
                      <a:round/>
                      <a:headEnd type="none" w="med" len="med"/>
                      <a:tailEnd type="none" w="med" len="med"/>
                    </a:lnL>
                    <a:lnR w="9525" cap="flat" cmpd="sng" algn="ctr">
                      <a:solidFill>
                        <a:srgbClr val="0805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r>
              <a:tr h="149702">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NUMERIC</a:t>
                      </a:r>
                    </a:p>
                  </a:txBody>
                  <a:tcPr marL="12264" marR="12264" marT="12264" marB="12264" anchor="b">
                    <a:lnL w="12700" cap="flat" cmpd="sng" algn="ctr">
                      <a:solidFill>
                        <a:srgbClr val="E806AD"/>
                      </a:solidFill>
                      <a:prstDash val="solid"/>
                      <a:round/>
                      <a:headEnd type="none" w="med" len="med"/>
                      <a:tailEnd type="none" w="med" len="med"/>
                    </a:lnL>
                    <a:lnR w="9525" cap="flat" cmpd="sng" algn="ctr">
                      <a:solidFill>
                        <a:srgbClr val="E806AD"/>
                      </a:solidFill>
                      <a:prstDash val="solid"/>
                      <a:round/>
                      <a:headEnd type="none" w="med" len="med"/>
                      <a:tailEnd type="none" w="med" len="med"/>
                    </a:lnR>
                    <a:lnT w="12700" cap="flat" cmpd="sng" algn="ctr">
                      <a:solidFill>
                        <a:srgbClr val="E806AD"/>
                      </a:solidFill>
                      <a:prstDash val="solid"/>
                      <a:round/>
                      <a:headEnd type="none" w="med" len="med"/>
                      <a:tailEnd type="none" w="med" len="med"/>
                    </a:lnT>
                    <a:lnB w="12700" cap="flat" cmpd="sng" algn="ctr">
                      <a:solidFill>
                        <a:srgbClr val="0805AD"/>
                      </a:solidFill>
                      <a:prstDash val="solid"/>
                      <a:round/>
                      <a:headEnd type="none" w="med" len="med"/>
                      <a:tailEnd type="none" w="med" len="med"/>
                    </a:lnB>
                  </a:tcPr>
                </a:tc>
                <a:tc vMerge="1">
                  <a:txBody>
                    <a:bodyPr/>
                    <a:lstStyle/>
                    <a:p>
                      <a:endParaRPr lang="en-IN"/>
                    </a:p>
                  </a:txBody>
                  <a:tcPr/>
                </a:tc>
                <a:tc>
                  <a:txBody>
                    <a:bodyPr/>
                    <a:lstStyle/>
                    <a:p>
                      <a:pPr algn="l"/>
                      <a:r>
                        <a:rPr lang="en-IN" sz="1400" b="0">
                          <a:effectLst/>
                          <a:latin typeface="Times New Roman" panose="02020603050405020304" pitchFamily="18" charset="0"/>
                          <a:cs typeface="Times New Roman" panose="02020603050405020304" pitchFamily="18" charset="0"/>
                        </a:rPr>
                        <a:t>38 digits</a:t>
                      </a:r>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B806AD"/>
                      </a:solidFill>
                      <a:prstDash val="solid"/>
                      <a:round/>
                      <a:headEnd type="none" w="med" len="med"/>
                      <a:tailEnd type="none" w="med" len="med"/>
                    </a:lnB>
                  </a:tcPr>
                </a:tc>
              </a:tr>
              <a:tr h="234164">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REAL</a:t>
                      </a:r>
                    </a:p>
                  </a:txBody>
                  <a:tcPr marL="12264" marR="12264" marT="12264" marB="12264" anchor="b">
                    <a:lnL w="12700" cap="flat" cmpd="sng" algn="ctr">
                      <a:solidFill>
                        <a:srgbClr val="0805AD"/>
                      </a:solidFill>
                      <a:prstDash val="solid"/>
                      <a:round/>
                      <a:headEnd type="none" w="med" len="med"/>
                      <a:tailEnd type="none" w="med" len="med"/>
                    </a:lnL>
                    <a:lnR w="9525" cap="flat" cmpd="sng" algn="ctr">
                      <a:solidFill>
                        <a:srgbClr val="0805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0805AD"/>
                      </a:solidFill>
                      <a:prstDash val="solid"/>
                      <a:round/>
                      <a:headEnd type="none" w="med" len="med"/>
                      <a:tailEnd type="none" w="med" len="med"/>
                    </a:lnB>
                  </a:tcPr>
                </a:tc>
                <a:tc vMerge="1">
                  <a:txBody>
                    <a:bodyPr/>
                    <a:lstStyle/>
                    <a:p>
                      <a:endParaRPr lang="en-IN"/>
                    </a:p>
                  </a:txBody>
                  <a:tcPr/>
                </a:tc>
                <a:tc rowSpan="2">
                  <a:txBody>
                    <a:bodyPr/>
                    <a:lstStyle/>
                    <a:p>
                      <a:pPr algn="l"/>
                      <a:r>
                        <a:rPr lang="en-IN" sz="1400" b="0" dirty="0">
                          <a:effectLst/>
                          <a:latin typeface="Times New Roman" panose="02020603050405020304" pitchFamily="18" charset="0"/>
                          <a:cs typeface="Times New Roman" panose="02020603050405020304" pitchFamily="18" charset="0"/>
                        </a:rPr>
                        <a:t>63 binary digits</a:t>
                      </a:r>
                    </a:p>
                  </a:txBody>
                  <a:tcPr marL="12264" marR="12264" marT="12264" marB="12264" anchor="b">
                    <a:lnL w="12700" cap="flat" cmpd="sng" algn="ctr">
                      <a:solidFill>
                        <a:srgbClr val="B806AD"/>
                      </a:solidFill>
                      <a:prstDash val="solid"/>
                      <a:round/>
                      <a:headEnd type="none" w="med" len="med"/>
                      <a:tailEnd type="none" w="med" len="med"/>
                    </a:lnL>
                    <a:lnR w="9525" cap="flat" cmpd="sng" algn="ctr">
                      <a:solidFill>
                        <a:srgbClr val="B806AD"/>
                      </a:solidFill>
                      <a:prstDash val="solid"/>
                      <a:round/>
                      <a:headEnd type="none" w="med" len="med"/>
                      <a:tailEnd type="none" w="med" len="med"/>
                    </a:lnR>
                    <a:lnT w="12700" cap="flat" cmpd="sng" algn="ctr">
                      <a:solidFill>
                        <a:srgbClr val="B806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r>
              <a:tr h="95509">
                <a:tc vMerge="1">
                  <a:txBody>
                    <a:bodyPr/>
                    <a:lstStyle/>
                    <a:p>
                      <a:endParaRPr lang="en-IN"/>
                    </a:p>
                  </a:txBody>
                  <a:tcPr/>
                </a:tc>
                <a:tc vMerge="1">
                  <a:txBody>
                    <a:bodyPr/>
                    <a:lstStyle/>
                    <a:p>
                      <a:endParaRPr lang="en-IN"/>
                    </a:p>
                  </a:txBody>
                  <a:tcPr/>
                </a:tc>
                <a:tc rowSpan="2">
                  <a:txBody>
                    <a:bodyPr/>
                    <a:lstStyle/>
                    <a:p>
                      <a:pPr algn="l"/>
                      <a:r>
                        <a:rPr lang="en-IN" sz="1400" b="0" dirty="0">
                          <a:effectLst/>
                          <a:latin typeface="Times New Roman" panose="02020603050405020304" pitchFamily="18" charset="0"/>
                          <a:cs typeface="Times New Roman" panose="02020603050405020304" pitchFamily="18" charset="0"/>
                        </a:rPr>
                        <a:t>DOUBLE PRECISION</a:t>
                      </a:r>
                    </a:p>
                  </a:txBody>
                  <a:tcPr marL="12264" marR="12264" marT="12264" marB="12264" anchor="b">
                    <a:lnL w="12700" cap="flat" cmpd="sng" algn="ctr">
                      <a:solidFill>
                        <a:srgbClr val="0805AD"/>
                      </a:solidFill>
                      <a:prstDash val="solid"/>
                      <a:round/>
                      <a:headEnd type="none" w="med" len="med"/>
                      <a:tailEnd type="none" w="med" len="med"/>
                    </a:lnL>
                    <a:lnR w="9525" cap="flat" cmpd="sng" algn="ctr">
                      <a:solidFill>
                        <a:srgbClr val="0805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9808AD"/>
                      </a:solidFill>
                      <a:prstDash val="solid"/>
                      <a:round/>
                      <a:headEnd type="none" w="med" len="med"/>
                      <a:tailEnd type="none" w="med" len="med"/>
                    </a:lnB>
                  </a:tcPr>
                </a:tc>
                <a:tc vMerge="1">
                  <a:txBody>
                    <a:bodyPr/>
                    <a:lstStyle/>
                    <a:p>
                      <a:endParaRPr lang="en-IN"/>
                    </a:p>
                  </a:txBody>
                  <a:tcPr/>
                </a:tc>
                <a:tc vMerge="1">
                  <a:txBody>
                    <a:bodyPr/>
                    <a:lstStyle/>
                    <a:p>
                      <a:endParaRPr lang="en-IN"/>
                    </a:p>
                  </a:txBody>
                  <a:tcPr/>
                </a:tc>
              </a:tr>
              <a:tr h="121575">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rowSpan="2">
                  <a:txBody>
                    <a:bodyPr/>
                    <a:lstStyle/>
                    <a:p>
                      <a:pPr algn="l"/>
                      <a:r>
                        <a:rPr lang="en-IN" sz="1400" b="0" dirty="0">
                          <a:effectLst/>
                          <a:latin typeface="Times New Roman" panose="02020603050405020304" pitchFamily="18" charset="0"/>
                          <a:cs typeface="Times New Roman" panose="02020603050405020304" pitchFamily="18" charset="0"/>
                        </a:rPr>
                        <a:t>126 binary digits</a:t>
                      </a:r>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r>
              <a:tr h="150274">
                <a:tc vMerge="1">
                  <a:txBody>
                    <a:bodyPr/>
                    <a:lstStyle/>
                    <a:p>
                      <a:endParaRPr lang="en-IN"/>
                    </a:p>
                  </a:txBody>
                  <a:tcPr/>
                </a:tc>
                <a:tc vMerge="1">
                  <a:txBody>
                    <a:bodyPr/>
                    <a:lstStyle/>
                    <a:p>
                      <a:endParaRPr lang="en-IN"/>
                    </a:p>
                  </a:txBody>
                  <a:tcPr/>
                </a:tc>
                <a:tc rowSpan="2">
                  <a:txBody>
                    <a:bodyPr/>
                    <a:lstStyle/>
                    <a:p>
                      <a:pPr algn="l"/>
                      <a:r>
                        <a:rPr lang="en-IN" sz="1400" b="0" dirty="0">
                          <a:effectLst/>
                          <a:latin typeface="Times New Roman" panose="02020603050405020304" pitchFamily="18" charset="0"/>
                          <a:cs typeface="Times New Roman" panose="02020603050405020304" pitchFamily="18" charset="0"/>
                        </a:rPr>
                        <a:t>FLOAT</a:t>
                      </a:r>
                    </a:p>
                  </a:txBody>
                  <a:tcPr marL="12264" marR="12264" marT="12264" marB="12264" anchor="b">
                    <a:lnL w="12700" cap="flat" cmpd="sng" algn="ctr">
                      <a:solidFill>
                        <a:srgbClr val="0805AD"/>
                      </a:solidFill>
                      <a:prstDash val="solid"/>
                      <a:round/>
                      <a:headEnd type="none" w="med" len="med"/>
                      <a:tailEnd type="none" w="med" len="med"/>
                    </a:lnL>
                    <a:lnR w="9525" cap="flat" cmpd="sng" algn="ctr">
                      <a:solidFill>
                        <a:srgbClr val="0805AD"/>
                      </a:solidFill>
                      <a:prstDash val="solid"/>
                      <a:round/>
                      <a:headEnd type="none" w="med" len="med"/>
                      <a:tailEnd type="none" w="med" len="med"/>
                    </a:lnR>
                    <a:lnT w="12700" cap="flat" cmpd="sng" algn="ctr">
                      <a:solidFill>
                        <a:srgbClr val="9808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vMerge="1">
                  <a:txBody>
                    <a:bodyPr/>
                    <a:lstStyle/>
                    <a:p>
                      <a:endParaRPr lang="en-IN"/>
                    </a:p>
                  </a:txBody>
                  <a:tcPr/>
                </a:tc>
                <a:tc vMerge="1">
                  <a:txBody>
                    <a:bodyPr/>
                    <a:lstStyle/>
                    <a:p>
                      <a:pPr algn="l"/>
                      <a:endParaRPr lang="en-IN" sz="1200" b="0">
                        <a:effectLst/>
                        <a:latin typeface="Times New Roman" panose="02020603050405020304" pitchFamily="18" charset="0"/>
                        <a:cs typeface="Times New Roman" panose="02020603050405020304" pitchFamily="18" charset="0"/>
                      </a:endParaRPr>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r>
              <a:tr h="0">
                <a:tc vMerge="1">
                  <a:txBody>
                    <a:bodyPr/>
                    <a:lstStyle/>
                    <a:p>
                      <a:endParaRPr lang="en-IN"/>
                    </a:p>
                  </a:txBody>
                  <a:tcPr/>
                </a:tc>
                <a:tc vMerge="1">
                  <a:txBody>
                    <a:bodyPr/>
                    <a:lstStyle/>
                    <a:p>
                      <a:endParaRPr lang="en-IN"/>
                    </a:p>
                  </a:txBody>
                  <a:tcPr/>
                </a:tc>
                <a:tc vMerge="1">
                  <a:txBody>
                    <a:bodyPr/>
                    <a:lstStyle/>
                    <a:p>
                      <a:pPr algn="l"/>
                      <a:endParaRPr lang="en-IN" sz="1400" b="0">
                        <a:effectLst/>
                        <a:latin typeface="Times New Roman" panose="02020603050405020304" pitchFamily="18" charset="0"/>
                        <a:cs typeface="Times New Roman" panose="02020603050405020304" pitchFamily="18" charset="0"/>
                      </a:endParaRPr>
                    </a:p>
                  </a:txBody>
                  <a:tcPr marL="12264" marR="12264" marT="12264" marB="12264" anchor="b">
                    <a:lnL w="12700" cap="flat" cmpd="sng" algn="ctr">
                      <a:solidFill>
                        <a:srgbClr val="9808AD"/>
                      </a:solidFill>
                      <a:prstDash val="solid"/>
                      <a:round/>
                      <a:headEnd type="none" w="med" len="med"/>
                      <a:tailEnd type="none" w="med" len="med"/>
                    </a:lnL>
                    <a:lnR w="9525" cap="flat" cmpd="sng" algn="ctr">
                      <a:solidFill>
                        <a:srgbClr val="9808AD"/>
                      </a:solidFill>
                      <a:prstDash val="solid"/>
                      <a:round/>
                      <a:headEnd type="none" w="med" len="med"/>
                      <a:tailEnd type="none" w="med" len="med"/>
                    </a:lnR>
                    <a:lnT w="12700" cap="flat" cmpd="sng" algn="ctr">
                      <a:solidFill>
                        <a:srgbClr val="9808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vMerge="1">
                  <a:txBody>
                    <a:bodyPr/>
                    <a:lstStyle/>
                    <a:p>
                      <a:endParaRPr lang="en-IN"/>
                    </a:p>
                  </a:txBody>
                  <a:tcPr/>
                </a:tc>
                <a:tc>
                  <a:txBody>
                    <a:bodyPr/>
                    <a:lstStyle/>
                    <a:p>
                      <a:pPr algn="l"/>
                      <a:r>
                        <a:rPr lang="en-IN" sz="1400" b="0">
                          <a:effectLst/>
                          <a:latin typeface="Times New Roman" panose="02020603050405020304" pitchFamily="18" charset="0"/>
                          <a:cs typeface="Times New Roman" panose="02020603050405020304" pitchFamily="18" charset="0"/>
                        </a:rPr>
                        <a:t>126 binary digits</a:t>
                      </a:r>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r>
              <a:tr h="384017">
                <a:tc vMerge="1">
                  <a:txBody>
                    <a:bodyPr/>
                    <a:lstStyle/>
                    <a:p>
                      <a:endParaRPr lang="en-IN"/>
                    </a:p>
                  </a:txBody>
                  <a:tcPr/>
                </a:tc>
                <a:tc rowSpan="7">
                  <a:txBody>
                    <a:bodyPr/>
                    <a:lstStyle/>
                    <a:p>
                      <a:pPr algn="ctr"/>
                      <a:r>
                        <a:rPr lang="en-IN" sz="1400" b="1" dirty="0">
                          <a:effectLst/>
                          <a:latin typeface="Times New Roman" panose="02020603050405020304" pitchFamily="18" charset="0"/>
                          <a:cs typeface="Times New Roman" panose="02020603050405020304" pitchFamily="18" charset="0"/>
                        </a:rPr>
                        <a:t>BINARY_INTEGER</a:t>
                      </a:r>
                    </a:p>
                  </a:txBody>
                  <a:tcPr marL="12264" marR="12264" marT="12264" marB="12264" anchor="b">
                    <a:lnL w="12700" cap="flat" cmpd="sng" algn="ctr">
                      <a:solidFill>
                        <a:srgbClr val="3805AD"/>
                      </a:solidFill>
                      <a:prstDash val="solid"/>
                      <a:round/>
                      <a:headEnd type="none" w="med" len="med"/>
                      <a:tailEnd type="none" w="med" len="med"/>
                    </a:lnL>
                    <a:lnR w="12700" cap="flat" cmpd="sng" algn="ctr">
                      <a:solidFill>
                        <a:srgbClr val="D807AD"/>
                      </a:solidFill>
                      <a:prstDash val="solid"/>
                      <a:round/>
                      <a:headEnd type="none" w="med" len="med"/>
                      <a:tailEnd type="none" w="med" len="med"/>
                    </a:lnR>
                    <a:lnT w="12700" cap="flat" cmpd="sng" algn="ctr">
                      <a:solidFill>
                        <a:srgbClr val="3805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gridSpan="2">
                  <a:txBody>
                    <a:bodyPr/>
                    <a:lstStyle/>
                    <a:p>
                      <a:pPr algn="l"/>
                      <a:r>
                        <a:rPr lang="en-GB" sz="1400" b="0" dirty="0">
                          <a:effectLst/>
                          <a:latin typeface="Times New Roman" panose="02020603050405020304" pitchFamily="18" charset="0"/>
                          <a:cs typeface="Times New Roman" panose="02020603050405020304" pitchFamily="18" charset="0"/>
                        </a:rPr>
                        <a:t>BINARY_INTEGER data type store positive and negative values. They require less storage space compare of NUMBER data type values. Storage Range: from -2147483647 to 2147483647.</a:t>
                      </a:r>
                    </a:p>
                  </a:txBody>
                  <a:tcPr marL="12264" marR="12264" marT="12264" marB="12264" anchor="ctr">
                    <a:lnL w="12700" cap="flat" cmpd="sng" algn="ctr">
                      <a:solidFill>
                        <a:srgbClr val="D807AD"/>
                      </a:solidFill>
                      <a:prstDash val="solid"/>
                      <a:round/>
                      <a:headEnd type="none" w="med" len="med"/>
                      <a:tailEnd type="none" w="med" len="med"/>
                    </a:lnL>
                    <a:lnR w="12700"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0805AD"/>
                      </a:solidFill>
                      <a:prstDash val="solid"/>
                      <a:round/>
                      <a:headEnd type="none" w="med" len="med"/>
                      <a:tailEnd type="none" w="med" len="med"/>
                    </a:lnB>
                  </a:tcPr>
                </a:tc>
                <a:tc hMerge="1">
                  <a:txBody>
                    <a:bodyPr/>
                    <a:lstStyle/>
                    <a:p>
                      <a:endParaRPr lang="en-IN"/>
                    </a:p>
                  </a:txBody>
                  <a:tcPr/>
                </a:tc>
                <a:tc>
                  <a:txBody>
                    <a:bodyPr/>
                    <a:lstStyle/>
                    <a:p>
                      <a:endParaRPr lang="en-IN" sz="1400"/>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r>
              <a:tr h="208281">
                <a:tc vMerge="1">
                  <a:txBody>
                    <a:bodyPr/>
                    <a:lstStyle/>
                    <a:p>
                      <a:endParaRPr lang="en-IN"/>
                    </a:p>
                  </a:txBody>
                  <a:tcPr/>
                </a:tc>
                <a:tc vMerge="1">
                  <a:txBody>
                    <a:bodyPr/>
                    <a:lstStyle/>
                    <a:p>
                      <a:endParaRPr lang="en-IN"/>
                    </a:p>
                  </a:txBody>
                  <a:tcPr/>
                </a:tc>
                <a:tc>
                  <a:txBody>
                    <a:bodyPr/>
                    <a:lstStyle/>
                    <a:p>
                      <a:pPr algn="ctr"/>
                      <a:r>
                        <a:rPr lang="en-IN" sz="1400" b="1" dirty="0">
                          <a:effectLst/>
                          <a:latin typeface="Times New Roman" panose="02020603050405020304" pitchFamily="18" charset="0"/>
                          <a:cs typeface="Times New Roman" panose="02020603050405020304" pitchFamily="18" charset="0"/>
                        </a:rPr>
                        <a:t>Sub Data types</a:t>
                      </a:r>
                      <a:endParaRPr lang="en-IN" sz="1400" b="0" dirty="0">
                        <a:effectLst/>
                        <a:latin typeface="Times New Roman" panose="02020603050405020304" pitchFamily="18" charset="0"/>
                        <a:cs typeface="Times New Roman" panose="02020603050405020304" pitchFamily="18" charset="0"/>
                      </a:endParaRPr>
                    </a:p>
                  </a:txBody>
                  <a:tcPr marL="12264" marR="12264" marT="12264" marB="12264" anchor="ctr">
                    <a:lnL w="12700" cap="flat" cmpd="sng" algn="ctr">
                      <a:solidFill>
                        <a:srgbClr val="0805AD"/>
                      </a:solidFill>
                      <a:prstDash val="solid"/>
                      <a:round/>
                      <a:headEnd type="none" w="med" len="med"/>
                      <a:tailEnd type="none" w="med" len="med"/>
                    </a:lnL>
                    <a:lnR w="12700" cap="flat" cmpd="sng" algn="ctr">
                      <a:solidFill>
                        <a:srgbClr val="3805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a:txBody>
                    <a:bodyPr/>
                    <a:lstStyle/>
                    <a:p>
                      <a:pPr algn="ctr"/>
                      <a:r>
                        <a:rPr lang="en-IN" sz="1400" b="1" dirty="0">
                          <a:effectLst/>
                          <a:latin typeface="Times New Roman" panose="02020603050405020304" pitchFamily="18" charset="0"/>
                          <a:cs typeface="Times New Roman" panose="02020603050405020304" pitchFamily="18" charset="0"/>
                        </a:rPr>
                        <a:t>Description</a:t>
                      </a:r>
                      <a:endParaRPr lang="en-IN" sz="1400" b="0" dirty="0">
                        <a:effectLst/>
                        <a:latin typeface="Times New Roman" panose="02020603050405020304" pitchFamily="18" charset="0"/>
                        <a:cs typeface="Times New Roman" panose="02020603050405020304" pitchFamily="18" charset="0"/>
                      </a:endParaRPr>
                    </a:p>
                  </a:txBody>
                  <a:tcPr marL="12264" marR="12264" marT="12264" marB="12264" anchor="ctr">
                    <a:lnL w="12700" cap="flat" cmpd="sng" algn="ctr">
                      <a:solidFill>
                        <a:srgbClr val="3805AD"/>
                      </a:solidFill>
                      <a:prstDash val="solid"/>
                      <a:round/>
                      <a:headEnd type="none" w="med" len="med"/>
                      <a:tailEnd type="none" w="med" len="med"/>
                    </a:lnL>
                    <a:lnR w="12700" cap="flat" cmpd="sng" algn="ctr">
                      <a:solidFill>
                        <a:srgbClr val="D807AD"/>
                      </a:solidFill>
                      <a:prstDash val="solid"/>
                      <a:round/>
                      <a:headEnd type="none" w="med" len="med"/>
                      <a:tailEnd type="none" w="med" len="med"/>
                    </a:lnR>
                    <a:lnT w="12700" cap="flat" cmpd="sng" algn="ctr">
                      <a:solidFill>
                        <a:srgbClr val="0805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a:txBody>
                    <a:bodyPr/>
                    <a:lstStyle/>
                    <a:p>
                      <a:pPr algn="l"/>
                      <a:r>
                        <a:rPr lang="en-IN" sz="1400" b="1">
                          <a:effectLst/>
                          <a:latin typeface="Times New Roman" panose="02020603050405020304" pitchFamily="18" charset="0"/>
                          <a:cs typeface="Times New Roman" panose="02020603050405020304" pitchFamily="18" charset="0"/>
                        </a:rPr>
                        <a:t> </a:t>
                      </a:r>
                      <a:endParaRPr lang="en-IN" sz="1400" b="0">
                        <a:effectLst/>
                        <a:latin typeface="Times New Roman" panose="02020603050405020304" pitchFamily="18" charset="0"/>
                        <a:cs typeface="Times New Roman" panose="02020603050405020304" pitchFamily="18" charset="0"/>
                      </a:endParaRPr>
                    </a:p>
                  </a:txBody>
                  <a:tcPr marL="12264" marR="12264" marT="12264" marB="12264" anchor="ctr">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3808AD"/>
                      </a:solidFill>
                      <a:prstDash val="solid"/>
                      <a:round/>
                      <a:headEnd type="none" w="med" len="med"/>
                      <a:tailEnd type="none" w="med" len="med"/>
                    </a:lnB>
                  </a:tcPr>
                </a:tc>
              </a:tr>
              <a:tr h="93204">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NATURAL</a:t>
                      </a:r>
                    </a:p>
                  </a:txBody>
                  <a:tcPr marL="12264" marR="12264" marT="12264" marB="12264" anchor="b">
                    <a:lnL w="12700" cap="flat" cmpd="sng" algn="ctr">
                      <a:solidFill>
                        <a:srgbClr val="D807AD"/>
                      </a:solidFill>
                      <a:prstDash val="solid"/>
                      <a:round/>
                      <a:headEnd type="none" w="med" len="med"/>
                      <a:tailEnd type="none" w="med" len="med"/>
                    </a:lnL>
                    <a:lnR w="12700"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rowSpan="2">
                  <a:txBody>
                    <a:bodyPr/>
                    <a:lstStyle/>
                    <a:p>
                      <a:pPr algn="l"/>
                      <a:r>
                        <a:rPr lang="en-GB" sz="1400" b="0" dirty="0">
                          <a:effectLst/>
                          <a:latin typeface="Times New Roman" panose="02020603050405020304" pitchFamily="18" charset="0"/>
                          <a:cs typeface="Times New Roman" panose="02020603050405020304" pitchFamily="18" charset="0"/>
                        </a:rPr>
                        <a:t>Only Positive values are stored.</a:t>
                      </a:r>
                    </a:p>
                  </a:txBody>
                  <a:tcPr marL="12264" marR="12264" marT="12264" marB="12264" anchor="ctr">
                    <a:lnL w="12700" cap="flat" cmpd="sng" algn="ctr">
                      <a:solidFill>
                        <a:srgbClr val="D807AD"/>
                      </a:solidFill>
                      <a:prstDash val="solid"/>
                      <a:round/>
                      <a:headEnd type="none" w="med" len="med"/>
                      <a:tailEnd type="none" w="med" len="med"/>
                    </a:lnL>
                    <a:lnR w="12700" cap="flat" cmpd="sng" algn="ctr">
                      <a:solidFill>
                        <a:srgbClr val="3808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9808AD"/>
                      </a:solidFill>
                      <a:prstDash val="solid"/>
                      <a:round/>
                      <a:headEnd type="none" w="med" len="med"/>
                      <a:tailEnd type="none" w="med" len="med"/>
                    </a:lnB>
                  </a:tcPr>
                </a:tc>
                <a:tc>
                  <a:txBody>
                    <a:bodyPr/>
                    <a:lstStyle/>
                    <a:p>
                      <a:endParaRPr lang="en-IN" sz="1400" dirty="0"/>
                    </a:p>
                  </a:txBody>
                  <a:tcPr marL="12264" marR="12264" marT="12264" marB="12264" anchor="b">
                    <a:lnL w="12700" cap="flat" cmpd="sng" algn="ctr">
                      <a:solidFill>
                        <a:srgbClr val="3808AD"/>
                      </a:solidFill>
                      <a:prstDash val="solid"/>
                      <a:round/>
                      <a:headEnd type="none" w="med" len="med"/>
                      <a:tailEnd type="none" w="med" len="med"/>
                    </a:lnL>
                    <a:lnR w="9525" cap="flat" cmpd="sng" algn="ctr">
                      <a:solidFill>
                        <a:srgbClr val="3808AD"/>
                      </a:solidFill>
                      <a:prstDash val="solid"/>
                      <a:round/>
                      <a:headEnd type="none" w="med" len="med"/>
                      <a:tailEnd type="none" w="med" len="med"/>
                    </a:lnR>
                    <a:lnT w="12700" cap="flat" cmpd="sng" algn="ctr">
                      <a:solidFill>
                        <a:srgbClr val="3808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r>
              <a:tr h="351474">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POSITIVE</a:t>
                      </a:r>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vMerge="1">
                  <a:txBody>
                    <a:bodyPr/>
                    <a:lstStyle/>
                    <a:p>
                      <a:endParaRPr lang="en-IN"/>
                    </a:p>
                  </a:txBody>
                  <a:tcPr/>
                </a:tc>
                <a:tc>
                  <a:txBody>
                    <a:bodyPr/>
                    <a:lstStyle/>
                    <a:p>
                      <a:endParaRPr lang="en-IN" sz="1400"/>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3808AD"/>
                      </a:solidFill>
                      <a:prstDash val="solid"/>
                      <a:round/>
                      <a:headEnd type="none" w="med" len="med"/>
                      <a:tailEnd type="none" w="med" len="med"/>
                    </a:lnB>
                  </a:tcPr>
                </a:tc>
              </a:tr>
              <a:tr h="93204">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NATURALN</a:t>
                      </a:r>
                    </a:p>
                  </a:txBody>
                  <a:tcPr marL="12264" marR="12264" marT="12264" marB="12264" anchor="b">
                    <a:lnL w="12700" cap="flat" cmpd="sng" algn="ctr">
                      <a:solidFill>
                        <a:srgbClr val="D807AD"/>
                      </a:solidFill>
                      <a:prstDash val="solid"/>
                      <a:round/>
                      <a:headEnd type="none" w="med" len="med"/>
                      <a:tailEnd type="none" w="med" len="med"/>
                    </a:lnL>
                    <a:lnR w="12700" cap="flat" cmpd="sng" algn="ctr">
                      <a:solidFill>
                        <a:srgbClr val="9808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rowSpan="2">
                  <a:txBody>
                    <a:bodyPr/>
                    <a:lstStyle/>
                    <a:p>
                      <a:pPr algn="l"/>
                      <a:r>
                        <a:rPr lang="en-GB" sz="1400" b="0" dirty="0">
                          <a:effectLst/>
                          <a:latin typeface="Times New Roman" panose="02020603050405020304" pitchFamily="18" charset="0"/>
                          <a:cs typeface="Times New Roman" panose="02020603050405020304" pitchFamily="18" charset="0"/>
                        </a:rPr>
                        <a:t>NULL values are not stored in this </a:t>
                      </a:r>
                      <a:r>
                        <a:rPr lang="en-GB" sz="1400" b="0" dirty="0" err="1">
                          <a:effectLst/>
                          <a:latin typeface="Times New Roman" panose="02020603050405020304" pitchFamily="18" charset="0"/>
                          <a:cs typeface="Times New Roman" panose="02020603050405020304" pitchFamily="18" charset="0"/>
                        </a:rPr>
                        <a:t>datatype</a:t>
                      </a:r>
                      <a:r>
                        <a:rPr lang="en-GB" sz="1400" b="0" dirty="0">
                          <a:effectLst/>
                          <a:latin typeface="Times New Roman" panose="02020603050405020304" pitchFamily="18" charset="0"/>
                          <a:cs typeface="Times New Roman" panose="02020603050405020304" pitchFamily="18" charset="0"/>
                        </a:rPr>
                        <a:t>. Only non-null positive values are allowed.</a:t>
                      </a:r>
                    </a:p>
                  </a:txBody>
                  <a:tcPr marL="12264" marR="12264" marT="12264" marB="12264" anchor="b">
                    <a:lnL w="12700" cap="flat" cmpd="sng" algn="ctr">
                      <a:solidFill>
                        <a:srgbClr val="9808AD"/>
                      </a:solidFill>
                      <a:prstDash val="solid"/>
                      <a:round/>
                      <a:headEnd type="none" w="med" len="med"/>
                      <a:tailEnd type="none" w="med" len="med"/>
                    </a:lnL>
                    <a:lnR w="12700" cap="flat" cmpd="sng" algn="ctr">
                      <a:solidFill>
                        <a:srgbClr val="3808AD"/>
                      </a:solidFill>
                      <a:prstDash val="solid"/>
                      <a:round/>
                      <a:headEnd type="none" w="med" len="med"/>
                      <a:tailEnd type="none" w="med" len="med"/>
                    </a:lnR>
                    <a:lnT w="12700" cap="flat" cmpd="sng" algn="ctr">
                      <a:solidFill>
                        <a:srgbClr val="9808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a:txBody>
                    <a:bodyPr/>
                    <a:lstStyle/>
                    <a:p>
                      <a:endParaRPr lang="en-IN" sz="1400"/>
                    </a:p>
                  </a:txBody>
                  <a:tcPr marL="12264" marR="12264" marT="12264" marB="12264" anchor="b">
                    <a:lnL w="12700" cap="flat" cmpd="sng" algn="ctr">
                      <a:solidFill>
                        <a:srgbClr val="3808AD"/>
                      </a:solidFill>
                      <a:prstDash val="solid"/>
                      <a:round/>
                      <a:headEnd type="none" w="med" len="med"/>
                      <a:tailEnd type="none" w="med" len="med"/>
                    </a:lnL>
                    <a:lnR w="9525" cap="flat" cmpd="sng" algn="ctr">
                      <a:solidFill>
                        <a:srgbClr val="3808AD"/>
                      </a:solidFill>
                      <a:prstDash val="solid"/>
                      <a:round/>
                      <a:headEnd type="none" w="med" len="med"/>
                      <a:tailEnd type="none" w="med" len="med"/>
                    </a:lnR>
                    <a:lnT w="12700" cap="flat" cmpd="sng" algn="ctr">
                      <a:solidFill>
                        <a:srgbClr val="3808AD"/>
                      </a:solidFill>
                      <a:prstDash val="solid"/>
                      <a:round/>
                      <a:headEnd type="none" w="med" len="med"/>
                      <a:tailEnd type="none" w="med" len="med"/>
                    </a:lnT>
                    <a:lnB w="12700" cap="flat" cmpd="sng" algn="ctr">
                      <a:solidFill>
                        <a:srgbClr val="F808AD"/>
                      </a:solidFill>
                      <a:prstDash val="solid"/>
                      <a:round/>
                      <a:headEnd type="none" w="med" len="med"/>
                      <a:tailEnd type="none" w="med" len="med"/>
                    </a:lnB>
                  </a:tcPr>
                </a:tc>
              </a:tr>
              <a:tr h="246648">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POSITIVEN</a:t>
                      </a:r>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9808AD"/>
                      </a:solidFill>
                      <a:prstDash val="solid"/>
                      <a:round/>
                      <a:headEnd type="none" w="med" len="med"/>
                      <a:tailEnd type="none" w="med" len="med"/>
                    </a:lnB>
                  </a:tcPr>
                </a:tc>
                <a:tc vMerge="1">
                  <a:txBody>
                    <a:bodyPr/>
                    <a:lstStyle/>
                    <a:p>
                      <a:endParaRPr lang="en-IN"/>
                    </a:p>
                  </a:txBody>
                  <a:tcPr/>
                </a:tc>
                <a:tc>
                  <a:txBody>
                    <a:bodyPr/>
                    <a:lstStyle/>
                    <a:p>
                      <a:endParaRPr lang="en-IN" sz="1400"/>
                    </a:p>
                  </a:txBody>
                  <a:tcPr marL="12264" marR="12264" marT="12264" marB="12264" anchor="b">
                    <a:lnL w="12700" cap="flat" cmpd="sng" algn="ctr">
                      <a:solidFill>
                        <a:srgbClr val="F808AD"/>
                      </a:solidFill>
                      <a:prstDash val="solid"/>
                      <a:round/>
                      <a:headEnd type="none" w="med" len="med"/>
                      <a:tailEnd type="none" w="med" len="med"/>
                    </a:lnL>
                    <a:lnR w="9525" cap="flat" cmpd="sng" algn="ctr">
                      <a:solidFill>
                        <a:srgbClr val="F808AD"/>
                      </a:solidFill>
                      <a:prstDash val="solid"/>
                      <a:round/>
                      <a:headEnd type="none" w="med" len="med"/>
                      <a:tailEnd type="none" w="med" len="med"/>
                    </a:lnR>
                    <a:lnT w="12700" cap="flat" cmpd="sng" algn="ctr">
                      <a:solidFill>
                        <a:srgbClr val="F808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r>
              <a:tr h="287546">
                <a:tc vMerge="1">
                  <a:txBody>
                    <a:bodyPr/>
                    <a:lstStyle/>
                    <a:p>
                      <a:endParaRPr lang="en-IN"/>
                    </a:p>
                  </a:txBody>
                  <a:tcPr/>
                </a:tc>
                <a:tc vMerge="1">
                  <a:txBody>
                    <a:bodyPr/>
                    <a:lstStyle/>
                    <a:p>
                      <a:endParaRPr lang="en-IN"/>
                    </a:p>
                  </a:txBody>
                  <a:tcPr/>
                </a:tc>
                <a:tc>
                  <a:txBody>
                    <a:bodyPr/>
                    <a:lstStyle/>
                    <a:p>
                      <a:pPr algn="l"/>
                      <a:r>
                        <a:rPr lang="en-IN" sz="1400" b="0" dirty="0">
                          <a:effectLst/>
                          <a:latin typeface="Times New Roman" panose="02020603050405020304" pitchFamily="18" charset="0"/>
                          <a:cs typeface="Times New Roman" panose="02020603050405020304" pitchFamily="18" charset="0"/>
                        </a:rPr>
                        <a:t>SIGNTYPE</a:t>
                      </a:r>
                    </a:p>
                  </a:txBody>
                  <a:tcPr marL="12264" marR="12264" marT="12264" marB="12264" anchor="b">
                    <a:lnL w="12700" cap="flat" cmpd="sng" algn="ctr">
                      <a:solidFill>
                        <a:srgbClr val="9808AD"/>
                      </a:solidFill>
                      <a:prstDash val="solid"/>
                      <a:round/>
                      <a:headEnd type="none" w="med" len="med"/>
                      <a:tailEnd type="none" w="med" len="med"/>
                    </a:lnL>
                    <a:lnR w="12700" cap="flat" cmpd="sng" algn="ctr">
                      <a:solidFill>
                        <a:srgbClr val="D807AD"/>
                      </a:solidFill>
                      <a:prstDash val="solid"/>
                      <a:round/>
                      <a:headEnd type="none" w="med" len="med"/>
                      <a:tailEnd type="none" w="med" len="med"/>
                    </a:lnR>
                    <a:lnT w="12700" cap="flat" cmpd="sng" algn="ctr">
                      <a:solidFill>
                        <a:srgbClr val="9808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a:txBody>
                    <a:bodyPr/>
                    <a:lstStyle/>
                    <a:p>
                      <a:pPr algn="l"/>
                      <a:r>
                        <a:rPr lang="en-GB" sz="1400" b="0" dirty="0">
                          <a:effectLst/>
                          <a:latin typeface="Times New Roman" panose="02020603050405020304" pitchFamily="18" charset="0"/>
                          <a:cs typeface="Times New Roman" panose="02020603050405020304" pitchFamily="18" charset="0"/>
                        </a:rPr>
                        <a:t>SIGNTYPE allow only -1, 0, and 1 value.</a:t>
                      </a:r>
                    </a:p>
                  </a:txBody>
                  <a:tcPr marL="12264" marR="12264" marT="12264" marB="12264" anchor="b">
                    <a:lnL w="12700" cap="flat" cmpd="sng" algn="ctr">
                      <a:solidFill>
                        <a:srgbClr val="D807AD"/>
                      </a:solidFill>
                      <a:prstDash val="solid"/>
                      <a:round/>
                      <a:headEnd type="none" w="med" len="med"/>
                      <a:tailEnd type="none" w="med" len="med"/>
                    </a:lnL>
                    <a:lnR w="12700"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12700" cap="flat" cmpd="sng" algn="ctr">
                      <a:solidFill>
                        <a:srgbClr val="D807AD"/>
                      </a:solidFill>
                      <a:prstDash val="solid"/>
                      <a:round/>
                      <a:headEnd type="none" w="med" len="med"/>
                      <a:tailEnd type="none" w="med" len="med"/>
                    </a:lnB>
                  </a:tcPr>
                </a:tc>
                <a:tc>
                  <a:txBody>
                    <a:bodyPr/>
                    <a:lstStyle/>
                    <a:p>
                      <a:endParaRPr lang="en-IN" sz="1400"/>
                    </a:p>
                  </a:txBody>
                  <a:tcPr marL="12264" marR="12264" marT="12264" marB="12264" anchor="b">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9525" cap="flat" cmpd="sng" algn="ctr">
                      <a:solidFill>
                        <a:srgbClr val="D807AD"/>
                      </a:solidFill>
                      <a:prstDash val="solid"/>
                      <a:round/>
                      <a:headEnd type="none" w="med" len="med"/>
                      <a:tailEnd type="none" w="med" len="med"/>
                    </a:lnB>
                  </a:tcPr>
                </a:tc>
              </a:tr>
              <a:tr h="676912">
                <a:tc vMerge="1">
                  <a:txBody>
                    <a:bodyPr/>
                    <a:lstStyle/>
                    <a:p>
                      <a:endParaRPr lang="en-IN"/>
                    </a:p>
                  </a:txBody>
                  <a:tcPr/>
                </a:tc>
                <a:tc>
                  <a:txBody>
                    <a:bodyPr/>
                    <a:lstStyle/>
                    <a:p>
                      <a:pPr algn="ctr"/>
                      <a:r>
                        <a:rPr lang="en-IN" sz="1400" b="1" i="0" dirty="0">
                          <a:solidFill>
                            <a:srgbClr val="3A3A3A"/>
                          </a:solidFill>
                          <a:effectLst/>
                          <a:latin typeface="Times New Roman" panose="02020603050405020304" pitchFamily="18" charset="0"/>
                          <a:cs typeface="Times New Roman" panose="02020603050405020304" pitchFamily="18" charset="0"/>
                        </a:rPr>
                        <a:t>PLS_INTEGER</a:t>
                      </a:r>
                    </a:p>
                  </a:txBody>
                  <a:tcPr marL="12264" marR="12264" marT="12264" marB="12264" anchor="ctr">
                    <a:lnL w="12700" cap="flat" cmpd="sng" algn="ctr">
                      <a:solidFill>
                        <a:srgbClr val="D807AD"/>
                      </a:solidFill>
                      <a:prstDash val="solid"/>
                      <a:round/>
                      <a:headEnd type="none" w="med" len="med"/>
                      <a:tailEnd type="none" w="med" len="med"/>
                    </a:lnL>
                    <a:lnR w="12700"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9525" cap="flat" cmpd="sng" algn="ctr">
                      <a:solidFill>
                        <a:srgbClr val="D807AD"/>
                      </a:solidFill>
                      <a:prstDash val="solid"/>
                      <a:round/>
                      <a:headEnd type="none" w="med" len="med"/>
                      <a:tailEnd type="none" w="med" len="med"/>
                    </a:lnB>
                    <a:solidFill>
                      <a:srgbClr val="FFFFFF"/>
                    </a:solidFill>
                  </a:tcPr>
                </a:tc>
                <a:tc gridSpan="2">
                  <a:txBody>
                    <a:bodyPr/>
                    <a:lstStyle/>
                    <a:p>
                      <a:pPr algn="l"/>
                      <a:r>
                        <a:rPr lang="en-IN" sz="1400" b="0" i="0" dirty="0">
                          <a:solidFill>
                            <a:srgbClr val="3A3A3A"/>
                          </a:solidFill>
                          <a:effectLst/>
                          <a:latin typeface="Times New Roman" panose="02020603050405020304" pitchFamily="18" charset="0"/>
                          <a:cs typeface="Times New Roman" panose="02020603050405020304" pitchFamily="18" charset="0"/>
                        </a:rPr>
                        <a:t>PLS_INTEGER data type used to store signed integers data. They require less storage space compare of NUMBER data type value. Storage Range: from -2147483647 to 2147483647. PLS_INTEGER data type gives better performance on the data. PLS_INTEGER perform arithmetic operation faster than NUMBER / BINARY_INTEGER data type.</a:t>
                      </a:r>
                    </a:p>
                  </a:txBody>
                  <a:tcPr marL="12264" marR="12264" marT="12264" marB="12264" anchor="ctr">
                    <a:lnL w="12700" cap="flat" cmpd="sng" algn="ctr">
                      <a:solidFill>
                        <a:srgbClr val="D807AD"/>
                      </a:solidFill>
                      <a:prstDash val="solid"/>
                      <a:round/>
                      <a:headEnd type="none" w="med" len="med"/>
                      <a:tailEnd type="none" w="med" len="med"/>
                    </a:lnL>
                    <a:lnR w="9525" cap="flat" cmpd="sng" algn="ctr">
                      <a:solidFill>
                        <a:srgbClr val="D807AD"/>
                      </a:solidFill>
                      <a:prstDash val="solid"/>
                      <a:round/>
                      <a:headEnd type="none" w="med" len="med"/>
                      <a:tailEnd type="none" w="med" len="med"/>
                    </a:lnR>
                    <a:lnT w="12700" cap="flat" cmpd="sng" algn="ctr">
                      <a:solidFill>
                        <a:srgbClr val="D807AD"/>
                      </a:solidFill>
                      <a:prstDash val="solid"/>
                      <a:round/>
                      <a:headEnd type="none" w="med" len="med"/>
                      <a:tailEnd type="none" w="med" len="med"/>
                    </a:lnT>
                    <a:lnB w="9525" cap="flat" cmpd="sng" algn="ctr">
                      <a:solidFill>
                        <a:srgbClr val="D807AD"/>
                      </a:solidFill>
                      <a:prstDash val="solid"/>
                      <a:round/>
                      <a:headEnd type="none" w="med" len="med"/>
                      <a:tailEnd type="none" w="med" len="med"/>
                    </a:lnB>
                    <a:solidFill>
                      <a:srgbClr val="FFFFFF"/>
                    </a:solidFill>
                  </a:tcPr>
                </a:tc>
                <a:tc hMerge="1">
                  <a:txBody>
                    <a:bodyPr/>
                    <a:lstStyle/>
                    <a:p>
                      <a:endParaRPr lang="en-IN"/>
                    </a:p>
                  </a:txBody>
                  <a:tcPr/>
                </a:tc>
                <a:tc>
                  <a:txBody>
                    <a:bodyPr/>
                    <a:lstStyle/>
                    <a:p>
                      <a:endParaRPr lang="en-IN" sz="1400" dirty="0"/>
                    </a:p>
                  </a:txBody>
                  <a:tcPr marL="14717" marR="14717" marT="7359" marB="7359">
                    <a:lnL w="9525" cap="flat" cmpd="sng" algn="ctr">
                      <a:solidFill>
                        <a:srgbClr val="D807AD"/>
                      </a:solidFill>
                      <a:prstDash val="solid"/>
                      <a:round/>
                      <a:headEnd type="none" w="med" len="med"/>
                      <a:tailEnd type="none" w="med" len="med"/>
                    </a:lnL>
                    <a:lnT w="9525" cap="flat" cmpd="sng" algn="ctr">
                      <a:solidFill>
                        <a:srgbClr val="D807AD"/>
                      </a:solidFill>
                      <a:prstDash val="solid"/>
                      <a:round/>
                      <a:headEnd type="none" w="med" len="med"/>
                      <a:tailEnd type="none" w="med" len="med"/>
                    </a:lnT>
                    <a:lnB w="9525" cap="flat" cmpd="sng" algn="ctr">
                      <a:solidFill>
                        <a:srgbClr val="D807A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92668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6155" y="284103"/>
            <a:ext cx="10515600" cy="699746"/>
          </a:xfrm>
        </p:spPr>
        <p:txBody>
          <a:bodyPr>
            <a:normAutofit/>
          </a:bodyPr>
          <a:lstStyle/>
          <a:p>
            <a:r>
              <a:rPr lang="en-IN" sz="3600" dirty="0" smtClean="0">
                <a:latin typeface="Times New Roman" panose="02020603050405020304" pitchFamily="18" charset="0"/>
                <a:cs typeface="Times New Roman" panose="02020603050405020304" pitchFamily="18" charset="0"/>
              </a:rPr>
              <a:t>E-R DIGRAM FOR COMPANY DATABASE </a:t>
            </a:r>
            <a:endParaRPr lang="en-IN" sz="3600" dirty="0">
              <a:latin typeface="Times New Roman" panose="02020603050405020304" pitchFamily="18" charset="0"/>
              <a:cs typeface="Times New Roman" panose="02020603050405020304" pitchFamily="18" charset="0"/>
            </a:endParaRPr>
          </a:p>
        </p:txBody>
      </p:sp>
      <p:pic>
        <p:nvPicPr>
          <p:cNvPr id="9" name="Picture 2" descr="https://miro.medium.com/v2/resize:fit:700/1*6QdEQ1jFTKxW3g94CKzmIw.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9822" y="1131143"/>
            <a:ext cx="8692587" cy="5501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9670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normAutofit/>
          </a:bodyPr>
          <a:lstStyle/>
          <a:p>
            <a:r>
              <a:rPr lang="en-GB" sz="4000" b="1" dirty="0" smtClean="0">
                <a:latin typeface="Times New Roman" panose="02020603050405020304" pitchFamily="18" charset="0"/>
                <a:cs typeface="Times New Roman" panose="02020603050405020304" pitchFamily="18" charset="0"/>
              </a:rPr>
              <a:t>3) Date </a:t>
            </a:r>
            <a:r>
              <a:rPr lang="en-GB" sz="4000" b="1" dirty="0">
                <a:latin typeface="Times New Roman" panose="02020603050405020304" pitchFamily="18" charset="0"/>
                <a:cs typeface="Times New Roman" panose="02020603050405020304" pitchFamily="18" charset="0"/>
              </a:rPr>
              <a:t>/ Time </a:t>
            </a:r>
            <a:r>
              <a:rPr lang="en-GB" sz="4000" b="1" dirty="0" smtClean="0">
                <a:latin typeface="Times New Roman" panose="02020603050405020304" pitchFamily="18" charset="0"/>
                <a:cs typeface="Times New Roman" panose="02020603050405020304" pitchFamily="18" charset="0"/>
              </a:rPr>
              <a:t>Datatypes</a:t>
            </a:r>
            <a:r>
              <a:rPr lang="en-GB" sz="4000" b="1" dirty="0">
                <a:latin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10515600" cy="4351338"/>
          </a:xfrm>
        </p:spPr>
        <p:txBody>
          <a:bodyPr/>
          <a:lstStyle/>
          <a:p>
            <a:r>
              <a:rPr lang="en-GB" dirty="0">
                <a:latin typeface="Times New Roman" panose="02020603050405020304" pitchFamily="18" charset="0"/>
                <a:cs typeface="Times New Roman" panose="02020603050405020304" pitchFamily="18" charset="0"/>
              </a:rPr>
              <a:t>These datatypes are used to store date and timestamps in the columns and variables.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130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1262579"/>
              </p:ext>
            </p:extLst>
          </p:nvPr>
        </p:nvGraphicFramePr>
        <p:xfrm>
          <a:off x="667264" y="185349"/>
          <a:ext cx="11022228" cy="5997122"/>
        </p:xfrm>
        <a:graphic>
          <a:graphicData uri="http://schemas.openxmlformats.org/drawingml/2006/table">
            <a:tbl>
              <a:tblPr/>
              <a:tblGrid>
                <a:gridCol w="951471"/>
                <a:gridCol w="1248033"/>
                <a:gridCol w="642551"/>
                <a:gridCol w="7037370"/>
                <a:gridCol w="1142803"/>
              </a:tblGrid>
              <a:tr h="383062">
                <a:tc>
                  <a:txBody>
                    <a:bodyPr/>
                    <a:lstStyle/>
                    <a:p>
                      <a:pPr algn="ctr"/>
                      <a:r>
                        <a:rPr lang="en-IN" sz="1400" b="1" dirty="0" err="1" smtClean="0">
                          <a:effectLst/>
                          <a:latin typeface="Times New Roman" panose="02020603050405020304" pitchFamily="18" charset="0"/>
                          <a:cs typeface="Times New Roman" panose="02020603050405020304" pitchFamily="18" charset="0"/>
                        </a:rPr>
                        <a:t>Datatype</a:t>
                      </a:r>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804DF7"/>
                      </a:solidFill>
                      <a:prstDash val="solid"/>
                      <a:round/>
                      <a:headEnd type="none" w="med" len="med"/>
                      <a:tailEnd type="none" w="med" len="med"/>
                    </a:lnL>
                    <a:lnR w="12700" cap="flat" cmpd="sng" algn="ctr">
                      <a:solidFill>
                        <a:srgbClr val="6049F7"/>
                      </a:solidFill>
                      <a:prstDash val="solid"/>
                      <a:round/>
                      <a:headEnd type="none" w="med" len="med"/>
                      <a:tailEnd type="none" w="med" len="med"/>
                    </a:lnR>
                    <a:lnT w="12700" cap="flat" cmpd="sng" algn="ctr">
                      <a:solidFill>
                        <a:srgbClr val="804DF7"/>
                      </a:solidFill>
                      <a:prstDash val="solid"/>
                      <a:round/>
                      <a:headEnd type="none" w="med" len="med"/>
                      <a:tailEnd type="none" w="med" len="med"/>
                    </a:lnT>
                    <a:lnB w="12700" cap="flat" cmpd="sng" algn="ctr">
                      <a:solidFill>
                        <a:srgbClr val="804DF7"/>
                      </a:solidFill>
                      <a:prstDash val="solid"/>
                      <a:round/>
                      <a:headEnd type="none" w="med" len="med"/>
                      <a:tailEnd type="none" w="med" len="med"/>
                    </a:lnB>
                    <a:solidFill>
                      <a:srgbClr val="FFFFFF"/>
                    </a:solidFill>
                  </a:tcPr>
                </a:tc>
                <a:tc>
                  <a:txBody>
                    <a:bodyPr/>
                    <a:lstStyle/>
                    <a:p>
                      <a:pPr algn="ctr"/>
                      <a:r>
                        <a:rPr lang="en-IN" sz="1400" b="1" dirty="0">
                          <a:effectLst/>
                          <a:latin typeface="Times New Roman" panose="02020603050405020304" pitchFamily="18" charset="0"/>
                          <a:cs typeface="Times New Roman" panose="02020603050405020304" pitchFamily="18" charset="0"/>
                        </a:rPr>
                        <a:t>Sub-</a:t>
                      </a:r>
                      <a:r>
                        <a:rPr lang="en-IN" sz="1400" b="1" dirty="0" err="1">
                          <a:effectLst/>
                          <a:latin typeface="Times New Roman" panose="02020603050405020304" pitchFamily="18" charset="0"/>
                          <a:cs typeface="Times New Roman" panose="02020603050405020304" pitchFamily="18" charset="0"/>
                        </a:rPr>
                        <a:t>Datatype</a:t>
                      </a:r>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6049F7"/>
                      </a:solidFill>
                      <a:prstDash val="solid"/>
                      <a:round/>
                      <a:headEnd type="none" w="med" len="med"/>
                      <a:tailEnd type="none" w="med" len="med"/>
                    </a:lnL>
                    <a:lnR w="12700" cap="flat" cmpd="sng" algn="ctr">
                      <a:solidFill>
                        <a:srgbClr val="E04AF7"/>
                      </a:solidFill>
                      <a:prstDash val="solid"/>
                      <a:round/>
                      <a:headEnd type="none" w="med" len="med"/>
                      <a:tailEnd type="none" w="med" len="med"/>
                    </a:lnR>
                    <a:lnT w="12700" cap="flat" cmpd="sng" algn="ctr">
                      <a:solidFill>
                        <a:srgbClr val="6049F7"/>
                      </a:solidFill>
                      <a:prstDash val="solid"/>
                      <a:round/>
                      <a:headEnd type="none" w="med" len="med"/>
                      <a:tailEnd type="none" w="med" len="med"/>
                    </a:lnT>
                    <a:lnB w="12700" cap="flat" cmpd="sng" algn="ctr">
                      <a:solidFill>
                        <a:srgbClr val="3049F7"/>
                      </a:solidFill>
                      <a:prstDash val="solid"/>
                      <a:round/>
                      <a:headEnd type="none" w="med" len="med"/>
                      <a:tailEnd type="none" w="med" len="med"/>
                    </a:lnB>
                    <a:solidFill>
                      <a:srgbClr val="FFFFFF"/>
                    </a:solidFill>
                  </a:tcPr>
                </a:tc>
                <a:tc gridSpan="2">
                  <a:txBody>
                    <a:bodyPr/>
                    <a:lstStyle/>
                    <a:p>
                      <a:pPr algn="ctr"/>
                      <a:r>
                        <a:rPr lang="en-IN" sz="1400" b="1" dirty="0">
                          <a:effectLst/>
                          <a:latin typeface="Times New Roman" panose="02020603050405020304" pitchFamily="18" charset="0"/>
                          <a:cs typeface="Times New Roman" panose="02020603050405020304" pitchFamily="18" charset="0"/>
                        </a:rPr>
                        <a:t>Description</a:t>
                      </a:r>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E04AF7"/>
                      </a:solidFill>
                      <a:prstDash val="solid"/>
                      <a:round/>
                      <a:headEnd type="none" w="med" len="med"/>
                      <a:tailEnd type="none" w="med" len="med"/>
                    </a:lnL>
                    <a:lnR w="12700" cap="flat" cmpd="sng" algn="ctr">
                      <a:solidFill>
                        <a:srgbClr val="104EF7"/>
                      </a:solidFill>
                      <a:prstDash val="solid"/>
                      <a:round/>
                      <a:headEnd type="none" w="med" len="med"/>
                      <a:tailEnd type="none" w="med" len="med"/>
                    </a:lnR>
                    <a:lnT w="12700" cap="flat" cmpd="sng" algn="ctr">
                      <a:solidFill>
                        <a:srgbClr val="E04AF7"/>
                      </a:solidFill>
                      <a:prstDash val="solid"/>
                      <a:round/>
                      <a:headEnd type="none" w="med" len="med"/>
                      <a:tailEnd type="none" w="med" len="med"/>
                    </a:lnT>
                    <a:lnB w="12700" cap="flat" cmpd="sng" algn="ctr">
                      <a:solidFill>
                        <a:srgbClr val="404BF7"/>
                      </a:solidFill>
                      <a:prstDash val="solid"/>
                      <a:round/>
                      <a:headEnd type="none" w="med" len="med"/>
                      <a:tailEnd type="none" w="med" len="med"/>
                    </a:lnB>
                    <a:solidFill>
                      <a:srgbClr val="FFFFFF"/>
                    </a:solidFill>
                  </a:tcPr>
                </a:tc>
                <a:tc hMerge="1">
                  <a:txBody>
                    <a:bodyPr/>
                    <a:lstStyle/>
                    <a:p>
                      <a:endParaRPr lang="en-IN"/>
                    </a:p>
                  </a:txBody>
                  <a:tcPr/>
                </a:tc>
                <a:tc>
                  <a:txBody>
                    <a:bodyPr/>
                    <a:lstStyle/>
                    <a:p>
                      <a:pPr algn="ctr"/>
                      <a:r>
                        <a:rPr lang="en-IN" sz="1400" b="1" dirty="0">
                          <a:effectLst/>
                          <a:latin typeface="Times New Roman" panose="02020603050405020304" pitchFamily="18" charset="0"/>
                          <a:cs typeface="Times New Roman" panose="02020603050405020304" pitchFamily="18" charset="0"/>
                        </a:rPr>
                        <a:t>Range</a:t>
                      </a:r>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104EF7"/>
                      </a:solidFill>
                      <a:prstDash val="solid"/>
                      <a:round/>
                      <a:headEnd type="none" w="med" len="med"/>
                      <a:tailEnd type="none" w="med" len="med"/>
                    </a:lnL>
                    <a:lnR w="9525" cap="flat" cmpd="sng" algn="ctr">
                      <a:solidFill>
                        <a:srgbClr val="104EF7"/>
                      </a:solidFill>
                      <a:prstDash val="solid"/>
                      <a:round/>
                      <a:headEnd type="none" w="med" len="med"/>
                      <a:tailEnd type="none" w="med" len="med"/>
                    </a:lnR>
                    <a:lnT w="12700" cap="flat" cmpd="sng" algn="ctr">
                      <a:solidFill>
                        <a:srgbClr val="104EF7"/>
                      </a:solidFill>
                      <a:prstDash val="solid"/>
                      <a:round/>
                      <a:headEnd type="none" w="med" len="med"/>
                      <a:tailEnd type="none" w="med" len="med"/>
                    </a:lnT>
                    <a:lnB w="12700" cap="flat" cmpd="sng" algn="ctr">
                      <a:solidFill>
                        <a:srgbClr val="704EF7"/>
                      </a:solidFill>
                      <a:prstDash val="solid"/>
                      <a:round/>
                      <a:headEnd type="none" w="med" len="med"/>
                      <a:tailEnd type="none" w="med" len="med"/>
                    </a:lnB>
                    <a:solidFill>
                      <a:srgbClr val="FFFFFF"/>
                    </a:solidFill>
                  </a:tcPr>
                </a:tc>
              </a:tr>
              <a:tr h="1022717">
                <a:tc rowSpan="14">
                  <a:txBody>
                    <a:bodyPr/>
                    <a:lstStyle/>
                    <a:p>
                      <a:pPr algn="ctr"/>
                      <a:r>
                        <a:rPr lang="en-IN" sz="1400" b="1" dirty="0">
                          <a:effectLst/>
                          <a:latin typeface="Times New Roman" panose="02020603050405020304" pitchFamily="18" charset="0"/>
                          <a:cs typeface="Times New Roman" panose="02020603050405020304" pitchFamily="18" charset="0"/>
                        </a:rPr>
                        <a:t>Date / Time </a:t>
                      </a:r>
                      <a:r>
                        <a:rPr lang="en-IN" sz="1400" b="1" dirty="0" err="1">
                          <a:effectLst/>
                          <a:latin typeface="Times New Roman" panose="02020603050405020304" pitchFamily="18" charset="0"/>
                          <a:cs typeface="Times New Roman" panose="02020603050405020304" pitchFamily="18" charset="0"/>
                        </a:rPr>
                        <a:t>Datatype</a:t>
                      </a:r>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ctr">
                    <a:lnL w="12700" cap="flat" cmpd="sng" algn="ctr">
                      <a:solidFill>
                        <a:srgbClr val="804DF7"/>
                      </a:solidFill>
                      <a:prstDash val="solid"/>
                      <a:round/>
                      <a:headEnd type="none" w="med" len="med"/>
                      <a:tailEnd type="none" w="med" len="med"/>
                    </a:lnL>
                    <a:lnR w="12700" cap="flat" cmpd="sng" algn="ctr">
                      <a:solidFill>
                        <a:srgbClr val="3049F7"/>
                      </a:solidFill>
                      <a:prstDash val="solid"/>
                      <a:round/>
                      <a:headEnd type="none" w="med" len="med"/>
                      <a:tailEnd type="none" w="med" len="med"/>
                    </a:lnR>
                    <a:lnT w="12700" cap="flat" cmpd="sng" algn="ctr">
                      <a:solidFill>
                        <a:srgbClr val="804DF7"/>
                      </a:solidFill>
                      <a:prstDash val="solid"/>
                      <a:round/>
                      <a:headEnd type="none" w="med" len="med"/>
                      <a:tailEnd type="none" w="med" len="med"/>
                    </a:lnT>
                    <a:lnB w="9525" cap="flat" cmpd="sng" algn="ctr">
                      <a:solidFill>
                        <a:srgbClr val="804DF7"/>
                      </a:solidFill>
                      <a:prstDash val="solid"/>
                      <a:round/>
                      <a:headEnd type="none" w="med" len="med"/>
                      <a:tailEnd type="none" w="med" len="med"/>
                    </a:lnB>
                    <a:solidFill>
                      <a:srgbClr val="FFFFFF"/>
                    </a:solidFill>
                  </a:tcPr>
                </a:tc>
                <a:tc>
                  <a:txBody>
                    <a:bodyPr/>
                    <a:lstStyle/>
                    <a:p>
                      <a:pPr algn="ctr"/>
                      <a:r>
                        <a:rPr lang="en-IN" sz="1400" b="1" dirty="0">
                          <a:effectLst/>
                          <a:latin typeface="Times New Roman" panose="02020603050405020304" pitchFamily="18" charset="0"/>
                          <a:cs typeface="Times New Roman" panose="02020603050405020304" pitchFamily="18" charset="0"/>
                        </a:rPr>
                        <a:t>DATE</a:t>
                      </a:r>
                    </a:p>
                  </a:txBody>
                  <a:tcPr marL="3985" marR="3985" marT="3985" marB="3985" anchor="ctr">
                    <a:lnL w="12700" cap="flat" cmpd="sng" algn="ctr">
                      <a:solidFill>
                        <a:srgbClr val="3049F7"/>
                      </a:solidFill>
                      <a:prstDash val="solid"/>
                      <a:round/>
                      <a:headEnd type="none" w="med" len="med"/>
                      <a:tailEnd type="none" w="med" len="med"/>
                    </a:lnL>
                    <a:lnR w="12700" cap="flat" cmpd="sng" algn="ctr">
                      <a:solidFill>
                        <a:srgbClr val="404BF7"/>
                      </a:solidFill>
                      <a:prstDash val="solid"/>
                      <a:round/>
                      <a:headEnd type="none" w="med" len="med"/>
                      <a:tailEnd type="none" w="med" len="med"/>
                    </a:lnR>
                    <a:lnT w="12700" cap="flat" cmpd="sng" algn="ctr">
                      <a:solidFill>
                        <a:srgbClr val="3049F7"/>
                      </a:solidFill>
                      <a:prstDash val="solid"/>
                      <a:round/>
                      <a:headEnd type="none" w="med" len="med"/>
                      <a:tailEnd type="none" w="med" len="med"/>
                    </a:lnT>
                    <a:lnB w="12700" cap="flat" cmpd="sng" algn="ctr">
                      <a:solidFill>
                        <a:srgbClr val="E04AF7"/>
                      </a:solidFill>
                      <a:prstDash val="solid"/>
                      <a:round/>
                      <a:headEnd type="none" w="med" len="med"/>
                      <a:tailEnd type="none" w="med" len="med"/>
                    </a:lnB>
                    <a:solidFill>
                      <a:srgbClr val="FFFFFF"/>
                    </a:solidFill>
                  </a:tcPr>
                </a:tc>
                <a:tc gridSpan="2">
                  <a:txBody>
                    <a:bodyPr/>
                    <a:lstStyle/>
                    <a:p>
                      <a:pPr algn="l"/>
                      <a:r>
                        <a:rPr lang="en-GB" sz="1400" b="0" dirty="0">
                          <a:effectLst/>
                          <a:latin typeface="Times New Roman" panose="02020603050405020304" pitchFamily="18" charset="0"/>
                          <a:cs typeface="Times New Roman" panose="02020603050405020304" pitchFamily="18" charset="0"/>
                        </a:rPr>
                        <a:t>DATE data type stores valid date-time format with fixed length. Starting date from Jan 1, 4712 BC to Dec 31, 9999 AD.</a:t>
                      </a:r>
                    </a:p>
                  </a:txBody>
                  <a:tcPr marL="3985" marR="3985" marT="3985" marB="3985" anchor="ctr">
                    <a:lnL w="12700" cap="flat" cmpd="sng" algn="ctr">
                      <a:solidFill>
                        <a:srgbClr val="404BF7"/>
                      </a:solidFill>
                      <a:prstDash val="solid"/>
                      <a:round/>
                      <a:headEnd type="none" w="med" len="med"/>
                      <a:tailEnd type="none" w="med" len="med"/>
                    </a:lnL>
                    <a:lnR w="12700" cap="flat" cmpd="sng" algn="ctr">
                      <a:solidFill>
                        <a:srgbClr val="704EF7"/>
                      </a:solidFill>
                      <a:prstDash val="solid"/>
                      <a:round/>
                      <a:headEnd type="none" w="med" len="med"/>
                      <a:tailEnd type="none" w="med" len="med"/>
                    </a:lnR>
                    <a:lnT w="12700" cap="flat" cmpd="sng" algn="ctr">
                      <a:solidFill>
                        <a:srgbClr val="404BF7"/>
                      </a:solidFill>
                      <a:prstDash val="solid"/>
                      <a:round/>
                      <a:headEnd type="none" w="med" len="med"/>
                      <a:tailEnd type="none" w="med" len="med"/>
                    </a:lnT>
                    <a:lnB w="12700" cap="flat" cmpd="sng" algn="ctr">
                      <a:solidFill>
                        <a:srgbClr val="404BF7"/>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r>
                        <a:rPr lang="en-GB" sz="1400" b="0" dirty="0">
                          <a:effectLst/>
                          <a:latin typeface="Times New Roman" panose="02020603050405020304" pitchFamily="18" charset="0"/>
                          <a:cs typeface="Times New Roman" panose="02020603050405020304" pitchFamily="18" charset="0"/>
                        </a:rPr>
                        <a:t>Jan 1, 4712 BC to Dec 31, 9999 AD</a:t>
                      </a:r>
                    </a:p>
                  </a:txBody>
                  <a:tcPr marL="3985" marR="3985" marT="3985" marB="3985" anchor="b">
                    <a:lnL w="12700" cap="flat" cmpd="sng" algn="ctr">
                      <a:solidFill>
                        <a:srgbClr val="704EF7"/>
                      </a:solidFill>
                      <a:prstDash val="solid"/>
                      <a:round/>
                      <a:headEnd type="none" w="med" len="med"/>
                      <a:tailEnd type="none" w="med" len="med"/>
                    </a:lnL>
                    <a:lnR w="9525" cap="flat" cmpd="sng" algn="ctr">
                      <a:solidFill>
                        <a:srgbClr val="704EF7"/>
                      </a:solidFill>
                      <a:prstDash val="solid"/>
                      <a:round/>
                      <a:headEnd type="none" w="med" len="med"/>
                      <a:tailEnd type="none" w="med" len="med"/>
                    </a:lnR>
                    <a:lnT w="12700" cap="flat" cmpd="sng" algn="ctr">
                      <a:solidFill>
                        <a:srgbClr val="704EF7"/>
                      </a:solidFill>
                      <a:prstDash val="solid"/>
                      <a:round/>
                      <a:headEnd type="none" w="med" len="med"/>
                      <a:tailEnd type="none" w="med" len="med"/>
                    </a:lnT>
                    <a:lnB w="12700" cap="flat" cmpd="sng" algn="ctr">
                      <a:solidFill>
                        <a:srgbClr val="E04AF7"/>
                      </a:solidFill>
                      <a:prstDash val="solid"/>
                      <a:round/>
                      <a:headEnd type="none" w="med" len="med"/>
                      <a:tailEnd type="none" w="med" len="med"/>
                    </a:lnB>
                    <a:solidFill>
                      <a:srgbClr val="FFFFFF"/>
                    </a:solidFill>
                  </a:tcPr>
                </a:tc>
              </a:tr>
              <a:tr h="482949">
                <a:tc vMerge="1">
                  <a:txBody>
                    <a:bodyPr/>
                    <a:lstStyle/>
                    <a:p>
                      <a:endParaRPr lang="en-IN"/>
                    </a:p>
                  </a:txBody>
                  <a:tcPr/>
                </a:tc>
                <a:tc rowSpan="13">
                  <a:txBody>
                    <a:bodyPr/>
                    <a:lstStyle/>
                    <a:p>
                      <a:pPr algn="ctr"/>
                      <a:r>
                        <a:rPr lang="en-IN" sz="1400" b="1" dirty="0">
                          <a:effectLst/>
                          <a:latin typeface="Times New Roman" panose="02020603050405020304" pitchFamily="18" charset="0"/>
                          <a:cs typeface="Times New Roman" panose="02020603050405020304" pitchFamily="18" charset="0"/>
                        </a:rPr>
                        <a:t>TIMESTAMP</a:t>
                      </a:r>
                    </a:p>
                  </a:txBody>
                  <a:tcPr marL="3985" marR="3985" marT="3985" marB="3985" anchor="ctr">
                    <a:lnL w="12700" cap="flat" cmpd="sng" algn="ctr">
                      <a:solidFill>
                        <a:srgbClr val="E04AF7"/>
                      </a:solidFill>
                      <a:prstDash val="solid"/>
                      <a:round/>
                      <a:headEnd type="none" w="med" len="med"/>
                      <a:tailEnd type="none" w="med" len="med"/>
                    </a:lnL>
                    <a:lnR w="12700" cap="flat" cmpd="sng" algn="ctr">
                      <a:solidFill>
                        <a:srgbClr val="404BF7"/>
                      </a:solidFill>
                      <a:prstDash val="solid"/>
                      <a:round/>
                      <a:headEnd type="none" w="med" len="med"/>
                      <a:tailEnd type="none" w="med" len="med"/>
                    </a:lnR>
                    <a:lnT w="12700" cap="flat" cmpd="sng" algn="ctr">
                      <a:solidFill>
                        <a:srgbClr val="E04AF7"/>
                      </a:solidFill>
                      <a:prstDash val="solid"/>
                      <a:round/>
                      <a:headEnd type="none" w="med" len="med"/>
                      <a:tailEnd type="none" w="med" len="med"/>
                    </a:lnT>
                    <a:lnB w="9525" cap="flat" cmpd="sng" algn="ctr">
                      <a:solidFill>
                        <a:srgbClr val="E04AF7"/>
                      </a:solidFill>
                      <a:prstDash val="solid"/>
                      <a:round/>
                      <a:headEnd type="none" w="med" len="med"/>
                      <a:tailEnd type="none" w="med" len="med"/>
                    </a:lnB>
                    <a:solidFill>
                      <a:srgbClr val="FFFFFF"/>
                    </a:solidFill>
                  </a:tcPr>
                </a:tc>
                <a:tc gridSpan="2">
                  <a:txBody>
                    <a:bodyPr/>
                    <a:lstStyle/>
                    <a:p>
                      <a:pPr algn="l"/>
                      <a:r>
                        <a:rPr lang="en-GB" sz="1400" b="1" dirty="0">
                          <a:effectLst/>
                          <a:latin typeface="Times New Roman" panose="02020603050405020304" pitchFamily="18" charset="0"/>
                          <a:cs typeface="Times New Roman" panose="02020603050405020304" pitchFamily="18" charset="0"/>
                        </a:rPr>
                        <a:t>Stores valid date with year, month, day and time with hour, minute, second</a:t>
                      </a:r>
                    </a:p>
                  </a:txBody>
                  <a:tcPr marL="3985" marR="3985" marT="3985" marB="3985" anchor="b">
                    <a:lnL w="12700" cap="flat" cmpd="sng" algn="ctr">
                      <a:solidFill>
                        <a:srgbClr val="404BF7"/>
                      </a:solidFill>
                      <a:prstDash val="solid"/>
                      <a:round/>
                      <a:headEnd type="none" w="med" len="med"/>
                      <a:tailEnd type="none" w="med" len="med"/>
                    </a:lnL>
                    <a:lnR w="12700" cap="flat" cmpd="sng" algn="ctr">
                      <a:solidFill>
                        <a:srgbClr val="E04AF7"/>
                      </a:solidFill>
                      <a:prstDash val="solid"/>
                      <a:round/>
                      <a:headEnd type="none" w="med" len="med"/>
                      <a:tailEnd type="none" w="med" len="med"/>
                    </a:lnR>
                    <a:lnT w="12700" cap="flat" cmpd="sng" algn="ctr">
                      <a:solidFill>
                        <a:srgbClr val="404BF7"/>
                      </a:solidFill>
                      <a:prstDash val="solid"/>
                      <a:round/>
                      <a:headEnd type="none" w="med" len="med"/>
                      <a:tailEnd type="none" w="med" len="med"/>
                    </a:lnT>
                    <a:lnB w="12700" cap="flat" cmpd="sng" algn="ctr">
                      <a:solidFill>
                        <a:srgbClr val="F049F7"/>
                      </a:solidFill>
                      <a:prstDash val="solid"/>
                      <a:round/>
                      <a:headEnd type="none" w="med" len="med"/>
                      <a:tailEnd type="none" w="med" len="med"/>
                    </a:lnB>
                    <a:solidFill>
                      <a:srgbClr val="FFFFFF"/>
                    </a:solidFill>
                  </a:tcPr>
                </a:tc>
                <a:tc hMerge="1">
                  <a:txBody>
                    <a:bodyPr/>
                    <a:lstStyle/>
                    <a:p>
                      <a:endParaRPr lang="en-IN"/>
                    </a:p>
                  </a:txBody>
                  <a:tcPr/>
                </a:tc>
                <a:tc>
                  <a:txBody>
                    <a:bodyPr/>
                    <a:lstStyle/>
                    <a:p>
                      <a:pPr algn="l"/>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E04AF7"/>
                      </a:solidFill>
                      <a:prstDash val="solid"/>
                      <a:round/>
                      <a:headEnd type="none" w="med" len="med"/>
                      <a:tailEnd type="none" w="med" len="med"/>
                    </a:lnL>
                    <a:lnR w="9525" cap="flat" cmpd="sng" algn="ctr">
                      <a:solidFill>
                        <a:srgbClr val="E04AF7"/>
                      </a:solidFill>
                      <a:prstDash val="solid"/>
                      <a:round/>
                      <a:headEnd type="none" w="med" len="med"/>
                      <a:tailEnd type="none" w="med" len="med"/>
                    </a:lnR>
                    <a:lnT w="12700" cap="flat" cmpd="sng" algn="ctr">
                      <a:solidFill>
                        <a:srgbClr val="E04AF7"/>
                      </a:solidFill>
                      <a:prstDash val="solid"/>
                      <a:round/>
                      <a:headEnd type="none" w="med" len="med"/>
                      <a:tailEnd type="none" w="med" len="med"/>
                    </a:lnT>
                    <a:lnB w="12700" cap="flat" cmpd="sng" algn="ctr">
                      <a:solidFill>
                        <a:srgbClr val="404BF7"/>
                      </a:solidFill>
                      <a:prstDash val="solid"/>
                      <a:round/>
                      <a:headEnd type="none" w="med" len="med"/>
                      <a:tailEnd type="none" w="med" len="med"/>
                    </a:lnB>
                    <a:solidFill>
                      <a:srgbClr val="FFFFFF"/>
                    </a:solidFill>
                  </a:tcPr>
                </a:tc>
              </a:tr>
              <a:tr h="219387">
                <a:tc vMerge="1">
                  <a:txBody>
                    <a:bodyPr/>
                    <a:lstStyle/>
                    <a:p>
                      <a:endParaRPr lang="en-IN"/>
                    </a:p>
                  </a:txBody>
                  <a:tcPr/>
                </a:tc>
                <a:tc vMerge="1">
                  <a:txBody>
                    <a:bodyPr/>
                    <a:lstStyle/>
                    <a:p>
                      <a:endParaRPr lang="en-IN"/>
                    </a:p>
                  </a:txBody>
                  <a:tcPr/>
                </a:tc>
                <a:tc>
                  <a:txBody>
                    <a:bodyPr/>
                    <a:lstStyle/>
                    <a:p>
                      <a:pPr algn="ctr"/>
                      <a:r>
                        <a:rPr lang="en-IN" sz="1400" b="1" dirty="0">
                          <a:effectLst/>
                          <a:latin typeface="Times New Roman" panose="02020603050405020304" pitchFamily="18" charset="0"/>
                          <a:cs typeface="Times New Roman" panose="02020603050405020304" pitchFamily="18" charset="0"/>
                        </a:rPr>
                        <a:t>Type</a:t>
                      </a:r>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ctr">
                    <a:lnL w="12700" cap="flat" cmpd="sng" algn="ctr">
                      <a:solidFill>
                        <a:srgbClr val="F049F7"/>
                      </a:solidFill>
                      <a:prstDash val="solid"/>
                      <a:round/>
                      <a:headEnd type="none" w="med" len="med"/>
                      <a:tailEnd type="none" w="med" len="med"/>
                    </a:lnL>
                    <a:lnR w="12700" cap="flat" cmpd="sng" algn="ctr">
                      <a:solidFill>
                        <a:srgbClr val="E04AF7"/>
                      </a:solidFill>
                      <a:prstDash val="solid"/>
                      <a:round/>
                      <a:headEnd type="none" w="med" len="med"/>
                      <a:tailEnd type="none" w="med" len="med"/>
                    </a:lnR>
                    <a:lnT w="12700" cap="flat" cmpd="sng" algn="ctr">
                      <a:solidFill>
                        <a:srgbClr val="F049F7"/>
                      </a:solidFill>
                      <a:prstDash val="solid"/>
                      <a:round/>
                      <a:headEnd type="none" w="med" len="med"/>
                      <a:tailEnd type="none" w="med" len="med"/>
                    </a:lnT>
                    <a:lnB w="12700" cap="flat" cmpd="sng" algn="ctr">
                      <a:solidFill>
                        <a:srgbClr val="B04DF7"/>
                      </a:solidFill>
                      <a:prstDash val="solid"/>
                      <a:round/>
                      <a:headEnd type="none" w="med" len="med"/>
                      <a:tailEnd type="none" w="med" len="med"/>
                    </a:lnB>
                    <a:solidFill>
                      <a:srgbClr val="FFFFFF"/>
                    </a:solidFill>
                  </a:tcPr>
                </a:tc>
                <a:tc>
                  <a:txBody>
                    <a:bodyPr/>
                    <a:lstStyle/>
                    <a:p>
                      <a:pPr algn="ctr"/>
                      <a:r>
                        <a:rPr lang="en-IN" sz="1400" b="1" dirty="0">
                          <a:effectLst/>
                          <a:latin typeface="Times New Roman" panose="02020603050405020304" pitchFamily="18" charset="0"/>
                          <a:cs typeface="Times New Roman" panose="02020603050405020304" pitchFamily="18" charset="0"/>
                        </a:rPr>
                        <a:t>TIMESTAMP Type</a:t>
                      </a:r>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ctr">
                    <a:lnL w="12700" cap="flat" cmpd="sng" algn="ctr">
                      <a:solidFill>
                        <a:srgbClr val="E04AF7"/>
                      </a:solidFill>
                      <a:prstDash val="solid"/>
                      <a:round/>
                      <a:headEnd type="none" w="med" len="med"/>
                      <a:tailEnd type="none" w="med" len="med"/>
                    </a:lnL>
                    <a:lnR w="12700" cap="flat" cmpd="sng" algn="ctr">
                      <a:solidFill>
                        <a:srgbClr val="404BF7"/>
                      </a:solidFill>
                      <a:prstDash val="solid"/>
                      <a:round/>
                      <a:headEnd type="none" w="med" len="med"/>
                      <a:tailEnd type="none" w="med" len="med"/>
                    </a:lnR>
                    <a:lnT w="12700" cap="flat" cmpd="sng" algn="ctr">
                      <a:solidFill>
                        <a:srgbClr val="E04AF7"/>
                      </a:solidFill>
                      <a:prstDash val="solid"/>
                      <a:round/>
                      <a:headEnd type="none" w="med" len="med"/>
                      <a:tailEnd type="none" w="med" len="med"/>
                    </a:lnT>
                    <a:lnB w="12700" cap="flat" cmpd="sng" algn="ctr">
                      <a:solidFill>
                        <a:srgbClr val="504AF7"/>
                      </a:solidFill>
                      <a:prstDash val="solid"/>
                      <a:round/>
                      <a:headEnd type="none" w="med" len="med"/>
                      <a:tailEnd type="none" w="med" len="med"/>
                    </a:lnB>
                    <a:solidFill>
                      <a:srgbClr val="FFFFFF"/>
                    </a:solidFill>
                  </a:tcPr>
                </a:tc>
                <a:tc>
                  <a:txBody>
                    <a:bodyPr/>
                    <a:lstStyle/>
                    <a:p>
                      <a:pPr algn="l"/>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404BF7"/>
                      </a:solidFill>
                      <a:prstDash val="solid"/>
                      <a:round/>
                      <a:headEnd type="none" w="med" len="med"/>
                      <a:tailEnd type="none" w="med" len="med"/>
                    </a:lnL>
                    <a:lnR w="9525" cap="flat" cmpd="sng" algn="ctr">
                      <a:solidFill>
                        <a:srgbClr val="404BF7"/>
                      </a:solidFill>
                      <a:prstDash val="solid"/>
                      <a:round/>
                      <a:headEnd type="none" w="med" len="med"/>
                      <a:tailEnd type="none" w="med" len="med"/>
                    </a:lnR>
                    <a:lnT w="12700" cap="flat" cmpd="sng" algn="ctr">
                      <a:solidFill>
                        <a:srgbClr val="404BF7"/>
                      </a:solidFill>
                      <a:prstDash val="solid"/>
                      <a:round/>
                      <a:headEnd type="none" w="med" len="med"/>
                      <a:tailEnd type="none" w="med" len="med"/>
                    </a:lnT>
                    <a:lnB w="12700" cap="flat" cmpd="sng" algn="ctr">
                      <a:solidFill>
                        <a:srgbClr val="C049F7"/>
                      </a:solidFill>
                      <a:prstDash val="solid"/>
                      <a:round/>
                      <a:headEnd type="none" w="med" len="med"/>
                      <a:tailEnd type="none" w="med" len="med"/>
                    </a:lnB>
                    <a:solidFill>
                      <a:srgbClr val="FFFFFF"/>
                    </a:solidFill>
                  </a:tcPr>
                </a:tc>
              </a:tr>
              <a:tr h="639837">
                <a:tc vMerge="1">
                  <a:txBody>
                    <a:bodyPr/>
                    <a:lstStyle/>
                    <a:p>
                      <a:endParaRPr lang="en-IN"/>
                    </a:p>
                  </a:txBody>
                  <a:tcPr/>
                </a:tc>
                <a:tc vMerge="1">
                  <a:txBody>
                    <a:bodyPr/>
                    <a:lstStyle/>
                    <a:p>
                      <a:endParaRPr lang="en-IN"/>
                    </a:p>
                  </a:txBody>
                  <a:tcPr/>
                </a:tc>
                <a:tc rowSpan="2">
                  <a:txBody>
                    <a:bodyPr/>
                    <a:lstStyle/>
                    <a:p>
                      <a:pPr algn="ctr"/>
                      <a:r>
                        <a:rPr lang="en-IN" sz="1400" b="0" dirty="0">
                          <a:effectLst/>
                          <a:latin typeface="Times New Roman" panose="02020603050405020304" pitchFamily="18" charset="0"/>
                          <a:cs typeface="Times New Roman" panose="02020603050405020304" pitchFamily="18" charset="0"/>
                        </a:rPr>
                        <a:t>1</a:t>
                      </a:r>
                    </a:p>
                  </a:txBody>
                  <a:tcPr marL="3985" marR="3985" marT="3985" marB="3985" anchor="ctr">
                    <a:lnL w="12700" cap="flat" cmpd="sng" algn="ctr">
                      <a:solidFill>
                        <a:srgbClr val="B04DF7"/>
                      </a:solidFill>
                      <a:prstDash val="solid"/>
                      <a:round/>
                      <a:headEnd type="none" w="med" len="med"/>
                      <a:tailEnd type="none" w="med" len="med"/>
                    </a:lnL>
                    <a:lnR w="12700" cap="flat" cmpd="sng" algn="ctr">
                      <a:solidFill>
                        <a:srgbClr val="504AF7"/>
                      </a:solidFill>
                      <a:prstDash val="solid"/>
                      <a:round/>
                      <a:headEnd type="none" w="med" len="med"/>
                      <a:tailEnd type="none" w="med" len="med"/>
                    </a:lnR>
                    <a:lnT w="12700" cap="flat" cmpd="sng" algn="ctr">
                      <a:solidFill>
                        <a:srgbClr val="B04DF7"/>
                      </a:solidFill>
                      <a:prstDash val="solid"/>
                      <a:round/>
                      <a:headEnd type="none" w="med" len="med"/>
                      <a:tailEnd type="none" w="med" len="med"/>
                    </a:lnT>
                    <a:lnB w="12700" cap="flat" cmpd="sng" algn="ctr">
                      <a:solidFill>
                        <a:srgbClr val="B04DF7"/>
                      </a:solidFill>
                      <a:prstDash val="solid"/>
                      <a:round/>
                      <a:headEnd type="none" w="med" len="med"/>
                      <a:tailEnd type="none" w="med" len="med"/>
                    </a:lnB>
                    <a:solidFill>
                      <a:srgbClr val="FFFFFF"/>
                    </a:solidFill>
                  </a:tcPr>
                </a:tc>
                <a:tc>
                  <a:txBody>
                    <a:bodyPr/>
                    <a:lstStyle/>
                    <a:p>
                      <a:pPr algn="l"/>
                      <a:r>
                        <a:rPr lang="en-GB" sz="1400" b="0" dirty="0">
                          <a:effectLst/>
                          <a:latin typeface="Times New Roman" panose="02020603050405020304" pitchFamily="18" charset="0"/>
                          <a:cs typeface="Times New Roman" panose="02020603050405020304" pitchFamily="18" charset="0"/>
                        </a:rPr>
                        <a:t>Syntax: </a:t>
                      </a:r>
                      <a:r>
                        <a:rPr lang="en-GB" sz="1400" b="1" dirty="0">
                          <a:effectLst/>
                          <a:latin typeface="Times New Roman" panose="02020603050405020304" pitchFamily="18" charset="0"/>
                          <a:cs typeface="Times New Roman" panose="02020603050405020304" pitchFamily="18" charset="0"/>
                        </a:rPr>
                        <a:t>TIMESTAMP [(fractional_seconds_precision)]</a:t>
                      </a:r>
                      <a:br>
                        <a:rPr lang="en-GB" sz="1400" b="1" dirty="0">
                          <a:effectLst/>
                          <a:latin typeface="Times New Roman" panose="02020603050405020304" pitchFamily="18" charset="0"/>
                          <a:cs typeface="Times New Roman" panose="02020603050405020304" pitchFamily="18" charset="0"/>
                        </a:rPr>
                      </a:br>
                      <a:r>
                        <a:rPr lang="en-GB" sz="1400" b="0" dirty="0">
                          <a:effectLst/>
                          <a:latin typeface="Times New Roman" panose="02020603050405020304" pitchFamily="18" charset="0"/>
                          <a:cs typeface="Times New Roman" panose="02020603050405020304" pitchFamily="18" charset="0"/>
                        </a:rPr>
                        <a:t>f</a:t>
                      </a:r>
                      <a:r>
                        <a:rPr lang="en-GB" sz="1400" b="1" dirty="0">
                          <a:effectLst/>
                          <a:latin typeface="Times New Roman" panose="02020603050405020304" pitchFamily="18" charset="0"/>
                          <a:cs typeface="Times New Roman" panose="02020603050405020304" pitchFamily="18" charset="0"/>
                        </a:rPr>
                        <a:t>ractional_seconds_precision optionally specifies the number of digits in the fractional part of the second precision. Range from 0 to 9. The default is 6.</a:t>
                      </a:r>
                    </a:p>
                  </a:txBody>
                  <a:tcPr marL="3985" marR="3985" marT="3985" marB="3985" anchor="b">
                    <a:lnL w="12700" cap="flat" cmpd="sng" algn="ctr">
                      <a:solidFill>
                        <a:srgbClr val="504AF7"/>
                      </a:solidFill>
                      <a:prstDash val="solid"/>
                      <a:round/>
                      <a:headEnd type="none" w="med" len="med"/>
                      <a:tailEnd type="none" w="med" len="med"/>
                    </a:lnL>
                    <a:lnR w="12700" cap="flat" cmpd="sng" algn="ctr">
                      <a:solidFill>
                        <a:srgbClr val="C049F7"/>
                      </a:solidFill>
                      <a:prstDash val="solid"/>
                      <a:round/>
                      <a:headEnd type="none" w="med" len="med"/>
                      <a:tailEnd type="none" w="med" len="med"/>
                    </a:lnR>
                    <a:lnT w="12700" cap="flat" cmpd="sng" algn="ctr">
                      <a:solidFill>
                        <a:srgbClr val="504AF7"/>
                      </a:solidFill>
                      <a:prstDash val="solid"/>
                      <a:round/>
                      <a:headEnd type="none" w="med" len="med"/>
                      <a:tailEnd type="none" w="med" len="med"/>
                    </a:lnT>
                    <a:lnB w="12700" cap="flat" cmpd="sng" algn="ctr">
                      <a:solidFill>
                        <a:srgbClr val="504AF7"/>
                      </a:solidFill>
                      <a:prstDash val="solid"/>
                      <a:round/>
                      <a:headEnd type="none" w="med" len="med"/>
                      <a:tailEnd type="none" w="med" len="med"/>
                    </a:lnB>
                    <a:solidFill>
                      <a:srgbClr val="FFFFFF"/>
                    </a:solidFill>
                  </a:tcPr>
                </a:tc>
                <a:tc>
                  <a:txBody>
                    <a:bodyPr/>
                    <a:lstStyle/>
                    <a:p>
                      <a:pPr algn="l"/>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C049F7"/>
                      </a:solidFill>
                      <a:prstDash val="solid"/>
                      <a:round/>
                      <a:headEnd type="none" w="med" len="med"/>
                      <a:tailEnd type="none" w="med" len="med"/>
                    </a:lnL>
                    <a:lnR w="9525" cap="flat" cmpd="sng" algn="ctr">
                      <a:solidFill>
                        <a:srgbClr val="C049F7"/>
                      </a:solidFill>
                      <a:prstDash val="solid"/>
                      <a:round/>
                      <a:headEnd type="none" w="med" len="med"/>
                      <a:tailEnd type="none" w="med" len="med"/>
                    </a:lnR>
                    <a:lnT w="12700" cap="flat" cmpd="sng" algn="ctr">
                      <a:solidFill>
                        <a:srgbClr val="C049F7"/>
                      </a:solidFill>
                      <a:prstDash val="solid"/>
                      <a:round/>
                      <a:headEnd type="none" w="med" len="med"/>
                      <a:tailEnd type="none" w="med" len="med"/>
                    </a:lnT>
                    <a:lnB w="12700" cap="flat" cmpd="sng" algn="ctr">
                      <a:solidFill>
                        <a:srgbClr val="D04BF7"/>
                      </a:solidFill>
                      <a:prstDash val="solid"/>
                      <a:round/>
                      <a:headEnd type="none" w="med" len="med"/>
                      <a:tailEnd type="none" w="med" len="med"/>
                    </a:lnB>
                    <a:solidFill>
                      <a:srgbClr val="FFFFFF"/>
                    </a:solidFill>
                  </a:tcPr>
                </a:tc>
              </a:tr>
              <a:tr h="393604">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a:r>
                        <a:rPr lang="en-IN" sz="1400" b="1" dirty="0">
                          <a:effectLst/>
                          <a:latin typeface="Times New Roman" panose="02020603050405020304" pitchFamily="18" charset="0"/>
                          <a:cs typeface="Times New Roman" panose="02020603050405020304" pitchFamily="18" charset="0"/>
                        </a:rPr>
                        <a:t>Example: TIMESTAMP ‘2014-04-13 18:10:52.124</a:t>
                      </a:r>
                      <a:r>
                        <a:rPr lang="en-IN" sz="1400" b="0" dirty="0">
                          <a:effectLst/>
                          <a:latin typeface="Times New Roman" panose="02020603050405020304" pitchFamily="18" charset="0"/>
                          <a:cs typeface="Times New Roman" panose="02020603050405020304" pitchFamily="18" charset="0"/>
                        </a:rPr>
                        <a:t>’</a:t>
                      </a:r>
                    </a:p>
                  </a:txBody>
                  <a:tcPr marL="3985" marR="3985" marT="3985" marB="3985" anchor="b">
                    <a:lnL w="12700" cap="flat" cmpd="sng" algn="ctr">
                      <a:solidFill>
                        <a:srgbClr val="504AF7"/>
                      </a:solidFill>
                      <a:prstDash val="solid"/>
                      <a:round/>
                      <a:headEnd type="none" w="med" len="med"/>
                      <a:tailEnd type="none" w="med" len="med"/>
                    </a:lnL>
                    <a:lnR w="12700" cap="flat" cmpd="sng" algn="ctr">
                      <a:solidFill>
                        <a:srgbClr val="D04BF7"/>
                      </a:solidFill>
                      <a:prstDash val="solid"/>
                      <a:round/>
                      <a:headEnd type="none" w="med" len="med"/>
                      <a:tailEnd type="none" w="med" len="med"/>
                    </a:lnR>
                    <a:lnT w="12700" cap="flat" cmpd="sng" algn="ctr">
                      <a:solidFill>
                        <a:srgbClr val="504AF7"/>
                      </a:solidFill>
                      <a:prstDash val="solid"/>
                      <a:round/>
                      <a:headEnd type="none" w="med" len="med"/>
                      <a:tailEnd type="none" w="med" len="med"/>
                    </a:lnT>
                    <a:lnB w="12700" cap="flat" cmpd="sng" algn="ctr">
                      <a:solidFill>
                        <a:srgbClr val="E04AF7"/>
                      </a:solidFill>
                      <a:prstDash val="solid"/>
                      <a:round/>
                      <a:headEnd type="none" w="med" len="med"/>
                      <a:tailEnd type="none" w="med" len="med"/>
                    </a:lnB>
                    <a:solidFill>
                      <a:srgbClr val="FFFFFF"/>
                    </a:solidFill>
                  </a:tcPr>
                </a:tc>
                <a:tc>
                  <a:txBody>
                    <a:bodyPr/>
                    <a:lstStyle/>
                    <a:p>
                      <a:pPr algn="l"/>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D04BF7"/>
                      </a:solidFill>
                      <a:prstDash val="solid"/>
                      <a:round/>
                      <a:headEnd type="none" w="med" len="med"/>
                      <a:tailEnd type="none" w="med" len="med"/>
                    </a:lnL>
                    <a:lnR w="9525" cap="flat" cmpd="sng" algn="ctr">
                      <a:solidFill>
                        <a:srgbClr val="D04BF7"/>
                      </a:solidFill>
                      <a:prstDash val="solid"/>
                      <a:round/>
                      <a:headEnd type="none" w="med" len="med"/>
                      <a:tailEnd type="none" w="med" len="med"/>
                    </a:lnR>
                    <a:lnT w="12700" cap="flat" cmpd="sng" algn="ctr">
                      <a:solidFill>
                        <a:srgbClr val="D04BF7"/>
                      </a:solidFill>
                      <a:prstDash val="solid"/>
                      <a:round/>
                      <a:headEnd type="none" w="med" len="med"/>
                      <a:tailEnd type="none" w="med" len="med"/>
                    </a:lnT>
                    <a:lnB w="12700" cap="flat" cmpd="sng" algn="ctr">
                      <a:solidFill>
                        <a:srgbClr val="604CF7"/>
                      </a:solidFill>
                      <a:prstDash val="solid"/>
                      <a:round/>
                      <a:headEnd type="none" w="med" len="med"/>
                      <a:tailEnd type="none" w="med" len="med"/>
                    </a:lnB>
                    <a:solidFill>
                      <a:srgbClr val="FFFFFF"/>
                    </a:solidFill>
                  </a:tcPr>
                </a:tc>
              </a:tr>
              <a:tr h="219387">
                <a:tc vMerge="1">
                  <a:txBody>
                    <a:bodyPr/>
                    <a:lstStyle/>
                    <a:p>
                      <a:endParaRPr lang="en-IN"/>
                    </a:p>
                  </a:txBody>
                  <a:tcPr/>
                </a:tc>
                <a:tc vMerge="1">
                  <a:txBody>
                    <a:bodyPr/>
                    <a:lstStyle/>
                    <a:p>
                      <a:endParaRPr lang="en-IN"/>
                    </a:p>
                  </a:txBody>
                  <a:tcPr/>
                </a:tc>
                <a:tc rowSpan="5">
                  <a:txBody>
                    <a:bodyPr/>
                    <a:lstStyle/>
                    <a:p>
                      <a:pPr algn="ctr"/>
                      <a:r>
                        <a:rPr lang="en-IN" sz="1400" b="0" dirty="0">
                          <a:effectLst/>
                          <a:latin typeface="Times New Roman" panose="02020603050405020304" pitchFamily="18" charset="0"/>
                          <a:cs typeface="Times New Roman" panose="02020603050405020304" pitchFamily="18" charset="0"/>
                        </a:rPr>
                        <a:t>2</a:t>
                      </a:r>
                    </a:p>
                  </a:txBody>
                  <a:tcPr marL="3985" marR="3985" marT="3985" marB="3985" anchor="ctr">
                    <a:lnL w="12700" cap="flat" cmpd="sng" algn="ctr">
                      <a:solidFill>
                        <a:srgbClr val="B04DF7"/>
                      </a:solidFill>
                      <a:prstDash val="solid"/>
                      <a:round/>
                      <a:headEnd type="none" w="med" len="med"/>
                      <a:tailEnd type="none" w="med" len="med"/>
                    </a:lnL>
                    <a:lnR w="12700" cap="flat" cmpd="sng" algn="ctr">
                      <a:solidFill>
                        <a:srgbClr val="E04AF7"/>
                      </a:solidFill>
                      <a:prstDash val="solid"/>
                      <a:round/>
                      <a:headEnd type="none" w="med" len="med"/>
                      <a:tailEnd type="none" w="med" len="med"/>
                    </a:lnR>
                    <a:lnT w="12700" cap="flat" cmpd="sng" algn="ctr">
                      <a:solidFill>
                        <a:srgbClr val="B04DF7"/>
                      </a:solidFill>
                      <a:prstDash val="solid"/>
                      <a:round/>
                      <a:headEnd type="none" w="med" len="med"/>
                      <a:tailEnd type="none" w="med" len="med"/>
                    </a:lnT>
                    <a:lnB w="12700" cap="flat" cmpd="sng" algn="ctr">
                      <a:solidFill>
                        <a:srgbClr val="904CF7"/>
                      </a:solidFill>
                      <a:prstDash val="solid"/>
                      <a:round/>
                      <a:headEnd type="none" w="med" len="med"/>
                      <a:tailEnd type="none" w="med" len="med"/>
                    </a:lnB>
                    <a:solidFill>
                      <a:srgbClr val="FFFFFF"/>
                    </a:solidFill>
                  </a:tcPr>
                </a:tc>
                <a:tc>
                  <a:txBody>
                    <a:bodyPr/>
                    <a:lstStyle/>
                    <a:p>
                      <a:pPr algn="l"/>
                      <a:r>
                        <a:rPr lang="en-GB" sz="1400" b="1" dirty="0">
                          <a:effectLst/>
                          <a:latin typeface="Times New Roman" panose="02020603050405020304" pitchFamily="18" charset="0"/>
                          <a:cs typeface="Times New Roman" panose="02020603050405020304" pitchFamily="18" charset="0"/>
                        </a:rPr>
                        <a:t>Syntax: TIMESTAMP [(fractional_seconds_precision)] WITH TIME ZONE</a:t>
                      </a:r>
                    </a:p>
                  </a:txBody>
                  <a:tcPr marL="3985" marR="3985" marT="3985" marB="3985" anchor="b">
                    <a:lnL w="12700" cap="flat" cmpd="sng" algn="ctr">
                      <a:solidFill>
                        <a:srgbClr val="E04AF7"/>
                      </a:solidFill>
                      <a:prstDash val="solid"/>
                      <a:round/>
                      <a:headEnd type="none" w="med" len="med"/>
                      <a:tailEnd type="none" w="med" len="med"/>
                    </a:lnL>
                    <a:lnR w="12700" cap="flat" cmpd="sng" algn="ctr">
                      <a:solidFill>
                        <a:srgbClr val="604CF7"/>
                      </a:solidFill>
                      <a:prstDash val="solid"/>
                      <a:round/>
                      <a:headEnd type="none" w="med" len="med"/>
                      <a:tailEnd type="none" w="med" len="med"/>
                    </a:lnR>
                    <a:lnT w="12700" cap="flat" cmpd="sng" algn="ctr">
                      <a:solidFill>
                        <a:srgbClr val="E04AF7"/>
                      </a:solidFill>
                      <a:prstDash val="solid"/>
                      <a:round/>
                      <a:headEnd type="none" w="med" len="med"/>
                      <a:tailEnd type="none" w="med" len="med"/>
                    </a:lnT>
                    <a:lnB w="12700" cap="flat" cmpd="sng" algn="ctr">
                      <a:solidFill>
                        <a:srgbClr val="504AF7"/>
                      </a:solidFill>
                      <a:prstDash val="solid"/>
                      <a:round/>
                      <a:headEnd type="none" w="med" len="med"/>
                      <a:tailEnd type="none" w="med" len="med"/>
                    </a:lnB>
                    <a:solidFill>
                      <a:srgbClr val="FFFFFF"/>
                    </a:solidFill>
                  </a:tcPr>
                </a:tc>
                <a:tc>
                  <a:txBody>
                    <a:bodyPr/>
                    <a:lstStyle/>
                    <a:p>
                      <a:pPr algn="l"/>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604CF7"/>
                      </a:solidFill>
                      <a:prstDash val="solid"/>
                      <a:round/>
                      <a:headEnd type="none" w="med" len="med"/>
                      <a:tailEnd type="none" w="med" len="med"/>
                    </a:lnL>
                    <a:lnR w="9525" cap="flat" cmpd="sng" algn="ctr">
                      <a:solidFill>
                        <a:srgbClr val="604CF7"/>
                      </a:solidFill>
                      <a:prstDash val="solid"/>
                      <a:round/>
                      <a:headEnd type="none" w="med" len="med"/>
                      <a:tailEnd type="none" w="med" len="med"/>
                    </a:lnR>
                    <a:lnT w="12700" cap="flat" cmpd="sng" algn="ctr">
                      <a:solidFill>
                        <a:srgbClr val="604CF7"/>
                      </a:solidFill>
                      <a:prstDash val="solid"/>
                      <a:round/>
                      <a:headEnd type="none" w="med" len="med"/>
                      <a:tailEnd type="none" w="med" len="med"/>
                    </a:lnT>
                    <a:lnB w="12700" cap="flat" cmpd="sng" algn="ctr">
                      <a:solidFill>
                        <a:srgbClr val="404BF7"/>
                      </a:solidFill>
                      <a:prstDash val="solid"/>
                      <a:round/>
                      <a:headEnd type="none" w="med" len="med"/>
                      <a:tailEnd type="none" w="med" len="med"/>
                    </a:lnB>
                    <a:solidFill>
                      <a:srgbClr val="FFFFFF"/>
                    </a:solidFill>
                  </a:tcPr>
                </a:tc>
              </a:tr>
              <a:tr h="219387">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a:r>
                        <a:rPr lang="en-GB" sz="1400" b="1" dirty="0">
                          <a:effectLst/>
                          <a:latin typeface="Times New Roman" panose="02020603050405020304" pitchFamily="18" charset="0"/>
                          <a:cs typeface="Times New Roman" panose="02020603050405020304" pitchFamily="18" charset="0"/>
                        </a:rPr>
                        <a:t>Example: TIMESTAMP ‘2014-04-13 18:10:52.124 +05:30’</a:t>
                      </a:r>
                    </a:p>
                  </a:txBody>
                  <a:tcPr marL="3985" marR="3985" marT="3985" marB="3985" anchor="b">
                    <a:lnL w="12700" cap="flat" cmpd="sng" algn="ctr">
                      <a:solidFill>
                        <a:srgbClr val="504AF7"/>
                      </a:solidFill>
                      <a:prstDash val="solid"/>
                      <a:round/>
                      <a:headEnd type="none" w="med" len="med"/>
                      <a:tailEnd type="none" w="med" len="med"/>
                    </a:lnL>
                    <a:lnR w="12700" cap="flat" cmpd="sng" algn="ctr">
                      <a:solidFill>
                        <a:srgbClr val="404BF7"/>
                      </a:solidFill>
                      <a:prstDash val="solid"/>
                      <a:round/>
                      <a:headEnd type="none" w="med" len="med"/>
                      <a:tailEnd type="none" w="med" len="med"/>
                    </a:lnR>
                    <a:lnT w="12700" cap="flat" cmpd="sng" algn="ctr">
                      <a:solidFill>
                        <a:srgbClr val="504AF7"/>
                      </a:solidFill>
                      <a:prstDash val="solid"/>
                      <a:round/>
                      <a:headEnd type="none" w="med" len="med"/>
                      <a:tailEnd type="none" w="med" len="med"/>
                    </a:lnT>
                    <a:lnB w="12700" cap="flat" cmpd="sng" algn="ctr">
                      <a:solidFill>
                        <a:srgbClr val="304CF7"/>
                      </a:solidFill>
                      <a:prstDash val="solid"/>
                      <a:round/>
                      <a:headEnd type="none" w="med" len="med"/>
                      <a:tailEnd type="none" w="med" len="med"/>
                    </a:lnB>
                    <a:solidFill>
                      <a:srgbClr val="FFFFFF"/>
                    </a:solidFill>
                  </a:tcPr>
                </a:tc>
                <a:tc>
                  <a:txBody>
                    <a:bodyPr/>
                    <a:lstStyle/>
                    <a:p>
                      <a:pPr algn="l"/>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404BF7"/>
                      </a:solidFill>
                      <a:prstDash val="solid"/>
                      <a:round/>
                      <a:headEnd type="none" w="med" len="med"/>
                      <a:tailEnd type="none" w="med" len="med"/>
                    </a:lnL>
                    <a:lnR w="9525" cap="flat" cmpd="sng" algn="ctr">
                      <a:solidFill>
                        <a:srgbClr val="404BF7"/>
                      </a:solidFill>
                      <a:prstDash val="solid"/>
                      <a:round/>
                      <a:headEnd type="none" w="med" len="med"/>
                      <a:tailEnd type="none" w="med" len="med"/>
                    </a:lnR>
                    <a:lnT w="12700" cap="flat" cmpd="sng" algn="ctr">
                      <a:solidFill>
                        <a:srgbClr val="404BF7"/>
                      </a:solidFill>
                      <a:prstDash val="solid"/>
                      <a:round/>
                      <a:headEnd type="none" w="med" len="med"/>
                      <a:tailEnd type="none" w="med" len="med"/>
                    </a:lnT>
                    <a:lnB w="12700" cap="flat" cmpd="sng" algn="ctr">
                      <a:solidFill>
                        <a:srgbClr val="004FF7"/>
                      </a:solidFill>
                      <a:prstDash val="solid"/>
                      <a:round/>
                      <a:headEnd type="none" w="med" len="med"/>
                      <a:tailEnd type="none" w="med" len="med"/>
                    </a:lnB>
                    <a:solidFill>
                      <a:srgbClr val="FFFFFF"/>
                    </a:solidFill>
                  </a:tcPr>
                </a:tc>
              </a:tr>
              <a:tr h="277053">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a:r>
                        <a:rPr lang="en-GB" sz="1400" b="0">
                          <a:effectLst/>
                          <a:latin typeface="Times New Roman" panose="02020603050405020304" pitchFamily="18" charset="0"/>
                          <a:cs typeface="Times New Roman" panose="02020603050405020304" pitchFamily="18" charset="0"/>
                        </a:rPr>
                        <a:t>WITH TIME ZONE specify the UTC time zone. Following two values represent the same instant in UTC.</a:t>
                      </a:r>
                    </a:p>
                  </a:txBody>
                  <a:tcPr marL="3985" marR="3985" marT="3985" marB="3985" anchor="b">
                    <a:lnL w="12700" cap="flat" cmpd="sng" algn="ctr">
                      <a:solidFill>
                        <a:srgbClr val="304CF7"/>
                      </a:solidFill>
                      <a:prstDash val="solid"/>
                      <a:round/>
                      <a:headEnd type="none" w="med" len="med"/>
                      <a:tailEnd type="none" w="med" len="med"/>
                    </a:lnL>
                    <a:lnR w="12700" cap="flat" cmpd="sng" algn="ctr">
                      <a:solidFill>
                        <a:srgbClr val="004FF7"/>
                      </a:solidFill>
                      <a:prstDash val="solid"/>
                      <a:round/>
                      <a:headEnd type="none" w="med" len="med"/>
                      <a:tailEnd type="none" w="med" len="med"/>
                    </a:lnR>
                    <a:lnT w="12700" cap="flat" cmpd="sng" algn="ctr">
                      <a:solidFill>
                        <a:srgbClr val="304CF7"/>
                      </a:solidFill>
                      <a:prstDash val="solid"/>
                      <a:round/>
                      <a:headEnd type="none" w="med" len="med"/>
                      <a:tailEnd type="none" w="med" len="med"/>
                    </a:lnT>
                    <a:lnB w="12700" cap="flat" cmpd="sng" algn="ctr">
                      <a:solidFill>
                        <a:srgbClr val="3049F7"/>
                      </a:solidFill>
                      <a:prstDash val="solid"/>
                      <a:round/>
                      <a:headEnd type="none" w="med" len="med"/>
                      <a:tailEnd type="none" w="med" len="med"/>
                    </a:lnB>
                    <a:solidFill>
                      <a:srgbClr val="FFFFFF"/>
                    </a:solidFill>
                  </a:tcPr>
                </a:tc>
                <a:tc>
                  <a:txBody>
                    <a:bodyPr/>
                    <a:lstStyle/>
                    <a:p>
                      <a:pPr algn="l"/>
                      <a:endParaRPr lang="en-IN" sz="1400" b="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004FF7"/>
                      </a:solidFill>
                      <a:prstDash val="solid"/>
                      <a:round/>
                      <a:headEnd type="none" w="med" len="med"/>
                      <a:tailEnd type="none" w="med" len="med"/>
                    </a:lnL>
                    <a:lnR w="9525" cap="flat" cmpd="sng" algn="ctr">
                      <a:solidFill>
                        <a:srgbClr val="004FF7"/>
                      </a:solidFill>
                      <a:prstDash val="solid"/>
                      <a:round/>
                      <a:headEnd type="none" w="med" len="med"/>
                      <a:tailEnd type="none" w="med" len="med"/>
                    </a:lnR>
                    <a:lnT w="12700" cap="flat" cmpd="sng" algn="ctr">
                      <a:solidFill>
                        <a:srgbClr val="004FF7"/>
                      </a:solidFill>
                      <a:prstDash val="solid"/>
                      <a:round/>
                      <a:headEnd type="none" w="med" len="med"/>
                      <a:tailEnd type="none" w="med" len="med"/>
                    </a:lnT>
                    <a:lnB w="12700" cap="flat" cmpd="sng" algn="ctr">
                      <a:solidFill>
                        <a:srgbClr val="3049F7"/>
                      </a:solidFill>
                      <a:prstDash val="solid"/>
                      <a:round/>
                      <a:headEnd type="none" w="med" len="med"/>
                      <a:tailEnd type="none" w="med" len="med"/>
                    </a:lnB>
                    <a:solidFill>
                      <a:srgbClr val="FFFFFF"/>
                    </a:solidFill>
                  </a:tcPr>
                </a:tc>
              </a:tr>
              <a:tr h="219387">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a:r>
                        <a:rPr lang="en-GB" sz="1400" b="0" dirty="0">
                          <a:effectLst/>
                          <a:latin typeface="Times New Roman" panose="02020603050405020304" pitchFamily="18" charset="0"/>
                          <a:cs typeface="Times New Roman" panose="02020603050405020304" pitchFamily="18" charset="0"/>
                        </a:rPr>
                        <a:t>TIMESTAMP ‘1999-04-15 8:00:00 -8:00’ (8.00 AM Pacific Standard Time) or</a:t>
                      </a:r>
                    </a:p>
                  </a:txBody>
                  <a:tcPr marL="3985" marR="3985" marT="3985" marB="3985" anchor="b">
                    <a:lnL w="12700" cap="flat" cmpd="sng" algn="ctr">
                      <a:solidFill>
                        <a:srgbClr val="3049F7"/>
                      </a:solidFill>
                      <a:prstDash val="solid"/>
                      <a:round/>
                      <a:headEnd type="none" w="med" len="med"/>
                      <a:tailEnd type="none" w="med" len="med"/>
                    </a:lnL>
                    <a:lnR w="12700" cap="flat" cmpd="sng" algn="ctr">
                      <a:solidFill>
                        <a:srgbClr val="3049F7"/>
                      </a:solidFill>
                      <a:prstDash val="solid"/>
                      <a:round/>
                      <a:headEnd type="none" w="med" len="med"/>
                      <a:tailEnd type="none" w="med" len="med"/>
                    </a:lnR>
                    <a:lnT w="12700" cap="flat" cmpd="sng" algn="ctr">
                      <a:solidFill>
                        <a:srgbClr val="3049F7"/>
                      </a:solidFill>
                      <a:prstDash val="solid"/>
                      <a:round/>
                      <a:headEnd type="none" w="med" len="med"/>
                      <a:tailEnd type="none" w="med" len="med"/>
                    </a:lnT>
                    <a:lnB w="12700" cap="flat" cmpd="sng" algn="ctr">
                      <a:solidFill>
                        <a:srgbClr val="E04AF7"/>
                      </a:solidFill>
                      <a:prstDash val="solid"/>
                      <a:round/>
                      <a:headEnd type="none" w="med" len="med"/>
                      <a:tailEnd type="none" w="med" len="med"/>
                    </a:lnB>
                    <a:solidFill>
                      <a:srgbClr val="FFFFFF"/>
                    </a:solidFill>
                  </a:tcPr>
                </a:tc>
                <a:tc>
                  <a:txBody>
                    <a:bodyPr/>
                    <a:lstStyle/>
                    <a:p>
                      <a:pPr algn="l"/>
                      <a:endParaRPr lang="en-IN" sz="1400" b="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3049F7"/>
                      </a:solidFill>
                      <a:prstDash val="solid"/>
                      <a:round/>
                      <a:headEnd type="none" w="med" len="med"/>
                      <a:tailEnd type="none" w="med" len="med"/>
                    </a:lnL>
                    <a:lnR w="9525" cap="flat" cmpd="sng" algn="ctr">
                      <a:solidFill>
                        <a:srgbClr val="3049F7"/>
                      </a:solidFill>
                      <a:prstDash val="solid"/>
                      <a:round/>
                      <a:headEnd type="none" w="med" len="med"/>
                      <a:tailEnd type="none" w="med" len="med"/>
                    </a:lnR>
                    <a:lnT w="12700" cap="flat" cmpd="sng" algn="ctr">
                      <a:solidFill>
                        <a:srgbClr val="3049F7"/>
                      </a:solidFill>
                      <a:prstDash val="solid"/>
                      <a:round/>
                      <a:headEnd type="none" w="med" len="med"/>
                      <a:tailEnd type="none" w="med" len="med"/>
                    </a:lnT>
                    <a:lnB w="12700" cap="flat" cmpd="sng" algn="ctr">
                      <a:solidFill>
                        <a:srgbClr val="D04BF7"/>
                      </a:solidFill>
                      <a:prstDash val="solid"/>
                      <a:round/>
                      <a:headEnd type="none" w="med" len="med"/>
                      <a:tailEnd type="none" w="med" len="med"/>
                    </a:lnB>
                    <a:solidFill>
                      <a:srgbClr val="FFFFFF"/>
                    </a:solidFill>
                  </a:tcPr>
                </a:tc>
              </a:tr>
              <a:tr h="219387">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a:r>
                        <a:rPr lang="en-GB" sz="1400" b="0" dirty="0">
                          <a:effectLst/>
                          <a:latin typeface="Times New Roman" panose="02020603050405020304" pitchFamily="18" charset="0"/>
                          <a:cs typeface="Times New Roman" panose="02020603050405020304" pitchFamily="18" charset="0"/>
                        </a:rPr>
                        <a:t>TIMESTAMP ‘1999-04-15 11:00:00 -5:00’ (11:00 AM Eastern Standard Time) both are same.</a:t>
                      </a:r>
                    </a:p>
                  </a:txBody>
                  <a:tcPr marL="3985" marR="3985" marT="3985" marB="3985" anchor="b">
                    <a:lnL w="12700" cap="flat" cmpd="sng" algn="ctr">
                      <a:solidFill>
                        <a:srgbClr val="E04AF7"/>
                      </a:solidFill>
                      <a:prstDash val="solid"/>
                      <a:round/>
                      <a:headEnd type="none" w="med" len="med"/>
                      <a:tailEnd type="none" w="med" len="med"/>
                    </a:lnL>
                    <a:lnR w="12700" cap="flat" cmpd="sng" algn="ctr">
                      <a:solidFill>
                        <a:srgbClr val="D04BF7"/>
                      </a:solidFill>
                      <a:prstDash val="solid"/>
                      <a:round/>
                      <a:headEnd type="none" w="med" len="med"/>
                      <a:tailEnd type="none" w="med" len="med"/>
                    </a:lnR>
                    <a:lnT w="12700" cap="flat" cmpd="sng" algn="ctr">
                      <a:solidFill>
                        <a:srgbClr val="E04AF7"/>
                      </a:solidFill>
                      <a:prstDash val="solid"/>
                      <a:round/>
                      <a:headEnd type="none" w="med" len="med"/>
                      <a:tailEnd type="none" w="med" len="med"/>
                    </a:lnT>
                    <a:lnB w="12700" cap="flat" cmpd="sng" algn="ctr">
                      <a:solidFill>
                        <a:srgbClr val="C049F7"/>
                      </a:solidFill>
                      <a:prstDash val="solid"/>
                      <a:round/>
                      <a:headEnd type="none" w="med" len="med"/>
                      <a:tailEnd type="none" w="med" len="med"/>
                    </a:lnB>
                    <a:solidFill>
                      <a:srgbClr val="FFFFFF"/>
                    </a:solidFill>
                  </a:tcPr>
                </a:tc>
                <a:tc>
                  <a:txBody>
                    <a:bodyPr/>
                    <a:lstStyle/>
                    <a:p>
                      <a:pPr algn="l"/>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D04BF7"/>
                      </a:solidFill>
                      <a:prstDash val="solid"/>
                      <a:round/>
                      <a:headEnd type="none" w="med" len="med"/>
                      <a:tailEnd type="none" w="med" len="med"/>
                    </a:lnL>
                    <a:lnR w="9525" cap="flat" cmpd="sng" algn="ctr">
                      <a:solidFill>
                        <a:srgbClr val="D04BF7"/>
                      </a:solidFill>
                      <a:prstDash val="solid"/>
                      <a:round/>
                      <a:headEnd type="none" w="med" len="med"/>
                      <a:tailEnd type="none" w="med" len="med"/>
                    </a:lnR>
                    <a:lnT w="12700" cap="flat" cmpd="sng" algn="ctr">
                      <a:solidFill>
                        <a:srgbClr val="D04BF7"/>
                      </a:solidFill>
                      <a:prstDash val="solid"/>
                      <a:round/>
                      <a:headEnd type="none" w="med" len="med"/>
                      <a:tailEnd type="none" w="med" len="med"/>
                    </a:lnT>
                    <a:lnB w="12700" cap="flat" cmpd="sng" algn="ctr">
                      <a:solidFill>
                        <a:srgbClr val="D04BF7"/>
                      </a:solidFill>
                      <a:prstDash val="solid"/>
                      <a:round/>
                      <a:headEnd type="none" w="med" len="med"/>
                      <a:tailEnd type="none" w="med" len="med"/>
                    </a:lnB>
                    <a:solidFill>
                      <a:srgbClr val="FFFFFF"/>
                    </a:solidFill>
                  </a:tcPr>
                </a:tc>
              </a:tr>
              <a:tr h="219387">
                <a:tc vMerge="1">
                  <a:txBody>
                    <a:bodyPr/>
                    <a:lstStyle/>
                    <a:p>
                      <a:endParaRPr lang="en-IN"/>
                    </a:p>
                  </a:txBody>
                  <a:tcPr/>
                </a:tc>
                <a:tc vMerge="1">
                  <a:txBody>
                    <a:bodyPr/>
                    <a:lstStyle/>
                    <a:p>
                      <a:endParaRPr lang="en-IN"/>
                    </a:p>
                  </a:txBody>
                  <a:tcPr/>
                </a:tc>
                <a:tc rowSpan="4">
                  <a:txBody>
                    <a:bodyPr/>
                    <a:lstStyle/>
                    <a:p>
                      <a:pPr algn="ctr"/>
                      <a:r>
                        <a:rPr lang="en-IN" sz="1400" b="0" dirty="0">
                          <a:effectLst/>
                          <a:latin typeface="Times New Roman" panose="02020603050405020304" pitchFamily="18" charset="0"/>
                          <a:cs typeface="Times New Roman" panose="02020603050405020304" pitchFamily="18" charset="0"/>
                        </a:rPr>
                        <a:t>3</a:t>
                      </a:r>
                    </a:p>
                  </a:txBody>
                  <a:tcPr marL="3985" marR="3985" marT="3985" marB="3985" anchor="ctr">
                    <a:lnL w="12700" cap="flat" cmpd="sng" algn="ctr">
                      <a:solidFill>
                        <a:srgbClr val="904CF7"/>
                      </a:solidFill>
                      <a:prstDash val="solid"/>
                      <a:round/>
                      <a:headEnd type="none" w="med" len="med"/>
                      <a:tailEnd type="none" w="med" len="med"/>
                    </a:lnL>
                    <a:lnR w="12700" cap="flat" cmpd="sng" algn="ctr">
                      <a:solidFill>
                        <a:srgbClr val="C049F7"/>
                      </a:solidFill>
                      <a:prstDash val="solid"/>
                      <a:round/>
                      <a:headEnd type="none" w="med" len="med"/>
                      <a:tailEnd type="none" w="med" len="med"/>
                    </a:lnR>
                    <a:lnT w="12700" cap="flat" cmpd="sng" algn="ctr">
                      <a:solidFill>
                        <a:srgbClr val="904CF7"/>
                      </a:solidFill>
                      <a:prstDash val="solid"/>
                      <a:round/>
                      <a:headEnd type="none" w="med" len="med"/>
                      <a:tailEnd type="none" w="med" len="med"/>
                    </a:lnT>
                    <a:lnB w="9525" cap="flat" cmpd="sng" algn="ctr">
                      <a:solidFill>
                        <a:srgbClr val="904CF7"/>
                      </a:solidFill>
                      <a:prstDash val="solid"/>
                      <a:round/>
                      <a:headEnd type="none" w="med" len="med"/>
                      <a:tailEnd type="none" w="med" len="med"/>
                    </a:lnB>
                    <a:solidFill>
                      <a:srgbClr val="FFFFFF"/>
                    </a:solidFill>
                  </a:tcPr>
                </a:tc>
                <a:tc>
                  <a:txBody>
                    <a:bodyPr/>
                    <a:lstStyle/>
                    <a:p>
                      <a:pPr algn="l"/>
                      <a:r>
                        <a:rPr lang="en-GB" sz="1400" b="1" dirty="0">
                          <a:effectLst/>
                          <a:latin typeface="Times New Roman" panose="02020603050405020304" pitchFamily="18" charset="0"/>
                          <a:cs typeface="Times New Roman" panose="02020603050405020304" pitchFamily="18" charset="0"/>
                        </a:rPr>
                        <a:t>Syntax: TIMESTAMP [(fractional_seconds_precision)] WITH LOCAL TIME </a:t>
                      </a:r>
                      <a:r>
                        <a:rPr lang="en-GB" sz="1400" b="1" dirty="0" smtClean="0">
                          <a:effectLst/>
                          <a:latin typeface="Times New Roman" panose="02020603050405020304" pitchFamily="18" charset="0"/>
                          <a:cs typeface="Times New Roman" panose="02020603050405020304" pitchFamily="18" charset="0"/>
                        </a:rPr>
                        <a:t>ZONE</a:t>
                      </a:r>
                    </a:p>
                    <a:p>
                      <a:pPr algn="l"/>
                      <a:endParaRPr lang="en-GB" sz="1400" b="1"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C049F7"/>
                      </a:solidFill>
                      <a:prstDash val="solid"/>
                      <a:round/>
                      <a:headEnd type="none" w="med" len="med"/>
                      <a:tailEnd type="none" w="med" len="med"/>
                    </a:lnL>
                    <a:lnR w="12700" cap="flat" cmpd="sng" algn="ctr">
                      <a:solidFill>
                        <a:srgbClr val="D04BF7"/>
                      </a:solidFill>
                      <a:prstDash val="solid"/>
                      <a:round/>
                      <a:headEnd type="none" w="med" len="med"/>
                      <a:tailEnd type="none" w="med" len="med"/>
                    </a:lnR>
                    <a:lnT w="12700" cap="flat" cmpd="sng" algn="ctr">
                      <a:solidFill>
                        <a:srgbClr val="C049F7"/>
                      </a:solidFill>
                      <a:prstDash val="solid"/>
                      <a:round/>
                      <a:headEnd type="none" w="med" len="med"/>
                      <a:tailEnd type="none" w="med" len="med"/>
                    </a:lnT>
                    <a:lnB w="12700" cap="flat" cmpd="sng" algn="ctr">
                      <a:solidFill>
                        <a:srgbClr val="404BF7"/>
                      </a:solidFill>
                      <a:prstDash val="solid"/>
                      <a:round/>
                      <a:headEnd type="none" w="med" len="med"/>
                      <a:tailEnd type="none" w="med" len="med"/>
                    </a:lnB>
                    <a:solidFill>
                      <a:srgbClr val="FFFFFF"/>
                    </a:solidFill>
                  </a:tcPr>
                </a:tc>
                <a:tc>
                  <a:txBody>
                    <a:bodyPr/>
                    <a:lstStyle/>
                    <a:p>
                      <a:pPr algn="l"/>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D04BF7"/>
                      </a:solidFill>
                      <a:prstDash val="solid"/>
                      <a:round/>
                      <a:headEnd type="none" w="med" len="med"/>
                      <a:tailEnd type="none" w="med" len="med"/>
                    </a:lnL>
                    <a:lnR w="9525" cap="flat" cmpd="sng" algn="ctr">
                      <a:solidFill>
                        <a:srgbClr val="D04BF7"/>
                      </a:solidFill>
                      <a:prstDash val="solid"/>
                      <a:round/>
                      <a:headEnd type="none" w="med" len="med"/>
                      <a:tailEnd type="none" w="med" len="med"/>
                    </a:lnR>
                    <a:lnT w="12700" cap="flat" cmpd="sng" algn="ctr">
                      <a:solidFill>
                        <a:srgbClr val="D04BF7"/>
                      </a:solidFill>
                      <a:prstDash val="solid"/>
                      <a:round/>
                      <a:headEnd type="none" w="med" len="med"/>
                      <a:tailEnd type="none" w="med" len="med"/>
                    </a:lnT>
                    <a:lnB w="12700" cap="flat" cmpd="sng" algn="ctr">
                      <a:solidFill>
                        <a:srgbClr val="A04BF7"/>
                      </a:solidFill>
                      <a:prstDash val="solid"/>
                      <a:round/>
                      <a:headEnd type="none" w="med" len="med"/>
                      <a:tailEnd type="none" w="med" len="med"/>
                    </a:lnB>
                    <a:solidFill>
                      <a:srgbClr val="FFFFFF"/>
                    </a:solidFill>
                  </a:tcPr>
                </a:tc>
              </a:tr>
              <a:tr h="219387">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a:r>
                        <a:rPr lang="en-GB" sz="1400" b="0" dirty="0">
                          <a:effectLst/>
                          <a:latin typeface="Times New Roman" panose="02020603050405020304" pitchFamily="18" charset="0"/>
                          <a:cs typeface="Times New Roman" panose="02020603050405020304" pitchFamily="18" charset="0"/>
                        </a:rPr>
                        <a:t>Example: COL_NAME TIMESTAMP(3) WITH LOCAL TIME ZONE;</a:t>
                      </a:r>
                    </a:p>
                  </a:txBody>
                  <a:tcPr marL="3985" marR="3985" marT="3985" marB="3985" anchor="b">
                    <a:lnL w="12700" cap="flat" cmpd="sng" algn="ctr">
                      <a:solidFill>
                        <a:srgbClr val="404BF7"/>
                      </a:solidFill>
                      <a:prstDash val="solid"/>
                      <a:round/>
                      <a:headEnd type="none" w="med" len="med"/>
                      <a:tailEnd type="none" w="med" len="med"/>
                    </a:lnL>
                    <a:lnR w="12700" cap="flat" cmpd="sng" algn="ctr">
                      <a:solidFill>
                        <a:srgbClr val="A04BF7"/>
                      </a:solidFill>
                      <a:prstDash val="solid"/>
                      <a:round/>
                      <a:headEnd type="none" w="med" len="med"/>
                      <a:tailEnd type="none" w="med" len="med"/>
                    </a:lnR>
                    <a:lnT w="12700" cap="flat" cmpd="sng" algn="ctr">
                      <a:solidFill>
                        <a:srgbClr val="404BF7"/>
                      </a:solidFill>
                      <a:prstDash val="solid"/>
                      <a:round/>
                      <a:headEnd type="none" w="med" len="med"/>
                      <a:tailEnd type="none" w="med" len="med"/>
                    </a:lnT>
                    <a:lnB w="12700" cap="flat" cmpd="sng" algn="ctr">
                      <a:solidFill>
                        <a:srgbClr val="304CF7"/>
                      </a:solidFill>
                      <a:prstDash val="solid"/>
                      <a:round/>
                      <a:headEnd type="none" w="med" len="med"/>
                      <a:tailEnd type="none" w="med" len="med"/>
                    </a:lnB>
                    <a:solidFill>
                      <a:srgbClr val="FFFFFF"/>
                    </a:solidFill>
                  </a:tcPr>
                </a:tc>
                <a:tc>
                  <a:txBody>
                    <a:bodyPr/>
                    <a:lstStyle/>
                    <a:p>
                      <a:pPr algn="l"/>
                      <a:endParaRPr lang="en-IN" sz="1400" b="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A04BF7"/>
                      </a:solidFill>
                      <a:prstDash val="solid"/>
                      <a:round/>
                      <a:headEnd type="none" w="med" len="med"/>
                      <a:tailEnd type="none" w="med" len="med"/>
                    </a:lnL>
                    <a:lnR w="9525" cap="flat" cmpd="sng" algn="ctr">
                      <a:solidFill>
                        <a:srgbClr val="A04BF7"/>
                      </a:solidFill>
                      <a:prstDash val="solid"/>
                      <a:round/>
                      <a:headEnd type="none" w="med" len="med"/>
                      <a:tailEnd type="none" w="med" len="med"/>
                    </a:lnR>
                    <a:lnT w="12700" cap="flat" cmpd="sng" algn="ctr">
                      <a:solidFill>
                        <a:srgbClr val="A04BF7"/>
                      </a:solidFill>
                      <a:prstDash val="solid"/>
                      <a:round/>
                      <a:headEnd type="none" w="med" len="med"/>
                      <a:tailEnd type="none" w="med" len="med"/>
                    </a:lnT>
                    <a:lnB w="12700" cap="flat" cmpd="sng" algn="ctr">
                      <a:solidFill>
                        <a:srgbClr val="C04CF7"/>
                      </a:solidFill>
                      <a:prstDash val="solid"/>
                      <a:round/>
                      <a:headEnd type="none" w="med" len="med"/>
                      <a:tailEnd type="none" w="med" len="med"/>
                    </a:lnB>
                    <a:solidFill>
                      <a:srgbClr val="FFFFFF"/>
                    </a:solidFill>
                  </a:tcPr>
                </a:tc>
              </a:tr>
              <a:tr h="429612">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a:r>
                        <a:rPr lang="en-GB" sz="1400" b="0" dirty="0">
                          <a:effectLst/>
                          <a:latin typeface="Times New Roman" panose="02020603050405020304" pitchFamily="18" charset="0"/>
                          <a:cs typeface="Times New Roman" panose="02020603050405020304" pitchFamily="18" charset="0"/>
                        </a:rPr>
                        <a:t>WITH LOCAL TIME ZONE specifies when you insert values into the database column, value is stored with the time zone of the database.</a:t>
                      </a:r>
                    </a:p>
                  </a:txBody>
                  <a:tcPr marL="3985" marR="3985" marT="3985" marB="3985" anchor="b">
                    <a:lnL w="12700" cap="flat" cmpd="sng" algn="ctr">
                      <a:solidFill>
                        <a:srgbClr val="304CF7"/>
                      </a:solidFill>
                      <a:prstDash val="solid"/>
                      <a:round/>
                      <a:headEnd type="none" w="med" len="med"/>
                      <a:tailEnd type="none" w="med" len="med"/>
                    </a:lnL>
                    <a:lnR w="12700" cap="flat" cmpd="sng" algn="ctr">
                      <a:solidFill>
                        <a:srgbClr val="C04CF7"/>
                      </a:solidFill>
                      <a:prstDash val="solid"/>
                      <a:round/>
                      <a:headEnd type="none" w="med" len="med"/>
                      <a:tailEnd type="none" w="med" len="med"/>
                    </a:lnR>
                    <a:lnT w="12700" cap="flat" cmpd="sng" algn="ctr">
                      <a:solidFill>
                        <a:srgbClr val="304CF7"/>
                      </a:solidFill>
                      <a:prstDash val="solid"/>
                      <a:round/>
                      <a:headEnd type="none" w="med" len="med"/>
                      <a:tailEnd type="none" w="med" len="med"/>
                    </a:lnT>
                    <a:lnB w="12700" cap="flat" cmpd="sng" algn="ctr">
                      <a:solidFill>
                        <a:srgbClr val="E04DF7"/>
                      </a:solidFill>
                      <a:prstDash val="solid"/>
                      <a:round/>
                      <a:headEnd type="none" w="med" len="med"/>
                      <a:tailEnd type="none" w="med" len="med"/>
                    </a:lnB>
                    <a:solidFill>
                      <a:srgbClr val="FFFFFF"/>
                    </a:solidFill>
                  </a:tcPr>
                </a:tc>
                <a:tc>
                  <a:txBody>
                    <a:bodyPr/>
                    <a:lstStyle/>
                    <a:p>
                      <a:pPr algn="l"/>
                      <a:endParaRPr lang="en-IN" sz="1400" b="0" dirty="0">
                        <a:effectLst/>
                        <a:latin typeface="Times New Roman" panose="02020603050405020304" pitchFamily="18" charset="0"/>
                        <a:cs typeface="Times New Roman" panose="02020603050405020304" pitchFamily="18" charset="0"/>
                      </a:endParaRPr>
                    </a:p>
                  </a:txBody>
                  <a:tcPr marL="3985" marR="3985" marT="3985" marB="3985" anchor="b">
                    <a:lnL w="12700" cap="flat" cmpd="sng" algn="ctr">
                      <a:solidFill>
                        <a:srgbClr val="C04CF7"/>
                      </a:solidFill>
                      <a:prstDash val="solid"/>
                      <a:round/>
                      <a:headEnd type="none" w="med" len="med"/>
                      <a:tailEnd type="none" w="med" len="med"/>
                    </a:lnL>
                    <a:lnR w="9525" cap="flat" cmpd="sng" algn="ctr">
                      <a:solidFill>
                        <a:srgbClr val="C04CF7"/>
                      </a:solidFill>
                      <a:prstDash val="solid"/>
                      <a:round/>
                      <a:headEnd type="none" w="med" len="med"/>
                      <a:tailEnd type="none" w="med" len="med"/>
                    </a:lnR>
                    <a:lnT w="12700" cap="flat" cmpd="sng" algn="ctr">
                      <a:solidFill>
                        <a:srgbClr val="C04CF7"/>
                      </a:solidFill>
                      <a:prstDash val="solid"/>
                      <a:round/>
                      <a:headEnd type="none" w="med" len="med"/>
                      <a:tailEnd type="none" w="med" len="med"/>
                    </a:lnT>
                    <a:lnB w="9525" cap="flat" cmpd="sng" algn="ctr">
                      <a:solidFill>
                        <a:srgbClr val="C04CF7"/>
                      </a:solidFill>
                      <a:prstDash val="solid"/>
                      <a:round/>
                      <a:headEnd type="none" w="med" len="med"/>
                      <a:tailEnd type="none" w="med" len="med"/>
                    </a:lnB>
                    <a:solidFill>
                      <a:srgbClr val="FFFFFF"/>
                    </a:solidFill>
                  </a:tcPr>
                </a:tc>
              </a:tr>
              <a:tr h="429612">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l"/>
                      <a:r>
                        <a:rPr lang="en-GB" sz="1400" b="0" dirty="0">
                          <a:effectLst/>
                          <a:latin typeface="Times New Roman" panose="02020603050405020304" pitchFamily="18" charset="0"/>
                          <a:cs typeface="Times New Roman" panose="02020603050405020304" pitchFamily="18" charset="0"/>
                        </a:rPr>
                        <a:t>The time-zone displacement is not stored in the column. When you retrieve value from Oracle database, returns it according to your UTC local time zone.</a:t>
                      </a:r>
                    </a:p>
                  </a:txBody>
                  <a:tcPr marL="3985" marR="3985" marT="3985" marB="3985" anchor="b">
                    <a:lnL w="12700" cap="flat" cmpd="sng" algn="ctr">
                      <a:solidFill>
                        <a:srgbClr val="E04DF7"/>
                      </a:solidFill>
                      <a:prstDash val="solid"/>
                      <a:round/>
                      <a:headEnd type="none" w="med" len="med"/>
                      <a:tailEnd type="none" w="med" len="med"/>
                    </a:lnL>
                    <a:lnR w="9525" cap="flat" cmpd="sng" algn="ctr">
                      <a:solidFill>
                        <a:srgbClr val="E04DF7"/>
                      </a:solidFill>
                      <a:prstDash val="solid"/>
                      <a:round/>
                      <a:headEnd type="none" w="med" len="med"/>
                      <a:tailEnd type="none" w="med" len="med"/>
                    </a:lnR>
                    <a:lnT w="12700" cap="flat" cmpd="sng" algn="ctr">
                      <a:solidFill>
                        <a:srgbClr val="E04DF7"/>
                      </a:solidFill>
                      <a:prstDash val="solid"/>
                      <a:round/>
                      <a:headEnd type="none" w="med" len="med"/>
                      <a:tailEnd type="none" w="med" len="med"/>
                    </a:lnT>
                    <a:lnB w="9525" cap="flat" cmpd="sng" algn="ctr">
                      <a:solidFill>
                        <a:srgbClr val="E04DF7"/>
                      </a:solidFill>
                      <a:prstDash val="solid"/>
                      <a:round/>
                      <a:headEnd type="none" w="med" len="med"/>
                      <a:tailEnd type="none" w="med" len="med"/>
                    </a:lnB>
                    <a:solidFill>
                      <a:srgbClr val="FFFFFF"/>
                    </a:solidFill>
                  </a:tcPr>
                </a:tc>
                <a:tc>
                  <a:txBody>
                    <a:bodyPr/>
                    <a:lstStyle/>
                    <a:p>
                      <a:endParaRPr lang="en-IN" sz="1400" dirty="0">
                        <a:latin typeface="Times New Roman" panose="02020603050405020304" pitchFamily="18" charset="0"/>
                        <a:cs typeface="Times New Roman" panose="02020603050405020304" pitchFamily="18" charset="0"/>
                      </a:endParaRPr>
                    </a:p>
                  </a:txBody>
                  <a:tcPr marL="4782" marR="4782" marT="2391" marB="2391">
                    <a:lnL w="9525" cap="flat" cmpd="sng" algn="ctr">
                      <a:solidFill>
                        <a:srgbClr val="E04DF7"/>
                      </a:solidFill>
                      <a:prstDash val="solid"/>
                      <a:round/>
                      <a:headEnd type="none" w="med" len="med"/>
                      <a:tailEnd type="none" w="med" len="med"/>
                    </a:lnL>
                    <a:lnT w="9525" cap="flat" cmpd="sng" algn="ctr">
                      <a:solidFill>
                        <a:srgbClr val="C04CF7"/>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941981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859858"/>
            <a:ext cx="9638270" cy="2677656"/>
          </a:xfrm>
          <a:prstGeom prst="rect">
            <a:avLst/>
          </a:prstGeom>
        </p:spPr>
        <p:txBody>
          <a:bodyPr wrap="square">
            <a:spAutoFit/>
          </a:bodyPr>
          <a:lstStyle/>
          <a:p>
            <a:pPr marL="285750" indent="-285750" algn="just">
              <a:buFont typeface="Wingdings" panose="05000000000000000000" pitchFamily="2" charset="2"/>
              <a:buChar char="Ø"/>
            </a:pPr>
            <a:r>
              <a:rPr lang="en-GB" dirty="0">
                <a:solidFill>
                  <a:srgbClr val="3A3A3A"/>
                </a:solidFill>
                <a:latin typeface="Times New Roman" panose="02020603050405020304" pitchFamily="18" charset="0"/>
                <a:cs typeface="Times New Roman" panose="02020603050405020304" pitchFamily="18" charset="0"/>
              </a:rPr>
              <a:t> </a:t>
            </a:r>
            <a:r>
              <a:rPr lang="en-GB" sz="2800" dirty="0">
                <a:solidFill>
                  <a:srgbClr val="3A3A3A"/>
                </a:solidFill>
                <a:latin typeface="Times New Roman" panose="02020603050405020304" pitchFamily="18" charset="0"/>
                <a:cs typeface="Times New Roman" panose="02020603050405020304" pitchFamily="18" charset="0"/>
              </a:rPr>
              <a:t>It is used to store </a:t>
            </a:r>
            <a:r>
              <a:rPr lang="en-GB" sz="2800" dirty="0" smtClean="0">
                <a:solidFill>
                  <a:srgbClr val="3A3A3A"/>
                </a:solidFill>
                <a:latin typeface="Times New Roman" panose="02020603050405020304" pitchFamily="18" charset="0"/>
                <a:cs typeface="Times New Roman" panose="02020603050405020304" pitchFamily="18" charset="0"/>
              </a:rPr>
              <a:t>Boolean </a:t>
            </a:r>
            <a:r>
              <a:rPr lang="en-GB" sz="2800" dirty="0">
                <a:solidFill>
                  <a:srgbClr val="3A3A3A"/>
                </a:solidFill>
                <a:latin typeface="Times New Roman" panose="02020603050405020304" pitchFamily="18" charset="0"/>
                <a:cs typeface="Times New Roman" panose="02020603050405020304" pitchFamily="18" charset="0"/>
              </a:rPr>
              <a:t>values – TRUE or FALSE. It can also store NULL and is considered as unsigned </a:t>
            </a:r>
            <a:r>
              <a:rPr lang="en-GB" sz="2800" dirty="0" smtClean="0">
                <a:solidFill>
                  <a:srgbClr val="3A3A3A"/>
                </a:solidFill>
                <a:latin typeface="Times New Roman" panose="02020603050405020304" pitchFamily="18" charset="0"/>
                <a:cs typeface="Times New Roman" panose="02020603050405020304" pitchFamily="18" charset="0"/>
              </a:rPr>
              <a:t>Boolean </a:t>
            </a:r>
            <a:r>
              <a:rPr lang="en-GB" sz="2800" dirty="0">
                <a:solidFill>
                  <a:srgbClr val="3A3A3A"/>
                </a:solidFill>
                <a:latin typeface="Times New Roman" panose="02020603050405020304" pitchFamily="18" charset="0"/>
                <a:cs typeface="Times New Roman" panose="02020603050405020304" pitchFamily="18" charset="0"/>
              </a:rPr>
              <a:t>variable. We cannot compare </a:t>
            </a:r>
            <a:r>
              <a:rPr lang="en-GB" sz="2800" dirty="0" smtClean="0">
                <a:solidFill>
                  <a:srgbClr val="3A3A3A"/>
                </a:solidFill>
                <a:latin typeface="Times New Roman" panose="02020603050405020304" pitchFamily="18" charset="0"/>
                <a:cs typeface="Times New Roman" panose="02020603050405020304" pitchFamily="18" charset="0"/>
              </a:rPr>
              <a:t>Boolean </a:t>
            </a:r>
            <a:r>
              <a:rPr lang="en-GB" sz="2800" dirty="0">
                <a:solidFill>
                  <a:srgbClr val="3A3A3A"/>
                </a:solidFill>
                <a:latin typeface="Times New Roman" panose="02020603050405020304" pitchFamily="18" charset="0"/>
                <a:cs typeface="Times New Roman" panose="02020603050405020304" pitchFamily="18" charset="0"/>
              </a:rPr>
              <a:t>columns of two </a:t>
            </a:r>
            <a:r>
              <a:rPr lang="en-GB" sz="2800" dirty="0" smtClean="0">
                <a:solidFill>
                  <a:srgbClr val="3A3A3A"/>
                </a:solidFill>
                <a:latin typeface="Times New Roman" panose="02020603050405020304" pitchFamily="18" charset="0"/>
                <a:cs typeface="Times New Roman" panose="02020603050405020304" pitchFamily="18" charset="0"/>
              </a:rPr>
              <a:t>tables.</a:t>
            </a:r>
          </a:p>
          <a:p>
            <a:pPr algn="just"/>
            <a:r>
              <a:rPr lang="en-GB" sz="2800" b="1" u="sng" dirty="0" smtClean="0">
                <a:solidFill>
                  <a:srgbClr val="3A3A3A"/>
                </a:solidFill>
                <a:latin typeface="Times New Roman" panose="02020603050405020304" pitchFamily="18" charset="0"/>
                <a:cs typeface="Times New Roman" panose="02020603050405020304" pitchFamily="18" charset="0"/>
              </a:rPr>
              <a:t>CODE:</a:t>
            </a:r>
          </a:p>
          <a:p>
            <a:pPr algn="just"/>
            <a:r>
              <a:rPr lang="en-GB" sz="2800" dirty="0">
                <a:solidFill>
                  <a:srgbClr val="3A3A3A"/>
                </a:solidFill>
                <a:latin typeface="Times New Roman" panose="02020603050405020304" pitchFamily="18" charset="0"/>
                <a:cs typeface="Times New Roman" panose="02020603050405020304" pitchFamily="18" charset="0"/>
              </a:rPr>
              <a:t/>
            </a:r>
            <a:br>
              <a:rPr lang="en-GB" sz="2800" dirty="0">
                <a:solidFill>
                  <a:srgbClr val="3A3A3A"/>
                </a:solidFill>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GB" sz="4000" b="1" dirty="0">
                <a:solidFill>
                  <a:srgbClr val="3A3A3A"/>
                </a:solidFill>
                <a:latin typeface="Times New Roman" panose="02020603050405020304" pitchFamily="18" charset="0"/>
                <a:cs typeface="Times New Roman" panose="02020603050405020304" pitchFamily="18" charset="0"/>
              </a:rPr>
              <a:t>Boolean </a:t>
            </a:r>
            <a:r>
              <a:rPr lang="en-GB" sz="4000" b="1" dirty="0" smtClean="0">
                <a:solidFill>
                  <a:srgbClr val="3A3A3A"/>
                </a:solidFill>
                <a:latin typeface="Times New Roman" panose="02020603050405020304" pitchFamily="18" charset="0"/>
                <a:cs typeface="Times New Roman" panose="02020603050405020304" pitchFamily="18" charset="0"/>
              </a:rPr>
              <a:t>Datatypes </a:t>
            </a:r>
            <a:endParaRPr lang="en-IN" sz="4000" dirty="0">
              <a:latin typeface="Times New Roman" panose="02020603050405020304" pitchFamily="18" charset="0"/>
              <a:cs typeface="Times New Roman" panose="02020603050405020304" pitchFamily="18" charset="0"/>
            </a:endParaRPr>
          </a:p>
        </p:txBody>
      </p:sp>
      <p:sp>
        <p:nvSpPr>
          <p:cNvPr id="6" name="Rectangle 5"/>
          <p:cNvSpPr/>
          <p:nvPr/>
        </p:nvSpPr>
        <p:spPr>
          <a:xfrm>
            <a:off x="1379838" y="3552629"/>
            <a:ext cx="10812162" cy="984885"/>
          </a:xfrm>
          <a:prstGeom prst="rect">
            <a:avLst/>
          </a:prstGeom>
        </p:spPr>
        <p:txBody>
          <a:bodyPr wrap="square">
            <a:spAutoFit/>
          </a:bodyPr>
          <a:lstStyle/>
          <a:p>
            <a:r>
              <a:rPr lang="en-GB" dirty="0" smtClean="0">
                <a:solidFill>
                  <a:srgbClr val="F8F8F2"/>
                </a:solidFill>
                <a:latin typeface="inherit"/>
              </a:rPr>
              <a:t>SECT </a:t>
            </a:r>
            <a:r>
              <a:rPr lang="en-GB" b="1" dirty="0">
                <a:solidFill>
                  <a:srgbClr val="F8F8F2"/>
                </a:solidFill>
                <a:latin typeface="inherit"/>
              </a:rPr>
              <a:t>*</a:t>
            </a:r>
            <a:r>
              <a:rPr lang="en-GB" dirty="0">
                <a:solidFill>
                  <a:srgbClr val="F8F8F2"/>
                </a:solidFill>
                <a:latin typeface="inherit"/>
              </a:rPr>
              <a:t> FROM EMP</a:t>
            </a:r>
            <a:endParaRPr lang="en-GB" dirty="0">
              <a:solidFill>
                <a:srgbClr val="3A3A3A"/>
              </a:solidFill>
              <a:latin typeface="Source Code Pro"/>
            </a:endParaRPr>
          </a:p>
          <a:p>
            <a:pPr algn="just"/>
            <a:r>
              <a:rPr lang="en-GB" sz="2000" dirty="0" smtClean="0">
                <a:latin typeface="Times New Roman" panose="02020603050405020304" pitchFamily="18" charset="0"/>
                <a:cs typeface="Times New Roman" panose="02020603050405020304" pitchFamily="18" charset="0"/>
              </a:rPr>
              <a:t>SELECT </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FROM </a:t>
            </a:r>
            <a:r>
              <a:rPr lang="en-GB" sz="2000" dirty="0" smtClean="0">
                <a:latin typeface="Times New Roman" panose="02020603050405020304" pitchFamily="18" charset="0"/>
                <a:cs typeface="Times New Roman" panose="02020603050405020304" pitchFamily="18" charset="0"/>
              </a:rPr>
              <a:t>EMP WHERE </a:t>
            </a:r>
            <a:r>
              <a:rPr lang="en-GB" sz="2000" dirty="0">
                <a:latin typeface="Times New Roman" panose="02020603050405020304" pitchFamily="18" charset="0"/>
                <a:cs typeface="Times New Roman" panose="02020603050405020304" pitchFamily="18" charset="0"/>
              </a:rPr>
              <a:t>IS_EMPLOYED = </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SELECT </a:t>
            </a:r>
            <a:r>
              <a:rPr lang="en-GB" sz="2000" dirty="0" smtClean="0">
                <a:latin typeface="Times New Roman" panose="02020603050405020304" pitchFamily="18" charset="0"/>
                <a:cs typeface="Times New Roman" panose="02020603050405020304" pitchFamily="18" charset="0"/>
              </a:rPr>
              <a:t>IS_EMPLOYEED </a:t>
            </a:r>
            <a:endParaRPr lang="en-GB" sz="2000" dirty="0">
              <a:latin typeface="Times New Roman" panose="02020603050405020304" pitchFamily="18" charset="0"/>
              <a:cs typeface="Times New Roman" panose="02020603050405020304" pitchFamily="18" charset="0"/>
            </a:endParaRPr>
          </a:p>
          <a:p>
            <a:pPr algn="just"/>
            <a:r>
              <a:rPr lang="en-GB" sz="2000" dirty="0">
                <a:latin typeface="Times New Roman" panose="02020603050405020304" pitchFamily="18" charset="0"/>
                <a:cs typeface="Times New Roman" panose="02020603050405020304" pitchFamily="18" charset="0"/>
              </a:rPr>
              <a:t>FROM EMP WHERE EMP_NAME = ‘John’</a:t>
            </a:r>
            <a:r>
              <a:rPr lang="en-GB" sz="2000" b="1" dirty="0">
                <a:latin typeface="Times New Roman" panose="02020603050405020304" pitchFamily="18" charset="0"/>
                <a:cs typeface="Times New Roman" panose="02020603050405020304" pitchFamily="18" charset="0"/>
              </a:rPr>
              <a:t>)</a:t>
            </a:r>
            <a:r>
              <a:rPr lang="en-GB" sz="2000" dirty="0">
                <a:latin typeface="Times New Roman" panose="02020603050405020304" pitchFamily="18" charset="0"/>
                <a:cs typeface="Times New Roman" panose="02020603050405020304" pitchFamily="18" charset="0"/>
              </a:rPr>
              <a:t>; -- this query is not valid</a:t>
            </a:r>
          </a:p>
        </p:txBody>
      </p:sp>
    </p:spTree>
    <p:extLst>
      <p:ext uri="{BB962C8B-B14F-4D97-AF65-F5344CB8AC3E}">
        <p14:creationId xmlns:p14="http://schemas.microsoft.com/office/powerpoint/2010/main" val="21965373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Commands</a:t>
            </a:r>
            <a:endParaRPr lang="en-US" dirty="0"/>
          </a:p>
        </p:txBody>
      </p:sp>
      <p:sp>
        <p:nvSpPr>
          <p:cNvPr id="3" name="Content Placeholder 2"/>
          <p:cNvSpPr>
            <a:spLocks noGrp="1"/>
          </p:cNvSpPr>
          <p:nvPr>
            <p:ph idx="1"/>
          </p:nvPr>
        </p:nvSpPr>
        <p:spPr>
          <a:xfrm>
            <a:off x="838200" y="1825625"/>
            <a:ext cx="11110784" cy="4351338"/>
          </a:xfrm>
        </p:spPr>
        <p:txBody>
          <a:bodyPr/>
          <a:lstStyle/>
          <a:p>
            <a:r>
              <a:rPr lang="en-US" dirty="0">
                <a:latin typeface="Times New Roman" pitchFamily="18" charset="0"/>
                <a:cs typeface="Times New Roman" pitchFamily="18" charset="0"/>
              </a:rPr>
              <a:t>DDL- Data Definition </a:t>
            </a:r>
            <a:r>
              <a:rPr lang="en-US" dirty="0" smtClean="0">
                <a:latin typeface="Times New Roman" pitchFamily="18" charset="0"/>
                <a:cs typeface="Times New Roman" pitchFamily="18" charset="0"/>
              </a:rPr>
              <a:t>Language : changes are saved.</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DML- Data Manipulation </a:t>
            </a:r>
            <a:r>
              <a:rPr lang="en-US" dirty="0" smtClean="0">
                <a:latin typeface="Times New Roman" pitchFamily="18" charset="0"/>
                <a:cs typeface="Times New Roman" pitchFamily="18" charset="0"/>
              </a:rPr>
              <a:t>Language: Changes are not saved.</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DCL- Data Control </a:t>
            </a:r>
            <a:r>
              <a:rPr lang="en-US" dirty="0" smtClean="0">
                <a:latin typeface="Times New Roman" pitchFamily="18" charset="0"/>
                <a:cs typeface="Times New Roman" pitchFamily="18" charset="0"/>
              </a:rPr>
              <a:t>Language: grant and take authority from </a:t>
            </a:r>
            <a:r>
              <a:rPr lang="en-US" dirty="0" err="1" smtClean="0">
                <a:latin typeface="Times New Roman" pitchFamily="18" charset="0"/>
                <a:cs typeface="Times New Roman" pitchFamily="18" charset="0"/>
              </a:rPr>
              <a:t>Db</a:t>
            </a:r>
            <a:r>
              <a:rPr lang="en-US" dirty="0" smtClean="0">
                <a:latin typeface="Times New Roman" pitchFamily="18" charset="0"/>
                <a:cs typeface="Times New Roman" pitchFamily="18" charset="0"/>
              </a:rPr>
              <a:t> user.</a:t>
            </a:r>
          </a:p>
          <a:p>
            <a:r>
              <a:rPr lang="en-US" dirty="0" smtClean="0">
                <a:latin typeface="Times New Roman" pitchFamily="18" charset="0"/>
                <a:cs typeface="Times New Roman" pitchFamily="18" charset="0"/>
              </a:rPr>
              <a:t>TCL-Transaction Control Language: declare changes made by other commands. </a:t>
            </a:r>
          </a:p>
          <a:p>
            <a:endParaRPr lang="en-US" dirty="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286824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228600"/>
            <a:ext cx="7498080" cy="1143000"/>
          </a:xfrm>
        </p:spPr>
        <p:txBody>
          <a:bodyPr/>
          <a:lstStyle/>
          <a:p>
            <a:r>
              <a:rPr lang="en-US" dirty="0" smtClean="0"/>
              <a:t>SQL Commands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0612868"/>
              </p:ext>
            </p:extLst>
          </p:nvPr>
        </p:nvGraphicFramePr>
        <p:xfrm>
          <a:off x="2162433" y="1524001"/>
          <a:ext cx="8736225" cy="4191001"/>
        </p:xfrm>
        <a:graphic>
          <a:graphicData uri="http://schemas.openxmlformats.org/drawingml/2006/table">
            <a:tbl>
              <a:tblPr firstRow="1" bandRow="1">
                <a:tableStyleId>{5C22544A-7EE6-4342-B048-85BDC9FD1C3A}</a:tableStyleId>
              </a:tblPr>
              <a:tblGrid>
                <a:gridCol w="2912075"/>
                <a:gridCol w="2912075"/>
                <a:gridCol w="2912075"/>
              </a:tblGrid>
              <a:tr h="811161">
                <a:tc>
                  <a:txBody>
                    <a:bodyPr/>
                    <a:lstStyle/>
                    <a:p>
                      <a:pPr algn="ctr"/>
                      <a:r>
                        <a:rPr lang="en-US" dirty="0" smtClean="0">
                          <a:latin typeface="Times New Roman" pitchFamily="18" charset="0"/>
                          <a:cs typeface="Times New Roman" pitchFamily="18" charset="0"/>
                        </a:rPr>
                        <a:t>DDL Commands</a:t>
                      </a:r>
                      <a:endParaRPr lang="en-US"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DML Commands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DCL Commands</a:t>
                      </a:r>
                    </a:p>
                  </a:txBody>
                  <a:tcPr anchor="ctr"/>
                </a:tc>
              </a:tr>
              <a:tr h="675968">
                <a:tc>
                  <a:txBody>
                    <a:bodyPr/>
                    <a:lstStyle/>
                    <a:p>
                      <a:pPr algn="ctr"/>
                      <a:r>
                        <a:rPr lang="en-US" dirty="0" smtClean="0">
                          <a:latin typeface="Times New Roman" pitchFamily="18" charset="0"/>
                          <a:cs typeface="Times New Roman" pitchFamily="18" charset="0"/>
                        </a:rPr>
                        <a:t>Create</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Insert</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Commit</a:t>
                      </a:r>
                      <a:endParaRPr lang="en-US" dirty="0">
                        <a:latin typeface="Times New Roman" pitchFamily="18" charset="0"/>
                        <a:cs typeface="Times New Roman" pitchFamily="18" charset="0"/>
                      </a:endParaRPr>
                    </a:p>
                  </a:txBody>
                  <a:tcPr anchor="ctr"/>
                </a:tc>
              </a:tr>
              <a:tr h="675968">
                <a:tc>
                  <a:txBody>
                    <a:bodyPr/>
                    <a:lstStyle/>
                    <a:p>
                      <a:pPr algn="ctr"/>
                      <a:r>
                        <a:rPr lang="en-US" dirty="0" smtClean="0">
                          <a:latin typeface="Times New Roman" pitchFamily="18" charset="0"/>
                          <a:cs typeface="Times New Roman" pitchFamily="18" charset="0"/>
                        </a:rPr>
                        <a:t>Alter</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Update</a:t>
                      </a:r>
                      <a:endParaRPr lang="en-US" dirty="0">
                        <a:latin typeface="Times New Roman" pitchFamily="18" charset="0"/>
                        <a:cs typeface="Times New Roman" pitchFamily="18" charset="0"/>
                      </a:endParaRPr>
                    </a:p>
                  </a:txBody>
                  <a:tcPr anchor="ctr"/>
                </a:tc>
                <a:tc>
                  <a:txBody>
                    <a:bodyPr/>
                    <a:lstStyle/>
                    <a:p>
                      <a:pPr algn="ctr"/>
                      <a:r>
                        <a:rPr lang="en-US" smtClean="0">
                          <a:latin typeface="Times New Roman" pitchFamily="18" charset="0"/>
                          <a:cs typeface="Times New Roman" pitchFamily="18" charset="0"/>
                        </a:rPr>
                        <a:t>Roll</a:t>
                      </a:r>
                      <a:r>
                        <a:rPr lang="en-US" baseline="0" smtClean="0">
                          <a:latin typeface="Times New Roman" pitchFamily="18" charset="0"/>
                          <a:cs typeface="Times New Roman" pitchFamily="18" charset="0"/>
                        </a:rPr>
                        <a:t> back</a:t>
                      </a:r>
                      <a:endParaRPr lang="en-US">
                        <a:latin typeface="Times New Roman" pitchFamily="18" charset="0"/>
                        <a:cs typeface="Times New Roman" pitchFamily="18" charset="0"/>
                      </a:endParaRPr>
                    </a:p>
                  </a:txBody>
                  <a:tcPr anchor="ctr"/>
                </a:tc>
              </a:tr>
              <a:tr h="675968">
                <a:tc>
                  <a:txBody>
                    <a:bodyPr/>
                    <a:lstStyle/>
                    <a:p>
                      <a:pPr algn="ctr"/>
                      <a:r>
                        <a:rPr lang="en-US" dirty="0" smtClean="0">
                          <a:latin typeface="Times New Roman" pitchFamily="18" charset="0"/>
                          <a:cs typeface="Times New Roman" pitchFamily="18" charset="0"/>
                        </a:rPr>
                        <a:t>Drop</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Delete</a:t>
                      </a:r>
                      <a:endParaRPr lang="en-US" dirty="0">
                        <a:latin typeface="Times New Roman" pitchFamily="18" charset="0"/>
                        <a:cs typeface="Times New Roman" pitchFamily="18" charset="0"/>
                      </a:endParaRPr>
                    </a:p>
                  </a:txBody>
                  <a:tcPr anchor="ctr"/>
                </a:tc>
                <a:tc>
                  <a:txBody>
                    <a:bodyPr/>
                    <a:lstStyle/>
                    <a:p>
                      <a:pPr algn="ctr"/>
                      <a:endParaRPr lang="en-US" dirty="0">
                        <a:latin typeface="Times New Roman" pitchFamily="18" charset="0"/>
                        <a:cs typeface="Times New Roman" pitchFamily="18" charset="0"/>
                      </a:endParaRPr>
                    </a:p>
                  </a:txBody>
                  <a:tcPr anchor="ctr"/>
                </a:tc>
              </a:tr>
              <a:tr h="675968">
                <a:tc>
                  <a:txBody>
                    <a:bodyPr/>
                    <a:lstStyle/>
                    <a:p>
                      <a:pPr algn="ctr"/>
                      <a:r>
                        <a:rPr lang="en-US" dirty="0" smtClean="0">
                          <a:latin typeface="Times New Roman" pitchFamily="18" charset="0"/>
                          <a:cs typeface="Times New Roman" pitchFamily="18" charset="0"/>
                        </a:rPr>
                        <a:t>Grant</a:t>
                      </a:r>
                      <a:endParaRPr lang="en-US" dirty="0">
                        <a:latin typeface="Times New Roman" pitchFamily="18" charset="0"/>
                        <a:cs typeface="Times New Roman" pitchFamily="18" charset="0"/>
                      </a:endParaRPr>
                    </a:p>
                  </a:txBody>
                  <a:tcPr anchor="ctr"/>
                </a:tc>
                <a:tc>
                  <a:txBody>
                    <a:bodyPr/>
                    <a:lstStyle/>
                    <a:p>
                      <a:pPr algn="ctr"/>
                      <a:r>
                        <a:rPr lang="en-US" dirty="0" smtClean="0">
                          <a:latin typeface="Times New Roman" pitchFamily="18" charset="0"/>
                          <a:cs typeface="Times New Roman" pitchFamily="18" charset="0"/>
                        </a:rPr>
                        <a:t>Select</a:t>
                      </a:r>
                      <a:endParaRPr lang="en-US" dirty="0">
                        <a:latin typeface="Times New Roman" pitchFamily="18" charset="0"/>
                        <a:cs typeface="Times New Roman" pitchFamily="18" charset="0"/>
                      </a:endParaRPr>
                    </a:p>
                  </a:txBody>
                  <a:tcPr anchor="ctr"/>
                </a:tc>
                <a:tc>
                  <a:txBody>
                    <a:bodyPr/>
                    <a:lstStyle/>
                    <a:p>
                      <a:pPr algn="ctr"/>
                      <a:endParaRPr lang="en-US" dirty="0">
                        <a:latin typeface="Times New Roman" pitchFamily="18" charset="0"/>
                        <a:cs typeface="Times New Roman" pitchFamily="18" charset="0"/>
                      </a:endParaRPr>
                    </a:p>
                  </a:txBody>
                  <a:tcPr anchor="ctr"/>
                </a:tc>
              </a:tr>
              <a:tr h="675968">
                <a:tc>
                  <a:txBody>
                    <a:bodyPr/>
                    <a:lstStyle/>
                    <a:p>
                      <a:pPr algn="ctr"/>
                      <a:r>
                        <a:rPr lang="en-US" dirty="0" smtClean="0">
                          <a:latin typeface="Times New Roman" pitchFamily="18" charset="0"/>
                          <a:cs typeface="Times New Roman" pitchFamily="18" charset="0"/>
                        </a:rPr>
                        <a:t>Revoke</a:t>
                      </a:r>
                      <a:endParaRPr lang="en-US" dirty="0">
                        <a:latin typeface="Times New Roman" pitchFamily="18" charset="0"/>
                        <a:cs typeface="Times New Roman" pitchFamily="18" charset="0"/>
                      </a:endParaRPr>
                    </a:p>
                  </a:txBody>
                  <a:tcPr anchor="ctr"/>
                </a:tc>
                <a:tc>
                  <a:txBody>
                    <a:bodyPr/>
                    <a:lstStyle/>
                    <a:p>
                      <a:pPr algn="ctr"/>
                      <a:endParaRPr lang="en-US" dirty="0">
                        <a:latin typeface="Times New Roman" pitchFamily="18" charset="0"/>
                        <a:cs typeface="Times New Roman" pitchFamily="18" charset="0"/>
                      </a:endParaRPr>
                    </a:p>
                  </a:txBody>
                  <a:tcPr anchor="ctr"/>
                </a:tc>
                <a:tc>
                  <a:txBody>
                    <a:bodyPr/>
                    <a:lstStyle/>
                    <a:p>
                      <a:pPr algn="ctr"/>
                      <a:endParaRPr lang="en-US" dirty="0">
                        <a:latin typeface="Times New Roman" pitchFamily="18" charset="0"/>
                        <a:cs typeface="Times New Roman" pitchFamily="18" charset="0"/>
                      </a:endParaRPr>
                    </a:p>
                  </a:txBody>
                  <a:tcPr anchor="ctr"/>
                </a:tc>
              </a:tr>
            </a:tbl>
          </a:graphicData>
        </a:graphic>
      </p:graphicFrame>
    </p:spTree>
    <p:extLst>
      <p:ext uri="{BB962C8B-B14F-4D97-AF65-F5344CB8AC3E}">
        <p14:creationId xmlns:p14="http://schemas.microsoft.com/office/powerpoint/2010/main" val="5116906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7387" y="185195"/>
            <a:ext cx="9676435" cy="3554819"/>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ER-to-Relational Mapping Algorithm :</a:t>
            </a:r>
          </a:p>
          <a:p>
            <a:pPr lvl="1">
              <a:lnSpc>
                <a:spcPct val="150000"/>
              </a:lnSpc>
            </a:pPr>
            <a:r>
              <a:rPr lang="en-US" sz="2100" dirty="0" smtClean="0">
                <a:latin typeface="Times New Roman" panose="02020603050405020304" pitchFamily="18" charset="0"/>
                <a:cs typeface="Times New Roman" panose="02020603050405020304" pitchFamily="18" charset="0"/>
              </a:rPr>
              <a:t>Step 1: Mapping of Regular Entity Types</a:t>
            </a:r>
          </a:p>
          <a:p>
            <a:pPr lvl="1">
              <a:lnSpc>
                <a:spcPct val="150000"/>
              </a:lnSpc>
            </a:pPr>
            <a:r>
              <a:rPr lang="en-US" sz="2100" dirty="0" smtClean="0">
                <a:latin typeface="Times New Roman" panose="02020603050405020304" pitchFamily="18" charset="0"/>
                <a:cs typeface="Times New Roman" panose="02020603050405020304" pitchFamily="18" charset="0"/>
              </a:rPr>
              <a:t>Step 2: Mapping of Weak Entity Types</a:t>
            </a:r>
          </a:p>
          <a:p>
            <a:pPr lvl="1">
              <a:lnSpc>
                <a:spcPct val="150000"/>
              </a:lnSpc>
            </a:pPr>
            <a:r>
              <a:rPr lang="en-US" sz="2100" dirty="0" smtClean="0">
                <a:latin typeface="Times New Roman" panose="02020603050405020304" pitchFamily="18" charset="0"/>
                <a:cs typeface="Times New Roman" panose="02020603050405020304" pitchFamily="18" charset="0"/>
              </a:rPr>
              <a:t>Step 3: Mapping of Binary 1:1 Relation Types</a:t>
            </a:r>
          </a:p>
          <a:p>
            <a:pPr lvl="1">
              <a:lnSpc>
                <a:spcPct val="150000"/>
              </a:lnSpc>
            </a:pPr>
            <a:r>
              <a:rPr lang="en-US" sz="2100" dirty="0" smtClean="0">
                <a:latin typeface="Times New Roman" panose="02020603050405020304" pitchFamily="18" charset="0"/>
                <a:cs typeface="Times New Roman" panose="02020603050405020304" pitchFamily="18" charset="0"/>
              </a:rPr>
              <a:t>Step 4: Mapping of Binary 1:N Relationship Types.</a:t>
            </a:r>
          </a:p>
          <a:p>
            <a:pPr lvl="1">
              <a:lnSpc>
                <a:spcPct val="150000"/>
              </a:lnSpc>
            </a:pPr>
            <a:r>
              <a:rPr lang="en-US" sz="2100" dirty="0" smtClean="0">
                <a:latin typeface="Times New Roman" panose="02020603050405020304" pitchFamily="18" charset="0"/>
                <a:cs typeface="Times New Roman" panose="02020603050405020304" pitchFamily="18" charset="0"/>
              </a:rPr>
              <a:t>Step 5: Mapping of Binary M:N Relationship Types.</a:t>
            </a:r>
          </a:p>
          <a:p>
            <a:pPr lvl="1">
              <a:lnSpc>
                <a:spcPct val="150000"/>
              </a:lnSpc>
            </a:pPr>
            <a:r>
              <a:rPr lang="en-US" sz="2100" dirty="0" smtClean="0">
                <a:latin typeface="Times New Roman" panose="02020603050405020304" pitchFamily="18" charset="0"/>
                <a:cs typeface="Times New Roman" panose="02020603050405020304" pitchFamily="18" charset="0"/>
              </a:rPr>
              <a:t>Step 6: Mapping of Multivalued attributes.</a:t>
            </a:r>
          </a:p>
        </p:txBody>
      </p:sp>
    </p:spTree>
    <p:extLst>
      <p:ext uri="{BB962C8B-B14F-4D97-AF65-F5344CB8AC3E}">
        <p14:creationId xmlns:p14="http://schemas.microsoft.com/office/powerpoint/2010/main" val="2188051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34470"/>
          </a:xfrm>
        </p:spPr>
        <p:txBody>
          <a:bodyPr>
            <a:normAutofit fontScale="90000"/>
          </a:bodyPr>
          <a:lstStyle/>
          <a:p>
            <a:r>
              <a:rPr lang="en-US" sz="3200" b="1" dirty="0">
                <a:latin typeface="Times New Roman" panose="02020603050405020304" pitchFamily="18" charset="0"/>
                <a:cs typeface="Times New Roman" panose="02020603050405020304" pitchFamily="18" charset="0"/>
              </a:rPr>
              <a:t>Step 1: Mapping of Regular Entity Types</a:t>
            </a:r>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endParaRPr lang="en-IN" dirty="0"/>
          </a:p>
        </p:txBody>
      </p:sp>
      <p:sp>
        <p:nvSpPr>
          <p:cNvPr id="4" name="Rectangle 3"/>
          <p:cNvSpPr/>
          <p:nvPr/>
        </p:nvSpPr>
        <p:spPr>
          <a:xfrm>
            <a:off x="838200" y="1088022"/>
            <a:ext cx="9630136" cy="1938992"/>
          </a:xfrm>
          <a:prstGeom prst="rect">
            <a:avLst/>
          </a:prstGeom>
        </p:spPr>
        <p:txBody>
          <a:bodyPr wrap="square">
            <a:spAutoFit/>
          </a:bodyPr>
          <a:lstStyle/>
          <a:p>
            <a:pPr algn="just"/>
            <a:r>
              <a:rPr lang="en-GB" sz="2000" b="1" dirty="0">
                <a:latin typeface="Times New Roman" panose="02020603050405020304" pitchFamily="18" charset="0"/>
                <a:cs typeface="Times New Roman" panose="02020603050405020304" pitchFamily="18" charset="0"/>
              </a:rPr>
              <a:t>Step </a:t>
            </a:r>
            <a:r>
              <a:rPr lang="en-GB" sz="2000" b="1" dirty="0" smtClean="0">
                <a:latin typeface="Times New Roman" panose="02020603050405020304" pitchFamily="18" charset="0"/>
                <a:cs typeface="Times New Roman" panose="02020603050405020304" pitchFamily="18" charset="0"/>
              </a:rPr>
              <a:t>: </a:t>
            </a:r>
          </a:p>
          <a:p>
            <a:pPr algn="just"/>
            <a:r>
              <a:rPr lang="en-GB" sz="2000" dirty="0" smtClean="0">
                <a:latin typeface="Times New Roman" panose="02020603050405020304" pitchFamily="18" charset="0"/>
                <a:cs typeface="Times New Roman" panose="02020603050405020304" pitchFamily="18" charset="0"/>
              </a:rPr>
              <a:t>1) Create strong entitles from diagram and then create corresponding relation(table) that include all simple attribute.</a:t>
            </a:r>
          </a:p>
          <a:p>
            <a:pPr algn="just"/>
            <a:r>
              <a:rPr lang="en-GB" sz="2000" dirty="0" smtClean="0">
                <a:latin typeface="Times New Roman" panose="02020603050405020304" pitchFamily="18" charset="0"/>
                <a:cs typeface="Times New Roman" panose="02020603050405020304" pitchFamily="18" charset="0"/>
              </a:rPr>
              <a:t>2) Choose </a:t>
            </a:r>
            <a:r>
              <a:rPr lang="en-GB" sz="2000" dirty="0">
                <a:latin typeface="Times New Roman" panose="02020603050405020304" pitchFamily="18" charset="0"/>
                <a:cs typeface="Times New Roman" panose="02020603050405020304" pitchFamily="18" charset="0"/>
              </a:rPr>
              <a:t>one of the key attributes as </a:t>
            </a:r>
            <a:r>
              <a:rPr lang="en-GB" sz="2000" dirty="0" err="1" smtClean="0">
                <a:latin typeface="Times New Roman" panose="02020603050405020304" pitchFamily="18" charset="0"/>
                <a:cs typeface="Times New Roman" panose="02020603050405020304" pitchFamily="18" charset="0"/>
              </a:rPr>
              <a:t>primary.If</a:t>
            </a: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composite, the simple attributes together form the primary </a:t>
            </a:r>
            <a:r>
              <a:rPr lang="en-GB" sz="2000" dirty="0" smtClean="0">
                <a:latin typeface="Times New Roman" panose="02020603050405020304" pitchFamily="18" charset="0"/>
                <a:cs typeface="Times New Roman" panose="02020603050405020304" pitchFamily="18" charset="0"/>
              </a:rPr>
              <a:t>key</a:t>
            </a:r>
          </a:p>
          <a:p>
            <a:pPr algn="just"/>
            <a:r>
              <a:rPr lang="en-GB" sz="2000" dirty="0" smtClean="0">
                <a:latin typeface="Times New Roman" panose="02020603050405020304" pitchFamily="18" charset="0"/>
                <a:cs typeface="Times New Roman" panose="02020603050405020304" pitchFamily="18" charset="0"/>
              </a:rPr>
              <a:t> 3) </a:t>
            </a:r>
            <a:r>
              <a:rPr lang="en-GB" sz="2000" dirty="0">
                <a:latin typeface="Times New Roman" panose="02020603050405020304" pitchFamily="18" charset="0"/>
                <a:cs typeface="Times New Roman" panose="02020603050405020304" pitchFamily="18" charset="0"/>
              </a:rPr>
              <a:t>Any remaining key attributes are kept as secondary unique </a:t>
            </a:r>
            <a:r>
              <a:rPr lang="en-GB" sz="2000" dirty="0" smtClean="0">
                <a:latin typeface="Times New Roman" panose="02020603050405020304" pitchFamily="18" charset="0"/>
                <a:cs typeface="Times New Roman" panose="02020603050405020304" pitchFamily="18" charset="0"/>
              </a:rPr>
              <a:t>keys.</a:t>
            </a:r>
          </a:p>
        </p:txBody>
      </p:sp>
      <p:pic>
        <p:nvPicPr>
          <p:cNvPr id="7" name="Picture 2" descr="https://miro.medium.com/v2/resize:fit:645/1*pKzOWxGlXvd99SPlUeZT7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7313" y="3554212"/>
            <a:ext cx="8190476" cy="31012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38200" y="3184880"/>
            <a:ext cx="4068421"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From above diagram we get result as : </a:t>
            </a:r>
          </a:p>
        </p:txBody>
      </p:sp>
    </p:spTree>
    <p:extLst>
      <p:ext uri="{BB962C8B-B14F-4D97-AF65-F5344CB8AC3E}">
        <p14:creationId xmlns:p14="http://schemas.microsoft.com/office/powerpoint/2010/main" val="3065576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200" b="1" dirty="0" smtClean="0">
                <a:latin typeface="Times New Roman" panose="02020603050405020304" pitchFamily="18" charset="0"/>
                <a:cs typeface="Times New Roman" panose="02020603050405020304" pitchFamily="18" charset="0"/>
              </a:rPr>
              <a:t>Step 2: Mapping of Weak Entity Types</a:t>
            </a:r>
            <a:br>
              <a:rPr lang="en-US" sz="3200" b="1" dirty="0" smtClean="0">
                <a:latin typeface="Times New Roman" panose="02020603050405020304" pitchFamily="18" charset="0"/>
                <a:cs typeface="Times New Roman" panose="02020603050405020304" pitchFamily="18" charset="0"/>
              </a:rPr>
            </a:br>
            <a:endParaRPr lang="en-IN" sz="2800" b="1" dirty="0"/>
          </a:p>
        </p:txBody>
      </p:sp>
      <p:sp>
        <p:nvSpPr>
          <p:cNvPr id="3" name="Rectangle 2"/>
          <p:cNvSpPr/>
          <p:nvPr/>
        </p:nvSpPr>
        <p:spPr>
          <a:xfrm>
            <a:off x="838200" y="1331873"/>
            <a:ext cx="10672482" cy="1477328"/>
          </a:xfrm>
          <a:prstGeom prst="rect">
            <a:avLst/>
          </a:prstGeom>
        </p:spPr>
        <p:txBody>
          <a:bodyPr wrap="square">
            <a:spAutoFit/>
          </a:bodyPr>
          <a:lstStyle/>
          <a:p>
            <a:pPr algn="just"/>
            <a:r>
              <a:rPr lang="en-GB" dirty="0" smtClean="0">
                <a:latin typeface="Times New Roman" panose="02020603050405020304" pitchFamily="18" charset="0"/>
                <a:cs typeface="Times New Roman" panose="02020603050405020304" pitchFamily="18" charset="0"/>
              </a:rPr>
              <a:t>Process: </a:t>
            </a:r>
          </a:p>
          <a:p>
            <a:pPr algn="just"/>
            <a:r>
              <a:rPr lang="en-GB" dirty="0" err="1" smtClean="0">
                <a:latin typeface="Times New Roman" panose="02020603050405020304" pitchFamily="18" charset="0"/>
                <a:cs typeface="Times New Roman" panose="02020603050405020304" pitchFamily="18" charset="0"/>
              </a:rPr>
              <a:t>i</a:t>
            </a:r>
            <a:r>
              <a:rPr lang="en-GB" dirty="0" smtClean="0">
                <a:latin typeface="Times New Roman" panose="02020603050405020304" pitchFamily="18" charset="0"/>
                <a:cs typeface="Times New Roman" panose="02020603050405020304" pitchFamily="18" charset="0"/>
              </a:rPr>
              <a:t>) For </a:t>
            </a:r>
            <a:r>
              <a:rPr lang="en-GB" dirty="0">
                <a:latin typeface="Times New Roman" panose="02020603050405020304" pitchFamily="18" charset="0"/>
                <a:cs typeface="Times New Roman" panose="02020603050405020304" pitchFamily="18" charset="0"/>
              </a:rPr>
              <a:t>each weak entity type, create a </a:t>
            </a:r>
            <a:r>
              <a:rPr lang="en-GB" dirty="0" smtClean="0">
                <a:latin typeface="Times New Roman" panose="02020603050405020304" pitchFamily="18" charset="0"/>
                <a:cs typeface="Times New Roman" panose="02020603050405020304" pitchFamily="18" charset="0"/>
              </a:rPr>
              <a:t>separate </a:t>
            </a:r>
            <a:r>
              <a:rPr lang="en-GB" dirty="0">
                <a:latin typeface="Times New Roman" panose="02020603050405020304" pitchFamily="18" charset="0"/>
                <a:cs typeface="Times New Roman" panose="02020603050405020304" pitchFamily="18" charset="0"/>
              </a:rPr>
              <a:t>relation that includes all the simple attributes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ii</a:t>
            </a:r>
            <a:r>
              <a:rPr lang="en-GB" dirty="0">
                <a:latin typeface="Times New Roman" panose="02020603050405020304" pitchFamily="18" charset="0"/>
                <a:cs typeface="Times New Roman" panose="02020603050405020304" pitchFamily="18" charset="0"/>
              </a:rPr>
              <a:t>. Add as a foreign key all of the primary key attribute(s) in the entity </a:t>
            </a:r>
            <a:r>
              <a:rPr lang="en-GB" dirty="0" smtClean="0">
                <a:latin typeface="Times New Roman" panose="02020603050405020304" pitchFamily="18" charset="0"/>
                <a:cs typeface="Times New Roman" panose="02020603050405020304" pitchFamily="18" charset="0"/>
              </a:rPr>
              <a:t>to </a:t>
            </a:r>
            <a:r>
              <a:rPr lang="en-GB" dirty="0">
                <a:latin typeface="Times New Roman" panose="02020603050405020304" pitchFamily="18" charset="0"/>
                <a:cs typeface="Times New Roman" panose="02020603050405020304" pitchFamily="18" charset="0"/>
              </a:rPr>
              <a:t>the owner entity type </a:t>
            </a:r>
            <a:endParaRPr lang="en-GB" dirty="0" smtClean="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iii</a:t>
            </a:r>
            <a:r>
              <a:rPr lang="en-GB" dirty="0">
                <a:latin typeface="Times New Roman" panose="02020603050405020304" pitchFamily="18" charset="0"/>
                <a:cs typeface="Times New Roman" panose="02020603050405020304" pitchFamily="18" charset="0"/>
              </a:rPr>
              <a:t>. The primary key is the combination of all the primary key attributes from the owner and the partial key of the weak </a:t>
            </a:r>
            <a:r>
              <a:rPr lang="en-GB" dirty="0" smtClean="0">
                <a:latin typeface="Times New Roman" panose="02020603050405020304" pitchFamily="18" charset="0"/>
                <a:cs typeface="Times New Roman" panose="02020603050405020304" pitchFamily="18" charset="0"/>
              </a:rPr>
              <a:t>entity.</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301186" y="3000370"/>
            <a:ext cx="8178479" cy="3857630"/>
          </a:xfrm>
          <a:prstGeom prst="rect">
            <a:avLst/>
          </a:prstGeom>
        </p:spPr>
      </p:pic>
    </p:spTree>
    <p:extLst>
      <p:ext uri="{BB962C8B-B14F-4D97-AF65-F5344CB8AC3E}">
        <p14:creationId xmlns:p14="http://schemas.microsoft.com/office/powerpoint/2010/main" val="305710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200" b="1" dirty="0">
                <a:latin typeface="Times New Roman" panose="02020603050405020304" pitchFamily="18" charset="0"/>
                <a:cs typeface="Times New Roman" panose="02020603050405020304" pitchFamily="18" charset="0"/>
              </a:rPr>
              <a:t>3</a:t>
            </a:r>
            <a:r>
              <a:rPr lang="en-US" sz="3200" b="1" dirty="0" smtClean="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Mapping 1:1 relationship type : </a:t>
            </a:r>
            <a:endParaRPr lang="en-IN" sz="2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38200" y="1502657"/>
            <a:ext cx="9676436" cy="3902719"/>
          </a:xfrm>
          <a:prstGeom prst="rect">
            <a:avLst/>
          </a:prstGeom>
        </p:spPr>
      </p:pic>
    </p:spTree>
    <p:extLst>
      <p:ext uri="{BB962C8B-B14F-4D97-AF65-F5344CB8AC3E}">
        <p14:creationId xmlns:p14="http://schemas.microsoft.com/office/powerpoint/2010/main" val="1579914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Step 3: Mapping of </a:t>
            </a:r>
            <a:r>
              <a:rPr lang="en-US" sz="4000" dirty="0" smtClean="0">
                <a:latin typeface="Times New Roman" panose="02020603050405020304" pitchFamily="18" charset="0"/>
                <a:cs typeface="Times New Roman" panose="02020603050405020304" pitchFamily="18" charset="0"/>
              </a:rPr>
              <a:t>1 </a:t>
            </a:r>
            <a:r>
              <a:rPr lang="en-US" sz="4000" dirty="0">
                <a:latin typeface="Times New Roman" panose="02020603050405020304" pitchFamily="18" charset="0"/>
                <a:cs typeface="Times New Roman" panose="02020603050405020304" pitchFamily="18" charset="0"/>
              </a:rPr>
              <a:t>Relation Types</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403410" y="1195153"/>
            <a:ext cx="11618259" cy="5632311"/>
          </a:xfrm>
          <a:prstGeom prst="rect">
            <a:avLst/>
          </a:prstGeom>
        </p:spPr>
        <p:txBody>
          <a:bodyPr wrap="square">
            <a:spAutoFit/>
          </a:bodyPr>
          <a:lstStyle/>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W</a:t>
            </a:r>
            <a:r>
              <a:rPr lang="en-GB" sz="2400" dirty="0" smtClean="0">
                <a:latin typeface="Times New Roman" panose="02020603050405020304" pitchFamily="18" charset="0"/>
                <a:cs typeface="Times New Roman" panose="02020603050405020304" pitchFamily="18" charset="0"/>
              </a:rPr>
              <a:t>e </a:t>
            </a:r>
            <a:r>
              <a:rPr lang="en-GB" sz="2400" dirty="0">
                <a:latin typeface="Times New Roman" panose="02020603050405020304" pitchFamily="18" charset="0"/>
                <a:cs typeface="Times New Roman" panose="02020603050405020304" pitchFamily="18" charset="0"/>
              </a:rPr>
              <a:t>need to figure out the entities from ER diagram for which there exists a 1-to-1 relationship</a:t>
            </a:r>
            <a:r>
              <a:rPr lang="en-GB" sz="2400" dirty="0" smtClean="0">
                <a:latin typeface="Times New Roman" panose="02020603050405020304" pitchFamily="18" charset="0"/>
                <a:cs typeface="Times New Roman" panose="02020603050405020304" pitchFamily="18" charset="0"/>
              </a:rPr>
              <a:t>.</a:t>
            </a:r>
          </a:p>
          <a:p>
            <a:endParaRPr lang="en-GB" sz="2400"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smtClean="0">
                <a:solidFill>
                  <a:srgbClr val="242424"/>
                </a:solidFill>
                <a:latin typeface="Times New Roman" panose="02020603050405020304" pitchFamily="18" charset="0"/>
                <a:cs typeface="Times New Roman" panose="02020603050405020304" pitchFamily="18" charset="0"/>
              </a:rPr>
              <a:t>The entities for which there exists a 1-to-1 relationship, choose one relation(table) as S, the other as T. Better if S has total participation (reduces the number of NULL values).</a:t>
            </a:r>
          </a:p>
          <a:p>
            <a:endParaRPr lang="en-GB" sz="2400" dirty="0" smtClean="0">
              <a:solidFill>
                <a:srgbClr val="242424"/>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dirty="0" smtClean="0">
                <a:solidFill>
                  <a:srgbClr val="242424"/>
                </a:solidFill>
                <a:latin typeface="Times New Roman" panose="02020603050405020304" pitchFamily="18" charset="0"/>
                <a:cs typeface="Times New Roman" panose="02020603050405020304" pitchFamily="18" charset="0"/>
              </a:rPr>
              <a:t>Then </a:t>
            </a:r>
            <a:r>
              <a:rPr lang="en-GB" sz="2400" dirty="0">
                <a:solidFill>
                  <a:srgbClr val="242424"/>
                </a:solidFill>
                <a:latin typeface="Times New Roman" panose="02020603050405020304" pitchFamily="18" charset="0"/>
                <a:cs typeface="Times New Roman" panose="02020603050405020304" pitchFamily="18" charset="0"/>
              </a:rPr>
              <a:t>we need to add to S all the simple attributes of the relationship if there exists any</a:t>
            </a:r>
            <a:r>
              <a:rPr lang="en-GB" sz="2400" dirty="0" smtClean="0">
                <a:solidFill>
                  <a:srgbClr val="242424"/>
                </a:solidFill>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GB" sz="2400" dirty="0" smtClean="0">
              <a:solidFill>
                <a:srgbClr val="242424"/>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dirty="0" smtClean="0">
                <a:solidFill>
                  <a:srgbClr val="242424"/>
                </a:solidFill>
                <a:latin typeface="Times New Roman" panose="02020603050405020304" pitchFamily="18" charset="0"/>
                <a:cs typeface="Times New Roman" panose="02020603050405020304" pitchFamily="18" charset="0"/>
              </a:rPr>
              <a:t>After </a:t>
            </a:r>
            <a:r>
              <a:rPr lang="en-GB" sz="2400" dirty="0">
                <a:solidFill>
                  <a:srgbClr val="242424"/>
                </a:solidFill>
                <a:latin typeface="Times New Roman" panose="02020603050405020304" pitchFamily="18" charset="0"/>
                <a:cs typeface="Times New Roman" panose="02020603050405020304" pitchFamily="18" charset="0"/>
              </a:rPr>
              <a:t>that, we add as a foreign key in S the primary key attributes of T</a:t>
            </a:r>
            <a:r>
              <a:rPr lang="en-GB" sz="2400" dirty="0" smtClean="0">
                <a:solidFill>
                  <a:srgbClr val="242424"/>
                </a:solidFill>
                <a:latin typeface="Times New Roman" panose="02020603050405020304" pitchFamily="18" charset="0"/>
                <a:cs typeface="Times New Roman" panose="02020603050405020304" pitchFamily="18" charset="0"/>
              </a:rPr>
              <a:t>.</a:t>
            </a:r>
          </a:p>
          <a:p>
            <a:pPr algn="just"/>
            <a:endParaRPr lang="en-GB" sz="2400" dirty="0">
              <a:solidFill>
                <a:srgbClr val="242424"/>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dirty="0">
                <a:solidFill>
                  <a:srgbClr val="242424"/>
                </a:solidFill>
                <a:latin typeface="Times New Roman" panose="02020603050405020304" pitchFamily="18" charset="0"/>
                <a:cs typeface="Times New Roman" panose="02020603050405020304" pitchFamily="18" charset="0"/>
              </a:rPr>
              <a:t>For the given ER-Diagram there exists a 1-to-1 relationship between Employee and Department entity</a:t>
            </a:r>
            <a:r>
              <a:rPr lang="en-GB" sz="2400" dirty="0" smtClean="0">
                <a:solidFill>
                  <a:srgbClr val="242424"/>
                </a:solidFill>
                <a:latin typeface="Times New Roman" panose="02020603050405020304" pitchFamily="18" charset="0"/>
                <a:cs typeface="Times New Roman" panose="02020603050405020304" pitchFamily="18" charset="0"/>
              </a:rPr>
              <a:t>.</a:t>
            </a:r>
          </a:p>
          <a:p>
            <a:pPr algn="just"/>
            <a:endParaRPr lang="en-GB" sz="2400" dirty="0">
              <a:solidFill>
                <a:srgbClr val="242424"/>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400" dirty="0">
                <a:solidFill>
                  <a:srgbClr val="242424"/>
                </a:solidFill>
                <a:latin typeface="Times New Roman" panose="02020603050405020304" pitchFamily="18" charset="0"/>
                <a:cs typeface="Times New Roman" panose="02020603050405020304" pitchFamily="18" charset="0"/>
              </a:rPr>
              <a:t>Here Department has total participation therefore consider it as relation S and Employee as relation </a:t>
            </a:r>
            <a:r>
              <a:rPr lang="en-GB" sz="2000" dirty="0">
                <a:solidFill>
                  <a:srgbClr val="242424"/>
                </a:solidFill>
                <a:latin typeface="Times New Roman" panose="02020603050405020304" pitchFamily="18" charset="0"/>
                <a:cs typeface="Times New Roman" panose="02020603050405020304" pitchFamily="18" charset="0"/>
              </a:rPr>
              <a:t>T.</a:t>
            </a:r>
          </a:p>
        </p:txBody>
      </p:sp>
    </p:spTree>
    <p:extLst>
      <p:ext uri="{BB962C8B-B14F-4D97-AF65-F5344CB8AC3E}">
        <p14:creationId xmlns:p14="http://schemas.microsoft.com/office/powerpoint/2010/main" val="2741041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lgn="l" rtl="0">
              <a:lnSpc>
                <a:spcPct val="90000"/>
              </a:lnSpc>
              <a:spcBef>
                <a:spcPct val="0"/>
              </a:spcBef>
            </a:pPr>
            <a:r>
              <a:rPr lang="en-US" sz="3200" dirty="0" smtClean="0"/>
              <a:t>Step 3: Mapping of Binary 1:1 Relation Types</a:t>
            </a:r>
            <a:br>
              <a:rPr lang="en-US" sz="3200" dirty="0" smtClean="0"/>
            </a:br>
            <a:endParaRPr lang="en-IN" sz="2800" dirty="0"/>
          </a:p>
        </p:txBody>
      </p:sp>
      <p:pic>
        <p:nvPicPr>
          <p:cNvPr id="4098" name="Picture 2" descr="https://miro.medium.com/v2/resize:fit:592/1*zm1ChYPhLB_-_7OPFN8_5Q.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5158" y="2684030"/>
            <a:ext cx="7517460" cy="256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336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Step 4: Mapping of </a:t>
            </a:r>
            <a:r>
              <a:rPr lang="en-US" dirty="0" smtClean="0">
                <a:latin typeface="Times New Roman" panose="02020603050405020304" pitchFamily="18" charset="0"/>
                <a:cs typeface="Times New Roman" panose="02020603050405020304" pitchFamily="18" charset="0"/>
              </a:rPr>
              <a:t>1:N </a:t>
            </a:r>
            <a:r>
              <a:rPr lang="en-US" dirty="0">
                <a:latin typeface="Times New Roman" panose="02020603050405020304" pitchFamily="18" charset="0"/>
                <a:cs typeface="Times New Roman" panose="02020603050405020304" pitchFamily="18" charset="0"/>
              </a:rPr>
              <a:t>Relationship Types.</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pPr lvl="1" algn="just"/>
            <a:r>
              <a:rPr lang="en-US" dirty="0">
                <a:latin typeface="Times New Roman" panose="02020603050405020304" pitchFamily="18" charset="0"/>
                <a:cs typeface="Times New Roman" panose="02020603050405020304" pitchFamily="18" charset="0"/>
              </a:rPr>
              <a:t>For each regular binary 1:N relationship type R, identify the relation S that represent the participating entity type at the N-side of the relationship type. </a:t>
            </a:r>
          </a:p>
          <a:p>
            <a:pPr lvl="1" algn="just"/>
            <a:r>
              <a:rPr lang="en-US" dirty="0">
                <a:latin typeface="Times New Roman" panose="02020603050405020304" pitchFamily="18" charset="0"/>
                <a:cs typeface="Times New Roman" panose="02020603050405020304" pitchFamily="18" charset="0"/>
              </a:rPr>
              <a:t>Include as foreign key in S the primary key of the relation T that represents the other entity type participating in R. </a:t>
            </a:r>
          </a:p>
          <a:p>
            <a:pPr lvl="1" algn="just"/>
            <a:r>
              <a:rPr lang="en-US" dirty="0">
                <a:latin typeface="Times New Roman" panose="02020603050405020304" pitchFamily="18" charset="0"/>
                <a:cs typeface="Times New Roman" panose="02020603050405020304" pitchFamily="18" charset="0"/>
              </a:rPr>
              <a:t>Include any simple attributes of the 1:N relation type as attributes of S</a:t>
            </a:r>
            <a:r>
              <a:rPr lang="en-US" dirty="0" smtClean="0">
                <a:latin typeface="Times New Roman" panose="02020603050405020304" pitchFamily="18" charset="0"/>
                <a:cs typeface="Times New Roman" panose="02020603050405020304" pitchFamily="18" charset="0"/>
              </a:rPr>
              <a:t>.</a:t>
            </a:r>
          </a:p>
          <a:p>
            <a:pPr marL="457200" lvl="1" indent="0" algn="just">
              <a:buNone/>
            </a:pPr>
            <a:endParaRPr lang="en-US"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1:N relationship types WORKS_FOR, CONTROLS, and SUPERVISION in the figure.</a:t>
            </a:r>
          </a:p>
          <a:p>
            <a:pPr lvl="1" algn="just"/>
            <a:r>
              <a:rPr lang="en-US" dirty="0">
                <a:latin typeface="Times New Roman" panose="02020603050405020304" pitchFamily="18" charset="0"/>
                <a:cs typeface="Times New Roman" panose="02020603050405020304" pitchFamily="18" charset="0"/>
              </a:rPr>
              <a:t>For WORKS_FOR we include the primary key DNUMBER of the DEPARTMENT relation as foreign key in the EMPLOYEE relation and call it DNO</a:t>
            </a:r>
            <a:r>
              <a:rPr lang="en-US" sz="2200" dirty="0"/>
              <a:t>. </a:t>
            </a:r>
          </a:p>
          <a:p>
            <a:endParaRPr lang="en-IN" dirty="0"/>
          </a:p>
        </p:txBody>
      </p:sp>
    </p:spTree>
    <p:extLst>
      <p:ext uri="{BB962C8B-B14F-4D97-AF65-F5344CB8AC3E}">
        <p14:creationId xmlns:p14="http://schemas.microsoft.com/office/powerpoint/2010/main" val="2542663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1758</Words>
  <Application>Microsoft Office PowerPoint</Application>
  <PresentationFormat>Widescreen</PresentationFormat>
  <Paragraphs>217</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inherit</vt:lpstr>
      <vt:lpstr>Source Code Pro</vt:lpstr>
      <vt:lpstr>Times New Roman</vt:lpstr>
      <vt:lpstr>Wingdings</vt:lpstr>
      <vt:lpstr>Office Theme</vt:lpstr>
      <vt:lpstr>Relational Database Design by ER and ER-to-Relational Mapping</vt:lpstr>
      <vt:lpstr>E-R DIGRAM FOR COMPANY DATABASE </vt:lpstr>
      <vt:lpstr>PowerPoint Presentation</vt:lpstr>
      <vt:lpstr>Step 1: Mapping of Regular Entity Types </vt:lpstr>
      <vt:lpstr>Step 2: Mapping of Weak Entity Types </vt:lpstr>
      <vt:lpstr>3) Mapping 1:1 relationship type : </vt:lpstr>
      <vt:lpstr>Step 3: Mapping of 1 Relation Types </vt:lpstr>
      <vt:lpstr>Step 3: Mapping of Binary 1:1 Relation Types </vt:lpstr>
      <vt:lpstr>Step 4: Mapping of 1:N Relationship Types. </vt:lpstr>
      <vt:lpstr>Step 4: Mapping of 1:N Relationship Types. </vt:lpstr>
      <vt:lpstr>Step 5: Mapping of M:N Relationship Types. </vt:lpstr>
      <vt:lpstr>Step 5: Mapping of M:N Relationship Types. </vt:lpstr>
      <vt:lpstr>Step 6: Mapping of Multivalued attributes. </vt:lpstr>
      <vt:lpstr>Step 6: Mapping of Multivalued attributes. </vt:lpstr>
      <vt:lpstr>DATA TYPES IN DBMS</vt:lpstr>
      <vt:lpstr>Data Types : Scalar data types  </vt:lpstr>
      <vt:lpstr>PowerPoint Presentation</vt:lpstr>
      <vt:lpstr>Numeric Datatypes: – .</vt:lpstr>
      <vt:lpstr>PowerPoint Presentation</vt:lpstr>
      <vt:lpstr>3) Date / Time Datatypes </vt:lpstr>
      <vt:lpstr>PowerPoint Presentation</vt:lpstr>
      <vt:lpstr>Boolean Datatypes </vt:lpstr>
      <vt:lpstr>SQL Commands</vt:lpstr>
      <vt:lpstr>SQL Commands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DIGRAM FOR COMPANY DATABASE</dc:title>
  <dc:creator>Windows User</dc:creator>
  <cp:lastModifiedBy>Windows User</cp:lastModifiedBy>
  <cp:revision>65</cp:revision>
  <dcterms:created xsi:type="dcterms:W3CDTF">2023-04-11T05:26:02Z</dcterms:created>
  <dcterms:modified xsi:type="dcterms:W3CDTF">2024-08-08T06:27:25Z</dcterms:modified>
</cp:coreProperties>
</file>