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1584" r:id="rId3"/>
    <p:sldId id="1617" r:id="rId4"/>
    <p:sldId id="1722" r:id="rId5"/>
    <p:sldId id="1723" r:id="rId6"/>
    <p:sldId id="1752" r:id="rId7"/>
    <p:sldId id="1724" r:id="rId8"/>
    <p:sldId id="1725" r:id="rId9"/>
    <p:sldId id="1753" r:id="rId10"/>
    <p:sldId id="1732" r:id="rId11"/>
    <p:sldId id="1754" r:id="rId12"/>
    <p:sldId id="1742" r:id="rId13"/>
    <p:sldId id="1743" r:id="rId14"/>
    <p:sldId id="1744" r:id="rId15"/>
    <p:sldId id="1746" r:id="rId16"/>
    <p:sldId id="1745" r:id="rId17"/>
    <p:sldId id="1747" r:id="rId18"/>
    <p:sldId id="1748" r:id="rId19"/>
    <p:sldId id="1749" r:id="rId20"/>
    <p:sldId id="1750" r:id="rId21"/>
    <p:sldId id="1755" r:id="rId22"/>
    <p:sldId id="1756" r:id="rId23"/>
    <p:sldId id="175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Scaling </a:t>
          </a:r>
          <a:r>
            <a:rPr lang="en-US" sz="2600" dirty="0" smtClean="0">
              <a:solidFill>
                <a:schemeClr val="tx1"/>
              </a:solidFill>
            </a:rPr>
            <a:t>Databases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The CAP </a:t>
          </a:r>
          <a:r>
            <a:rPr lang="en-US" sz="2800" dirty="0" smtClean="0">
              <a:solidFill>
                <a:schemeClr val="bg1"/>
              </a:solidFill>
            </a:rPr>
            <a:t>Theorem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6930912E-6AF4-469C-BBE8-B2F9E0F1C01D}" type="presOf" srcId="{594BF85D-E9BC-439A-80D6-0EB4896FAE66}" destId="{3D425B47-886A-4BDE-9129-435A885F7BDD}" srcOrd="0" destOrd="0" presId="urn:microsoft.com/office/officeart/2008/layout/VerticalCurvedList"/>
    <dgm:cxn modelId="{7BC2EABA-0F4B-4621-B3C9-AF41A2B1ADAC}" type="presOf" srcId="{BE1645D6-1611-4DF4-8DF3-EEC32D8C4F8A}" destId="{8D4BB782-D1CB-4178-BD6C-378E667E109F}" srcOrd="0" destOrd="0" presId="urn:microsoft.com/office/officeart/2008/layout/VerticalCurvedList"/>
    <dgm:cxn modelId="{3E71DFEA-CDA0-40B8-840D-8A5059F321B0}" type="presOf" srcId="{E0EF98CB-C1C0-4C22-A539-F558B4CAED5C}" destId="{C56633DC-E658-46D8-BE63-7CB1CCD3C8DC}" srcOrd="0" destOrd="0" presId="urn:microsoft.com/office/officeart/2008/layout/VerticalCurvedList"/>
    <dgm:cxn modelId="{0038F9E9-1779-4561-8844-984FC3B03E84}" type="presOf" srcId="{9044E199-CE41-4D69-946F-81059F947649}" destId="{CC744001-4C3C-4F81-8A5F-5EA59164522D}" srcOrd="0" destOrd="0" presId="urn:microsoft.com/office/officeart/2008/layout/VerticalCurvedList"/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7FC7E305-6A87-407C-BC57-739940B305BF}" type="presOf" srcId="{47736B17-8141-4E43-9780-98F53B713858}" destId="{158283C6-2307-4412-A694-C24A35138AE4}" srcOrd="0" destOrd="0" presId="urn:microsoft.com/office/officeart/2008/layout/VerticalCurvedList"/>
    <dgm:cxn modelId="{26AB3F32-863C-485E-A713-CB5C4377A7CF}" type="presOf" srcId="{020DE52D-4485-480D-9641-C45E840E866B}" destId="{B7B03930-5CC2-462E-B9EC-616030F550D1}" srcOrd="0" destOrd="0" presId="urn:microsoft.com/office/officeart/2008/layout/VerticalCurvedList"/>
    <dgm:cxn modelId="{5EA7DB88-6B85-49DF-AC72-543483B60F62}" type="presParOf" srcId="{8D4BB782-D1CB-4178-BD6C-378E667E109F}" destId="{30E5EA73-69FE-4C99-B7E6-D2785DA2F8C5}" srcOrd="0" destOrd="0" presId="urn:microsoft.com/office/officeart/2008/layout/VerticalCurvedList"/>
    <dgm:cxn modelId="{9D0C06E5-ACCA-46C5-873F-653A5EBFA0E9}" type="presParOf" srcId="{30E5EA73-69FE-4C99-B7E6-D2785DA2F8C5}" destId="{147482D8-F793-4B63-AC92-2D2E108DBAA0}" srcOrd="0" destOrd="0" presId="urn:microsoft.com/office/officeart/2008/layout/VerticalCurvedList"/>
    <dgm:cxn modelId="{00C41B92-E430-4FD5-840E-03ED5A8B2D33}" type="presParOf" srcId="{147482D8-F793-4B63-AC92-2D2E108DBAA0}" destId="{F2410933-DB5E-4543-A714-4AF5A203C95C}" srcOrd="0" destOrd="0" presId="urn:microsoft.com/office/officeart/2008/layout/VerticalCurvedList"/>
    <dgm:cxn modelId="{42ADA236-5B59-4E31-B055-17A21AFE3BDD}" type="presParOf" srcId="{147482D8-F793-4B63-AC92-2D2E108DBAA0}" destId="{C56633DC-E658-46D8-BE63-7CB1CCD3C8DC}" srcOrd="1" destOrd="0" presId="urn:microsoft.com/office/officeart/2008/layout/VerticalCurvedList"/>
    <dgm:cxn modelId="{A20A6BE5-C14C-4E74-A68C-4CCB078292A4}" type="presParOf" srcId="{147482D8-F793-4B63-AC92-2D2E108DBAA0}" destId="{82F03708-A2AD-459B-AB59-7BBD9EB44E67}" srcOrd="2" destOrd="0" presId="urn:microsoft.com/office/officeart/2008/layout/VerticalCurvedList"/>
    <dgm:cxn modelId="{717B2B8A-2DEB-4D9B-9C81-FEE680A6A326}" type="presParOf" srcId="{147482D8-F793-4B63-AC92-2D2E108DBAA0}" destId="{9C6C1869-E7B2-4FB9-A22B-16BADC04A189}" srcOrd="3" destOrd="0" presId="urn:microsoft.com/office/officeart/2008/layout/VerticalCurvedList"/>
    <dgm:cxn modelId="{9447D948-BB52-48F0-B5D8-13647E2FC7D3}" type="presParOf" srcId="{30E5EA73-69FE-4C99-B7E6-D2785DA2F8C5}" destId="{B7B03930-5CC2-462E-B9EC-616030F550D1}" srcOrd="1" destOrd="0" presId="urn:microsoft.com/office/officeart/2008/layout/VerticalCurvedList"/>
    <dgm:cxn modelId="{3A8B59D4-A820-433A-AB4C-5A91CFAEDDED}" type="presParOf" srcId="{30E5EA73-69FE-4C99-B7E6-D2785DA2F8C5}" destId="{738F6C6A-40BC-4677-97B0-D278E6A03A0F}" srcOrd="2" destOrd="0" presId="urn:microsoft.com/office/officeart/2008/layout/VerticalCurvedList"/>
    <dgm:cxn modelId="{9B4EE85C-25CB-4972-A8B1-93F4E57D6F96}" type="presParOf" srcId="{738F6C6A-40BC-4677-97B0-D278E6A03A0F}" destId="{2B94B3DE-3FD1-4138-B6A8-86C32D7CDAE7}" srcOrd="0" destOrd="0" presId="urn:microsoft.com/office/officeart/2008/layout/VerticalCurvedList"/>
    <dgm:cxn modelId="{CA9CCA6C-6E0F-4B6A-9A11-AAC4DA0EC644}" type="presParOf" srcId="{30E5EA73-69FE-4C99-B7E6-D2785DA2F8C5}" destId="{3D425B47-886A-4BDE-9129-435A885F7BDD}" srcOrd="3" destOrd="0" presId="urn:microsoft.com/office/officeart/2008/layout/VerticalCurvedList"/>
    <dgm:cxn modelId="{41D9D825-5EC4-4B50-B4C1-849D83E00ECA}" type="presParOf" srcId="{30E5EA73-69FE-4C99-B7E6-D2785DA2F8C5}" destId="{64518638-C484-41DC-B301-F8E8B8C83E00}" srcOrd="4" destOrd="0" presId="urn:microsoft.com/office/officeart/2008/layout/VerticalCurvedList"/>
    <dgm:cxn modelId="{A6654F61-AED9-46FD-A2CE-6416ACE0432C}" type="presParOf" srcId="{64518638-C484-41DC-B301-F8E8B8C83E00}" destId="{58A99791-976C-4270-ABCC-A15CE6943D6C}" srcOrd="0" destOrd="0" presId="urn:microsoft.com/office/officeart/2008/layout/VerticalCurvedList"/>
    <dgm:cxn modelId="{21562404-D951-43DC-AD59-DACDC41A3EB4}" type="presParOf" srcId="{30E5EA73-69FE-4C99-B7E6-D2785DA2F8C5}" destId="{158283C6-2307-4412-A694-C24A35138AE4}" srcOrd="5" destOrd="0" presId="urn:microsoft.com/office/officeart/2008/layout/VerticalCurvedList"/>
    <dgm:cxn modelId="{3F1A4FDD-E3BD-4E3B-9864-1FD08FB0C0A6}" type="presParOf" srcId="{30E5EA73-69FE-4C99-B7E6-D2785DA2F8C5}" destId="{4E54576A-E900-4046-BE98-5C6BBB87BD62}" srcOrd="6" destOrd="0" presId="urn:microsoft.com/office/officeart/2008/layout/VerticalCurvedList"/>
    <dgm:cxn modelId="{1B308A64-C3AF-4AD7-8AFF-81DB095CBB19}" type="presParOf" srcId="{4E54576A-E900-4046-BE98-5C6BBB87BD62}" destId="{C4F438E0-C9FB-4142-A782-E2ED2FAB32AB}" srcOrd="0" destOrd="0" presId="urn:microsoft.com/office/officeart/2008/layout/VerticalCurvedList"/>
    <dgm:cxn modelId="{FE275D72-1458-40C6-AE4C-BCC5D3F37B29}" type="presParOf" srcId="{30E5EA73-69FE-4C99-B7E6-D2785DA2F8C5}" destId="{CC744001-4C3C-4F81-8A5F-5EA59164522D}" srcOrd="7" destOrd="0" presId="urn:microsoft.com/office/officeart/2008/layout/VerticalCurvedList"/>
    <dgm:cxn modelId="{312DF2D9-5C4D-4521-B1D7-CCB44B18222E}" type="presParOf" srcId="{30E5EA73-69FE-4C99-B7E6-D2785DA2F8C5}" destId="{510C83F2-0440-4E7F-892C-DCEBD03EB732}" srcOrd="8" destOrd="0" presId="urn:microsoft.com/office/officeart/2008/layout/VerticalCurvedList"/>
    <dgm:cxn modelId="{7693A382-2E29-43B2-9252-A7FAFAF6487B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Scaling </a:t>
          </a:r>
          <a:r>
            <a:rPr lang="en-US" sz="2600" dirty="0" smtClean="0">
              <a:solidFill>
                <a:schemeClr val="tx1"/>
              </a:solidFill>
            </a:rPr>
            <a:t>Databases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The CAP Theorem 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832C9330-9C8D-49B2-B132-DD15C2238C7E}" type="presOf" srcId="{594BF85D-E9BC-439A-80D6-0EB4896FAE66}" destId="{3D425B47-886A-4BDE-9129-435A885F7BDD}" srcOrd="0" destOrd="0" presId="urn:microsoft.com/office/officeart/2008/layout/VerticalCurvedList"/>
    <dgm:cxn modelId="{59AA8A08-046B-4502-A692-2CCCD33EDDB7}" type="presOf" srcId="{9044E199-CE41-4D69-946F-81059F947649}" destId="{CC744001-4C3C-4F81-8A5F-5EA59164522D}" srcOrd="0" destOrd="0" presId="urn:microsoft.com/office/officeart/2008/layout/VerticalCurvedList"/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BD9841EC-9C04-489A-A15F-EE69D921AC99}" type="presOf" srcId="{47736B17-8141-4E43-9780-98F53B713858}" destId="{158283C6-2307-4412-A694-C24A35138AE4}" srcOrd="0" destOrd="0" presId="urn:microsoft.com/office/officeart/2008/layout/VerticalCurvedList"/>
    <dgm:cxn modelId="{431185C4-741C-4035-8CE1-CF31ADDE6BA1}" type="presOf" srcId="{E0EF98CB-C1C0-4C22-A539-F558B4CAED5C}" destId="{C56633DC-E658-46D8-BE63-7CB1CCD3C8DC}" srcOrd="0" destOrd="0" presId="urn:microsoft.com/office/officeart/2008/layout/VerticalCurvedList"/>
    <dgm:cxn modelId="{40292014-97E7-483D-90A6-ED1F5B9C8AFB}" type="presOf" srcId="{020DE52D-4485-480D-9641-C45E840E866B}" destId="{B7B03930-5CC2-462E-B9EC-616030F550D1}" srcOrd="0" destOrd="0" presId="urn:microsoft.com/office/officeart/2008/layout/VerticalCurvedList"/>
    <dgm:cxn modelId="{B6B52BA8-F402-4E43-B484-D8BA50F35C2B}" type="presOf" srcId="{BE1645D6-1611-4DF4-8DF3-EEC32D8C4F8A}" destId="{8D4BB782-D1CB-4178-BD6C-378E667E109F}" srcOrd="0" destOrd="0" presId="urn:microsoft.com/office/officeart/2008/layout/VerticalCurvedList"/>
    <dgm:cxn modelId="{715043E3-7D8F-42F9-BE6A-01E3531253CC}" type="presParOf" srcId="{8D4BB782-D1CB-4178-BD6C-378E667E109F}" destId="{30E5EA73-69FE-4C99-B7E6-D2785DA2F8C5}" srcOrd="0" destOrd="0" presId="urn:microsoft.com/office/officeart/2008/layout/VerticalCurvedList"/>
    <dgm:cxn modelId="{8253E618-95A4-4F14-8908-5137A8DE28A2}" type="presParOf" srcId="{30E5EA73-69FE-4C99-B7E6-D2785DA2F8C5}" destId="{147482D8-F793-4B63-AC92-2D2E108DBAA0}" srcOrd="0" destOrd="0" presId="urn:microsoft.com/office/officeart/2008/layout/VerticalCurvedList"/>
    <dgm:cxn modelId="{EBB0D5CA-D194-412A-9277-F5A2165A4852}" type="presParOf" srcId="{147482D8-F793-4B63-AC92-2D2E108DBAA0}" destId="{F2410933-DB5E-4543-A714-4AF5A203C95C}" srcOrd="0" destOrd="0" presId="urn:microsoft.com/office/officeart/2008/layout/VerticalCurvedList"/>
    <dgm:cxn modelId="{2CC1652D-B2F2-40B2-9C24-A59E5313257A}" type="presParOf" srcId="{147482D8-F793-4B63-AC92-2D2E108DBAA0}" destId="{C56633DC-E658-46D8-BE63-7CB1CCD3C8DC}" srcOrd="1" destOrd="0" presId="urn:microsoft.com/office/officeart/2008/layout/VerticalCurvedList"/>
    <dgm:cxn modelId="{CA9A1A86-0B9E-4C23-B7F1-83C71EE29078}" type="presParOf" srcId="{147482D8-F793-4B63-AC92-2D2E108DBAA0}" destId="{82F03708-A2AD-459B-AB59-7BBD9EB44E67}" srcOrd="2" destOrd="0" presId="urn:microsoft.com/office/officeart/2008/layout/VerticalCurvedList"/>
    <dgm:cxn modelId="{B585D8AA-8612-4072-87CB-715246956C2A}" type="presParOf" srcId="{147482D8-F793-4B63-AC92-2D2E108DBAA0}" destId="{9C6C1869-E7B2-4FB9-A22B-16BADC04A189}" srcOrd="3" destOrd="0" presId="urn:microsoft.com/office/officeart/2008/layout/VerticalCurvedList"/>
    <dgm:cxn modelId="{F9F84836-3ED3-445C-94DA-03D872E6D367}" type="presParOf" srcId="{30E5EA73-69FE-4C99-B7E6-D2785DA2F8C5}" destId="{B7B03930-5CC2-462E-B9EC-616030F550D1}" srcOrd="1" destOrd="0" presId="urn:microsoft.com/office/officeart/2008/layout/VerticalCurvedList"/>
    <dgm:cxn modelId="{E28A2CD6-A496-40C4-953B-2BF9A77F90B2}" type="presParOf" srcId="{30E5EA73-69FE-4C99-B7E6-D2785DA2F8C5}" destId="{738F6C6A-40BC-4677-97B0-D278E6A03A0F}" srcOrd="2" destOrd="0" presId="urn:microsoft.com/office/officeart/2008/layout/VerticalCurvedList"/>
    <dgm:cxn modelId="{4CF0EADE-4EFC-4D93-8F87-20BE795C0137}" type="presParOf" srcId="{738F6C6A-40BC-4677-97B0-D278E6A03A0F}" destId="{2B94B3DE-3FD1-4138-B6A8-86C32D7CDAE7}" srcOrd="0" destOrd="0" presId="urn:microsoft.com/office/officeart/2008/layout/VerticalCurvedList"/>
    <dgm:cxn modelId="{8A42388A-F030-4A0F-9A96-BBC57EF450AC}" type="presParOf" srcId="{30E5EA73-69FE-4C99-B7E6-D2785DA2F8C5}" destId="{3D425B47-886A-4BDE-9129-435A885F7BDD}" srcOrd="3" destOrd="0" presId="urn:microsoft.com/office/officeart/2008/layout/VerticalCurvedList"/>
    <dgm:cxn modelId="{E8602E43-97CB-4927-8348-341354391674}" type="presParOf" srcId="{30E5EA73-69FE-4C99-B7E6-D2785DA2F8C5}" destId="{64518638-C484-41DC-B301-F8E8B8C83E00}" srcOrd="4" destOrd="0" presId="urn:microsoft.com/office/officeart/2008/layout/VerticalCurvedList"/>
    <dgm:cxn modelId="{0FEE9FE1-A2BA-4B6C-97D6-9F6D5F32F074}" type="presParOf" srcId="{64518638-C484-41DC-B301-F8E8B8C83E00}" destId="{58A99791-976C-4270-ABCC-A15CE6943D6C}" srcOrd="0" destOrd="0" presId="urn:microsoft.com/office/officeart/2008/layout/VerticalCurvedList"/>
    <dgm:cxn modelId="{237A359A-3DA5-4C0C-9DFA-7C8508544C93}" type="presParOf" srcId="{30E5EA73-69FE-4C99-B7E6-D2785DA2F8C5}" destId="{158283C6-2307-4412-A694-C24A35138AE4}" srcOrd="5" destOrd="0" presId="urn:microsoft.com/office/officeart/2008/layout/VerticalCurvedList"/>
    <dgm:cxn modelId="{FC12769C-0A22-44A2-8189-A5ABA8F10E88}" type="presParOf" srcId="{30E5EA73-69FE-4C99-B7E6-D2785DA2F8C5}" destId="{4E54576A-E900-4046-BE98-5C6BBB87BD62}" srcOrd="6" destOrd="0" presId="urn:microsoft.com/office/officeart/2008/layout/VerticalCurvedList"/>
    <dgm:cxn modelId="{2754C532-8E61-462D-9C22-DB3BC64F612C}" type="presParOf" srcId="{4E54576A-E900-4046-BE98-5C6BBB87BD62}" destId="{C4F438E0-C9FB-4142-A782-E2ED2FAB32AB}" srcOrd="0" destOrd="0" presId="urn:microsoft.com/office/officeart/2008/layout/VerticalCurvedList"/>
    <dgm:cxn modelId="{3B620F4E-7241-473B-B27E-DD7B3AD2DDC0}" type="presParOf" srcId="{30E5EA73-69FE-4C99-B7E6-D2785DA2F8C5}" destId="{CC744001-4C3C-4F81-8A5F-5EA59164522D}" srcOrd="7" destOrd="0" presId="urn:microsoft.com/office/officeart/2008/layout/VerticalCurvedList"/>
    <dgm:cxn modelId="{67462FE8-2EF3-495D-A9D9-C4BC84790ED9}" type="presParOf" srcId="{30E5EA73-69FE-4C99-B7E6-D2785DA2F8C5}" destId="{510C83F2-0440-4E7F-892C-DCEBD03EB732}" srcOrd="8" destOrd="0" presId="urn:microsoft.com/office/officeart/2008/layout/VerticalCurvedList"/>
    <dgm:cxn modelId="{9CB869EE-D915-44E5-B1DE-DE8CFFDD279A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Scaling </a:t>
          </a:r>
          <a:r>
            <a:rPr lang="en-US" sz="2600" dirty="0" smtClean="0">
              <a:solidFill>
                <a:schemeClr val="tx1"/>
              </a:solidFill>
            </a:rPr>
            <a:t>Databases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The CAP </a:t>
          </a:r>
          <a:r>
            <a:rPr lang="en-US" sz="2800" dirty="0" smtClean="0">
              <a:solidFill>
                <a:schemeClr val="bg1"/>
              </a:solidFill>
            </a:rPr>
            <a:t>Theorem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4EA0AFFB-A3A9-4B2D-A0BE-126B392908E0}" type="presOf" srcId="{594BF85D-E9BC-439A-80D6-0EB4896FAE66}" destId="{3D425B47-886A-4BDE-9129-435A885F7BDD}" srcOrd="0" destOrd="0" presId="urn:microsoft.com/office/officeart/2008/layout/VerticalCurvedList"/>
    <dgm:cxn modelId="{8D133E69-FF6C-4AC7-837B-62EAA32B04CF}" type="presOf" srcId="{020DE52D-4485-480D-9641-C45E840E866B}" destId="{B7B03930-5CC2-462E-B9EC-616030F550D1}" srcOrd="0" destOrd="0" presId="urn:microsoft.com/office/officeart/2008/layout/VerticalCurvedList"/>
    <dgm:cxn modelId="{AD810062-62BA-4839-B0E0-7E04A7518CE5}" type="presOf" srcId="{47736B17-8141-4E43-9780-98F53B713858}" destId="{158283C6-2307-4412-A694-C24A35138AE4}" srcOrd="0" destOrd="0" presId="urn:microsoft.com/office/officeart/2008/layout/VerticalCurvedList"/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8289AC1F-6392-4B00-B166-5B7A0A0B069F}" type="presOf" srcId="{BE1645D6-1611-4DF4-8DF3-EEC32D8C4F8A}" destId="{8D4BB782-D1CB-4178-BD6C-378E667E109F}" srcOrd="0" destOrd="0" presId="urn:microsoft.com/office/officeart/2008/layout/VerticalCurvedList"/>
    <dgm:cxn modelId="{CEF195BC-2F69-45E9-A9E6-B243446D29CE}" type="presOf" srcId="{9044E199-CE41-4D69-946F-81059F947649}" destId="{CC744001-4C3C-4F81-8A5F-5EA59164522D}" srcOrd="0" destOrd="0" presId="urn:microsoft.com/office/officeart/2008/layout/VerticalCurvedList"/>
    <dgm:cxn modelId="{63AC6329-5CDD-4F43-8292-FD43FC0C4B70}" type="presOf" srcId="{E0EF98CB-C1C0-4C22-A539-F558B4CAED5C}" destId="{C56633DC-E658-46D8-BE63-7CB1CCD3C8DC}" srcOrd="0" destOrd="0" presId="urn:microsoft.com/office/officeart/2008/layout/VerticalCurvedList"/>
    <dgm:cxn modelId="{1BF5B10A-C807-4467-852A-B16BB9F23D70}" type="presParOf" srcId="{8D4BB782-D1CB-4178-BD6C-378E667E109F}" destId="{30E5EA73-69FE-4C99-B7E6-D2785DA2F8C5}" srcOrd="0" destOrd="0" presId="urn:microsoft.com/office/officeart/2008/layout/VerticalCurvedList"/>
    <dgm:cxn modelId="{6694602F-D7F4-4FA9-8F69-9F0C833B7CC5}" type="presParOf" srcId="{30E5EA73-69FE-4C99-B7E6-D2785DA2F8C5}" destId="{147482D8-F793-4B63-AC92-2D2E108DBAA0}" srcOrd="0" destOrd="0" presId="urn:microsoft.com/office/officeart/2008/layout/VerticalCurvedList"/>
    <dgm:cxn modelId="{9B6487A3-1380-4AF6-9FF7-34224EE734E2}" type="presParOf" srcId="{147482D8-F793-4B63-AC92-2D2E108DBAA0}" destId="{F2410933-DB5E-4543-A714-4AF5A203C95C}" srcOrd="0" destOrd="0" presId="urn:microsoft.com/office/officeart/2008/layout/VerticalCurvedList"/>
    <dgm:cxn modelId="{64BA6E3F-09CC-4A31-85DC-8D207573DB03}" type="presParOf" srcId="{147482D8-F793-4B63-AC92-2D2E108DBAA0}" destId="{C56633DC-E658-46D8-BE63-7CB1CCD3C8DC}" srcOrd="1" destOrd="0" presId="urn:microsoft.com/office/officeart/2008/layout/VerticalCurvedList"/>
    <dgm:cxn modelId="{451E3342-6397-47E8-95C5-023FFF0891CE}" type="presParOf" srcId="{147482D8-F793-4B63-AC92-2D2E108DBAA0}" destId="{82F03708-A2AD-459B-AB59-7BBD9EB44E67}" srcOrd="2" destOrd="0" presId="urn:microsoft.com/office/officeart/2008/layout/VerticalCurvedList"/>
    <dgm:cxn modelId="{7DE300FB-3E80-46BA-8ABC-347C8BA4C967}" type="presParOf" srcId="{147482D8-F793-4B63-AC92-2D2E108DBAA0}" destId="{9C6C1869-E7B2-4FB9-A22B-16BADC04A189}" srcOrd="3" destOrd="0" presId="urn:microsoft.com/office/officeart/2008/layout/VerticalCurvedList"/>
    <dgm:cxn modelId="{2021E8BC-380A-4E96-B617-015030E647F5}" type="presParOf" srcId="{30E5EA73-69FE-4C99-B7E6-D2785DA2F8C5}" destId="{B7B03930-5CC2-462E-B9EC-616030F550D1}" srcOrd="1" destOrd="0" presId="urn:microsoft.com/office/officeart/2008/layout/VerticalCurvedList"/>
    <dgm:cxn modelId="{C5496BBE-5720-45A1-9D78-A9A1BDBAE818}" type="presParOf" srcId="{30E5EA73-69FE-4C99-B7E6-D2785DA2F8C5}" destId="{738F6C6A-40BC-4677-97B0-D278E6A03A0F}" srcOrd="2" destOrd="0" presId="urn:microsoft.com/office/officeart/2008/layout/VerticalCurvedList"/>
    <dgm:cxn modelId="{02ED9BAB-2DD4-4510-AAB2-A843C5202E97}" type="presParOf" srcId="{738F6C6A-40BC-4677-97B0-D278E6A03A0F}" destId="{2B94B3DE-3FD1-4138-B6A8-86C32D7CDAE7}" srcOrd="0" destOrd="0" presId="urn:microsoft.com/office/officeart/2008/layout/VerticalCurvedList"/>
    <dgm:cxn modelId="{926D8281-FF91-4DC8-94E1-1105C74EF23D}" type="presParOf" srcId="{30E5EA73-69FE-4C99-B7E6-D2785DA2F8C5}" destId="{3D425B47-886A-4BDE-9129-435A885F7BDD}" srcOrd="3" destOrd="0" presId="urn:microsoft.com/office/officeart/2008/layout/VerticalCurvedList"/>
    <dgm:cxn modelId="{30E398F3-2182-4EFA-932C-DD2395193312}" type="presParOf" srcId="{30E5EA73-69FE-4C99-B7E6-D2785DA2F8C5}" destId="{64518638-C484-41DC-B301-F8E8B8C83E00}" srcOrd="4" destOrd="0" presId="urn:microsoft.com/office/officeart/2008/layout/VerticalCurvedList"/>
    <dgm:cxn modelId="{02BBB7AB-B1CC-4715-80A3-6A8C31F701B1}" type="presParOf" srcId="{64518638-C484-41DC-B301-F8E8B8C83E00}" destId="{58A99791-976C-4270-ABCC-A15CE6943D6C}" srcOrd="0" destOrd="0" presId="urn:microsoft.com/office/officeart/2008/layout/VerticalCurvedList"/>
    <dgm:cxn modelId="{E442DF62-6A41-4742-83D3-D4202CE4920D}" type="presParOf" srcId="{30E5EA73-69FE-4C99-B7E6-D2785DA2F8C5}" destId="{158283C6-2307-4412-A694-C24A35138AE4}" srcOrd="5" destOrd="0" presId="urn:microsoft.com/office/officeart/2008/layout/VerticalCurvedList"/>
    <dgm:cxn modelId="{80BF626E-96DC-4814-A531-F3E46A081ECB}" type="presParOf" srcId="{30E5EA73-69FE-4C99-B7E6-D2785DA2F8C5}" destId="{4E54576A-E900-4046-BE98-5C6BBB87BD62}" srcOrd="6" destOrd="0" presId="urn:microsoft.com/office/officeart/2008/layout/VerticalCurvedList"/>
    <dgm:cxn modelId="{10DEF544-D697-4E9F-8E5D-BDFDF612F479}" type="presParOf" srcId="{4E54576A-E900-4046-BE98-5C6BBB87BD62}" destId="{C4F438E0-C9FB-4142-A782-E2ED2FAB32AB}" srcOrd="0" destOrd="0" presId="urn:microsoft.com/office/officeart/2008/layout/VerticalCurvedList"/>
    <dgm:cxn modelId="{0C8E3D2E-1DBD-4FBF-BBCD-D916FE5B0C9C}" type="presParOf" srcId="{30E5EA73-69FE-4C99-B7E6-D2785DA2F8C5}" destId="{CC744001-4C3C-4F81-8A5F-5EA59164522D}" srcOrd="7" destOrd="0" presId="urn:microsoft.com/office/officeart/2008/layout/VerticalCurvedList"/>
    <dgm:cxn modelId="{D5A82060-E2DB-453C-944E-EED96D5069A0}" type="presParOf" srcId="{30E5EA73-69FE-4C99-B7E6-D2785DA2F8C5}" destId="{510C83F2-0440-4E7F-892C-DCEBD03EB732}" srcOrd="8" destOrd="0" presId="urn:microsoft.com/office/officeart/2008/layout/VerticalCurvedList"/>
    <dgm:cxn modelId="{1D6081E0-6011-4E25-804C-B53E8414C56B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1645D6-1611-4DF4-8DF3-EEC32D8C4F8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BF85D-E9BC-439A-80D6-0EB4896FAE66}">
      <dgm:prSet phldrT="[Text]" custT="1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600" dirty="0" smtClean="0">
              <a:solidFill>
                <a:schemeClr val="tx1"/>
              </a:solidFill>
            </a:rPr>
            <a:t>Scaling </a:t>
          </a:r>
          <a:r>
            <a:rPr lang="en-US" sz="2600" dirty="0" smtClean="0">
              <a:solidFill>
                <a:schemeClr val="tx1"/>
              </a:solidFill>
            </a:rPr>
            <a:t>Databases</a:t>
          </a:r>
          <a:endParaRPr lang="en-US" sz="2600" dirty="0">
            <a:solidFill>
              <a:schemeClr val="tx1"/>
            </a:solidFill>
          </a:endParaRPr>
        </a:p>
      </dgm:t>
    </dgm:pt>
    <dgm:pt modelId="{F9701C7C-9B01-4876-A1ED-4F2C271A4DC0}" type="parTrans" cxnId="{177AE26B-85F3-45B8-9830-6A178AF1ADDD}">
      <dgm:prSet/>
      <dgm:spPr/>
      <dgm:t>
        <a:bodyPr/>
        <a:lstStyle/>
        <a:p>
          <a:endParaRPr lang="en-US" sz="2800"/>
        </a:p>
      </dgm:t>
    </dgm:pt>
    <dgm:pt modelId="{120C55D7-E0EA-4E24-BA54-2E5BE7566668}" type="sibTrans" cxnId="{177AE26B-85F3-45B8-9830-6A178AF1ADDD}">
      <dgm:prSet/>
      <dgm:spPr/>
      <dgm:t>
        <a:bodyPr/>
        <a:lstStyle/>
        <a:p>
          <a:endParaRPr lang="en-US" sz="2800"/>
        </a:p>
      </dgm:t>
    </dgm:pt>
    <dgm:pt modelId="{020DE52D-4485-480D-9641-C45E840E866B}">
      <dgm:prSet phldrT="[Text]" custT="1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Types of Data</a:t>
          </a:r>
          <a:endParaRPr lang="en-US" sz="2800" dirty="0">
            <a:solidFill>
              <a:schemeClr val="bg1"/>
            </a:solidFill>
          </a:endParaRPr>
        </a:p>
      </dgm:t>
    </dgm:pt>
    <dgm:pt modelId="{C347DBC6-43D8-4312-8C18-62665D399B40}" type="parTrans" cxnId="{75739507-C25A-4FF2-8A75-99CFEB1AA6FA}">
      <dgm:prSet/>
      <dgm:spPr/>
      <dgm:t>
        <a:bodyPr/>
        <a:lstStyle/>
        <a:p>
          <a:endParaRPr lang="en-US"/>
        </a:p>
      </dgm:t>
    </dgm:pt>
    <dgm:pt modelId="{E0EF98CB-C1C0-4C22-A539-F558B4CAED5C}" type="sibTrans" cxnId="{75739507-C25A-4FF2-8A75-99CFEB1AA6FA}">
      <dgm:prSet/>
      <dgm:spPr/>
      <dgm:t>
        <a:bodyPr/>
        <a:lstStyle/>
        <a:p>
          <a:endParaRPr lang="en-US"/>
        </a:p>
      </dgm:t>
    </dgm:pt>
    <dgm:pt modelId="{47736B17-8141-4E43-9780-98F53B713858}">
      <dgm:prSet phldrT="[Text]"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bg1"/>
              </a:solidFill>
            </a:rPr>
            <a:t>The CAP </a:t>
          </a:r>
          <a:r>
            <a:rPr lang="en-US" sz="2800" dirty="0" smtClean="0">
              <a:solidFill>
                <a:schemeClr val="bg1"/>
              </a:solidFill>
            </a:rPr>
            <a:t>Theorem</a:t>
          </a:r>
          <a:endParaRPr lang="en-US" sz="2800" dirty="0">
            <a:solidFill>
              <a:schemeClr val="bg1"/>
            </a:solidFill>
          </a:endParaRPr>
        </a:p>
      </dgm:t>
    </dgm:pt>
    <dgm:pt modelId="{397A7621-4703-4C39-9978-2D49301A2AA4}" type="parTrans" cxnId="{CC57F3BD-5A75-4B32-AAB8-A0C24D0072DF}">
      <dgm:prSet/>
      <dgm:spPr/>
      <dgm:t>
        <a:bodyPr/>
        <a:lstStyle/>
        <a:p>
          <a:endParaRPr lang="en-US"/>
        </a:p>
      </dgm:t>
    </dgm:pt>
    <dgm:pt modelId="{5939E8F9-A02A-4E0B-BCEC-7E77A483A98C}" type="sibTrans" cxnId="{CC57F3BD-5A75-4B32-AAB8-A0C24D0072DF}">
      <dgm:prSet/>
      <dgm:spPr/>
      <dgm:t>
        <a:bodyPr/>
        <a:lstStyle/>
        <a:p>
          <a:endParaRPr lang="en-US"/>
        </a:p>
      </dgm:t>
    </dgm:pt>
    <dgm:pt modelId="{9044E199-CE41-4D69-946F-81059F947649}">
      <dgm:prSet phldrT="[Text]" custT="1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NoSQL Databases</a:t>
          </a:r>
          <a:endParaRPr lang="en-US" sz="2800" dirty="0">
            <a:solidFill>
              <a:schemeClr val="tx1"/>
            </a:solidFill>
          </a:endParaRPr>
        </a:p>
      </dgm:t>
    </dgm:pt>
    <dgm:pt modelId="{63495625-211D-4082-9676-3F607B824F09}" type="parTrans" cxnId="{E2F19C00-F5ED-48CA-A85B-3EE71C38B20C}">
      <dgm:prSet/>
      <dgm:spPr/>
      <dgm:t>
        <a:bodyPr/>
        <a:lstStyle/>
        <a:p>
          <a:endParaRPr lang="en-US"/>
        </a:p>
      </dgm:t>
    </dgm:pt>
    <dgm:pt modelId="{FA40DDEE-8F7D-4035-AF84-9E3C3407768C}" type="sibTrans" cxnId="{E2F19C00-F5ED-48CA-A85B-3EE71C38B20C}">
      <dgm:prSet/>
      <dgm:spPr/>
      <dgm:t>
        <a:bodyPr/>
        <a:lstStyle/>
        <a:p>
          <a:endParaRPr lang="en-US"/>
        </a:p>
      </dgm:t>
    </dgm:pt>
    <dgm:pt modelId="{8D4BB782-D1CB-4178-BD6C-378E667E109F}" type="pres">
      <dgm:prSet presAssocID="{BE1645D6-1611-4DF4-8DF3-EEC32D8C4F8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0E5EA73-69FE-4C99-B7E6-D2785DA2F8C5}" type="pres">
      <dgm:prSet presAssocID="{BE1645D6-1611-4DF4-8DF3-EEC32D8C4F8A}" presName="Name1" presStyleCnt="0"/>
      <dgm:spPr/>
    </dgm:pt>
    <dgm:pt modelId="{147482D8-F793-4B63-AC92-2D2E108DBAA0}" type="pres">
      <dgm:prSet presAssocID="{BE1645D6-1611-4DF4-8DF3-EEC32D8C4F8A}" presName="cycle" presStyleCnt="0"/>
      <dgm:spPr/>
    </dgm:pt>
    <dgm:pt modelId="{F2410933-DB5E-4543-A714-4AF5A203C95C}" type="pres">
      <dgm:prSet presAssocID="{BE1645D6-1611-4DF4-8DF3-EEC32D8C4F8A}" presName="srcNode" presStyleLbl="node1" presStyleIdx="0" presStyleCnt="4"/>
      <dgm:spPr/>
    </dgm:pt>
    <dgm:pt modelId="{C56633DC-E658-46D8-BE63-7CB1CCD3C8DC}" type="pres">
      <dgm:prSet presAssocID="{BE1645D6-1611-4DF4-8DF3-EEC32D8C4F8A}" presName="conn" presStyleLbl="parChTrans1D2" presStyleIdx="0" presStyleCnt="1"/>
      <dgm:spPr/>
      <dgm:t>
        <a:bodyPr/>
        <a:lstStyle/>
        <a:p>
          <a:endParaRPr lang="en-US"/>
        </a:p>
      </dgm:t>
    </dgm:pt>
    <dgm:pt modelId="{82F03708-A2AD-459B-AB59-7BBD9EB44E67}" type="pres">
      <dgm:prSet presAssocID="{BE1645D6-1611-4DF4-8DF3-EEC32D8C4F8A}" presName="extraNode" presStyleLbl="node1" presStyleIdx="0" presStyleCnt="4"/>
      <dgm:spPr/>
    </dgm:pt>
    <dgm:pt modelId="{9C6C1869-E7B2-4FB9-A22B-16BADC04A189}" type="pres">
      <dgm:prSet presAssocID="{BE1645D6-1611-4DF4-8DF3-EEC32D8C4F8A}" presName="dstNode" presStyleLbl="node1" presStyleIdx="0" presStyleCnt="4"/>
      <dgm:spPr/>
    </dgm:pt>
    <dgm:pt modelId="{B7B03930-5CC2-462E-B9EC-616030F550D1}" type="pres">
      <dgm:prSet presAssocID="{020DE52D-4485-480D-9641-C45E840E866B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F6C6A-40BC-4677-97B0-D278E6A03A0F}" type="pres">
      <dgm:prSet presAssocID="{020DE52D-4485-480D-9641-C45E840E866B}" presName="accent_1" presStyleCnt="0"/>
      <dgm:spPr/>
    </dgm:pt>
    <dgm:pt modelId="{2B94B3DE-3FD1-4138-B6A8-86C32D7CDAE7}" type="pres">
      <dgm:prSet presAssocID="{020DE52D-4485-480D-9641-C45E840E866B}" presName="accentRepeatNode" presStyleLbl="solidFgAcc1" presStyleIdx="0" presStyleCnt="4"/>
      <dgm:spPr>
        <a:solidFill>
          <a:srgbClr val="0070C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D425B47-886A-4BDE-9129-435A885F7BDD}" type="pres">
      <dgm:prSet presAssocID="{594BF85D-E9BC-439A-80D6-0EB4896FAE66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518638-C484-41DC-B301-F8E8B8C83E00}" type="pres">
      <dgm:prSet presAssocID="{594BF85D-E9BC-439A-80D6-0EB4896FAE66}" presName="accent_2" presStyleCnt="0"/>
      <dgm:spPr/>
    </dgm:pt>
    <dgm:pt modelId="{58A99791-976C-4270-ABCC-A15CE6943D6C}" type="pres">
      <dgm:prSet presAssocID="{594BF85D-E9BC-439A-80D6-0EB4896FAE66}" presName="accentRepeatNode" presStyleLbl="solidFgAcc1" presStyleIdx="1" presStyleCnt="4"/>
      <dgm:spPr>
        <a:solidFill>
          <a:srgbClr val="FFC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8283C6-2307-4412-A694-C24A35138AE4}" type="pres">
      <dgm:prSet presAssocID="{47736B17-8141-4E43-9780-98F53B713858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4576A-E900-4046-BE98-5C6BBB87BD62}" type="pres">
      <dgm:prSet presAssocID="{47736B17-8141-4E43-9780-98F53B713858}" presName="accent_3" presStyleCnt="0"/>
      <dgm:spPr/>
    </dgm:pt>
    <dgm:pt modelId="{C4F438E0-C9FB-4142-A782-E2ED2FAB32AB}" type="pres">
      <dgm:prSet presAssocID="{47736B17-8141-4E43-9780-98F53B713858}" presName="accentRepeatNode" presStyleLbl="solidFgAcc1" presStyleIdx="2" presStyleCnt="4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C744001-4C3C-4F81-8A5F-5EA59164522D}" type="pres">
      <dgm:prSet presAssocID="{9044E199-CE41-4D69-946F-81059F947649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C83F2-0440-4E7F-892C-DCEBD03EB732}" type="pres">
      <dgm:prSet presAssocID="{9044E199-CE41-4D69-946F-81059F947649}" presName="accent_4" presStyleCnt="0"/>
      <dgm:spPr/>
    </dgm:pt>
    <dgm:pt modelId="{3F3C026E-5E59-4607-89AF-91A7C0FC61FB}" type="pres">
      <dgm:prSet presAssocID="{9044E199-CE41-4D69-946F-81059F947649}" presName="accentRepeatNode" presStyleLbl="solidFgAcc1" presStyleIdx="3" presStyleCnt="4"/>
      <dgm:spPr>
        <a:solidFill>
          <a:srgbClr val="92D050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</dgm:ptLst>
  <dgm:cxnLst>
    <dgm:cxn modelId="{177AE26B-85F3-45B8-9830-6A178AF1ADDD}" srcId="{BE1645D6-1611-4DF4-8DF3-EEC32D8C4F8A}" destId="{594BF85D-E9BC-439A-80D6-0EB4896FAE66}" srcOrd="1" destOrd="0" parTransId="{F9701C7C-9B01-4876-A1ED-4F2C271A4DC0}" sibTransId="{120C55D7-E0EA-4E24-BA54-2E5BE7566668}"/>
    <dgm:cxn modelId="{E2F19C00-F5ED-48CA-A85B-3EE71C38B20C}" srcId="{BE1645D6-1611-4DF4-8DF3-EEC32D8C4F8A}" destId="{9044E199-CE41-4D69-946F-81059F947649}" srcOrd="3" destOrd="0" parTransId="{63495625-211D-4082-9676-3F607B824F09}" sibTransId="{FA40DDEE-8F7D-4035-AF84-9E3C3407768C}"/>
    <dgm:cxn modelId="{75739507-C25A-4FF2-8A75-99CFEB1AA6FA}" srcId="{BE1645D6-1611-4DF4-8DF3-EEC32D8C4F8A}" destId="{020DE52D-4485-480D-9641-C45E840E866B}" srcOrd="0" destOrd="0" parTransId="{C347DBC6-43D8-4312-8C18-62665D399B40}" sibTransId="{E0EF98CB-C1C0-4C22-A539-F558B4CAED5C}"/>
    <dgm:cxn modelId="{CC57F3BD-5A75-4B32-AAB8-A0C24D0072DF}" srcId="{BE1645D6-1611-4DF4-8DF3-EEC32D8C4F8A}" destId="{47736B17-8141-4E43-9780-98F53B713858}" srcOrd="2" destOrd="0" parTransId="{397A7621-4703-4C39-9978-2D49301A2AA4}" sibTransId="{5939E8F9-A02A-4E0B-BCEC-7E77A483A98C}"/>
    <dgm:cxn modelId="{27EF9D47-3556-4DEB-B0DE-9F628012D4F3}" type="presOf" srcId="{47736B17-8141-4E43-9780-98F53B713858}" destId="{158283C6-2307-4412-A694-C24A35138AE4}" srcOrd="0" destOrd="0" presId="urn:microsoft.com/office/officeart/2008/layout/VerticalCurvedList"/>
    <dgm:cxn modelId="{42373D14-E1A8-4ACB-ACA7-394CD5818DFA}" type="presOf" srcId="{E0EF98CB-C1C0-4C22-A539-F558B4CAED5C}" destId="{C56633DC-E658-46D8-BE63-7CB1CCD3C8DC}" srcOrd="0" destOrd="0" presId="urn:microsoft.com/office/officeart/2008/layout/VerticalCurvedList"/>
    <dgm:cxn modelId="{EA48EB60-64E5-4634-9804-FA89B65611CD}" type="presOf" srcId="{594BF85D-E9BC-439A-80D6-0EB4896FAE66}" destId="{3D425B47-886A-4BDE-9129-435A885F7BDD}" srcOrd="0" destOrd="0" presId="urn:microsoft.com/office/officeart/2008/layout/VerticalCurvedList"/>
    <dgm:cxn modelId="{099BF3B5-607A-4364-85CD-4C6F5B12CE72}" type="presOf" srcId="{BE1645D6-1611-4DF4-8DF3-EEC32D8C4F8A}" destId="{8D4BB782-D1CB-4178-BD6C-378E667E109F}" srcOrd="0" destOrd="0" presId="urn:microsoft.com/office/officeart/2008/layout/VerticalCurvedList"/>
    <dgm:cxn modelId="{6E9214EF-B76F-4213-957F-B4E31360C613}" type="presOf" srcId="{020DE52D-4485-480D-9641-C45E840E866B}" destId="{B7B03930-5CC2-462E-B9EC-616030F550D1}" srcOrd="0" destOrd="0" presId="urn:microsoft.com/office/officeart/2008/layout/VerticalCurvedList"/>
    <dgm:cxn modelId="{95F7C34D-EFB4-4CEE-92A3-6CAB3F4B2703}" type="presOf" srcId="{9044E199-CE41-4D69-946F-81059F947649}" destId="{CC744001-4C3C-4F81-8A5F-5EA59164522D}" srcOrd="0" destOrd="0" presId="urn:microsoft.com/office/officeart/2008/layout/VerticalCurvedList"/>
    <dgm:cxn modelId="{525CE417-4276-4703-9E82-989D8BE78A5E}" type="presParOf" srcId="{8D4BB782-D1CB-4178-BD6C-378E667E109F}" destId="{30E5EA73-69FE-4C99-B7E6-D2785DA2F8C5}" srcOrd="0" destOrd="0" presId="urn:microsoft.com/office/officeart/2008/layout/VerticalCurvedList"/>
    <dgm:cxn modelId="{93A3C16E-F670-46CB-809A-1CD60B969A45}" type="presParOf" srcId="{30E5EA73-69FE-4C99-B7E6-D2785DA2F8C5}" destId="{147482D8-F793-4B63-AC92-2D2E108DBAA0}" srcOrd="0" destOrd="0" presId="urn:microsoft.com/office/officeart/2008/layout/VerticalCurvedList"/>
    <dgm:cxn modelId="{2D3460FD-716F-4AF5-ACD3-25BF95C6A20D}" type="presParOf" srcId="{147482D8-F793-4B63-AC92-2D2E108DBAA0}" destId="{F2410933-DB5E-4543-A714-4AF5A203C95C}" srcOrd="0" destOrd="0" presId="urn:microsoft.com/office/officeart/2008/layout/VerticalCurvedList"/>
    <dgm:cxn modelId="{99D7DB1C-57AD-49ED-B68E-D01F54176515}" type="presParOf" srcId="{147482D8-F793-4B63-AC92-2D2E108DBAA0}" destId="{C56633DC-E658-46D8-BE63-7CB1CCD3C8DC}" srcOrd="1" destOrd="0" presId="urn:microsoft.com/office/officeart/2008/layout/VerticalCurvedList"/>
    <dgm:cxn modelId="{1A03E4EF-505F-420B-B6BC-8990D597D192}" type="presParOf" srcId="{147482D8-F793-4B63-AC92-2D2E108DBAA0}" destId="{82F03708-A2AD-459B-AB59-7BBD9EB44E67}" srcOrd="2" destOrd="0" presId="urn:microsoft.com/office/officeart/2008/layout/VerticalCurvedList"/>
    <dgm:cxn modelId="{8C500162-DCF3-48C3-9E54-A18F76A8E220}" type="presParOf" srcId="{147482D8-F793-4B63-AC92-2D2E108DBAA0}" destId="{9C6C1869-E7B2-4FB9-A22B-16BADC04A189}" srcOrd="3" destOrd="0" presId="urn:microsoft.com/office/officeart/2008/layout/VerticalCurvedList"/>
    <dgm:cxn modelId="{74FD9C12-ED0F-4976-A76C-9294635AD4F3}" type="presParOf" srcId="{30E5EA73-69FE-4C99-B7E6-D2785DA2F8C5}" destId="{B7B03930-5CC2-462E-B9EC-616030F550D1}" srcOrd="1" destOrd="0" presId="urn:microsoft.com/office/officeart/2008/layout/VerticalCurvedList"/>
    <dgm:cxn modelId="{D963967E-811D-4448-AE38-035C75C32F19}" type="presParOf" srcId="{30E5EA73-69FE-4C99-B7E6-D2785DA2F8C5}" destId="{738F6C6A-40BC-4677-97B0-D278E6A03A0F}" srcOrd="2" destOrd="0" presId="urn:microsoft.com/office/officeart/2008/layout/VerticalCurvedList"/>
    <dgm:cxn modelId="{4101B66B-3254-48CD-AD12-BEBDE25C6B4F}" type="presParOf" srcId="{738F6C6A-40BC-4677-97B0-D278E6A03A0F}" destId="{2B94B3DE-3FD1-4138-B6A8-86C32D7CDAE7}" srcOrd="0" destOrd="0" presId="urn:microsoft.com/office/officeart/2008/layout/VerticalCurvedList"/>
    <dgm:cxn modelId="{6A04FBCE-E6E5-4072-9C5A-85BBD54774C5}" type="presParOf" srcId="{30E5EA73-69FE-4C99-B7E6-D2785DA2F8C5}" destId="{3D425B47-886A-4BDE-9129-435A885F7BDD}" srcOrd="3" destOrd="0" presId="urn:microsoft.com/office/officeart/2008/layout/VerticalCurvedList"/>
    <dgm:cxn modelId="{426C3ADD-BEA0-40D7-AADF-BE72C21A9287}" type="presParOf" srcId="{30E5EA73-69FE-4C99-B7E6-D2785DA2F8C5}" destId="{64518638-C484-41DC-B301-F8E8B8C83E00}" srcOrd="4" destOrd="0" presId="urn:microsoft.com/office/officeart/2008/layout/VerticalCurvedList"/>
    <dgm:cxn modelId="{9DB86A14-5D1C-4F29-8342-9525EB08ACBD}" type="presParOf" srcId="{64518638-C484-41DC-B301-F8E8B8C83E00}" destId="{58A99791-976C-4270-ABCC-A15CE6943D6C}" srcOrd="0" destOrd="0" presId="urn:microsoft.com/office/officeart/2008/layout/VerticalCurvedList"/>
    <dgm:cxn modelId="{A6789E95-82B6-4CB9-A69E-AB9944CA0FC9}" type="presParOf" srcId="{30E5EA73-69FE-4C99-B7E6-D2785DA2F8C5}" destId="{158283C6-2307-4412-A694-C24A35138AE4}" srcOrd="5" destOrd="0" presId="urn:microsoft.com/office/officeart/2008/layout/VerticalCurvedList"/>
    <dgm:cxn modelId="{E605AE32-B271-4B69-B14A-306DAC4D1D7F}" type="presParOf" srcId="{30E5EA73-69FE-4C99-B7E6-D2785DA2F8C5}" destId="{4E54576A-E900-4046-BE98-5C6BBB87BD62}" srcOrd="6" destOrd="0" presId="urn:microsoft.com/office/officeart/2008/layout/VerticalCurvedList"/>
    <dgm:cxn modelId="{7EDEBF1A-451E-4440-AD14-EFA77BFBE255}" type="presParOf" srcId="{4E54576A-E900-4046-BE98-5C6BBB87BD62}" destId="{C4F438E0-C9FB-4142-A782-E2ED2FAB32AB}" srcOrd="0" destOrd="0" presId="urn:microsoft.com/office/officeart/2008/layout/VerticalCurvedList"/>
    <dgm:cxn modelId="{F04DCEA7-04D8-4447-8DC5-B2962633B4A0}" type="presParOf" srcId="{30E5EA73-69FE-4C99-B7E6-D2785DA2F8C5}" destId="{CC744001-4C3C-4F81-8A5F-5EA59164522D}" srcOrd="7" destOrd="0" presId="urn:microsoft.com/office/officeart/2008/layout/VerticalCurvedList"/>
    <dgm:cxn modelId="{53FC01CB-6418-4923-A7D6-699851D2D684}" type="presParOf" srcId="{30E5EA73-69FE-4C99-B7E6-D2785DA2F8C5}" destId="{510C83F2-0440-4E7F-892C-DCEBD03EB732}" srcOrd="8" destOrd="0" presId="urn:microsoft.com/office/officeart/2008/layout/VerticalCurvedList"/>
    <dgm:cxn modelId="{F0DAE737-85A4-419A-8C1C-423E9FBE4747}" type="presParOf" srcId="{510C83F2-0440-4E7F-892C-DCEBD03EB732}" destId="{3F3C026E-5E59-4607-89AF-91A7C0FC61F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Types of Data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Scaling </a:t>
          </a:r>
          <a:r>
            <a:rPr lang="en-US" sz="2600" kern="1200" dirty="0" smtClean="0">
              <a:solidFill>
                <a:schemeClr val="tx1"/>
              </a:solidFill>
            </a:rPr>
            <a:t>Databases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The CAP </a:t>
          </a:r>
          <a:r>
            <a:rPr lang="en-US" sz="2800" kern="1200" dirty="0" smtClean="0">
              <a:solidFill>
                <a:schemeClr val="bg1"/>
              </a:solidFill>
            </a:rPr>
            <a:t>Theorem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NoSQL Databases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Types of Data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Scaling </a:t>
          </a:r>
          <a:r>
            <a:rPr lang="en-US" sz="2600" kern="1200" dirty="0" smtClean="0">
              <a:solidFill>
                <a:schemeClr val="tx1"/>
              </a:solidFill>
            </a:rPr>
            <a:t>Databases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The CAP Theorem 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NoSQL Databases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Types of Data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Scaling </a:t>
          </a:r>
          <a:r>
            <a:rPr lang="en-US" sz="2600" kern="1200" dirty="0" smtClean="0">
              <a:solidFill>
                <a:schemeClr val="tx1"/>
              </a:solidFill>
            </a:rPr>
            <a:t>Databases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The CAP </a:t>
          </a:r>
          <a:r>
            <a:rPr lang="en-US" sz="2800" kern="1200" dirty="0" smtClean="0">
              <a:solidFill>
                <a:schemeClr val="bg1"/>
              </a:solidFill>
            </a:rPr>
            <a:t>Theorem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NoSQL Databases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633DC-E658-46D8-BE63-7CB1CCD3C8DC}">
      <dsp:nvSpPr>
        <dsp:cNvPr id="0" name=""/>
        <dsp:cNvSpPr/>
      </dsp:nvSpPr>
      <dsp:spPr>
        <a:xfrm>
          <a:off x="-5858768" y="-896635"/>
          <a:ext cx="6974870" cy="6974870"/>
        </a:xfrm>
        <a:prstGeom prst="blockArc">
          <a:avLst>
            <a:gd name="adj1" fmla="val 18900000"/>
            <a:gd name="adj2" fmla="val 2700000"/>
            <a:gd name="adj3" fmla="val 31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03930-5CC2-462E-B9EC-616030F550D1}">
      <dsp:nvSpPr>
        <dsp:cNvPr id="0" name=""/>
        <dsp:cNvSpPr/>
      </dsp:nvSpPr>
      <dsp:spPr>
        <a:xfrm>
          <a:off x="584189" y="398361"/>
          <a:ext cx="6860950" cy="797137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Types of Data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584189" y="398361"/>
        <a:ext cx="6860950" cy="797137"/>
      </dsp:txXfrm>
    </dsp:sp>
    <dsp:sp modelId="{2B94B3DE-3FD1-4138-B6A8-86C32D7CDAE7}">
      <dsp:nvSpPr>
        <dsp:cNvPr id="0" name=""/>
        <dsp:cNvSpPr/>
      </dsp:nvSpPr>
      <dsp:spPr>
        <a:xfrm>
          <a:off x="85978" y="298719"/>
          <a:ext cx="996421" cy="996421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5B47-886A-4BDE-9129-435A885F7BDD}">
      <dsp:nvSpPr>
        <dsp:cNvPr id="0" name=""/>
        <dsp:cNvSpPr/>
      </dsp:nvSpPr>
      <dsp:spPr>
        <a:xfrm>
          <a:off x="1041206" y="1594274"/>
          <a:ext cx="6403933" cy="797137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Scaling </a:t>
          </a:r>
          <a:r>
            <a:rPr lang="en-US" sz="2600" kern="1200" dirty="0" smtClean="0">
              <a:solidFill>
                <a:schemeClr val="tx1"/>
              </a:solidFill>
            </a:rPr>
            <a:t>Databases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1041206" y="1594274"/>
        <a:ext cx="6403933" cy="797137"/>
      </dsp:txXfrm>
    </dsp:sp>
    <dsp:sp modelId="{58A99791-976C-4270-ABCC-A15CE6943D6C}">
      <dsp:nvSpPr>
        <dsp:cNvPr id="0" name=""/>
        <dsp:cNvSpPr/>
      </dsp:nvSpPr>
      <dsp:spPr>
        <a:xfrm>
          <a:off x="542995" y="1494632"/>
          <a:ext cx="996421" cy="996421"/>
        </a:xfrm>
        <a:prstGeom prst="ellipse">
          <a:avLst/>
        </a:prstGeom>
        <a:solidFill>
          <a:srgbClr val="FFC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283C6-2307-4412-A694-C24A35138AE4}">
      <dsp:nvSpPr>
        <dsp:cNvPr id="0" name=""/>
        <dsp:cNvSpPr/>
      </dsp:nvSpPr>
      <dsp:spPr>
        <a:xfrm>
          <a:off x="1041206" y="2790187"/>
          <a:ext cx="6403933" cy="79713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bg1"/>
              </a:solidFill>
            </a:rPr>
            <a:t>The CAP </a:t>
          </a:r>
          <a:r>
            <a:rPr lang="en-US" sz="2800" kern="1200" dirty="0" smtClean="0">
              <a:solidFill>
                <a:schemeClr val="bg1"/>
              </a:solidFill>
            </a:rPr>
            <a:t>Theorem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041206" y="2790187"/>
        <a:ext cx="6403933" cy="797137"/>
      </dsp:txXfrm>
    </dsp:sp>
    <dsp:sp modelId="{C4F438E0-C9FB-4142-A782-E2ED2FAB32AB}">
      <dsp:nvSpPr>
        <dsp:cNvPr id="0" name=""/>
        <dsp:cNvSpPr/>
      </dsp:nvSpPr>
      <dsp:spPr>
        <a:xfrm>
          <a:off x="542995" y="2690545"/>
          <a:ext cx="996421" cy="996421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44001-4C3C-4F81-8A5F-5EA59164522D}">
      <dsp:nvSpPr>
        <dsp:cNvPr id="0" name=""/>
        <dsp:cNvSpPr/>
      </dsp:nvSpPr>
      <dsp:spPr>
        <a:xfrm>
          <a:off x="584189" y="3986101"/>
          <a:ext cx="6860950" cy="797137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2728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NoSQL Databases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584189" y="3986101"/>
        <a:ext cx="6860950" cy="797137"/>
      </dsp:txXfrm>
    </dsp:sp>
    <dsp:sp modelId="{3F3C026E-5E59-4607-89AF-91A7C0FC61FB}">
      <dsp:nvSpPr>
        <dsp:cNvPr id="0" name=""/>
        <dsp:cNvSpPr/>
      </dsp:nvSpPr>
      <dsp:spPr>
        <a:xfrm>
          <a:off x="85978" y="3886459"/>
          <a:ext cx="996421" cy="996421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4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2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9CB2FB-79FF-4711-A961-14A1A90B9D06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8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352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Picture 5" descr="CMUQ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The 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The limitations of distributed databases can be described in the so called the </a:t>
            </a:r>
            <a:r>
              <a:rPr lang="en-US" sz="2600" dirty="0" smtClean="0">
                <a:solidFill>
                  <a:srgbClr val="000099"/>
                </a:solidFill>
              </a:rPr>
              <a:t>CAP theorem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C00000"/>
                </a:solidFill>
              </a:rPr>
              <a:t>C</a:t>
            </a:r>
            <a:r>
              <a:rPr lang="en-US" sz="2400" dirty="0" smtClean="0">
                <a:solidFill>
                  <a:srgbClr val="C00000"/>
                </a:solidFill>
              </a:rPr>
              <a:t>onsistency</a:t>
            </a:r>
            <a:r>
              <a:rPr lang="en-US" sz="2400" dirty="0" smtClean="0"/>
              <a:t>: every node always sees the same data at any given instance (i.e., strict consistency)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>
                <a:solidFill>
                  <a:srgbClr val="C00000"/>
                </a:solidFill>
              </a:rPr>
              <a:t>vailability</a:t>
            </a:r>
            <a:r>
              <a:rPr lang="en-US" sz="2400" dirty="0" smtClean="0"/>
              <a:t>: the system continues to operate, even if nodes in a cluster crash, or some hardware or software parts are down due to upgrades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b="1" u="sng" dirty="0" smtClean="0">
                <a:solidFill>
                  <a:srgbClr val="C00000"/>
                </a:solidFill>
              </a:rPr>
              <a:t>P</a:t>
            </a:r>
            <a:r>
              <a:rPr lang="en-US" sz="2400" dirty="0" smtClean="0">
                <a:solidFill>
                  <a:srgbClr val="C00000"/>
                </a:solidFill>
              </a:rPr>
              <a:t>artition Tolerance</a:t>
            </a:r>
            <a:r>
              <a:rPr lang="en-US" sz="2400" dirty="0" smtClean="0"/>
              <a:t>: the system continues to operate in the presence of network partitions</a:t>
            </a: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81000" y="6096000"/>
            <a:ext cx="8458200" cy="609600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CAP theorem: any distributed database with shared data, can have </a:t>
            </a:r>
            <a:r>
              <a:rPr lang="en-US" sz="2000" i="1" u="sng" dirty="0" smtClean="0">
                <a:solidFill>
                  <a:schemeClr val="tx1"/>
                </a:solidFill>
              </a:rPr>
              <a:t>at most two</a:t>
            </a:r>
            <a:r>
              <a:rPr lang="en-US" sz="2000" dirty="0" smtClean="0">
                <a:solidFill>
                  <a:schemeClr val="tx1"/>
                </a:solidFill>
              </a:rPr>
              <a:t> of the three desirable properties, C, A or P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51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128441160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5" y="5131038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15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To this end, a new class of databases emerged, which mainly follow the BASE 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These were dubbed as NoSQL databases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E.g., Amazon’s Dynamo and Google’s </a:t>
            </a:r>
            <a:r>
              <a:rPr lang="en-US" dirty="0" err="1" smtClean="0"/>
              <a:t>Bigtable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Main characteristics of NoSQL databases include: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No strict schema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No strict adherence to ACID properties 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70C0"/>
                </a:solidFill>
              </a:rPr>
              <a:t>Consistency is traded in favor of Availability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8719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796539" y="5511326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5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Document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Documents are stored in some standard format or encoding (e.g., XML, JSON, PDF or Office Documents)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These are typically referred to as Binary Large Objects (BLOBs)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Documents can be indexed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This allows document stores to outperform traditional file systems</a:t>
            </a:r>
          </a:p>
          <a:p>
            <a:pPr lvl="1"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E.g., MongoDB and CouchDB (both can be queried using </a:t>
            </a:r>
            <a:r>
              <a:rPr lang="en-US" sz="2800" dirty="0" err="1" smtClean="0"/>
              <a:t>MapReduce</a:t>
            </a:r>
            <a:r>
              <a:rPr lang="en-US" sz="2800" dirty="0" smtClean="0"/>
              <a:t>)</a:t>
            </a:r>
            <a:endParaRPr lang="en-US" sz="28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9716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3086100" y="5511326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Graph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715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Data are represented as vertices and edges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Graph databases are powerful for graph-like queries (e.g., find the shortest path between two elements)</a:t>
            </a:r>
          </a:p>
          <a:p>
            <a:pPr>
              <a:buFont typeface="Wingdings" pitchFamily="2" charset="2"/>
              <a:buChar char="§"/>
            </a:pPr>
            <a:endParaRPr lang="en-US" sz="26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E.g., Neo4j and </a:t>
            </a:r>
            <a:r>
              <a:rPr lang="en-US" sz="2600" dirty="0" err="1" smtClean="0"/>
              <a:t>VertexDB</a:t>
            </a:r>
            <a:endParaRPr lang="en-US" sz="26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Oval 3"/>
          <p:cNvSpPr/>
          <p:nvPr/>
        </p:nvSpPr>
        <p:spPr>
          <a:xfrm>
            <a:off x="2118612" y="2705925"/>
            <a:ext cx="1143000" cy="1143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Id: 1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Name: Alice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Age: 18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14212" y="1597820"/>
            <a:ext cx="1143000" cy="1143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Id: 2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Name: Bob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Age: 22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21606" y="3911983"/>
            <a:ext cx="1143000" cy="114300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/>
              <a:t>Id: 3</a:t>
            </a:r>
          </a:p>
          <a:p>
            <a:pPr algn="ctr"/>
            <a:r>
              <a:rPr lang="en-US" sz="1200" dirty="0" smtClean="0"/>
              <a:t>Name: Chess</a:t>
            </a:r>
          </a:p>
          <a:p>
            <a:pPr algn="ctr"/>
            <a:r>
              <a:rPr lang="en-US" sz="1200" dirty="0" smtClean="0"/>
              <a:t>Type: Group</a:t>
            </a:r>
            <a:endParaRPr lang="en-US" sz="1200" dirty="0"/>
          </a:p>
        </p:txBody>
      </p:sp>
      <p:cxnSp>
        <p:nvCxnSpPr>
          <p:cNvPr id="8" name="Curved Connector 7"/>
          <p:cNvCxnSpPr>
            <a:stCxn id="4" idx="7"/>
            <a:endCxn id="5" idx="2"/>
          </p:cNvCxnSpPr>
          <p:nvPr/>
        </p:nvCxnSpPr>
        <p:spPr>
          <a:xfrm rot="5400000" flipH="1" flipV="1">
            <a:off x="3702222" y="1561323"/>
            <a:ext cx="703993" cy="1919988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3"/>
            <a:endCxn id="4" idx="6"/>
          </p:cNvCxnSpPr>
          <p:nvPr/>
        </p:nvCxnSpPr>
        <p:spPr>
          <a:xfrm rot="5400000">
            <a:off x="3869610" y="1965434"/>
            <a:ext cx="703993" cy="1919988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4" idx="4"/>
            <a:endCxn id="6" idx="2"/>
          </p:cNvCxnSpPr>
          <p:nvPr/>
        </p:nvCxnSpPr>
        <p:spPr>
          <a:xfrm rot="16200000" flipH="1">
            <a:off x="3138580" y="3400457"/>
            <a:ext cx="634558" cy="1531494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6" idx="1"/>
          </p:cNvCxnSpPr>
          <p:nvPr/>
        </p:nvCxnSpPr>
        <p:spPr>
          <a:xfrm rot="16200000" flipV="1">
            <a:off x="3525820" y="3216197"/>
            <a:ext cx="537755" cy="1188594"/>
          </a:xfrm>
          <a:prstGeom prst="curvedConnector2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5" idx="4"/>
            <a:endCxn id="6" idx="0"/>
          </p:cNvCxnSpPr>
          <p:nvPr/>
        </p:nvCxnSpPr>
        <p:spPr>
          <a:xfrm rot="5400000">
            <a:off x="4603828" y="2930098"/>
            <a:ext cx="1171163" cy="792606"/>
          </a:xfrm>
          <a:prstGeom prst="curvedConnector3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6" idx="7"/>
            <a:endCxn id="5" idx="5"/>
          </p:cNvCxnSpPr>
          <p:nvPr/>
        </p:nvCxnSpPr>
        <p:spPr>
          <a:xfrm rot="5400000" flipH="1" flipV="1">
            <a:off x="4840552" y="2930099"/>
            <a:ext cx="1505939" cy="792606"/>
          </a:xfrm>
          <a:prstGeom prst="curvedConnector3">
            <a:avLst/>
          </a:prstGeom>
          <a:ln w="19050">
            <a:solidFill>
              <a:srgbClr val="2906F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20486742">
            <a:off x="3008911" y="1719958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Id:100</a:t>
            </a:r>
          </a:p>
          <a:p>
            <a:r>
              <a:rPr lang="en-US" sz="1200" dirty="0" smtClean="0"/>
              <a:t>Label: knows</a:t>
            </a:r>
          </a:p>
          <a:p>
            <a:r>
              <a:rPr lang="en-US" sz="1200" dirty="0" smtClean="0"/>
              <a:t>Since: 2001/10/03</a:t>
            </a:r>
            <a:endParaRPr lang="en-US" sz="1200" dirty="0"/>
          </a:p>
        </p:txBody>
      </p:sp>
      <p:sp>
        <p:nvSpPr>
          <p:cNvPr id="91" name="TextBox 90"/>
          <p:cNvSpPr txBox="1"/>
          <p:nvPr/>
        </p:nvSpPr>
        <p:spPr>
          <a:xfrm rot="20486742">
            <a:off x="3541395" y="2507111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Id:101</a:t>
            </a:r>
          </a:p>
          <a:p>
            <a:r>
              <a:rPr lang="en-US" sz="1200" dirty="0" smtClean="0"/>
              <a:t>Label: knows</a:t>
            </a:r>
          </a:p>
          <a:p>
            <a:r>
              <a:rPr lang="en-US" sz="1200" dirty="0" smtClean="0"/>
              <a:t>Since: 2001/10/03</a:t>
            </a:r>
            <a:endParaRPr lang="en-US" sz="1200" dirty="0"/>
          </a:p>
        </p:txBody>
      </p:sp>
      <p:sp>
        <p:nvSpPr>
          <p:cNvPr id="92" name="TextBox 91"/>
          <p:cNvSpPr txBox="1"/>
          <p:nvPr/>
        </p:nvSpPr>
        <p:spPr>
          <a:xfrm rot="1144732">
            <a:off x="3533429" y="3336421"/>
            <a:ext cx="119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Id:103</a:t>
            </a:r>
          </a:p>
          <a:p>
            <a:r>
              <a:rPr lang="en-US" sz="1200" dirty="0" smtClean="0"/>
              <a:t>Label: Members</a:t>
            </a:r>
          </a:p>
        </p:txBody>
      </p:sp>
      <p:sp>
        <p:nvSpPr>
          <p:cNvPr id="93" name="TextBox 92"/>
          <p:cNvSpPr txBox="1"/>
          <p:nvPr/>
        </p:nvSpPr>
        <p:spPr>
          <a:xfrm rot="19087203">
            <a:off x="5338977" y="3180710"/>
            <a:ext cx="1191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Id:104</a:t>
            </a:r>
          </a:p>
          <a:p>
            <a:r>
              <a:rPr lang="en-US" sz="1200" dirty="0" smtClean="0"/>
              <a:t>Label: Members</a:t>
            </a:r>
          </a:p>
        </p:txBody>
      </p:sp>
      <p:sp>
        <p:nvSpPr>
          <p:cNvPr id="94" name="TextBox 93"/>
          <p:cNvSpPr txBox="1"/>
          <p:nvPr/>
        </p:nvSpPr>
        <p:spPr>
          <a:xfrm rot="19046389">
            <a:off x="4252451" y="2789344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Id:105</a:t>
            </a:r>
          </a:p>
          <a:p>
            <a:r>
              <a:rPr lang="en-US" sz="1200" dirty="0" smtClean="0"/>
              <a:t>Label: </a:t>
            </a:r>
            <a:r>
              <a:rPr lang="en-US" sz="1200" dirty="0" err="1" smtClean="0"/>
              <a:t>is_member</a:t>
            </a:r>
            <a:endParaRPr lang="en-US" sz="1200" dirty="0" smtClean="0"/>
          </a:p>
          <a:p>
            <a:r>
              <a:rPr lang="en-US" sz="1200" dirty="0" smtClean="0"/>
              <a:t>Since: 2011/02/14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 rot="1437996">
            <a:off x="2531785" y="4351880"/>
            <a:ext cx="133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Id:102</a:t>
            </a:r>
          </a:p>
          <a:p>
            <a:r>
              <a:rPr lang="en-US" sz="1200" dirty="0" smtClean="0"/>
              <a:t>Label: </a:t>
            </a:r>
            <a:r>
              <a:rPr lang="en-US" sz="1200" dirty="0" err="1" smtClean="0"/>
              <a:t>is_member</a:t>
            </a:r>
            <a:endParaRPr lang="en-US" sz="1200" dirty="0" smtClean="0"/>
          </a:p>
          <a:p>
            <a:r>
              <a:rPr lang="en-US" sz="1200" dirty="0" smtClean="0"/>
              <a:t>Since: 2005/07/01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84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0" grpId="0"/>
      <p:bldP spid="91" grpId="0"/>
      <p:bldP spid="92" grpId="0"/>
      <p:bldP spid="93" grpId="0"/>
      <p:bldP spid="94" grpId="0"/>
      <p:bldP spid="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5282369" y="5464325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Key-Value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Keys are mapped to (possibly) more complex value (e.g., lists)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Keys can be stored in a hash table and can be distributed easily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Such stores typically support regular CRUD (create, read, update, and delete) operations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/>
              <a:t>That is, no joins and aggregate functions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E.g., Amazon </a:t>
            </a:r>
            <a:r>
              <a:rPr lang="en-US" sz="2800" dirty="0" err="1" smtClean="0"/>
              <a:t>DynamoDB</a:t>
            </a:r>
            <a:r>
              <a:rPr lang="en-US" sz="2800" dirty="0" smtClean="0"/>
              <a:t> and Apache Cassandra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726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NoSQL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Here is a limited taxonomy of NoSQL databases:</a:t>
            </a:r>
            <a:endParaRPr lang="en-US" sz="2600" dirty="0">
              <a:solidFill>
                <a:srgbClr val="0070C0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829374" y="2438400"/>
            <a:ext cx="3276600" cy="10668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NoSQL Databases</a:t>
            </a:r>
            <a:endParaRPr lang="en-US" sz="2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Document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438400" y="4267200"/>
            <a:ext cx="2057400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63823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Key-Value Stores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41620" y="4248684"/>
            <a:ext cx="2050279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Columnar 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flipH="1">
            <a:off x="1257300" y="3505200"/>
            <a:ext cx="32103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 flipH="1">
            <a:off x="3467100" y="3505200"/>
            <a:ext cx="1000574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8" idx="0"/>
          </p:cNvCxnSpPr>
          <p:nvPr/>
        </p:nvCxnSpPr>
        <p:spPr>
          <a:xfrm>
            <a:off x="4467674" y="3505200"/>
            <a:ext cx="119569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9" idx="0"/>
          </p:cNvCxnSpPr>
          <p:nvPr/>
        </p:nvCxnSpPr>
        <p:spPr>
          <a:xfrm>
            <a:off x="4467674" y="3505200"/>
            <a:ext cx="3399086" cy="743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p Arrow 17"/>
          <p:cNvSpPr/>
          <p:nvPr/>
        </p:nvSpPr>
        <p:spPr>
          <a:xfrm>
            <a:off x="7485760" y="5410200"/>
            <a:ext cx="762000" cy="762000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5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086048009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8" y="1559004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82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Columnar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Columnar databases are a hybrid of RDBMSs and Key-Value stores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Values are stored in groups of zero or more columns, but in Column-Order (as opposed to Row-Order)</a:t>
            </a:r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400" dirty="0" smtClean="0"/>
          </a:p>
          <a:p>
            <a:pPr lvl="1">
              <a:buFont typeface="Wingdings" pitchFamily="2" charset="2"/>
              <a:buChar char="§"/>
            </a:pPr>
            <a:r>
              <a:rPr lang="en-US" sz="2400" dirty="0" smtClean="0"/>
              <a:t>Values are queried by matching keys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E.g., </a:t>
            </a:r>
            <a:r>
              <a:rPr lang="en-US" sz="2800" dirty="0" err="1" smtClean="0"/>
              <a:t>HBase</a:t>
            </a:r>
            <a:r>
              <a:rPr lang="en-US" sz="2800" dirty="0" smtClean="0"/>
              <a:t> and </a:t>
            </a:r>
            <a:r>
              <a:rPr lang="en-US" sz="2800" dirty="0" err="1" smtClean="0"/>
              <a:t>Vertica</a:t>
            </a: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9785" y="3545210"/>
            <a:ext cx="833215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143000" y="3538444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72127" y="3545210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2209800" y="3545210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04800" y="3791969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43185" y="3790902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376585" y="3789122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Carol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2218346" y="3782356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09785" y="4041578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13" name="Left Bracket 12"/>
          <p:cNvSpPr/>
          <p:nvPr/>
        </p:nvSpPr>
        <p:spPr>
          <a:xfrm rot="5400000">
            <a:off x="1229348" y="2546954"/>
            <a:ext cx="57328" cy="1903576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09529" y="3143429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Record 1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0181" y="4586646"/>
            <a:ext cx="123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Row-Order</a:t>
            </a:r>
            <a:endParaRPr lang="en-US" b="1" i="1" dirty="0"/>
          </a:p>
        </p:txBody>
      </p:sp>
      <p:sp>
        <p:nvSpPr>
          <p:cNvPr id="16" name="Rectangle 15"/>
          <p:cNvSpPr/>
          <p:nvPr/>
        </p:nvSpPr>
        <p:spPr>
          <a:xfrm>
            <a:off x="3353821" y="3528118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3353821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950461" y="3773098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188459" y="3528118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899327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350259" y="4022706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5026659" y="3527406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Carol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4424181" y="3773810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3890070" y="4022706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25" name="Left Bracket 24"/>
          <p:cNvSpPr/>
          <p:nvPr/>
        </p:nvSpPr>
        <p:spPr>
          <a:xfrm rot="5400000">
            <a:off x="4565344" y="2216895"/>
            <a:ext cx="78334" cy="250850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305267" y="312633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Column 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008" y="4569554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Columnar (or Column-Order)</a:t>
            </a:r>
            <a:endParaRPr lang="en-US" b="1" i="1" dirty="0"/>
          </a:p>
        </p:txBody>
      </p:sp>
      <p:sp>
        <p:nvSpPr>
          <p:cNvPr id="28" name="Rectangle 27"/>
          <p:cNvSpPr/>
          <p:nvPr/>
        </p:nvSpPr>
        <p:spPr>
          <a:xfrm>
            <a:off x="6251962" y="3525981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Alice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251962" y="3771673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776816" y="3779863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25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7086600" y="3525981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Bob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7318049" y="3778301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7862131" y="3771673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19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7924800" y="3525269"/>
            <a:ext cx="832104" cy="2286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Carol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6243416" y="4026268"/>
            <a:ext cx="524854" cy="2286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6785362" y="4020925"/>
            <a:ext cx="524854" cy="228600"/>
          </a:xfrm>
          <a:prstGeom prst="rect">
            <a:avLst/>
          </a:prstGeom>
          <a:solidFill>
            <a:srgbClr val="2906F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45</a:t>
            </a:r>
            <a:endParaRPr lang="en-US" sz="1600" dirty="0"/>
          </a:p>
        </p:txBody>
      </p:sp>
      <p:sp>
        <p:nvSpPr>
          <p:cNvPr id="37" name="Left Bracket 36"/>
          <p:cNvSpPr/>
          <p:nvPr/>
        </p:nvSpPr>
        <p:spPr>
          <a:xfrm rot="5400000">
            <a:off x="7464553" y="2215826"/>
            <a:ext cx="76197" cy="2508503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73149" y="4567417"/>
            <a:ext cx="312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Columnar with Locality Groups</a:t>
            </a:r>
            <a:endParaRPr lang="en-US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35020" y="3124200"/>
            <a:ext cx="1690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Column A = Group A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31278" y="4315627"/>
            <a:ext cx="1729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Column Family {B, C}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Left Bracket 40"/>
          <p:cNvSpPr/>
          <p:nvPr/>
        </p:nvSpPr>
        <p:spPr>
          <a:xfrm rot="16200000">
            <a:off x="7274782" y="3218162"/>
            <a:ext cx="119788" cy="218251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Data can be classified into 4 types, </a:t>
            </a:r>
            <a:r>
              <a:rPr lang="en-US" i="1" dirty="0" smtClean="0">
                <a:solidFill>
                  <a:srgbClr val="C00000"/>
                </a:solidFill>
              </a:rPr>
              <a:t>structured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unstructured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C00000"/>
                </a:solidFill>
              </a:rPr>
              <a:t>dynamic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C00000"/>
                </a:solidFill>
              </a:rPr>
              <a:t>static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Different data types usually entail different database designs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Databases can be scaled </a:t>
            </a:r>
            <a:r>
              <a:rPr lang="en-US" i="1" dirty="0" smtClean="0">
                <a:solidFill>
                  <a:srgbClr val="C00000"/>
                </a:solidFill>
              </a:rPr>
              <a:t>up</a:t>
            </a:r>
            <a:r>
              <a:rPr lang="en-US" dirty="0" smtClean="0"/>
              <a:t> or </a:t>
            </a:r>
            <a:r>
              <a:rPr lang="en-US" i="1" dirty="0" smtClean="0">
                <a:solidFill>
                  <a:srgbClr val="C00000"/>
                </a:solidFill>
              </a:rPr>
              <a:t>out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2PC protocol </a:t>
            </a:r>
            <a:r>
              <a:rPr lang="en-US" dirty="0" smtClean="0"/>
              <a:t>can be used to ensure strict consistency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Strict consistency limits scalability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48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 (</a:t>
            </a:r>
            <a:r>
              <a:rPr lang="en-US" i="1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rgbClr val="C00000"/>
                </a:solidFill>
              </a:rPr>
              <a:t>CAP theorem </a:t>
            </a:r>
            <a:r>
              <a:rPr lang="en-US" dirty="0" smtClean="0"/>
              <a:t>states that any distributed database with shared data can have at most two of the three desirable properties: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C</a:t>
            </a:r>
            <a:r>
              <a:rPr lang="en-US" dirty="0" smtClean="0">
                <a:solidFill>
                  <a:srgbClr val="C00000"/>
                </a:solidFill>
              </a:rPr>
              <a:t>onsistency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vailability 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artition Tolerance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CAP theorem lead to various designs of databases with </a:t>
            </a:r>
            <a:r>
              <a:rPr lang="en-US" i="1" dirty="0" smtClean="0"/>
              <a:t>relaxed</a:t>
            </a:r>
            <a:r>
              <a:rPr lang="en-US" dirty="0" smtClean="0"/>
              <a:t> ACID guarantees 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479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Summary (</a:t>
            </a:r>
            <a:r>
              <a:rPr lang="en-US" i="1" dirty="0" smtClean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178" y="1371600"/>
            <a:ext cx="8670422" cy="5334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i="1" dirty="0" smtClean="0">
                <a:solidFill>
                  <a:srgbClr val="C00000"/>
                </a:solidFill>
              </a:rPr>
              <a:t>NoSQL</a:t>
            </a:r>
            <a:r>
              <a:rPr lang="en-US" sz="3000" dirty="0" smtClean="0"/>
              <a:t> (or </a:t>
            </a:r>
            <a:r>
              <a:rPr lang="en-US" sz="3000" i="1" dirty="0" smtClean="0">
                <a:solidFill>
                  <a:srgbClr val="C00000"/>
                </a:solidFill>
              </a:rPr>
              <a:t>Not-Only-SQL</a:t>
            </a:r>
            <a:r>
              <a:rPr lang="en-US" sz="3000" dirty="0" smtClean="0"/>
              <a:t>) databases follow the </a:t>
            </a:r>
            <a:r>
              <a:rPr lang="en-US" sz="3000" i="1" dirty="0" smtClean="0">
                <a:solidFill>
                  <a:srgbClr val="C00000"/>
                </a:solidFill>
              </a:rPr>
              <a:t>BASE properties</a:t>
            </a:r>
            <a:r>
              <a:rPr lang="en-US" sz="3000" dirty="0" smtClean="0"/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B</a:t>
            </a:r>
            <a:r>
              <a:rPr lang="en-US" dirty="0" smtClean="0">
                <a:solidFill>
                  <a:srgbClr val="C00000"/>
                </a:solidFill>
              </a:rPr>
              <a:t>asically </a:t>
            </a:r>
            <a:r>
              <a:rPr lang="en-US" b="1" u="sng" dirty="0" smtClean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vailable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C00000"/>
                </a:solidFill>
              </a:rPr>
              <a:t>oft-State</a:t>
            </a:r>
          </a:p>
          <a:p>
            <a:pPr lvl="1">
              <a:buFont typeface="Wingdings" pitchFamily="2" charset="2"/>
              <a:buChar char="§"/>
            </a:pPr>
            <a:r>
              <a:rPr lang="en-US" b="1" u="sng" dirty="0" smtClean="0">
                <a:solidFill>
                  <a:srgbClr val="C00000"/>
                </a:solidFill>
              </a:rPr>
              <a:t>E</a:t>
            </a:r>
            <a:r>
              <a:rPr lang="en-US" dirty="0" smtClean="0">
                <a:solidFill>
                  <a:srgbClr val="C00000"/>
                </a:solidFill>
              </a:rPr>
              <a:t>ventual Consistency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200" dirty="0" smtClean="0"/>
          </a:p>
          <a:p>
            <a:pPr>
              <a:buFont typeface="Wingdings" pitchFamily="2" charset="2"/>
              <a:buChar char="§"/>
            </a:pPr>
            <a:r>
              <a:rPr lang="en-US" sz="3000" dirty="0" smtClean="0"/>
              <a:t>NoSQL databases have different types: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Document Stores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Graph Databases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Key-Value Stores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rgbClr val="C00000"/>
                </a:solidFill>
              </a:rPr>
              <a:t>Columnar Databases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8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can be broadly classified into four types: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70C0"/>
                </a:solidFill>
              </a:rPr>
              <a:t>Structured Data: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Have a predefined model, which organizes data into a form that is relatively easy </a:t>
            </a:r>
            <a:r>
              <a:rPr lang="en-US" dirty="0"/>
              <a:t>to store, process, retrieve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manage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relational data</a:t>
            </a: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70C0"/>
                </a:solidFill>
              </a:rPr>
              <a:t>Unstructured Data: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Opposite of structured data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Flat binary files containing text, video or audio</a:t>
            </a:r>
          </a:p>
          <a:p>
            <a:pPr lvl="2">
              <a:buFont typeface="Wingdings" pitchFamily="2" charset="2"/>
              <a:buChar char="§"/>
            </a:pPr>
            <a:r>
              <a:rPr lang="en-US" u="sng" dirty="0" smtClean="0"/>
              <a:t>Note</a:t>
            </a:r>
            <a:r>
              <a:rPr lang="en-US" dirty="0" smtClean="0"/>
              <a:t>: data is not completely devoid of a structure (e.g., an audio file may still have an encoding structure and some metadata associated with it)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630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can be broadly classified into four types: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US" sz="2600" dirty="0" smtClean="0">
                <a:solidFill>
                  <a:srgbClr val="0070C0"/>
                </a:solidFill>
              </a:rPr>
              <a:t>Dynamic Data: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Data that changes relatively frequently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office documents and transactional entries in a financial database</a:t>
            </a:r>
          </a:p>
          <a:p>
            <a:pPr lvl="2">
              <a:buFont typeface="Wingdings" pitchFamily="2" charset="2"/>
              <a:buChar char="§"/>
            </a:pPr>
            <a:endParaRPr lang="en-US" sz="1800" dirty="0"/>
          </a:p>
          <a:p>
            <a:pPr marL="971550" lvl="1" indent="-514350">
              <a:buFont typeface="+mj-lt"/>
              <a:buAutoNum type="arabicPeriod" startAt="3"/>
            </a:pPr>
            <a:r>
              <a:rPr lang="en-US" sz="2600" dirty="0" smtClean="0">
                <a:solidFill>
                  <a:srgbClr val="0070C0"/>
                </a:solidFill>
              </a:rPr>
              <a:t>Static Data: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Opposite of dynamic data i.e. fixed data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E.g., Medical imaging data from MRI or CT scans</a:t>
            </a: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1082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Classifying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5257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 smtClean="0"/>
              <a:t>Segmenting data into one of the following 4 quadrants can help in designing and developing a pertaining storage solution </a:t>
            </a:r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endParaRPr lang="en-US" sz="2800" dirty="0"/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Relational databases are usually used for structured data</a:t>
            </a:r>
          </a:p>
          <a:p>
            <a:pPr>
              <a:buFont typeface="Wingdings" pitchFamily="2" charset="2"/>
              <a:buChar char="§"/>
            </a:pPr>
            <a:endParaRPr lang="en-US" sz="2600" dirty="0"/>
          </a:p>
          <a:p>
            <a:pPr>
              <a:buFont typeface="Wingdings" pitchFamily="2" charset="2"/>
              <a:buChar char="§"/>
            </a:pPr>
            <a:r>
              <a:rPr lang="en-US" sz="2600" dirty="0" smtClean="0"/>
              <a:t>File systems or </a:t>
            </a:r>
            <a:r>
              <a:rPr lang="en-US" sz="2600" i="1" dirty="0" smtClean="0">
                <a:solidFill>
                  <a:srgbClr val="000099"/>
                </a:solidFill>
              </a:rPr>
              <a:t>NoSQL databases</a:t>
            </a:r>
            <a:r>
              <a:rPr lang="en-US" sz="2600" dirty="0" smtClean="0"/>
              <a:t> can be used for (static), unstructured data</a:t>
            </a: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33600" y="2719864"/>
            <a:ext cx="2667000" cy="94294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Production, </a:t>
            </a:r>
            <a:r>
              <a:rPr lang="en-US" dirty="0" err="1" smtClean="0"/>
              <a:t>eCAD</a:t>
            </a:r>
            <a:r>
              <a:rPr lang="en-US" dirty="0" smtClean="0"/>
              <a:t>, </a:t>
            </a:r>
            <a:r>
              <a:rPr lang="en-US" dirty="0" err="1" smtClean="0"/>
              <a:t>mCAD</a:t>
            </a:r>
            <a:r>
              <a:rPr lang="en-US" dirty="0" smtClean="0"/>
              <a:t>, Office Docs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2719864"/>
            <a:ext cx="2667000" cy="9429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Archive, Broadcast, Medical Imaging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3786664"/>
            <a:ext cx="2667000" cy="94294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Transaction Systems, ERP, CRM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3770253"/>
            <a:ext cx="2667000" cy="93511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BI, Data Warehousing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56255" y="233365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Dynamic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1159142" y="2962363"/>
            <a:ext cx="145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Unstructured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1281176" y="4153555"/>
            <a:ext cx="119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Structured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20154" y="2286000"/>
            <a:ext cx="71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48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227582749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7" y="2702004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66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Scaling Traditional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Traditional RDBMSs can be either scaled: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C00000"/>
                </a:solidFill>
              </a:rPr>
              <a:t>Vertically</a:t>
            </a:r>
            <a:r>
              <a:rPr lang="en-US" sz="2600" dirty="0" smtClean="0"/>
              <a:t> (or </a:t>
            </a:r>
            <a:r>
              <a:rPr lang="en-US" sz="2600" dirty="0" smtClean="0">
                <a:solidFill>
                  <a:srgbClr val="C00000"/>
                </a:solidFill>
              </a:rPr>
              <a:t>Up</a:t>
            </a:r>
            <a:r>
              <a:rPr lang="en-US" sz="2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Can be achieved by hardware upgrades (e.g., faster CPU, more memory, or larger disk)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Limited by the amount of CPU, RAM and disk that can be configured on a single machine</a:t>
            </a:r>
          </a:p>
          <a:p>
            <a:pPr lvl="2">
              <a:buFont typeface="Wingdings" pitchFamily="2" charset="2"/>
              <a:buChar char="§"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C00000"/>
                </a:solidFill>
              </a:rPr>
              <a:t>Horizontally</a:t>
            </a:r>
            <a:r>
              <a:rPr lang="en-US" sz="2600" dirty="0" smtClean="0"/>
              <a:t> (or </a:t>
            </a:r>
            <a:r>
              <a:rPr lang="en-US" sz="2600" dirty="0" smtClean="0">
                <a:solidFill>
                  <a:srgbClr val="C00000"/>
                </a:solidFill>
              </a:rPr>
              <a:t>Out</a:t>
            </a:r>
            <a:r>
              <a:rPr lang="en-US" sz="2600" dirty="0" smtClean="0"/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Can be achieved by adding more machines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Requires database </a:t>
            </a:r>
            <a:r>
              <a:rPr lang="en-US" i="1" dirty="0" smtClean="0">
                <a:solidFill>
                  <a:srgbClr val="0070C0"/>
                </a:solidFill>
              </a:rPr>
              <a:t>sharding</a:t>
            </a:r>
            <a:r>
              <a:rPr lang="en-US" dirty="0" smtClean="0"/>
              <a:t> and probably </a:t>
            </a:r>
            <a:r>
              <a:rPr lang="en-US" i="1" dirty="0" smtClean="0">
                <a:solidFill>
                  <a:srgbClr val="0070C0"/>
                </a:solidFill>
              </a:rPr>
              <a:t>replication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Limited by the Read-to-Write ratio and communication overhead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3074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Why Sharding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is typically </a:t>
            </a:r>
            <a:r>
              <a:rPr lang="en-US" sz="2800" i="1" dirty="0" smtClean="0"/>
              <a:t>sharded</a:t>
            </a:r>
            <a:r>
              <a:rPr lang="en-US" sz="2800" dirty="0" smtClean="0"/>
              <a:t> (or </a:t>
            </a:r>
            <a:r>
              <a:rPr lang="en-US" sz="2800" i="1" dirty="0" smtClean="0"/>
              <a:t>striped</a:t>
            </a:r>
            <a:r>
              <a:rPr lang="en-US" sz="2800" dirty="0" smtClean="0"/>
              <a:t>) to allow for concurrent/parallel accesses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2">
              <a:buFont typeface="Wingdings" pitchFamily="2" charset="2"/>
              <a:buChar char="§"/>
            </a:pPr>
            <a:endParaRPr lang="en-US" sz="1800" dirty="0" smtClean="0"/>
          </a:p>
          <a:p>
            <a:pPr lvl="1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95600" y="2895600"/>
            <a:ext cx="30480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Input data: A large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/>
              <a:t>Machine </a:t>
            </a:r>
            <a:r>
              <a:rPr lang="en-US" sz="1400" dirty="0"/>
              <a:t>1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1323975" y="3990975"/>
            <a:ext cx="137160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Chunk1 of input data</a:t>
            </a:r>
          </a:p>
        </p:txBody>
      </p:sp>
      <p:sp>
        <p:nvSpPr>
          <p:cNvPr id="7" name="Down Arrow 6"/>
          <p:cNvSpPr/>
          <p:nvPr/>
        </p:nvSpPr>
        <p:spPr>
          <a:xfrm>
            <a:off x="1752600" y="32004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5950" y="30480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6553200" y="3200400"/>
            <a:ext cx="533400" cy="4572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3048000"/>
            <a:ext cx="1009650" cy="1571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/>
              <a:t>Machine </a:t>
            </a:r>
            <a:r>
              <a:rPr lang="en-US" sz="1400" dirty="0"/>
              <a:t>2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3695700" y="3990975"/>
            <a:ext cx="13716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Chunk3 of input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0" y="3733800"/>
            <a:ext cx="14478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400" dirty="0" smtClean="0"/>
              <a:t>Machine </a:t>
            </a:r>
            <a:r>
              <a:rPr lang="en-US" sz="1400" dirty="0"/>
              <a:t>3</a:t>
            </a:r>
          </a:p>
          <a:p>
            <a:pPr algn="ctr">
              <a:defRPr/>
            </a:pP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6134100" y="3990975"/>
            <a:ext cx="137160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Chunk5 of input data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114800" y="3352800"/>
            <a:ext cx="533400" cy="30480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325563" y="4324350"/>
            <a:ext cx="1371600" cy="3048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Chunk2 of input data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697288" y="4324350"/>
            <a:ext cx="1371600" cy="3048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Chunk4 of input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5688" y="4324350"/>
            <a:ext cx="1371600" cy="304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100" dirty="0"/>
              <a:t>Chunk5 of input data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009775" y="4648200"/>
            <a:ext cx="0" cy="53340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09775" y="5181600"/>
            <a:ext cx="4826476" cy="0"/>
          </a:xfrm>
          <a:prstGeom prst="line">
            <a:avLst/>
          </a:prstGeom>
          <a:ln w="603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7" idx="2"/>
          </p:cNvCxnSpPr>
          <p:nvPr/>
        </p:nvCxnSpPr>
        <p:spPr>
          <a:xfrm flipV="1">
            <a:off x="4383088" y="4629150"/>
            <a:ext cx="0" cy="55245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836251" y="4629150"/>
            <a:ext cx="0" cy="552450"/>
          </a:xfrm>
          <a:prstGeom prst="straightConnector1">
            <a:avLst/>
          </a:prstGeom>
          <a:ln w="60325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9200" y="5345668"/>
            <a:ext cx="634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E.g., Chunks 1, 3 and 5 can be accessed in parallel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1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984197586"/>
              </p:ext>
            </p:extLst>
          </p:nvPr>
        </p:nvGraphicFramePr>
        <p:xfrm>
          <a:off x="609600" y="1295400"/>
          <a:ext cx="751797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76076" y="3886200"/>
            <a:ext cx="1067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6600" dirty="0"/>
              <a:t> </a:t>
            </a:r>
            <a:endParaRPr lang="en-US" sz="6600" dirty="0" smtClean="0"/>
          </a:p>
        </p:txBody>
      </p:sp>
      <p:pic>
        <p:nvPicPr>
          <p:cNvPr id="10" name="Picture 5" descr="CMUQ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24600"/>
            <a:ext cx="231416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58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41658</TotalTime>
  <Words>1050</Words>
  <Application>Microsoft Office PowerPoint</Application>
  <PresentationFormat>On-screen Show (4:3)</PresentationFormat>
  <Paragraphs>285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NoSQL Databases </vt:lpstr>
      <vt:lpstr>Outline</vt:lpstr>
      <vt:lpstr>Types of Data</vt:lpstr>
      <vt:lpstr>Types of Data</vt:lpstr>
      <vt:lpstr>Why Classifying Data?</vt:lpstr>
      <vt:lpstr>Outline</vt:lpstr>
      <vt:lpstr>Scaling Traditional Databases</vt:lpstr>
      <vt:lpstr>Why Sharding Data?</vt:lpstr>
      <vt:lpstr>Outline</vt:lpstr>
      <vt:lpstr>The CAP Theorem</vt:lpstr>
      <vt:lpstr>Outline</vt:lpstr>
      <vt:lpstr>NoSQL Databases</vt:lpstr>
      <vt:lpstr>Types of NoSQL Databases</vt:lpstr>
      <vt:lpstr>Document Stores</vt:lpstr>
      <vt:lpstr>Types of NoSQL Databases</vt:lpstr>
      <vt:lpstr>Graph Databases</vt:lpstr>
      <vt:lpstr>Types of NoSQL Databases</vt:lpstr>
      <vt:lpstr>Key-Value Stores</vt:lpstr>
      <vt:lpstr>Types of NoSQL Databases</vt:lpstr>
      <vt:lpstr>Columnar Databases</vt:lpstr>
      <vt:lpstr>Summary</vt:lpstr>
      <vt:lpstr>Summary (Cont’d)</vt:lpstr>
      <vt:lpstr>Summary (Cont’d)</vt:lpstr>
    </vt:vector>
  </TitlesOfParts>
  <Company>Carnegie Mellon University in Qatar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Windows User</cp:lastModifiedBy>
  <cp:revision>3907</cp:revision>
  <dcterms:created xsi:type="dcterms:W3CDTF">2013-11-24T06:45:02Z</dcterms:created>
  <dcterms:modified xsi:type="dcterms:W3CDTF">2024-08-28T08:28:34Z</dcterms:modified>
</cp:coreProperties>
</file>