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1"/>
  </p:notesMasterIdLst>
  <p:handoutMasterIdLst>
    <p:handoutMasterId r:id="rId92"/>
  </p:handoutMasterIdLst>
  <p:sldIdLst>
    <p:sldId id="256" r:id="rId2"/>
    <p:sldId id="257" r:id="rId3"/>
    <p:sldId id="258" r:id="rId4"/>
    <p:sldId id="259" r:id="rId5"/>
    <p:sldId id="489" r:id="rId6"/>
    <p:sldId id="260" r:id="rId7"/>
    <p:sldId id="261" r:id="rId8"/>
    <p:sldId id="374" r:id="rId9"/>
    <p:sldId id="262" r:id="rId10"/>
    <p:sldId id="490" r:id="rId11"/>
    <p:sldId id="375" r:id="rId12"/>
    <p:sldId id="491" r:id="rId13"/>
    <p:sldId id="492" r:id="rId14"/>
    <p:sldId id="493" r:id="rId15"/>
    <p:sldId id="496" r:id="rId16"/>
    <p:sldId id="494" r:id="rId17"/>
    <p:sldId id="495" r:id="rId18"/>
    <p:sldId id="497" r:id="rId19"/>
    <p:sldId id="498" r:id="rId20"/>
    <p:sldId id="486" r:id="rId21"/>
    <p:sldId id="378" r:id="rId22"/>
    <p:sldId id="379" r:id="rId23"/>
    <p:sldId id="506" r:id="rId24"/>
    <p:sldId id="499" r:id="rId25"/>
    <p:sldId id="500" r:id="rId26"/>
    <p:sldId id="501" r:id="rId27"/>
    <p:sldId id="457" r:id="rId28"/>
    <p:sldId id="384" r:id="rId29"/>
    <p:sldId id="385" r:id="rId30"/>
    <p:sldId id="386" r:id="rId31"/>
    <p:sldId id="456" r:id="rId32"/>
    <p:sldId id="389" r:id="rId33"/>
    <p:sldId id="390" r:id="rId34"/>
    <p:sldId id="391" r:id="rId35"/>
    <p:sldId id="472" r:id="rId36"/>
    <p:sldId id="392" r:id="rId37"/>
    <p:sldId id="474" r:id="rId38"/>
    <p:sldId id="393" r:id="rId39"/>
    <p:sldId id="394" r:id="rId40"/>
    <p:sldId id="395" r:id="rId41"/>
    <p:sldId id="460" r:id="rId42"/>
    <p:sldId id="396" r:id="rId43"/>
    <p:sldId id="399" r:id="rId44"/>
    <p:sldId id="400" r:id="rId45"/>
    <p:sldId id="401" r:id="rId46"/>
    <p:sldId id="397" r:id="rId47"/>
    <p:sldId id="398" r:id="rId48"/>
    <p:sldId id="475" r:id="rId49"/>
    <p:sldId id="464" r:id="rId50"/>
    <p:sldId id="402" r:id="rId51"/>
    <p:sldId id="403" r:id="rId52"/>
    <p:sldId id="461" r:id="rId53"/>
    <p:sldId id="404" r:id="rId54"/>
    <p:sldId id="462" r:id="rId55"/>
    <p:sldId id="405" r:id="rId56"/>
    <p:sldId id="407" r:id="rId57"/>
    <p:sldId id="406" r:id="rId58"/>
    <p:sldId id="476" r:id="rId59"/>
    <p:sldId id="477" r:id="rId60"/>
    <p:sldId id="487" r:id="rId61"/>
    <p:sldId id="504" r:id="rId62"/>
    <p:sldId id="503" r:id="rId63"/>
    <p:sldId id="505" r:id="rId64"/>
    <p:sldId id="414" r:id="rId65"/>
    <p:sldId id="507" r:id="rId66"/>
    <p:sldId id="509" r:id="rId67"/>
    <p:sldId id="510" r:id="rId68"/>
    <p:sldId id="418" r:id="rId69"/>
    <p:sldId id="419" r:id="rId70"/>
    <p:sldId id="415" r:id="rId71"/>
    <p:sldId id="416" r:id="rId72"/>
    <p:sldId id="422" r:id="rId73"/>
    <p:sldId id="470" r:id="rId74"/>
    <p:sldId id="511" r:id="rId75"/>
    <p:sldId id="512" r:id="rId76"/>
    <p:sldId id="438" r:id="rId77"/>
    <p:sldId id="408" r:id="rId78"/>
    <p:sldId id="409" r:id="rId79"/>
    <p:sldId id="410" r:id="rId80"/>
    <p:sldId id="439" r:id="rId81"/>
    <p:sldId id="516" r:id="rId82"/>
    <p:sldId id="440" r:id="rId83"/>
    <p:sldId id="517" r:id="rId84"/>
    <p:sldId id="441" r:id="rId85"/>
    <p:sldId id="519" r:id="rId86"/>
    <p:sldId id="520" r:id="rId87"/>
    <p:sldId id="521" r:id="rId88"/>
    <p:sldId id="442" r:id="rId89"/>
    <p:sldId id="443" r:id="rId90"/>
  </p:sldIdLst>
  <p:sldSz cx="9144000" cy="6858000" type="screen4x3"/>
  <p:notesSz cx="7077075" cy="9363075"/>
  <p:custShowLst>
    <p:custShow name="Custom Show 1" id="0">
      <p:sldLst>
        <p:sld r:id="rId4"/>
        <p:sld r:id="rId8"/>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33"/>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48"/>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5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BA5EF3F1-DA56-4558-863E-F6BA96777585}"/>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33" tIns="46967" rIns="93933" bIns="46967" numCol="1" anchor="t" anchorCtr="0" compatLnSpc="1">
            <a:prstTxWarp prst="textNoShape">
              <a:avLst/>
            </a:prstTxWarp>
          </a:bodyPr>
          <a:lstStyle>
            <a:lvl1pPr defTabSz="939299">
              <a:defRPr sz="1200">
                <a:latin typeface="Helvetica" charset="0"/>
                <a:ea typeface="+mn-ea"/>
                <a:cs typeface="+mn-cs"/>
              </a:defRPr>
            </a:lvl1pPr>
          </a:lstStyle>
          <a:p>
            <a:pPr>
              <a:defRPr/>
            </a:pPr>
            <a:endParaRPr lang="en-US"/>
          </a:p>
        </p:txBody>
      </p:sp>
      <p:sp>
        <p:nvSpPr>
          <p:cNvPr id="58371" name="Rectangle 3">
            <a:extLst>
              <a:ext uri="{FF2B5EF4-FFF2-40B4-BE49-F238E27FC236}">
                <a16:creationId xmlns:a16="http://schemas.microsoft.com/office/drawing/2014/main" xmlns="" id="{484DD419-3535-4A48-90CB-EEC704CA6546}"/>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none" lIns="93933" tIns="46967" rIns="93933" bIns="46967" numCol="1" anchor="t" anchorCtr="0" compatLnSpc="1">
            <a:prstTxWarp prst="textNoShape">
              <a:avLst/>
            </a:prstTxWarp>
          </a:bodyPr>
          <a:lstStyle>
            <a:lvl1pPr algn="r" defTabSz="939299">
              <a:defRPr sz="1200">
                <a:latin typeface="Helvetica" charset="0"/>
                <a:ea typeface="+mn-ea"/>
                <a:cs typeface="+mn-cs"/>
              </a:defRPr>
            </a:lvl1pPr>
          </a:lstStyle>
          <a:p>
            <a:pPr>
              <a:defRPr/>
            </a:pPr>
            <a:endParaRPr lang="en-US"/>
          </a:p>
        </p:txBody>
      </p:sp>
      <p:sp>
        <p:nvSpPr>
          <p:cNvPr id="58372" name="Rectangle 4">
            <a:extLst>
              <a:ext uri="{FF2B5EF4-FFF2-40B4-BE49-F238E27FC236}">
                <a16:creationId xmlns:a16="http://schemas.microsoft.com/office/drawing/2014/main" xmlns="" id="{24810323-6DAF-43FA-9378-1F51BC33E22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none" lIns="93933" tIns="46967" rIns="93933" bIns="46967" numCol="1" anchor="b" anchorCtr="0" compatLnSpc="1">
            <a:prstTxWarp prst="textNoShape">
              <a:avLst/>
            </a:prstTxWarp>
          </a:bodyPr>
          <a:lstStyle>
            <a:lvl1pPr defTabSz="939299">
              <a:defRPr sz="1200">
                <a:latin typeface="Helvetica" charset="0"/>
                <a:ea typeface="+mn-ea"/>
                <a:cs typeface="+mn-cs"/>
              </a:defRPr>
            </a:lvl1pPr>
          </a:lstStyle>
          <a:p>
            <a:pPr>
              <a:defRPr/>
            </a:pPr>
            <a:endParaRPr lang="en-US"/>
          </a:p>
        </p:txBody>
      </p:sp>
      <p:sp>
        <p:nvSpPr>
          <p:cNvPr id="58373" name="Rectangle 5">
            <a:extLst>
              <a:ext uri="{FF2B5EF4-FFF2-40B4-BE49-F238E27FC236}">
                <a16:creationId xmlns:a16="http://schemas.microsoft.com/office/drawing/2014/main" xmlns="" id="{1B9A42BA-5180-4824-9288-4620201EDE50}"/>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none" lIns="93933" tIns="46967" rIns="93933" bIns="46967" numCol="1" anchor="b" anchorCtr="0" compatLnSpc="1">
            <a:prstTxWarp prst="textNoShape">
              <a:avLst/>
            </a:prstTxWarp>
          </a:bodyPr>
          <a:lstStyle>
            <a:lvl1pPr algn="r" defTabSz="939299">
              <a:defRPr sz="1200"/>
            </a:lvl1pPr>
          </a:lstStyle>
          <a:p>
            <a:pPr>
              <a:defRPr/>
            </a:pPr>
            <a:fld id="{2B4FE77A-4BC7-4182-A064-BAC477140E45}" type="slidenum">
              <a:rPr lang="en-US" altLang="en-US"/>
              <a:pPr>
                <a:defRPr/>
              </a:pPr>
              <a:t>‹#›</a:t>
            </a:fld>
            <a:endParaRPr lang="en-US" altLang="en-US"/>
          </a:p>
        </p:txBody>
      </p:sp>
    </p:spTree>
    <p:extLst>
      <p:ext uri="{BB962C8B-B14F-4D97-AF65-F5344CB8AC3E}">
        <p14:creationId xmlns:p14="http://schemas.microsoft.com/office/powerpoint/2010/main" val="725761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B4CC2E74-C414-421A-AFA7-7AD5503D68A6}"/>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33" tIns="46967" rIns="93933" bIns="46967" numCol="1" anchor="t" anchorCtr="0" compatLnSpc="1">
            <a:prstTxWarp prst="textNoShape">
              <a:avLst/>
            </a:prstTxWarp>
          </a:bodyPr>
          <a:lstStyle>
            <a:lvl1pPr defTabSz="939299">
              <a:defRPr sz="1200">
                <a:latin typeface="Helvetica" charset="0"/>
                <a:ea typeface="+mn-ea"/>
                <a:cs typeface="+mn-cs"/>
              </a:defRPr>
            </a:lvl1pPr>
          </a:lstStyle>
          <a:p>
            <a:pPr>
              <a:defRPr/>
            </a:pPr>
            <a:endParaRPr lang="en-US"/>
          </a:p>
        </p:txBody>
      </p:sp>
      <p:sp>
        <p:nvSpPr>
          <p:cNvPr id="52227" name="Rectangle 3">
            <a:extLst>
              <a:ext uri="{FF2B5EF4-FFF2-40B4-BE49-F238E27FC236}">
                <a16:creationId xmlns:a16="http://schemas.microsoft.com/office/drawing/2014/main" xmlns="" id="{976AF616-AB90-4E7F-8CBD-E18628BDFD40}"/>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33" tIns="46967" rIns="93933" bIns="46967" numCol="1" anchor="t" anchorCtr="0" compatLnSpc="1">
            <a:prstTxWarp prst="textNoShape">
              <a:avLst/>
            </a:prstTxWarp>
          </a:bodyPr>
          <a:lstStyle>
            <a:lvl1pPr algn="r" defTabSz="939299">
              <a:defRPr sz="12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2547EFD-2E4E-4F1E-9C38-1769A19FE9A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xmlns="" id="{057C0FA9-CCA1-411E-AF38-6F0D142B673D}"/>
              </a:ext>
            </a:extLst>
          </p:cNvPr>
          <p:cNvSpPr>
            <a:spLocks noGrp="1" noChangeArrowheads="1"/>
          </p:cNvSpPr>
          <p:nvPr>
            <p:ph type="body" sz="quarter" idx="3"/>
          </p:nvPr>
        </p:nvSpPr>
        <p:spPr bwMode="auto">
          <a:xfrm>
            <a:off x="944038" y="4447781"/>
            <a:ext cx="5188999" cy="4212424"/>
          </a:xfrm>
          <a:prstGeom prst="rect">
            <a:avLst/>
          </a:prstGeom>
          <a:noFill/>
          <a:ln w="9525">
            <a:noFill/>
            <a:miter lim="800000"/>
            <a:headEnd/>
            <a:tailEnd/>
          </a:ln>
          <a:effectLst/>
        </p:spPr>
        <p:txBody>
          <a:bodyPr vert="horz" wrap="none" lIns="93933" tIns="46967" rIns="93933" bIns="469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xmlns="" id="{EDAACFE1-A46E-4F3E-BEDA-71DF3423BDD2}"/>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33" tIns="46967" rIns="93933" bIns="46967" numCol="1" anchor="b" anchorCtr="0" compatLnSpc="1">
            <a:prstTxWarp prst="textNoShape">
              <a:avLst/>
            </a:prstTxWarp>
          </a:bodyPr>
          <a:lstStyle>
            <a:lvl1pPr defTabSz="939299">
              <a:defRPr sz="1200">
                <a:latin typeface="Helvetica" charset="0"/>
                <a:ea typeface="+mn-ea"/>
                <a:cs typeface="+mn-cs"/>
              </a:defRPr>
            </a:lvl1pPr>
          </a:lstStyle>
          <a:p>
            <a:pPr>
              <a:defRPr/>
            </a:pPr>
            <a:endParaRPr lang="en-US"/>
          </a:p>
        </p:txBody>
      </p:sp>
      <p:sp>
        <p:nvSpPr>
          <p:cNvPr id="52231" name="Rectangle 7">
            <a:extLst>
              <a:ext uri="{FF2B5EF4-FFF2-40B4-BE49-F238E27FC236}">
                <a16:creationId xmlns:a16="http://schemas.microsoft.com/office/drawing/2014/main" xmlns="" id="{4B26FC4F-FD39-427A-9FA6-FD8C598E636D}"/>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33" tIns="46967" rIns="93933" bIns="46967" numCol="1" anchor="b" anchorCtr="0" compatLnSpc="1">
            <a:prstTxWarp prst="textNoShape">
              <a:avLst/>
            </a:prstTxWarp>
          </a:bodyPr>
          <a:lstStyle>
            <a:lvl1pPr algn="r" defTabSz="939299">
              <a:defRPr sz="1200"/>
            </a:lvl1pPr>
          </a:lstStyle>
          <a:p>
            <a:pPr>
              <a:defRPr/>
            </a:pPr>
            <a:fld id="{712C5CB1-8AEC-4E8C-8D41-16374A299E8A}" type="slidenum">
              <a:rPr lang="en-US" altLang="en-US"/>
              <a:pPr>
                <a:defRPr/>
              </a:pPr>
              <a:t>‹#›</a:t>
            </a:fld>
            <a:endParaRPr lang="en-US" altLang="en-US"/>
          </a:p>
        </p:txBody>
      </p:sp>
    </p:spTree>
    <p:extLst>
      <p:ext uri="{BB962C8B-B14F-4D97-AF65-F5344CB8AC3E}">
        <p14:creationId xmlns:p14="http://schemas.microsoft.com/office/powerpoint/2010/main" val="3055785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1C710CEB-22F3-41CD-90AC-F7BAF3542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3F42A7-D8EF-4891-925D-7E3DD5A5A6E0}" type="slidenum">
              <a:rPr lang="en-US" altLang="en-US" sz="1200"/>
              <a:pPr/>
              <a:t>1</a:t>
            </a:fld>
            <a:endParaRPr lang="en-US" altLang="en-US" sz="1200"/>
          </a:p>
        </p:txBody>
      </p:sp>
      <p:sp>
        <p:nvSpPr>
          <p:cNvPr id="6147" name="Rectangle 2">
            <a:extLst>
              <a:ext uri="{FF2B5EF4-FFF2-40B4-BE49-F238E27FC236}">
                <a16:creationId xmlns:a16="http://schemas.microsoft.com/office/drawing/2014/main" xmlns="" id="{717A8628-2E10-4B87-827A-4034D181A78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9B71CC91-60F8-414F-AF44-F9B23756A5D7}"/>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327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xmlns="" id="{849C3F0A-D3BE-431D-8731-738A67BF7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EC7B4E-2CDE-43FC-862B-874E947E3B53}" type="slidenum">
              <a:rPr lang="en-US" altLang="en-US" sz="1200"/>
              <a:pPr/>
              <a:t>20</a:t>
            </a:fld>
            <a:endParaRPr lang="en-US" altLang="en-US" sz="1200"/>
          </a:p>
        </p:txBody>
      </p:sp>
      <p:sp>
        <p:nvSpPr>
          <p:cNvPr id="24579" name="Rectangle 2">
            <a:extLst>
              <a:ext uri="{FF2B5EF4-FFF2-40B4-BE49-F238E27FC236}">
                <a16:creationId xmlns:a16="http://schemas.microsoft.com/office/drawing/2014/main" xmlns="" id="{BCF0DBB6-F167-40B1-BD30-66A89FB2534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xmlns="" id="{D5648EE5-B87E-4EDB-BA16-A97C7157303B}"/>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067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xmlns="" id="{87638FD7-C90F-4071-A7EF-2DB2E11D1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089E59-5288-4760-A9A0-62E5B0DA78E8}" type="slidenum">
              <a:rPr lang="en-US" altLang="en-US" sz="1200"/>
              <a:pPr/>
              <a:t>21</a:t>
            </a:fld>
            <a:endParaRPr lang="en-US" altLang="en-US" sz="1200"/>
          </a:p>
        </p:txBody>
      </p:sp>
      <p:sp>
        <p:nvSpPr>
          <p:cNvPr id="32771" name="Rectangle 2">
            <a:extLst>
              <a:ext uri="{FF2B5EF4-FFF2-40B4-BE49-F238E27FC236}">
                <a16:creationId xmlns:a16="http://schemas.microsoft.com/office/drawing/2014/main" xmlns="" id="{4B5762A4-1CBF-4ACA-894E-C405911D454D}"/>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xmlns="" id="{7930EC58-BDEE-4554-BC64-E193B9C5138D}"/>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8413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xmlns="" id="{26E82F3B-31B3-4FE7-B569-08C987FD01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05355E-C95C-4955-9542-AA99986381A6}" type="slidenum">
              <a:rPr lang="en-US" altLang="en-US" sz="1200"/>
              <a:pPr/>
              <a:t>22</a:t>
            </a:fld>
            <a:endParaRPr lang="en-US" altLang="en-US" sz="1200"/>
          </a:p>
        </p:txBody>
      </p:sp>
      <p:sp>
        <p:nvSpPr>
          <p:cNvPr id="34819" name="Rectangle 2">
            <a:extLst>
              <a:ext uri="{FF2B5EF4-FFF2-40B4-BE49-F238E27FC236}">
                <a16:creationId xmlns:a16="http://schemas.microsoft.com/office/drawing/2014/main" xmlns="" id="{85800415-5BE2-4338-B010-B68BD2AAC34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xmlns="" id="{200A8043-F678-4A90-AA22-1BB70F9D0FB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729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1DBA71E5-18EF-43E7-93DD-CA6F880BF7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33DC68A-4FDB-4EB8-B0A0-36C89B51C904}" type="slidenum">
              <a:rPr lang="en-US" altLang="en-US" sz="1200"/>
              <a:pPr/>
              <a:t>28</a:t>
            </a:fld>
            <a:endParaRPr lang="en-US" altLang="en-US" sz="1200"/>
          </a:p>
        </p:txBody>
      </p:sp>
      <p:sp>
        <p:nvSpPr>
          <p:cNvPr id="41987" name="Rectangle 2">
            <a:extLst>
              <a:ext uri="{FF2B5EF4-FFF2-40B4-BE49-F238E27FC236}">
                <a16:creationId xmlns:a16="http://schemas.microsoft.com/office/drawing/2014/main" xmlns="" id="{0EFA33CB-C944-4E9D-B3A5-D032771D16B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C2307F3D-2E4B-472D-8C41-D1FFB2107163}"/>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760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3D93A8BB-72D5-40E9-B777-4CC9355B4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0FDFC39-5922-4703-9593-C8F577919411}" type="slidenum">
              <a:rPr lang="en-US" altLang="en-US" sz="1200"/>
              <a:pPr/>
              <a:t>29</a:t>
            </a:fld>
            <a:endParaRPr lang="en-US" altLang="en-US" sz="1200"/>
          </a:p>
        </p:txBody>
      </p:sp>
      <p:sp>
        <p:nvSpPr>
          <p:cNvPr id="44035" name="Rectangle 2">
            <a:extLst>
              <a:ext uri="{FF2B5EF4-FFF2-40B4-BE49-F238E27FC236}">
                <a16:creationId xmlns:a16="http://schemas.microsoft.com/office/drawing/2014/main" xmlns="" id="{C8CCF976-4F51-4193-AF19-DEA748741E65}"/>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F6FF947C-4F92-49A0-8338-0BEA886FAC0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246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68D50FF3-548E-49DD-BF1B-5A9FCEB95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C993EA4-DB1C-4EB9-9D70-9176870586F2}" type="slidenum">
              <a:rPr lang="en-US" altLang="en-US" sz="1200"/>
              <a:pPr/>
              <a:t>30</a:t>
            </a:fld>
            <a:endParaRPr lang="en-US" altLang="en-US" sz="1200"/>
          </a:p>
        </p:txBody>
      </p:sp>
      <p:sp>
        <p:nvSpPr>
          <p:cNvPr id="46083" name="Rectangle 2">
            <a:extLst>
              <a:ext uri="{FF2B5EF4-FFF2-40B4-BE49-F238E27FC236}">
                <a16:creationId xmlns:a16="http://schemas.microsoft.com/office/drawing/2014/main" xmlns="" id="{20225422-21CC-4388-95E7-E7F6FAD9A3D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550AD905-B675-4756-A7AC-ED64B5BA4CC6}"/>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6968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976FFAED-2FF8-4D66-B01E-6292648A66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0666C75-7846-4C8C-B05F-FF2B1C433BE3}" type="slidenum">
              <a:rPr lang="en-US" altLang="en-US" sz="1200"/>
              <a:pPr/>
              <a:t>32</a:t>
            </a:fld>
            <a:endParaRPr lang="en-US" altLang="en-US" sz="1200"/>
          </a:p>
        </p:txBody>
      </p:sp>
      <p:sp>
        <p:nvSpPr>
          <p:cNvPr id="49155" name="Rectangle 2">
            <a:extLst>
              <a:ext uri="{FF2B5EF4-FFF2-40B4-BE49-F238E27FC236}">
                <a16:creationId xmlns:a16="http://schemas.microsoft.com/office/drawing/2014/main" xmlns="" id="{9CAF5A83-C0E8-4D27-B0D7-392C3130572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624F80F9-AD06-4E60-A7ED-149E7D0CD05C}"/>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307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706DAE9B-72C6-4AB5-AA81-FA49D8E229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CC47F2-2D23-40BE-ADC6-8BAB13C14907}" type="slidenum">
              <a:rPr lang="en-US" altLang="en-US" sz="1200"/>
              <a:pPr/>
              <a:t>33</a:t>
            </a:fld>
            <a:endParaRPr lang="en-US" altLang="en-US" sz="1200"/>
          </a:p>
        </p:txBody>
      </p:sp>
      <p:sp>
        <p:nvSpPr>
          <p:cNvPr id="51203" name="Rectangle 2">
            <a:extLst>
              <a:ext uri="{FF2B5EF4-FFF2-40B4-BE49-F238E27FC236}">
                <a16:creationId xmlns:a16="http://schemas.microsoft.com/office/drawing/2014/main" xmlns="" id="{7B075ECB-C588-48CB-B818-C27F2601E60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xmlns="" id="{FC78AF38-A0FE-4A09-B2EA-FB2B302F2555}"/>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5438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xmlns="" id="{0CAAB1F8-3C5C-4084-A416-14E9E398E9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0C4551E-79EF-4EB9-AD43-3F871E54125F}" type="slidenum">
              <a:rPr lang="en-US" altLang="en-US" sz="1200"/>
              <a:pPr/>
              <a:t>34</a:t>
            </a:fld>
            <a:endParaRPr lang="en-US" altLang="en-US" sz="1200"/>
          </a:p>
        </p:txBody>
      </p:sp>
      <p:sp>
        <p:nvSpPr>
          <p:cNvPr id="53251" name="Rectangle 2">
            <a:extLst>
              <a:ext uri="{FF2B5EF4-FFF2-40B4-BE49-F238E27FC236}">
                <a16:creationId xmlns:a16="http://schemas.microsoft.com/office/drawing/2014/main" xmlns="" id="{369A3B3B-201F-46B2-893A-1D73404CC3E5}"/>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xmlns="" id="{6E7B5ED3-04B5-4709-AF58-E2F75988636E}"/>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5409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373D0620-18CE-4EEB-A483-FFFC64065D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7FAE17A-5850-47AF-BD6B-4A77A4F66E3D}" type="slidenum">
              <a:rPr lang="en-US" altLang="en-US" sz="1200"/>
              <a:pPr/>
              <a:t>36</a:t>
            </a:fld>
            <a:endParaRPr lang="en-US" altLang="en-US" sz="1200"/>
          </a:p>
        </p:txBody>
      </p:sp>
      <p:sp>
        <p:nvSpPr>
          <p:cNvPr id="57347" name="Rectangle 2">
            <a:extLst>
              <a:ext uri="{FF2B5EF4-FFF2-40B4-BE49-F238E27FC236}">
                <a16:creationId xmlns:a16="http://schemas.microsoft.com/office/drawing/2014/main" xmlns="" id="{48144288-3E3C-4038-A8FA-43B30A32AE1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xmlns="" id="{F3DFC066-7CD4-4D10-9316-DA4551483582}"/>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719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A97A0F60-CAAE-44B0-BFC7-D2B5A2AD8A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887AF91-D497-4A2A-9CF7-83341342ED42}" type="slidenum">
              <a:rPr lang="en-US" altLang="en-US" sz="1200"/>
              <a:pPr/>
              <a:t>2</a:t>
            </a:fld>
            <a:endParaRPr lang="en-US" altLang="en-US" sz="1200"/>
          </a:p>
        </p:txBody>
      </p:sp>
      <p:sp>
        <p:nvSpPr>
          <p:cNvPr id="8195" name="Rectangle 2">
            <a:extLst>
              <a:ext uri="{FF2B5EF4-FFF2-40B4-BE49-F238E27FC236}">
                <a16:creationId xmlns:a16="http://schemas.microsoft.com/office/drawing/2014/main" xmlns="" id="{D5DFFDEC-6CD5-4870-B34B-50D2844EE412}"/>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xmlns="" id="{9FD080F3-D25F-4C23-81CF-DA77256DD1A3}"/>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6362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FE72A0C0-9D16-4634-931D-4AD6D20FCE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2548EB7-031F-4272-92F5-040B035B7FEE}" type="slidenum">
              <a:rPr lang="en-US" altLang="en-US" sz="1200"/>
              <a:pPr/>
              <a:t>38</a:t>
            </a:fld>
            <a:endParaRPr lang="en-US" altLang="en-US" sz="1200"/>
          </a:p>
        </p:txBody>
      </p:sp>
      <p:sp>
        <p:nvSpPr>
          <p:cNvPr id="59395" name="Rectangle 2">
            <a:extLst>
              <a:ext uri="{FF2B5EF4-FFF2-40B4-BE49-F238E27FC236}">
                <a16:creationId xmlns:a16="http://schemas.microsoft.com/office/drawing/2014/main" xmlns="" id="{A4DEAFBB-2AE6-4997-9687-F5319EE462B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xmlns="" id="{DA1C9B7B-4954-4D5E-A074-28106B1F48E0}"/>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2537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435C9500-8870-48AB-A892-FABBAC0E6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8668EFA-2A36-4BA4-8C6A-A22A5F4C6843}" type="slidenum">
              <a:rPr lang="en-US" altLang="en-US" sz="1200"/>
              <a:pPr/>
              <a:t>39</a:t>
            </a:fld>
            <a:endParaRPr lang="en-US" altLang="en-US" sz="1200"/>
          </a:p>
        </p:txBody>
      </p:sp>
      <p:sp>
        <p:nvSpPr>
          <p:cNvPr id="61443" name="Rectangle 2">
            <a:extLst>
              <a:ext uri="{FF2B5EF4-FFF2-40B4-BE49-F238E27FC236}">
                <a16:creationId xmlns:a16="http://schemas.microsoft.com/office/drawing/2014/main" xmlns="" id="{36CB7810-C4D8-4500-887F-593BB66BEB1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xmlns="" id="{E4FD67AC-AE93-4534-8FCF-300F36E2D8F4}"/>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377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4ED77D39-C4CF-42B1-B7BC-62CF52564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FDF64C-DC3E-4F2B-8DB0-0516B4714C04}" type="slidenum">
              <a:rPr lang="en-US" altLang="en-US" sz="1200"/>
              <a:pPr/>
              <a:t>40</a:t>
            </a:fld>
            <a:endParaRPr lang="en-US" altLang="en-US" sz="1200"/>
          </a:p>
        </p:txBody>
      </p:sp>
      <p:sp>
        <p:nvSpPr>
          <p:cNvPr id="63491" name="Rectangle 2">
            <a:extLst>
              <a:ext uri="{FF2B5EF4-FFF2-40B4-BE49-F238E27FC236}">
                <a16:creationId xmlns:a16="http://schemas.microsoft.com/office/drawing/2014/main" xmlns="" id="{BC632CD1-158A-493F-AF7B-4891B758C85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4E64ACB8-363D-46E8-A50B-4C95ED8F0EAE}"/>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272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8D44F4CC-759D-40DB-AE6E-F4B7580A1B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3B433C4-8C6D-4550-9B55-7CB9502FDA22}" type="slidenum">
              <a:rPr lang="en-US" altLang="en-US" sz="1200"/>
              <a:pPr/>
              <a:t>42</a:t>
            </a:fld>
            <a:endParaRPr lang="en-US" altLang="en-US" sz="1200"/>
          </a:p>
        </p:txBody>
      </p:sp>
      <p:sp>
        <p:nvSpPr>
          <p:cNvPr id="66563" name="Rectangle 2">
            <a:extLst>
              <a:ext uri="{FF2B5EF4-FFF2-40B4-BE49-F238E27FC236}">
                <a16:creationId xmlns:a16="http://schemas.microsoft.com/office/drawing/2014/main" xmlns="" id="{25DCC2B8-3380-45BC-846B-5D74265D5F5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xmlns="" id="{D70E39F4-F62D-4B49-8B23-A17F440862BA}"/>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4561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xmlns="" id="{525EFA79-6B40-4BAE-B465-FC627633F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6E6AB2-C815-41CC-805B-FD057B97D4DA}" type="slidenum">
              <a:rPr lang="en-US" altLang="en-US" sz="1200"/>
              <a:pPr/>
              <a:t>43</a:t>
            </a:fld>
            <a:endParaRPr lang="en-US" altLang="en-US" sz="1200"/>
          </a:p>
        </p:txBody>
      </p:sp>
      <p:sp>
        <p:nvSpPr>
          <p:cNvPr id="68611" name="Rectangle 2">
            <a:extLst>
              <a:ext uri="{FF2B5EF4-FFF2-40B4-BE49-F238E27FC236}">
                <a16:creationId xmlns:a16="http://schemas.microsoft.com/office/drawing/2014/main" xmlns="" id="{47E3AA64-1A35-415F-B004-A48FD2B00BF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xmlns="" id="{4D541752-A539-4B8E-81F4-0B6B3976FD0F}"/>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776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DDBA4B5E-E521-489C-981D-4650B86DDD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AA8164C-E56D-453B-8BF0-F91DB4DDE413}" type="slidenum">
              <a:rPr lang="en-US" altLang="en-US" sz="1200"/>
              <a:pPr/>
              <a:t>44</a:t>
            </a:fld>
            <a:endParaRPr lang="en-US" altLang="en-US" sz="1200"/>
          </a:p>
        </p:txBody>
      </p:sp>
      <p:sp>
        <p:nvSpPr>
          <p:cNvPr id="70659" name="Rectangle 2">
            <a:extLst>
              <a:ext uri="{FF2B5EF4-FFF2-40B4-BE49-F238E27FC236}">
                <a16:creationId xmlns:a16="http://schemas.microsoft.com/office/drawing/2014/main" xmlns="" id="{AAD55101-E206-4D39-AEBA-2F57F10F033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xmlns="" id="{B86B736B-70D5-4868-BF05-18C87C317BBF}"/>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5393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15017605-FDBE-4B46-A5B0-72CDB0CBAC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E13A8B-1D51-4621-9E0E-B95B3008146F}" type="slidenum">
              <a:rPr lang="en-US" altLang="en-US" sz="1200"/>
              <a:pPr/>
              <a:t>45</a:t>
            </a:fld>
            <a:endParaRPr lang="en-US" altLang="en-US" sz="1200"/>
          </a:p>
        </p:txBody>
      </p:sp>
      <p:sp>
        <p:nvSpPr>
          <p:cNvPr id="72707" name="Rectangle 2">
            <a:extLst>
              <a:ext uri="{FF2B5EF4-FFF2-40B4-BE49-F238E27FC236}">
                <a16:creationId xmlns:a16="http://schemas.microsoft.com/office/drawing/2014/main" xmlns="" id="{53446CE3-7C83-40D6-AB55-C1D99AE7457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xmlns="" id="{CBA71277-192D-417C-A3A5-329F395CDAEB}"/>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400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B558C610-88D3-4504-B5AF-9FABE55A8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712E8D-A9B1-4AED-8842-7A8211E2CD89}" type="slidenum">
              <a:rPr lang="en-US" altLang="en-US" sz="1200"/>
              <a:pPr/>
              <a:t>46</a:t>
            </a:fld>
            <a:endParaRPr lang="en-US" altLang="en-US" sz="1200"/>
          </a:p>
        </p:txBody>
      </p:sp>
      <p:sp>
        <p:nvSpPr>
          <p:cNvPr id="74755" name="Rectangle 2">
            <a:extLst>
              <a:ext uri="{FF2B5EF4-FFF2-40B4-BE49-F238E27FC236}">
                <a16:creationId xmlns:a16="http://schemas.microsoft.com/office/drawing/2014/main" xmlns="" id="{71746E2E-0D20-42D1-8310-E28C6FD505AA}"/>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xmlns="" id="{FD18663B-7759-40DD-A3E6-23CBF1E594B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2029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B4337770-7844-4A04-83EA-35523F5634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3F081B9-7F72-419C-A546-4D65D98C6F26}" type="slidenum">
              <a:rPr lang="en-US" altLang="en-US" sz="1200"/>
              <a:pPr/>
              <a:t>47</a:t>
            </a:fld>
            <a:endParaRPr lang="en-US" altLang="en-US" sz="1200"/>
          </a:p>
        </p:txBody>
      </p:sp>
      <p:sp>
        <p:nvSpPr>
          <p:cNvPr id="76803" name="Rectangle 2">
            <a:extLst>
              <a:ext uri="{FF2B5EF4-FFF2-40B4-BE49-F238E27FC236}">
                <a16:creationId xmlns:a16="http://schemas.microsoft.com/office/drawing/2014/main" xmlns="" id="{D853E449-0813-43CB-BEC0-AF0E683C35C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xmlns="" id="{32E0DD41-D9FE-4417-B62C-673DF5F63F6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5370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DD3C0E97-452C-487F-AF1E-2E66B472B920}"/>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33" tIns="46967" rIns="93933" bIns="46967"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7946EDC-FA4E-4215-A1CA-23FE0BF9B063}" type="slidenum">
              <a:rPr lang="en-US" altLang="en-US" sz="1200"/>
              <a:pPr algn="r"/>
              <a:t>49</a:t>
            </a:fld>
            <a:endParaRPr lang="en-US" altLang="en-US" sz="1200"/>
          </a:p>
        </p:txBody>
      </p:sp>
      <p:sp>
        <p:nvSpPr>
          <p:cNvPr id="78851" name="Rectangle 2">
            <a:extLst>
              <a:ext uri="{FF2B5EF4-FFF2-40B4-BE49-F238E27FC236}">
                <a16:creationId xmlns:a16="http://schemas.microsoft.com/office/drawing/2014/main" xmlns="" id="{07333D96-9AC0-4079-88ED-43D75263FFA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B00B03B5-F5F8-4980-8324-22A10213D341}"/>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684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F5A7988B-18A6-4E89-B7A3-02CD5A8BA5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D13F24-5BFF-454F-A8F8-2726B16156DD}" type="slidenum">
              <a:rPr lang="en-US" altLang="en-US" sz="1200"/>
              <a:pPr/>
              <a:t>3</a:t>
            </a:fld>
            <a:endParaRPr lang="en-US" altLang="en-US" sz="1200"/>
          </a:p>
        </p:txBody>
      </p:sp>
      <p:sp>
        <p:nvSpPr>
          <p:cNvPr id="10243" name="Rectangle 2">
            <a:extLst>
              <a:ext uri="{FF2B5EF4-FFF2-40B4-BE49-F238E27FC236}">
                <a16:creationId xmlns:a16="http://schemas.microsoft.com/office/drawing/2014/main" xmlns="" id="{93A39C31-73EB-4715-B4B8-68D4B837F1C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xmlns="" id="{385F3768-7479-497E-B124-A7E267648831}"/>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1796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F2521F39-8E8C-4231-AE56-7CC7368F8A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66CC6A-D7F8-4FC1-AE4A-34B30201E9C2}" type="slidenum">
              <a:rPr lang="en-US" altLang="en-US" sz="1200"/>
              <a:pPr/>
              <a:t>50</a:t>
            </a:fld>
            <a:endParaRPr lang="en-US" altLang="en-US" sz="1200"/>
          </a:p>
        </p:txBody>
      </p:sp>
      <p:sp>
        <p:nvSpPr>
          <p:cNvPr id="80899" name="Rectangle 2">
            <a:extLst>
              <a:ext uri="{FF2B5EF4-FFF2-40B4-BE49-F238E27FC236}">
                <a16:creationId xmlns:a16="http://schemas.microsoft.com/office/drawing/2014/main" xmlns="" id="{F08163B5-2A72-4445-89C6-6B3810EE02E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731FA53B-7A9B-429A-8F1F-8663E9A5938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495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xmlns="" id="{A4F6718A-909C-43DD-B7BA-BAAEBC8B4B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8FDF21-D105-4B87-9279-FCE45DD57D14}" type="slidenum">
              <a:rPr lang="en-US" altLang="en-US" sz="1200"/>
              <a:pPr/>
              <a:t>51</a:t>
            </a:fld>
            <a:endParaRPr lang="en-US" altLang="en-US" sz="1200"/>
          </a:p>
        </p:txBody>
      </p:sp>
      <p:sp>
        <p:nvSpPr>
          <p:cNvPr id="82947" name="Rectangle 2">
            <a:extLst>
              <a:ext uri="{FF2B5EF4-FFF2-40B4-BE49-F238E27FC236}">
                <a16:creationId xmlns:a16="http://schemas.microsoft.com/office/drawing/2014/main" xmlns="" id="{793B07E5-AD8E-4B5F-85FA-E147EBD6187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xmlns="" id="{B552E5FA-AB31-4F5E-84F2-0C6CE157B541}"/>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7424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xmlns="" id="{06C052F9-20D6-43DD-AB9C-CAF599A60AC1}"/>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33" tIns="46967" rIns="93933" bIns="46967"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E1FF5AD-5CB1-4E7B-98A0-95B41459EA86}" type="slidenum">
              <a:rPr lang="en-US" altLang="en-US" sz="1200"/>
              <a:pPr algn="r"/>
              <a:t>52</a:t>
            </a:fld>
            <a:endParaRPr lang="en-US" altLang="en-US" sz="1200"/>
          </a:p>
        </p:txBody>
      </p:sp>
      <p:sp>
        <p:nvSpPr>
          <p:cNvPr id="84995" name="Rectangle 2">
            <a:extLst>
              <a:ext uri="{FF2B5EF4-FFF2-40B4-BE49-F238E27FC236}">
                <a16:creationId xmlns:a16="http://schemas.microsoft.com/office/drawing/2014/main" xmlns="" id="{27875C20-7615-45E5-B268-B2C1DF92837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xmlns="" id="{0909B40E-5D7C-4E79-A645-879ECEBA2FB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6506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xmlns="" id="{23F42997-C7B2-4A11-8D56-D64E82765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359A90-A8B8-4F81-831A-3BCF90C62844}" type="slidenum">
              <a:rPr lang="en-US" altLang="en-US" sz="1200"/>
              <a:pPr/>
              <a:t>53</a:t>
            </a:fld>
            <a:endParaRPr lang="en-US" altLang="en-US" sz="1200"/>
          </a:p>
        </p:txBody>
      </p:sp>
      <p:sp>
        <p:nvSpPr>
          <p:cNvPr id="87043" name="Rectangle 2">
            <a:extLst>
              <a:ext uri="{FF2B5EF4-FFF2-40B4-BE49-F238E27FC236}">
                <a16:creationId xmlns:a16="http://schemas.microsoft.com/office/drawing/2014/main" xmlns="" id="{323C353F-E845-4930-8E04-7049E6D31C5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xmlns="" id="{761ECED8-F4EF-4111-B87C-934BF9E834E4}"/>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90521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xmlns="" id="{4F6E02B4-FEBB-4677-90E6-EEA8EFB81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EC8FF7E-76D9-4C86-97F5-34ED9D16B540}" type="slidenum">
              <a:rPr lang="en-US" altLang="en-US" sz="1200"/>
              <a:pPr/>
              <a:t>55</a:t>
            </a:fld>
            <a:endParaRPr lang="en-US" altLang="en-US" sz="1200"/>
          </a:p>
        </p:txBody>
      </p:sp>
      <p:sp>
        <p:nvSpPr>
          <p:cNvPr id="90115" name="Rectangle 2">
            <a:extLst>
              <a:ext uri="{FF2B5EF4-FFF2-40B4-BE49-F238E27FC236}">
                <a16:creationId xmlns:a16="http://schemas.microsoft.com/office/drawing/2014/main" xmlns="" id="{2B5FBC03-FF2A-40FE-837B-A50CB360FE00}"/>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xmlns="" id="{FE6F0AC2-D159-40A6-BF2F-38107750335B}"/>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9205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xmlns="" id="{88BE9332-730C-4FD9-BFB5-D6C420F4BE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473FF8-80CA-4070-986D-4E58807A6391}" type="slidenum">
              <a:rPr lang="en-US" altLang="en-US" sz="1200"/>
              <a:pPr/>
              <a:t>56</a:t>
            </a:fld>
            <a:endParaRPr lang="en-US" altLang="en-US" sz="1200"/>
          </a:p>
        </p:txBody>
      </p:sp>
      <p:sp>
        <p:nvSpPr>
          <p:cNvPr id="92163" name="Rectangle 2">
            <a:extLst>
              <a:ext uri="{FF2B5EF4-FFF2-40B4-BE49-F238E27FC236}">
                <a16:creationId xmlns:a16="http://schemas.microsoft.com/office/drawing/2014/main" xmlns="" id="{7B86C939-0C4A-4142-A475-155827AA172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xmlns="" id="{62FE7FF8-2BA0-4331-9004-C859D03D890E}"/>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9379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xmlns="" id="{B83D08ED-0EA7-4108-B0A7-C2ADB06175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B751FF-3195-43B6-8E87-B76E2297E6E9}" type="slidenum">
              <a:rPr lang="en-US" altLang="en-US" sz="1200"/>
              <a:pPr/>
              <a:t>57</a:t>
            </a:fld>
            <a:endParaRPr lang="en-US" altLang="en-US" sz="1200"/>
          </a:p>
        </p:txBody>
      </p:sp>
      <p:sp>
        <p:nvSpPr>
          <p:cNvPr id="94211" name="Rectangle 2">
            <a:extLst>
              <a:ext uri="{FF2B5EF4-FFF2-40B4-BE49-F238E27FC236}">
                <a16:creationId xmlns:a16="http://schemas.microsoft.com/office/drawing/2014/main" xmlns="" id="{9D628FF2-38BC-476A-A0BE-379815531F7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xmlns="" id="{9E66156D-6842-4190-9FCA-9766AB06513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4906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xmlns="" id="{8200633D-942A-4DAD-83C0-D0A57E4C30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47B966A-98C4-4CCD-970D-44B6EE2ED87B}" type="slidenum">
              <a:rPr lang="en-US" altLang="en-US" sz="1200"/>
              <a:pPr/>
              <a:t>61</a:t>
            </a:fld>
            <a:endParaRPr lang="en-US" altLang="en-US" sz="1200"/>
          </a:p>
        </p:txBody>
      </p:sp>
      <p:sp>
        <p:nvSpPr>
          <p:cNvPr id="119811" name="Rectangle 2">
            <a:extLst>
              <a:ext uri="{FF2B5EF4-FFF2-40B4-BE49-F238E27FC236}">
                <a16:creationId xmlns:a16="http://schemas.microsoft.com/office/drawing/2014/main" xmlns="" id="{9638186D-A6AC-42DF-A5AC-320EBC02DD5B}"/>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xmlns="" id="{2A5EEBE9-5B83-4229-A8C4-2C5DAA88981A}"/>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79055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xmlns="" id="{3EA2DE12-3966-42F4-825C-304D4A596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85D329-9067-4A68-83D9-F2B6AA710B59}" type="slidenum">
              <a:rPr lang="en-US" altLang="en-US" sz="1200"/>
              <a:pPr/>
              <a:t>64</a:t>
            </a:fld>
            <a:endParaRPr lang="en-US" altLang="en-US" sz="1200"/>
          </a:p>
        </p:txBody>
      </p:sp>
      <p:sp>
        <p:nvSpPr>
          <p:cNvPr id="105475" name="Rectangle 2">
            <a:extLst>
              <a:ext uri="{FF2B5EF4-FFF2-40B4-BE49-F238E27FC236}">
                <a16:creationId xmlns:a16="http://schemas.microsoft.com/office/drawing/2014/main" xmlns="" id="{5FAF448C-72F2-46A5-8C6E-66D2A5F53CA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xmlns="" id="{9715321E-645F-46AB-9996-6CBC59F57360}"/>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172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xmlns="" id="{033F2F0B-3D32-4F7E-9E17-2E8B00BE4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F08DC1-4A5C-4322-A9F0-9E8F56CF9CB7}" type="slidenum">
              <a:rPr lang="en-US" altLang="en-US" sz="1200"/>
              <a:pPr/>
              <a:t>68</a:t>
            </a:fld>
            <a:endParaRPr lang="en-US" altLang="en-US" sz="1200"/>
          </a:p>
        </p:txBody>
      </p:sp>
      <p:sp>
        <p:nvSpPr>
          <p:cNvPr id="111619" name="Rectangle 2">
            <a:extLst>
              <a:ext uri="{FF2B5EF4-FFF2-40B4-BE49-F238E27FC236}">
                <a16:creationId xmlns:a16="http://schemas.microsoft.com/office/drawing/2014/main" xmlns="" id="{160667B7-80E8-4E66-977F-5026ED531D6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xmlns="" id="{829FD5EA-03DA-4211-82DF-DA79B7ED814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8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xmlns="" id="{9CFB7107-1C42-472A-9833-6940DF386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A762164-D93F-4E35-B0AE-B1934AD126B6}" type="slidenum">
              <a:rPr lang="en-US" altLang="en-US" sz="1200"/>
              <a:pPr/>
              <a:t>4</a:t>
            </a:fld>
            <a:endParaRPr lang="en-US" altLang="en-US" sz="1200"/>
          </a:p>
        </p:txBody>
      </p:sp>
      <p:sp>
        <p:nvSpPr>
          <p:cNvPr id="12291" name="Rectangle 2">
            <a:extLst>
              <a:ext uri="{FF2B5EF4-FFF2-40B4-BE49-F238E27FC236}">
                <a16:creationId xmlns:a16="http://schemas.microsoft.com/office/drawing/2014/main" xmlns="" id="{11D1397A-8E5F-4649-BED7-5E5A8D0FC2A9}"/>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xmlns="" id="{7F5DD1DF-B9FD-494B-A0D4-6579635A7432}"/>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0656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xmlns="" id="{0482B077-D458-4FAC-995C-47505007E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F4EA6E-0710-4E84-95DF-D2F7F14407FE}" type="slidenum">
              <a:rPr lang="en-US" altLang="en-US" sz="1200"/>
              <a:pPr/>
              <a:t>69</a:t>
            </a:fld>
            <a:endParaRPr lang="en-US" altLang="en-US" sz="1200"/>
          </a:p>
        </p:txBody>
      </p:sp>
      <p:sp>
        <p:nvSpPr>
          <p:cNvPr id="113667" name="Rectangle 2">
            <a:extLst>
              <a:ext uri="{FF2B5EF4-FFF2-40B4-BE49-F238E27FC236}">
                <a16:creationId xmlns:a16="http://schemas.microsoft.com/office/drawing/2014/main" xmlns="" id="{BF76E0DE-7A3D-4C30-9200-FDB79EFF1CE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xmlns="" id="{AAE32D91-65FE-4C77-B074-192065936B00}"/>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41552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xmlns="" id="{4B96CA27-CBE5-4166-9BF4-36E362E54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3C6EC8-1D33-4B8E-817E-CBF5E0DE3572}" type="slidenum">
              <a:rPr lang="en-US" altLang="en-US" sz="1200"/>
              <a:pPr/>
              <a:t>70</a:t>
            </a:fld>
            <a:endParaRPr lang="en-US" altLang="en-US" sz="1200"/>
          </a:p>
        </p:txBody>
      </p:sp>
      <p:sp>
        <p:nvSpPr>
          <p:cNvPr id="107523" name="Rectangle 2">
            <a:extLst>
              <a:ext uri="{FF2B5EF4-FFF2-40B4-BE49-F238E27FC236}">
                <a16:creationId xmlns:a16="http://schemas.microsoft.com/office/drawing/2014/main" xmlns="" id="{CC4017F4-E002-4153-9222-10ED03C3062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xmlns="" id="{BCC7E51B-1BCE-49F8-9239-7BC2D2CE1D04}"/>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1628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xmlns="" id="{35EDC827-0433-46FF-B248-60E96271A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B863BD-6C88-466F-A19A-986007653AAD}" type="slidenum">
              <a:rPr lang="en-US" altLang="en-US" sz="1200"/>
              <a:pPr/>
              <a:t>71</a:t>
            </a:fld>
            <a:endParaRPr lang="en-US" altLang="en-US" sz="1200"/>
          </a:p>
        </p:txBody>
      </p:sp>
      <p:sp>
        <p:nvSpPr>
          <p:cNvPr id="109571" name="Rectangle 2">
            <a:extLst>
              <a:ext uri="{FF2B5EF4-FFF2-40B4-BE49-F238E27FC236}">
                <a16:creationId xmlns:a16="http://schemas.microsoft.com/office/drawing/2014/main" xmlns="" id="{7387C7FB-DD1F-4E99-9C0A-63A2749AE29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xmlns="" id="{FDF103F8-7FCF-4290-8AB5-759361F7492B}"/>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569437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xmlns="" id="{7FEDDF69-B610-4B11-8A0E-54A5217207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30FA4C-C655-450B-AD05-7D37AAEEDCCF}" type="slidenum">
              <a:rPr lang="en-US" altLang="en-US" sz="1200"/>
              <a:pPr/>
              <a:t>72</a:t>
            </a:fld>
            <a:endParaRPr lang="en-US" altLang="en-US" sz="1200"/>
          </a:p>
        </p:txBody>
      </p:sp>
      <p:sp>
        <p:nvSpPr>
          <p:cNvPr id="121859" name="Rectangle 2">
            <a:extLst>
              <a:ext uri="{FF2B5EF4-FFF2-40B4-BE49-F238E27FC236}">
                <a16:creationId xmlns:a16="http://schemas.microsoft.com/office/drawing/2014/main" xmlns="" id="{7505CEAF-F107-421E-A856-D52EE66E070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xmlns="" id="{A1FEEEF4-2A52-4BEE-BE00-E58412128B21}"/>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796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xmlns="" id="{DAB93DE7-0ED2-4CE7-A5E1-8D6C95DBD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EF9427-D3A4-4518-985D-85F08FD6F832}" type="slidenum">
              <a:rPr lang="en-US" altLang="en-US" sz="1200"/>
              <a:pPr/>
              <a:t>76</a:t>
            </a:fld>
            <a:endParaRPr lang="en-US" altLang="en-US" sz="1200"/>
          </a:p>
        </p:txBody>
      </p:sp>
      <p:sp>
        <p:nvSpPr>
          <p:cNvPr id="124931" name="Rectangle 2">
            <a:extLst>
              <a:ext uri="{FF2B5EF4-FFF2-40B4-BE49-F238E27FC236}">
                <a16:creationId xmlns:a16="http://schemas.microsoft.com/office/drawing/2014/main" xmlns="" id="{6B70B1CD-DD6A-46DA-B98F-EE4E3266ED6F}"/>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xmlns="" id="{30BC4519-883E-486A-A509-B3661107AB8D}"/>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628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xmlns="" id="{E0402EBD-777A-45F4-A9AA-52F03ED2DB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5F968CE-F6FF-4CED-94A9-00566844FEFF}" type="slidenum">
              <a:rPr lang="en-US" altLang="en-US" sz="1200"/>
              <a:pPr/>
              <a:t>77</a:t>
            </a:fld>
            <a:endParaRPr lang="en-US" altLang="en-US" sz="1200"/>
          </a:p>
        </p:txBody>
      </p:sp>
      <p:sp>
        <p:nvSpPr>
          <p:cNvPr id="96259" name="Rectangle 2">
            <a:extLst>
              <a:ext uri="{FF2B5EF4-FFF2-40B4-BE49-F238E27FC236}">
                <a16:creationId xmlns:a16="http://schemas.microsoft.com/office/drawing/2014/main" xmlns="" id="{2334D0CF-9B22-444E-A3F0-18F7E9078A56}"/>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xmlns="" id="{B404EF08-C6D8-484E-AFE8-0BA734A98441}"/>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4821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xmlns="" id="{57E955D6-1E16-433E-9194-2333F78BE2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26CC50B-8FAD-4D33-8391-420715DEDE32}" type="slidenum">
              <a:rPr lang="en-US" altLang="en-US" sz="1200"/>
              <a:pPr/>
              <a:t>78</a:t>
            </a:fld>
            <a:endParaRPr lang="en-US" altLang="en-US" sz="1200"/>
          </a:p>
        </p:txBody>
      </p:sp>
      <p:sp>
        <p:nvSpPr>
          <p:cNvPr id="98307" name="Rectangle 2">
            <a:extLst>
              <a:ext uri="{FF2B5EF4-FFF2-40B4-BE49-F238E27FC236}">
                <a16:creationId xmlns:a16="http://schemas.microsoft.com/office/drawing/2014/main" xmlns="" id="{CF306EA8-2897-4433-AD0D-11A436164361}"/>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xmlns="" id="{13AF8A81-2898-460E-AED6-6188640045A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42682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xmlns="" id="{B408D9C4-91DB-4FE4-84C3-5C7896CCAE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0322C84-C376-4161-859E-A4DC1240E90F}" type="slidenum">
              <a:rPr lang="en-US" altLang="en-US" sz="1200"/>
              <a:pPr/>
              <a:t>79</a:t>
            </a:fld>
            <a:endParaRPr lang="en-US" altLang="en-US" sz="1200"/>
          </a:p>
        </p:txBody>
      </p:sp>
      <p:sp>
        <p:nvSpPr>
          <p:cNvPr id="100355" name="Rectangle 2">
            <a:extLst>
              <a:ext uri="{FF2B5EF4-FFF2-40B4-BE49-F238E27FC236}">
                <a16:creationId xmlns:a16="http://schemas.microsoft.com/office/drawing/2014/main" xmlns="" id="{14299220-01FB-406B-A244-D2D93038F600}"/>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xmlns="" id="{0CE99690-01F7-44E1-BCA3-625D1CE7CC1E}"/>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7237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xmlns="" id="{3AFFCCFA-DDE9-4F4E-A788-CA5BCE2E2E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0DC4CD3-6DE8-4686-AD16-4E26FCFC4333}" type="slidenum">
              <a:rPr lang="en-US" altLang="en-US" sz="1200"/>
              <a:pPr/>
              <a:t>80</a:t>
            </a:fld>
            <a:endParaRPr lang="en-US" altLang="en-US" sz="1200"/>
          </a:p>
        </p:txBody>
      </p:sp>
      <p:sp>
        <p:nvSpPr>
          <p:cNvPr id="156675" name="Rectangle 2">
            <a:extLst>
              <a:ext uri="{FF2B5EF4-FFF2-40B4-BE49-F238E27FC236}">
                <a16:creationId xmlns:a16="http://schemas.microsoft.com/office/drawing/2014/main" xmlns="" id="{9699B6E0-A445-4B45-9278-2545447B8E9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xmlns="" id="{F353D383-67CA-44CB-B1B7-43F631DE3D4F}"/>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7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xmlns="" id="{6E715F6D-EDE3-4CBA-A4E7-6FBBB9A18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D86FF0-EA45-431A-B4ED-5B4906D8D56A}" type="slidenum">
              <a:rPr lang="en-US" altLang="en-US" sz="1200"/>
              <a:pPr/>
              <a:t>82</a:t>
            </a:fld>
            <a:endParaRPr lang="en-US" altLang="en-US" sz="1200"/>
          </a:p>
        </p:txBody>
      </p:sp>
      <p:sp>
        <p:nvSpPr>
          <p:cNvPr id="158723" name="Rectangle 2">
            <a:extLst>
              <a:ext uri="{FF2B5EF4-FFF2-40B4-BE49-F238E27FC236}">
                <a16:creationId xmlns:a16="http://schemas.microsoft.com/office/drawing/2014/main" xmlns="" id="{329117D3-AEFF-426A-A086-DBE96BDB3C14}"/>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xmlns="" id="{3D49DC2F-BB2D-4854-A063-94EA7F0A5519}"/>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645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xmlns="" id="{77682520-0B29-4E2C-B8EF-EF500DD163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D4282C8-423F-4181-AE0E-76D77C441D47}" type="slidenum">
              <a:rPr lang="en-US" altLang="en-US" sz="1200"/>
              <a:pPr/>
              <a:t>6</a:t>
            </a:fld>
            <a:endParaRPr lang="en-US" altLang="en-US" sz="1200"/>
          </a:p>
        </p:txBody>
      </p:sp>
      <p:sp>
        <p:nvSpPr>
          <p:cNvPr id="14339" name="Rectangle 2">
            <a:extLst>
              <a:ext uri="{FF2B5EF4-FFF2-40B4-BE49-F238E27FC236}">
                <a16:creationId xmlns:a16="http://schemas.microsoft.com/office/drawing/2014/main" xmlns="" id="{B3871E10-70A6-45E0-910F-25235378732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xmlns="" id="{A5941599-5110-4A37-8FEC-F97D85E09353}"/>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863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xmlns="" id="{65F8ED12-1F10-41AA-9992-D756E4053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4B4505-3416-491B-B96C-EE3A6F454521}" type="slidenum">
              <a:rPr lang="en-US" altLang="en-US" sz="1200"/>
              <a:pPr/>
              <a:t>84</a:t>
            </a:fld>
            <a:endParaRPr lang="en-US" altLang="en-US" sz="1200"/>
          </a:p>
        </p:txBody>
      </p:sp>
      <p:sp>
        <p:nvSpPr>
          <p:cNvPr id="160771" name="Rectangle 2">
            <a:extLst>
              <a:ext uri="{FF2B5EF4-FFF2-40B4-BE49-F238E27FC236}">
                <a16:creationId xmlns:a16="http://schemas.microsoft.com/office/drawing/2014/main" xmlns="" id="{8352646E-5466-425B-ADF2-1387E1109367}"/>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xmlns="" id="{8848AD29-D92D-4A2C-8EFF-5BA409BED41E}"/>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0585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xmlns="" id="{8CFBC741-2409-494A-BE5C-7A905943BD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BB4874-BD33-43F2-9015-33DF21651A41}" type="slidenum">
              <a:rPr lang="en-US" altLang="en-US" sz="1200"/>
              <a:pPr/>
              <a:t>88</a:t>
            </a:fld>
            <a:endParaRPr lang="en-US" altLang="en-US" sz="1200"/>
          </a:p>
        </p:txBody>
      </p:sp>
      <p:sp>
        <p:nvSpPr>
          <p:cNvPr id="162819" name="Rectangle 2">
            <a:extLst>
              <a:ext uri="{FF2B5EF4-FFF2-40B4-BE49-F238E27FC236}">
                <a16:creationId xmlns:a16="http://schemas.microsoft.com/office/drawing/2014/main" xmlns="" id="{77C095CC-F85A-411E-8193-74D65764B701}"/>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xmlns="" id="{F57A69B8-4ED4-4391-B219-A3E1E535358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9089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xmlns="" id="{E9CF2D4B-BB41-4166-AA6F-800D48DDB3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606BE4-717E-4DC8-B5C1-7F12036B30CA}" type="slidenum">
              <a:rPr lang="en-US" altLang="en-US" sz="1200"/>
              <a:pPr/>
              <a:t>89</a:t>
            </a:fld>
            <a:endParaRPr lang="en-US" altLang="en-US" sz="1200"/>
          </a:p>
        </p:txBody>
      </p:sp>
      <p:sp>
        <p:nvSpPr>
          <p:cNvPr id="164867" name="Rectangle 2">
            <a:extLst>
              <a:ext uri="{FF2B5EF4-FFF2-40B4-BE49-F238E27FC236}">
                <a16:creationId xmlns:a16="http://schemas.microsoft.com/office/drawing/2014/main" xmlns="" id="{943988F1-8CCD-4423-ADEA-EE27467A20E8}"/>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xmlns="" id="{935F7A5C-A8FC-42C8-84EF-01AB49558A6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232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xmlns="" id="{6879A709-AA35-4A6D-9BE7-88A1C74F4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36EA57-3AEE-45DA-8B41-1ABDFD322964}" type="slidenum">
              <a:rPr lang="en-US" altLang="en-US" sz="1200"/>
              <a:pPr/>
              <a:t>7</a:t>
            </a:fld>
            <a:endParaRPr lang="en-US" altLang="en-US" sz="1200"/>
          </a:p>
        </p:txBody>
      </p:sp>
      <p:sp>
        <p:nvSpPr>
          <p:cNvPr id="16387" name="Rectangle 2">
            <a:extLst>
              <a:ext uri="{FF2B5EF4-FFF2-40B4-BE49-F238E27FC236}">
                <a16:creationId xmlns:a16="http://schemas.microsoft.com/office/drawing/2014/main" xmlns="" id="{BBA83F35-444C-4933-A1C1-4CC1BA88256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xmlns="" id="{3691D86C-4522-4521-AEF2-79F8224DB480}"/>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53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xmlns="" id="{CC37B962-6721-4CB2-BF2F-A4994C84C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B49C02-3301-417A-946C-48DBBC639D36}" type="slidenum">
              <a:rPr lang="en-US" altLang="en-US" sz="1200"/>
              <a:pPr/>
              <a:t>8</a:t>
            </a:fld>
            <a:endParaRPr lang="en-US" altLang="en-US" sz="1200"/>
          </a:p>
        </p:txBody>
      </p:sp>
      <p:sp>
        <p:nvSpPr>
          <p:cNvPr id="18435" name="Rectangle 2">
            <a:extLst>
              <a:ext uri="{FF2B5EF4-FFF2-40B4-BE49-F238E27FC236}">
                <a16:creationId xmlns:a16="http://schemas.microsoft.com/office/drawing/2014/main" xmlns="" id="{58B57A18-7C07-4567-AFE0-C16DB8E58A8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xmlns="" id="{6A712ECB-F40C-4324-82FD-AB0F331C22DF}"/>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828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xmlns="" id="{D3682090-4C7F-4BBF-B210-69B6532E8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6B3E72A-CBD0-4A8B-906B-5F408CB939CB}" type="slidenum">
              <a:rPr lang="en-US" altLang="en-US" sz="1200"/>
              <a:pPr/>
              <a:t>9</a:t>
            </a:fld>
            <a:endParaRPr lang="en-US" altLang="en-US" sz="1200"/>
          </a:p>
        </p:txBody>
      </p:sp>
      <p:sp>
        <p:nvSpPr>
          <p:cNvPr id="20483" name="Rectangle 2">
            <a:extLst>
              <a:ext uri="{FF2B5EF4-FFF2-40B4-BE49-F238E27FC236}">
                <a16:creationId xmlns:a16="http://schemas.microsoft.com/office/drawing/2014/main" xmlns="" id="{CC675BEA-E819-45DB-9D5B-FCC7D29962E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E6245AE6-F975-4CB6-A6FD-9F8E48BBA4F8}"/>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5507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xmlns="" id="{994C62E2-AFD2-4FBB-8598-15205348FB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6A394-E874-4EE6-A573-E94510DFC5D6}" type="slidenum">
              <a:rPr lang="en-US" altLang="en-US" sz="1200"/>
              <a:pPr/>
              <a:t>11</a:t>
            </a:fld>
            <a:endParaRPr lang="en-US" altLang="en-US" sz="1200"/>
          </a:p>
        </p:txBody>
      </p:sp>
      <p:sp>
        <p:nvSpPr>
          <p:cNvPr id="22531" name="Rectangle 2">
            <a:extLst>
              <a:ext uri="{FF2B5EF4-FFF2-40B4-BE49-F238E27FC236}">
                <a16:creationId xmlns:a16="http://schemas.microsoft.com/office/drawing/2014/main" xmlns="" id="{7CFC8D8E-E673-4821-A709-6157065E4CD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xmlns="" id="{AC43F747-DB06-4B73-9E6F-9FE6A13AC2B7}"/>
              </a:ext>
            </a:extLst>
          </p:cNvPr>
          <p:cNvSpPr>
            <a:spLocks noGrp="1" noChangeArrowheads="1"/>
          </p:cNvSpPr>
          <p:nvPr>
            <p:ph type="body" idx="1"/>
          </p:nvPr>
        </p:nvSpPr>
        <p:spPr>
          <a:xfrm>
            <a:off x="942434" y="4447781"/>
            <a:ext cx="5192210" cy="42124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16831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89A5D0ED-8039-462C-9918-44EC24382C70}"/>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154419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E6632BBE-1115-4220-824C-3B5594CF6ACA}"/>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C8A780A1-76A4-49C6-9392-A7424AEF5A9C}"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8313" y="1"/>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0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ADD4DA61-87AB-460D-AEB0-FE8D3EDB7D31}"/>
              </a:ext>
            </a:extLst>
          </p:cNvPr>
          <p:cNvSpPr>
            <a:spLocks noGrp="1" noChangeArrowheads="1"/>
          </p:cNvSpPr>
          <p:nvPr>
            <p:ph type="sldNum" sz="quarter" idx="10"/>
          </p:nvPr>
        </p:nvSpPr>
        <p:spPr>
          <a:ln/>
        </p:spPr>
        <p:txBody>
          <a:bodyPr/>
          <a:lstStyle>
            <a:lvl1pPr>
              <a:defRPr/>
            </a:lvl1pPr>
          </a:lstStyle>
          <a:p>
            <a:pPr>
              <a:defRPr/>
            </a:pPr>
            <a:fld id="{3306AAA1-2333-44AA-91AA-24B6645ECE2A}" type="slidenum">
              <a:rPr lang="en-US" altLang="en-US"/>
              <a:pPr>
                <a:defRPr/>
              </a:pPr>
              <a:t>‹#›</a:t>
            </a:fld>
            <a:endParaRPr lang="en-US" altLang="en-US"/>
          </a:p>
        </p:txBody>
      </p:sp>
    </p:spTree>
    <p:extLst>
      <p:ext uri="{BB962C8B-B14F-4D97-AF65-F5344CB8AC3E}">
        <p14:creationId xmlns:p14="http://schemas.microsoft.com/office/powerpoint/2010/main" val="417949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1989C673-AB40-4D1B-8EBB-D31889AC11C8}"/>
              </a:ext>
            </a:extLst>
          </p:cNvPr>
          <p:cNvSpPr>
            <a:spLocks noGrp="1" noChangeArrowheads="1"/>
          </p:cNvSpPr>
          <p:nvPr>
            <p:ph type="sldNum" sz="quarter" idx="10"/>
          </p:nvPr>
        </p:nvSpPr>
        <p:spPr>
          <a:ln/>
        </p:spPr>
        <p:txBody>
          <a:bodyPr/>
          <a:lstStyle>
            <a:lvl1pPr>
              <a:defRPr/>
            </a:lvl1pPr>
          </a:lstStyle>
          <a:p>
            <a:pPr>
              <a:defRPr/>
            </a:pPr>
            <a:fld id="{54E0AFAD-5202-4DC8-910E-5324B558AB5B}" type="slidenum">
              <a:rPr lang="en-US" altLang="en-US"/>
              <a:pPr>
                <a:defRPr/>
              </a:pPr>
              <a:t>‹#›</a:t>
            </a:fld>
            <a:endParaRPr lang="en-US" altLang="en-US"/>
          </a:p>
        </p:txBody>
      </p:sp>
    </p:spTree>
    <p:extLst>
      <p:ext uri="{BB962C8B-B14F-4D97-AF65-F5344CB8AC3E}">
        <p14:creationId xmlns:p14="http://schemas.microsoft.com/office/powerpoint/2010/main" val="234204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04D526BE-0226-4133-88E4-C4A29BE0FD4E}"/>
              </a:ext>
            </a:extLst>
          </p:cNvPr>
          <p:cNvSpPr>
            <a:spLocks noGrp="1" noChangeArrowheads="1"/>
          </p:cNvSpPr>
          <p:nvPr>
            <p:ph type="sldNum" sz="quarter" idx="10"/>
          </p:nvPr>
        </p:nvSpPr>
        <p:spPr>
          <a:ln/>
        </p:spPr>
        <p:txBody>
          <a:bodyPr/>
          <a:lstStyle>
            <a:lvl1pPr>
              <a:defRPr/>
            </a:lvl1pPr>
          </a:lstStyle>
          <a:p>
            <a:pPr>
              <a:defRPr/>
            </a:pPr>
            <a:fld id="{27154210-18DD-438C-A438-474022748B37}" type="slidenum">
              <a:rPr lang="en-US" altLang="en-US"/>
              <a:pPr>
                <a:defRPr/>
              </a:pPr>
              <a:t>‹#›</a:t>
            </a:fld>
            <a:endParaRPr lang="en-US" altLang="en-US"/>
          </a:p>
        </p:txBody>
      </p:sp>
    </p:spTree>
    <p:extLst>
      <p:ext uri="{BB962C8B-B14F-4D97-AF65-F5344CB8AC3E}">
        <p14:creationId xmlns:p14="http://schemas.microsoft.com/office/powerpoint/2010/main" val="375657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29262" y="1067662"/>
            <a:ext cx="7885475" cy="5263469"/>
          </a:xfrm>
        </p:spPr>
        <p:txBody>
          <a:bodyPr/>
          <a:lstStyle>
            <a:lvl1pPr marL="342900" indent="-342900">
              <a:buSzPct val="110000"/>
              <a:buFont typeface="Wingdings" panose="05000000000000000000" pitchFamily="2" charset="2"/>
              <a:buChar char="§"/>
              <a:defRPr/>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6E46D9D1-3A0B-4830-9771-FFCB254C68FD}"/>
              </a:ext>
            </a:extLst>
          </p:cNvPr>
          <p:cNvSpPr>
            <a:spLocks noGrp="1" noChangeArrowheads="1"/>
          </p:cNvSpPr>
          <p:nvPr>
            <p:ph type="sldNum" sz="quarter" idx="10"/>
          </p:nvPr>
        </p:nvSpPr>
        <p:spPr>
          <a:ln/>
        </p:spPr>
        <p:txBody>
          <a:bodyPr/>
          <a:lstStyle>
            <a:lvl1pPr>
              <a:defRPr/>
            </a:lvl1pPr>
          </a:lstStyle>
          <a:p>
            <a:pPr>
              <a:defRPr/>
            </a:pPr>
            <a:fld id="{426D0A47-6CB3-4B55-A2F3-FFAD4B8D19F9}" type="slidenum">
              <a:rPr lang="en-US" altLang="en-US"/>
              <a:pPr>
                <a:defRPr/>
              </a:pPr>
              <a:t>‹#›</a:t>
            </a:fld>
            <a:endParaRPr lang="en-US" altLang="en-US"/>
          </a:p>
        </p:txBody>
      </p:sp>
    </p:spTree>
    <p:extLst>
      <p:ext uri="{BB962C8B-B14F-4D97-AF65-F5344CB8AC3E}">
        <p14:creationId xmlns:p14="http://schemas.microsoft.com/office/powerpoint/2010/main" val="291898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19740F89-6A40-434A-B633-C16AB606E222}"/>
              </a:ext>
            </a:extLst>
          </p:cNvPr>
          <p:cNvSpPr>
            <a:spLocks noGrp="1" noChangeArrowheads="1"/>
          </p:cNvSpPr>
          <p:nvPr>
            <p:ph type="sldNum" sz="quarter" idx="10"/>
          </p:nvPr>
        </p:nvSpPr>
        <p:spPr>
          <a:ln/>
        </p:spPr>
        <p:txBody>
          <a:bodyPr/>
          <a:lstStyle>
            <a:lvl1pPr>
              <a:defRPr/>
            </a:lvl1pPr>
          </a:lstStyle>
          <a:p>
            <a:pPr>
              <a:defRPr/>
            </a:pPr>
            <a:fld id="{18696338-A5C8-4BE9-90AA-26742F29AB62}" type="slidenum">
              <a:rPr lang="en-US" altLang="en-US"/>
              <a:pPr>
                <a:defRPr/>
              </a:pPr>
              <a:t>‹#›</a:t>
            </a:fld>
            <a:endParaRPr lang="en-US" altLang="en-US"/>
          </a:p>
        </p:txBody>
      </p:sp>
    </p:spTree>
    <p:extLst>
      <p:ext uri="{BB962C8B-B14F-4D97-AF65-F5344CB8AC3E}">
        <p14:creationId xmlns:p14="http://schemas.microsoft.com/office/powerpoint/2010/main" val="92550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1C5EB6FE-917B-4F3A-9B86-96E6B879D162}"/>
              </a:ext>
            </a:extLst>
          </p:cNvPr>
          <p:cNvSpPr>
            <a:spLocks noGrp="1" noChangeArrowheads="1"/>
          </p:cNvSpPr>
          <p:nvPr>
            <p:ph type="sldNum" sz="quarter" idx="10"/>
          </p:nvPr>
        </p:nvSpPr>
        <p:spPr>
          <a:ln/>
        </p:spPr>
        <p:txBody>
          <a:bodyPr/>
          <a:lstStyle>
            <a:lvl1pPr>
              <a:defRPr/>
            </a:lvl1pPr>
          </a:lstStyle>
          <a:p>
            <a:pPr>
              <a:defRPr/>
            </a:pPr>
            <a:fld id="{B7132A46-16AA-4A4D-B778-6DEAB1732FD9}" type="slidenum">
              <a:rPr lang="en-US" altLang="en-US"/>
              <a:pPr>
                <a:defRPr/>
              </a:pPr>
              <a:t>‹#›</a:t>
            </a:fld>
            <a:endParaRPr lang="en-US" altLang="en-US"/>
          </a:p>
        </p:txBody>
      </p:sp>
    </p:spTree>
    <p:extLst>
      <p:ext uri="{BB962C8B-B14F-4D97-AF65-F5344CB8AC3E}">
        <p14:creationId xmlns:p14="http://schemas.microsoft.com/office/powerpoint/2010/main" val="341760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58214F52-F5E6-44C7-822C-993C316B6534}"/>
              </a:ext>
            </a:extLst>
          </p:cNvPr>
          <p:cNvSpPr>
            <a:spLocks noGrp="1" noChangeArrowheads="1"/>
          </p:cNvSpPr>
          <p:nvPr>
            <p:ph type="sldNum" sz="quarter" idx="10"/>
          </p:nvPr>
        </p:nvSpPr>
        <p:spPr>
          <a:ln/>
        </p:spPr>
        <p:txBody>
          <a:bodyPr/>
          <a:lstStyle>
            <a:lvl1pPr>
              <a:defRPr/>
            </a:lvl1pPr>
          </a:lstStyle>
          <a:p>
            <a:pPr>
              <a:defRPr/>
            </a:pPr>
            <a:fld id="{92CB1451-3DBA-4F47-AF18-2B3B790297BA}" type="slidenum">
              <a:rPr lang="en-US" altLang="en-US"/>
              <a:pPr>
                <a:defRPr/>
              </a:pPr>
              <a:t>‹#›</a:t>
            </a:fld>
            <a:endParaRPr lang="en-US" altLang="en-US"/>
          </a:p>
        </p:txBody>
      </p:sp>
    </p:spTree>
    <p:extLst>
      <p:ext uri="{BB962C8B-B14F-4D97-AF65-F5344CB8AC3E}">
        <p14:creationId xmlns:p14="http://schemas.microsoft.com/office/powerpoint/2010/main" val="426465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D9296ADE-28BF-4F61-80BD-82007B190324}"/>
              </a:ext>
            </a:extLst>
          </p:cNvPr>
          <p:cNvSpPr>
            <a:spLocks noGrp="1" noChangeArrowheads="1"/>
          </p:cNvSpPr>
          <p:nvPr>
            <p:ph type="sldNum" sz="quarter" idx="10"/>
          </p:nvPr>
        </p:nvSpPr>
        <p:spPr>
          <a:ln/>
        </p:spPr>
        <p:txBody>
          <a:bodyPr/>
          <a:lstStyle>
            <a:lvl1pPr>
              <a:defRPr/>
            </a:lvl1pPr>
          </a:lstStyle>
          <a:p>
            <a:pPr>
              <a:defRPr/>
            </a:pPr>
            <a:fld id="{A9C74CC4-4EC6-4A9E-8278-BF4C2829BC46}" type="slidenum">
              <a:rPr lang="en-US" altLang="en-US"/>
              <a:pPr>
                <a:defRPr/>
              </a:pPr>
              <a:t>‹#›</a:t>
            </a:fld>
            <a:endParaRPr lang="en-US" altLang="en-US"/>
          </a:p>
        </p:txBody>
      </p:sp>
    </p:spTree>
    <p:extLst>
      <p:ext uri="{BB962C8B-B14F-4D97-AF65-F5344CB8AC3E}">
        <p14:creationId xmlns:p14="http://schemas.microsoft.com/office/powerpoint/2010/main" val="140358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FA04AE8-455A-4676-B112-CF373CC2B8D7}"/>
              </a:ext>
            </a:extLst>
          </p:cNvPr>
          <p:cNvSpPr>
            <a:spLocks noGrp="1" noChangeArrowheads="1"/>
          </p:cNvSpPr>
          <p:nvPr>
            <p:ph type="sldNum" sz="quarter" idx="10"/>
          </p:nvPr>
        </p:nvSpPr>
        <p:spPr>
          <a:ln/>
        </p:spPr>
        <p:txBody>
          <a:bodyPr/>
          <a:lstStyle>
            <a:lvl1pPr>
              <a:defRPr/>
            </a:lvl1pPr>
          </a:lstStyle>
          <a:p>
            <a:pPr>
              <a:defRPr/>
            </a:pPr>
            <a:fld id="{67688B30-A0A7-464E-87E9-AC20B5CBEB10}" type="slidenum">
              <a:rPr lang="en-US" altLang="en-US"/>
              <a:pPr>
                <a:defRPr/>
              </a:pPr>
              <a:t>‹#›</a:t>
            </a:fld>
            <a:endParaRPr lang="en-US" altLang="en-US"/>
          </a:p>
        </p:txBody>
      </p:sp>
    </p:spTree>
    <p:extLst>
      <p:ext uri="{BB962C8B-B14F-4D97-AF65-F5344CB8AC3E}">
        <p14:creationId xmlns:p14="http://schemas.microsoft.com/office/powerpoint/2010/main" val="74241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CDB9B5C1-D15B-4CB1-B2CD-9214149684CE}"/>
              </a:ext>
            </a:extLst>
          </p:cNvPr>
          <p:cNvSpPr>
            <a:spLocks noGrp="1" noChangeArrowheads="1"/>
          </p:cNvSpPr>
          <p:nvPr>
            <p:ph type="sldNum" sz="quarter" idx="10"/>
          </p:nvPr>
        </p:nvSpPr>
        <p:spPr>
          <a:ln/>
        </p:spPr>
        <p:txBody>
          <a:bodyPr/>
          <a:lstStyle>
            <a:lvl1pPr>
              <a:defRPr/>
            </a:lvl1pPr>
          </a:lstStyle>
          <a:p>
            <a:pPr>
              <a:defRPr/>
            </a:pPr>
            <a:fld id="{90A1685C-BC0B-4770-911B-2B32F0172F5F}" type="slidenum">
              <a:rPr lang="en-US" altLang="en-US"/>
              <a:pPr>
                <a:defRPr/>
              </a:pPr>
              <a:t>‹#›</a:t>
            </a:fld>
            <a:endParaRPr lang="en-US" altLang="en-US"/>
          </a:p>
        </p:txBody>
      </p:sp>
    </p:spTree>
    <p:extLst>
      <p:ext uri="{BB962C8B-B14F-4D97-AF65-F5344CB8AC3E}">
        <p14:creationId xmlns:p14="http://schemas.microsoft.com/office/powerpoint/2010/main" val="428574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CD6D2DB4-B98B-4F92-B13C-EE5489A63B45}"/>
              </a:ext>
            </a:extLst>
          </p:cNvPr>
          <p:cNvSpPr>
            <a:spLocks noGrp="1" noChangeArrowheads="1"/>
          </p:cNvSpPr>
          <p:nvPr>
            <p:ph type="sldNum" sz="quarter" idx="10"/>
          </p:nvPr>
        </p:nvSpPr>
        <p:spPr>
          <a:ln/>
        </p:spPr>
        <p:txBody>
          <a:bodyPr/>
          <a:lstStyle>
            <a:lvl1pPr>
              <a:defRPr/>
            </a:lvl1pPr>
          </a:lstStyle>
          <a:p>
            <a:pPr>
              <a:defRPr/>
            </a:pPr>
            <a:fld id="{E6F05C00-BA5B-4ACD-A27C-AD7DDA5DAA16}" type="slidenum">
              <a:rPr lang="en-US" altLang="en-US"/>
              <a:pPr>
                <a:defRPr/>
              </a:pPr>
              <a:t>‹#›</a:t>
            </a:fld>
            <a:endParaRPr lang="en-US" altLang="en-US"/>
          </a:p>
        </p:txBody>
      </p:sp>
    </p:spTree>
    <p:extLst>
      <p:ext uri="{BB962C8B-B14F-4D97-AF65-F5344CB8AC3E}">
        <p14:creationId xmlns:p14="http://schemas.microsoft.com/office/powerpoint/2010/main" val="168723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EA046C81-2276-441D-9E49-14A55272ADA8}"/>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543171" name="Rectangle 3">
            <a:extLst>
              <a:ext uri="{FF2B5EF4-FFF2-40B4-BE49-F238E27FC236}">
                <a16:creationId xmlns:a16="http://schemas.microsoft.com/office/drawing/2014/main" xmlns="" id="{94FDBCE7-B8B5-4475-A996-42A0E008C53E}"/>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AE223EF9-3EAE-426A-A27B-0C1FBF69E26E}" type="slidenum">
              <a:rPr lang="en-US" altLang="en-US"/>
              <a:pPr>
                <a:defRPr/>
              </a:pPr>
              <a:t>‹#›</a:t>
            </a:fld>
            <a:endParaRPr lang="en-US" altLang="en-US"/>
          </a:p>
        </p:txBody>
      </p:sp>
      <p:sp>
        <p:nvSpPr>
          <p:cNvPr id="1028" name="Text Box 4">
            <a:extLst>
              <a:ext uri="{FF2B5EF4-FFF2-40B4-BE49-F238E27FC236}">
                <a16:creationId xmlns:a16="http://schemas.microsoft.com/office/drawing/2014/main" xmlns="" id="{55E79249-6ECF-4C34-A00A-9EE8FF0E2EC8}"/>
              </a:ext>
            </a:extLst>
          </p:cNvPr>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rgbClr val="002060"/>
                </a:solidFill>
              </a:rPr>
              <a:t>©Silberschatz, Korth and Sudarshan</a:t>
            </a:r>
          </a:p>
        </p:txBody>
      </p:sp>
      <p:sp>
        <p:nvSpPr>
          <p:cNvPr id="1543173" name="Text Box 5">
            <a:extLst>
              <a:ext uri="{FF2B5EF4-FFF2-40B4-BE49-F238E27FC236}">
                <a16:creationId xmlns:a16="http://schemas.microsoft.com/office/drawing/2014/main" xmlns="" id="{B3070CAB-1519-4AFA-BA1A-20FF2EC75D45}"/>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14.</a:t>
            </a:r>
            <a:fld id="{55FD8A8D-17A3-4AAC-BE47-EA12BE456641}"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1543174" name="Rectangle 6">
            <a:extLst>
              <a:ext uri="{FF2B5EF4-FFF2-40B4-BE49-F238E27FC236}">
                <a16:creationId xmlns:a16="http://schemas.microsoft.com/office/drawing/2014/main" xmlns="" id="{BA8FD198-5285-49F7-96E8-ED3486954D9F}"/>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28050157-A7F4-4D2D-8803-07D0D26FB866}"/>
              </a:ext>
            </a:extLst>
          </p:cNvPr>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B28619C-B39E-43A8-A32E-F263649EC642}"/>
              </a:ext>
            </a:extLst>
          </p:cNvPr>
          <p:cNvSpPr>
            <a:spLocks/>
          </p:cNvSpPr>
          <p:nvPr/>
        </p:nvSpPr>
        <p:spPr bwMode="auto">
          <a:xfrm>
            <a:off x="8916988" y="5445125"/>
            <a:ext cx="227012" cy="47625"/>
          </a:xfrm>
          <a:custGeom>
            <a:avLst/>
            <a:gdLst>
              <a:gd name="T0" fmla="*/ 0 w 285"/>
              <a:gd name="T1" fmla="*/ 2147483646 h 61"/>
              <a:gd name="T2" fmla="*/ 1010703623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951510025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951510025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1010703623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0" y="0"/>
            <a:ext cx="812345" cy="10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a:extLst>
              <a:ext uri="{FF2B5EF4-FFF2-40B4-BE49-F238E27FC236}">
                <a16:creationId xmlns:a16="http://schemas.microsoft.com/office/drawing/2014/main" xmlns="" id="{202BE090-6788-417E-BB14-AB226465082A}"/>
              </a:ext>
            </a:extLst>
          </p:cNvPr>
          <p:cNvSpPr>
            <a:spLocks noGrp="1" noChangeArrowheads="1"/>
          </p:cNvSpPr>
          <p:nvPr>
            <p:ph type="ctrTitle"/>
          </p:nvPr>
        </p:nvSpPr>
        <p:spPr/>
        <p:txBody>
          <a:bodyPr/>
          <a:lstStyle/>
          <a:p>
            <a:pPr>
              <a:defRPr/>
            </a:pPr>
            <a:r>
              <a:rPr lang="en-US" altLang="en-US" dirty="0" smtClean="0">
                <a:effectLst>
                  <a:outerShdw blurRad="38100" dist="38100" dir="2700000" algn="tl">
                    <a:srgbClr val="C0C0C0"/>
                  </a:outerShdw>
                </a:effectLst>
              </a:rPr>
              <a:t>Chapter 4: </a:t>
            </a:r>
            <a:r>
              <a:rPr lang="en-US" altLang="en-US" dirty="0">
                <a:effectLst>
                  <a:outerShdw blurRad="38100" dist="38100" dir="2700000" algn="tl">
                    <a:srgbClr val="C0C0C0"/>
                  </a:outerShdw>
                </a:effectLst>
              </a:rPr>
              <a:t>Indexing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39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880" y="1753644"/>
            <a:ext cx="6333465" cy="404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06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a:extLst>
              <a:ext uri="{FF2B5EF4-FFF2-40B4-BE49-F238E27FC236}">
                <a16:creationId xmlns:a16="http://schemas.microsoft.com/office/drawing/2014/main" xmlns="" id="{24121C46-A7F8-4C85-B0FA-844931DCBE3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Sparse Index Files (Cont.)</a:t>
            </a:r>
          </a:p>
        </p:txBody>
      </p:sp>
      <p:sp>
        <p:nvSpPr>
          <p:cNvPr id="21507" name="Rectangle 3">
            <a:extLst>
              <a:ext uri="{FF2B5EF4-FFF2-40B4-BE49-F238E27FC236}">
                <a16:creationId xmlns:a16="http://schemas.microsoft.com/office/drawing/2014/main" xmlns="" id="{1497FC95-73F7-4D82-B58B-073729F719AC}"/>
              </a:ext>
            </a:extLst>
          </p:cNvPr>
          <p:cNvSpPr>
            <a:spLocks noGrp="1" noChangeArrowheads="1"/>
          </p:cNvSpPr>
          <p:nvPr>
            <p:ph type="body" idx="1"/>
          </p:nvPr>
        </p:nvSpPr>
        <p:spPr>
          <a:xfrm>
            <a:off x="861134" y="1193804"/>
            <a:ext cx="7844456" cy="5192712"/>
          </a:xfrm>
        </p:spPr>
        <p:txBody>
          <a:bodyPr/>
          <a:lstStyle/>
          <a:p>
            <a:r>
              <a:rPr lang="en-US" altLang="en-US" dirty="0"/>
              <a:t>Compared to dense indices:</a:t>
            </a:r>
          </a:p>
          <a:p>
            <a:pPr lvl="1"/>
            <a:r>
              <a:rPr lang="en-US" altLang="en-US" dirty="0"/>
              <a:t>Less space and less maintenance overhead for insertions and deletions.</a:t>
            </a:r>
          </a:p>
          <a:p>
            <a:pPr lvl="1"/>
            <a:r>
              <a:rPr lang="en-US" altLang="en-US" dirty="0"/>
              <a:t>Generally slower than dense index for locating records.</a:t>
            </a:r>
          </a:p>
          <a:p>
            <a:r>
              <a:rPr lang="en-US" altLang="en-US" b="1" dirty="0"/>
              <a:t>Good tradeoff</a:t>
            </a:r>
            <a:r>
              <a:rPr lang="en-US" altLang="en-US" dirty="0"/>
              <a:t>: </a:t>
            </a:r>
          </a:p>
          <a:p>
            <a:pPr lvl="1"/>
            <a:r>
              <a:rPr lang="en-US" altLang="en-US" dirty="0"/>
              <a:t>for clustered index: sparse index with an index entry for every block in file, corresponding to least search-key value in the block.</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smtClean="0"/>
              <a:t>For unclustered </a:t>
            </a:r>
            <a:r>
              <a:rPr lang="en-US" altLang="en-US" dirty="0"/>
              <a:t>index: sparse index on top of dense index (multilevel index)</a:t>
            </a:r>
          </a:p>
        </p:txBody>
      </p:sp>
      <p:grpSp>
        <p:nvGrpSpPr>
          <p:cNvPr id="5" name="Group 4">
            <a:extLst>
              <a:ext uri="{FF2B5EF4-FFF2-40B4-BE49-F238E27FC236}">
                <a16:creationId xmlns:a16="http://schemas.microsoft.com/office/drawing/2014/main" xmlns="" id="{1BDE9D94-E986-4FDA-B2F6-B47DE62C9308}"/>
              </a:ext>
            </a:extLst>
          </p:cNvPr>
          <p:cNvGrpSpPr/>
          <p:nvPr/>
        </p:nvGrpSpPr>
        <p:grpSpPr>
          <a:xfrm>
            <a:off x="2743200" y="3414711"/>
            <a:ext cx="2504405" cy="2239959"/>
            <a:chOff x="2465294" y="3429000"/>
            <a:chExt cx="2782312" cy="2568575"/>
          </a:xfrm>
        </p:grpSpPr>
        <p:pic>
          <p:nvPicPr>
            <p:cNvPr id="3" name="Graphic 2">
              <a:extLst>
                <a:ext uri="{FF2B5EF4-FFF2-40B4-BE49-F238E27FC236}">
                  <a16:creationId xmlns:a16="http://schemas.microsoft.com/office/drawing/2014/main" xmlns="" id="{816BB815-C486-41E2-8B5C-0756C1851E3A}"/>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39022" t="-6" r="-1376" b="53812"/>
            <a:stretch/>
          </p:blipFill>
          <p:spPr>
            <a:xfrm>
              <a:off x="2528392" y="3429000"/>
              <a:ext cx="2719214" cy="2441743"/>
            </a:xfrm>
            <a:prstGeom prst="rect">
              <a:avLst/>
            </a:prstGeom>
          </p:spPr>
        </p:pic>
        <p:sp>
          <p:nvSpPr>
            <p:cNvPr id="4" name="Rectangle 3">
              <a:extLst>
                <a:ext uri="{FF2B5EF4-FFF2-40B4-BE49-F238E27FC236}">
                  <a16:creationId xmlns:a16="http://schemas.microsoft.com/office/drawing/2014/main" xmlns="" id="{1C584757-4F0D-4F53-8610-649ED2931878}"/>
                </a:ext>
              </a:extLst>
            </p:cNvPr>
            <p:cNvSpPr/>
            <p:nvPr/>
          </p:nvSpPr>
          <p:spPr bwMode="auto">
            <a:xfrm>
              <a:off x="2465294" y="4649871"/>
              <a:ext cx="1147482" cy="122087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Helvetica" charset="0"/>
              </a:endParaRPr>
            </a:p>
          </p:txBody>
        </p:sp>
        <p:sp>
          <p:nvSpPr>
            <p:cNvPr id="11" name="Rectangle 10">
              <a:extLst>
                <a:ext uri="{FF2B5EF4-FFF2-40B4-BE49-F238E27FC236}">
                  <a16:creationId xmlns:a16="http://schemas.microsoft.com/office/drawing/2014/main" xmlns="" id="{3CA78095-0A25-48F9-9B32-1E9D76A9734D}"/>
                </a:ext>
              </a:extLst>
            </p:cNvPr>
            <p:cNvSpPr/>
            <p:nvPr/>
          </p:nvSpPr>
          <p:spPr bwMode="auto">
            <a:xfrm>
              <a:off x="3357627" y="5333999"/>
              <a:ext cx="636494" cy="66357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600" b="0" i="0" u="none" strike="noStrike" cap="none" normalizeH="0" baseline="0">
                <a:ln>
                  <a:noFill/>
                </a:ln>
                <a:solidFill>
                  <a:schemeClr val="tx1"/>
                </a:solidFill>
                <a:effectLst/>
                <a:latin typeface="Helvetica"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518308"/>
            <a:ext cx="8077200" cy="609600"/>
          </a:xfrm>
        </p:spPr>
        <p:txBody>
          <a:bodyPr/>
          <a:lstStyle/>
          <a:p>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Indexing </a:t>
            </a:r>
            <a:r>
              <a:rPr lang="en-IN" dirty="0">
                <a:effectLst/>
              </a:rPr>
              <a:t>in database</a:t>
            </a:r>
            <a:br>
              <a:rPr lang="en-IN" dirty="0">
                <a:effectLst/>
              </a:rPr>
            </a:br>
            <a:endParaRPr lang="en-IN" dirty="0"/>
          </a:p>
        </p:txBody>
      </p:sp>
      <p:sp>
        <p:nvSpPr>
          <p:cNvPr id="3" name="Content Placeholder 2"/>
          <p:cNvSpPr>
            <a:spLocks noGrp="1"/>
          </p:cNvSpPr>
          <p:nvPr>
            <p:ph sz="half" idx="1"/>
          </p:nvPr>
        </p:nvSpPr>
        <p:spPr/>
        <p:txBody>
          <a:bodyPr/>
          <a:lstStyle/>
          <a:p>
            <a:pPr lvl="0" algn="just"/>
            <a:r>
              <a:rPr lang="en-IN" dirty="0">
                <a:latin typeface="Times New Roman" pitchFamily="18" charset="0"/>
                <a:cs typeface="Times New Roman" pitchFamily="18" charset="0"/>
              </a:rPr>
              <a:t>Creating Index </a:t>
            </a:r>
            <a:r>
              <a:rPr lang="en-IN" dirty="0" err="1">
                <a:latin typeface="Times New Roman" pitchFamily="18" charset="0"/>
                <a:cs typeface="Times New Roman" pitchFamily="18" charset="0"/>
              </a:rPr>
              <a:t>Index</a:t>
            </a:r>
            <a:r>
              <a:rPr lang="en-IN" dirty="0">
                <a:latin typeface="Times New Roman" pitchFamily="18" charset="0"/>
                <a:cs typeface="Times New Roman" pitchFamily="18" charset="0"/>
              </a:rPr>
              <a:t> can increase the speed on search records. In creating the index, index key fields are specified based on fields that are often accessed by clauses : Where, Join, Order By, Group By. </a:t>
            </a:r>
          </a:p>
          <a:p>
            <a:pPr lvl="0" algn="just"/>
            <a:r>
              <a:rPr lang="en-IN" b="1" dirty="0"/>
              <a:t>Syntax: Create Index </a:t>
            </a:r>
            <a:r>
              <a:rPr lang="en-IN" b="1" dirty="0" err="1"/>
              <a:t>index_name</a:t>
            </a:r>
            <a:r>
              <a:rPr lang="en-IN" b="1" dirty="0"/>
              <a:t> on </a:t>
            </a:r>
            <a:r>
              <a:rPr lang="en-IN" b="1" dirty="0" err="1"/>
              <a:t>table_name</a:t>
            </a:r>
            <a:r>
              <a:rPr lang="en-IN" b="1" dirty="0"/>
              <a:t> (</a:t>
            </a:r>
            <a:r>
              <a:rPr lang="en-IN" b="1" dirty="0" err="1"/>
              <a:t>key_field</a:t>
            </a:r>
            <a:r>
              <a:rPr lang="en-IN" b="1" dirty="0"/>
              <a:t>) </a:t>
            </a:r>
            <a:endParaRPr lang="en-IN" dirty="0"/>
          </a:p>
          <a:p>
            <a:pPr algn="just"/>
            <a:endParaRPr lang="en-IN"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801862" y="2781844"/>
            <a:ext cx="7661275" cy="2376487"/>
          </a:xfrm>
        </p:spPr>
        <p:txBody>
          <a:bodyPr/>
          <a:lstStyle/>
          <a:p>
            <a:r>
              <a:rPr lang="en-IN" dirty="0"/>
              <a:t>Example : Query : Find the name of employee ‘Smith’ </a:t>
            </a:r>
            <a:r>
              <a:rPr lang="en-IN" dirty="0" err="1"/>
              <a:t>Sql</a:t>
            </a:r>
            <a:r>
              <a:rPr lang="en-IN" dirty="0"/>
              <a:t> : Select </a:t>
            </a:r>
            <a:r>
              <a:rPr lang="en-IN" dirty="0" err="1"/>
              <a:t>Ename</a:t>
            </a:r>
            <a:r>
              <a:rPr lang="en-IN" dirty="0"/>
              <a:t> from </a:t>
            </a:r>
            <a:r>
              <a:rPr lang="en-IN" dirty="0" err="1"/>
              <a:t>emp</a:t>
            </a:r>
            <a:r>
              <a:rPr lang="en-IN" dirty="0"/>
              <a:t> </a:t>
            </a:r>
            <a:r>
              <a:rPr lang="en-IN" dirty="0" err="1" smtClean="0"/>
              <a:t>wh</a:t>
            </a:r>
            <a:endParaRPr lang="en-IN" dirty="0" smtClean="0"/>
          </a:p>
          <a:p>
            <a:pPr lvl="0"/>
            <a:r>
              <a:rPr lang="en-IN" dirty="0"/>
              <a:t>Creating the index with key field is </a:t>
            </a:r>
            <a:r>
              <a:rPr lang="en-IN" dirty="0" err="1"/>
              <a:t>ename</a:t>
            </a:r>
            <a:r>
              <a:rPr lang="en-IN" dirty="0"/>
              <a:t> </a:t>
            </a:r>
            <a:r>
              <a:rPr lang="en-IN" dirty="0" smtClean="0"/>
              <a:t>:</a:t>
            </a:r>
          </a:p>
          <a:p>
            <a:pPr marL="0" lvl="0" indent="0">
              <a:buNone/>
            </a:pPr>
            <a:r>
              <a:rPr lang="en-IN" dirty="0" smtClean="0"/>
              <a:t> </a:t>
            </a:r>
            <a:r>
              <a:rPr lang="en-IN" dirty="0"/>
              <a:t>Create index </a:t>
            </a:r>
            <a:r>
              <a:rPr lang="en-IN" dirty="0" err="1"/>
              <a:t>idx_ename</a:t>
            </a:r>
            <a:r>
              <a:rPr lang="en-IN" dirty="0"/>
              <a:t> on </a:t>
            </a:r>
            <a:r>
              <a:rPr lang="en-IN" dirty="0" err="1"/>
              <a:t>emp</a:t>
            </a:r>
            <a:r>
              <a:rPr lang="en-IN" dirty="0"/>
              <a:t> (</a:t>
            </a:r>
            <a:r>
              <a:rPr lang="en-IN" dirty="0" err="1"/>
              <a:t>ename</a:t>
            </a:r>
            <a:r>
              <a:rPr lang="en-IN" dirty="0" smtClean="0"/>
              <a:t>);</a:t>
            </a:r>
          </a:p>
          <a:p>
            <a:pPr marL="0" lvl="0" indent="0">
              <a:buNone/>
            </a:pPr>
            <a:r>
              <a:rPr lang="en-IN" dirty="0" smtClean="0"/>
              <a:t> </a:t>
            </a:r>
            <a:r>
              <a:rPr lang="en-IN" dirty="0"/>
              <a:t>Furthermore, the above </a:t>
            </a:r>
            <a:r>
              <a:rPr lang="en-IN" dirty="0" err="1"/>
              <a:t>sql</a:t>
            </a:r>
            <a:r>
              <a:rPr lang="en-IN" dirty="0"/>
              <a:t> is accessed again. </a:t>
            </a:r>
            <a:endParaRPr lang="en-IN" dirty="0" smtClean="0"/>
          </a:p>
          <a:p>
            <a:pPr marL="0" lvl="0" indent="0">
              <a:buNone/>
            </a:pPr>
            <a:r>
              <a:rPr lang="en-IN" dirty="0" err="1" smtClean="0"/>
              <a:t>Sql</a:t>
            </a:r>
            <a:r>
              <a:rPr lang="en-IN" dirty="0" smtClean="0"/>
              <a:t> </a:t>
            </a:r>
            <a:r>
              <a:rPr lang="en-IN" dirty="0"/>
              <a:t>: Select </a:t>
            </a:r>
            <a:r>
              <a:rPr lang="en-IN" dirty="0" err="1"/>
              <a:t>Ename</a:t>
            </a:r>
            <a:r>
              <a:rPr lang="en-IN" dirty="0"/>
              <a:t> from </a:t>
            </a:r>
            <a:r>
              <a:rPr lang="en-IN" dirty="0" err="1"/>
              <a:t>emp</a:t>
            </a:r>
            <a:r>
              <a:rPr lang="en-IN" dirty="0"/>
              <a:t> where </a:t>
            </a:r>
            <a:r>
              <a:rPr lang="en-IN" dirty="0" err="1"/>
              <a:t>ename</a:t>
            </a:r>
            <a:r>
              <a:rPr lang="en-IN" dirty="0"/>
              <a:t>=‘smith</a:t>
            </a:r>
            <a:r>
              <a:rPr lang="en-IN" dirty="0" smtClean="0"/>
              <a:t>’;</a:t>
            </a:r>
            <a:endParaRPr lang="en-IN" dirty="0"/>
          </a:p>
        </p:txBody>
      </p:sp>
    </p:spTree>
    <p:extLst>
      <p:ext uri="{BB962C8B-B14F-4D97-AF65-F5344CB8AC3E}">
        <p14:creationId xmlns:p14="http://schemas.microsoft.com/office/powerpoint/2010/main" val="2615353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INDEX </a:t>
            </a:r>
            <a:endParaRPr lang="en-IN" dirty="0"/>
          </a:p>
        </p:txBody>
      </p:sp>
      <p:sp>
        <p:nvSpPr>
          <p:cNvPr id="3" name="Content Placeholder 2"/>
          <p:cNvSpPr>
            <a:spLocks noGrp="1"/>
          </p:cNvSpPr>
          <p:nvPr>
            <p:ph sz="half" idx="1"/>
          </p:nvPr>
        </p:nvSpPr>
        <p:spPr/>
        <p:txBody>
          <a:bodyPr/>
          <a:lstStyle/>
          <a:p>
            <a:r>
              <a:rPr lang="en-IN" dirty="0"/>
              <a:t>create a table named Employees consisting of the following records:</a:t>
            </a:r>
          </a:p>
          <a:p>
            <a:pPr lvl="0"/>
            <a:r>
              <a:rPr lang="en-IN" dirty="0" err="1"/>
              <a:t>Employee_ID</a:t>
            </a:r>
            <a:endParaRPr lang="en-IN" dirty="0"/>
          </a:p>
          <a:p>
            <a:pPr lvl="0"/>
            <a:r>
              <a:rPr lang="en-IN" dirty="0"/>
              <a:t>Name</a:t>
            </a:r>
          </a:p>
          <a:p>
            <a:pPr lvl="0"/>
            <a:r>
              <a:rPr lang="en-IN" dirty="0"/>
              <a:t>Age</a:t>
            </a:r>
          </a:p>
          <a:p>
            <a:pPr lvl="0"/>
            <a:r>
              <a:rPr lang="en-IN" dirty="0"/>
              <a:t>Gender</a:t>
            </a:r>
          </a:p>
          <a:p>
            <a:endParaRPr lang="en-IN" dirty="0"/>
          </a:p>
        </p:txBody>
      </p:sp>
      <p:sp>
        <p:nvSpPr>
          <p:cNvPr id="4" name="Text Placeholder 3"/>
          <p:cNvSpPr>
            <a:spLocks noGrp="1"/>
          </p:cNvSpPr>
          <p:nvPr>
            <p:ph type="body" sz="half" idx="2"/>
          </p:nvPr>
        </p:nvSpPr>
        <p:spPr/>
        <p:txBody>
          <a:bodyPr/>
          <a:lstStyle/>
          <a:p>
            <a:r>
              <a:rPr lang="en-IN" b="1" dirty="0"/>
              <a:t>Create table employees with </a:t>
            </a:r>
            <a:r>
              <a:rPr lang="en-IN" dirty="0" err="1"/>
              <a:t>Employee_ID</a:t>
            </a:r>
            <a:r>
              <a:rPr lang="en-IN" dirty="0"/>
              <a:t> as the primary key.</a:t>
            </a:r>
          </a:p>
          <a:p>
            <a:r>
              <a:rPr lang="en-IN" b="1" dirty="0"/>
              <a:t>CREATE</a:t>
            </a:r>
            <a:r>
              <a:rPr lang="en-IN" dirty="0"/>
              <a:t> </a:t>
            </a:r>
            <a:r>
              <a:rPr lang="en-IN" b="1" dirty="0"/>
              <a:t>TABLE</a:t>
            </a:r>
            <a:r>
              <a:rPr lang="en-IN" dirty="0"/>
              <a:t> Employee (</a:t>
            </a:r>
          </a:p>
          <a:p>
            <a:r>
              <a:rPr lang="en-IN" dirty="0"/>
              <a:t>   </a:t>
            </a:r>
            <a:r>
              <a:rPr lang="en-IN" dirty="0" err="1"/>
              <a:t>Employee_ID</a:t>
            </a:r>
            <a:r>
              <a:rPr lang="en-IN" dirty="0"/>
              <a:t> </a:t>
            </a:r>
            <a:r>
              <a:rPr lang="en-IN" dirty="0" err="1"/>
              <a:t>int</a:t>
            </a:r>
            <a:r>
              <a:rPr lang="en-IN" dirty="0"/>
              <a:t> </a:t>
            </a:r>
            <a:r>
              <a:rPr lang="en-IN" b="1" dirty="0"/>
              <a:t>PRIMARY</a:t>
            </a:r>
            <a:r>
              <a:rPr lang="en-IN" dirty="0"/>
              <a:t> KEY,</a:t>
            </a:r>
          </a:p>
          <a:p>
            <a:r>
              <a:rPr lang="en-IN" dirty="0"/>
              <a:t>   Name  </a:t>
            </a:r>
            <a:r>
              <a:rPr lang="en-IN" dirty="0" err="1"/>
              <a:t>varchar</a:t>
            </a:r>
            <a:r>
              <a:rPr lang="en-IN" dirty="0"/>
              <a:t>(25) </a:t>
            </a:r>
            <a:r>
              <a:rPr lang="en-IN" b="1" dirty="0"/>
              <a:t>NOT</a:t>
            </a:r>
            <a:r>
              <a:rPr lang="en-IN" dirty="0"/>
              <a:t> </a:t>
            </a:r>
            <a:r>
              <a:rPr lang="en-IN" b="1" dirty="0"/>
              <a:t>NULL</a:t>
            </a:r>
            <a:r>
              <a:rPr lang="en-IN" dirty="0"/>
              <a:t>,</a:t>
            </a:r>
          </a:p>
          <a:p>
            <a:r>
              <a:rPr lang="en-IN" dirty="0"/>
              <a:t>   Age </a:t>
            </a:r>
            <a:r>
              <a:rPr lang="en-IN" dirty="0" err="1"/>
              <a:t>int</a:t>
            </a:r>
            <a:r>
              <a:rPr lang="en-IN" dirty="0"/>
              <a:t>  </a:t>
            </a:r>
            <a:r>
              <a:rPr lang="en-IN" b="1" dirty="0"/>
              <a:t>NOT</a:t>
            </a:r>
            <a:r>
              <a:rPr lang="en-IN" dirty="0"/>
              <a:t> </a:t>
            </a:r>
            <a:r>
              <a:rPr lang="en-IN" b="1" dirty="0"/>
              <a:t>NULL</a:t>
            </a:r>
            <a:r>
              <a:rPr lang="en-IN" dirty="0"/>
              <a:t>,</a:t>
            </a:r>
          </a:p>
          <a:p>
            <a:r>
              <a:rPr lang="en-IN" dirty="0"/>
              <a:t>   Gender </a:t>
            </a:r>
            <a:r>
              <a:rPr lang="en-IN" dirty="0" err="1"/>
              <a:t>varchar</a:t>
            </a:r>
            <a:r>
              <a:rPr lang="en-IN" dirty="0"/>
              <a:t>(6) </a:t>
            </a:r>
            <a:r>
              <a:rPr lang="en-IN" b="1" dirty="0"/>
              <a:t>NOT</a:t>
            </a:r>
            <a:r>
              <a:rPr lang="en-IN" dirty="0"/>
              <a:t> </a:t>
            </a:r>
            <a:r>
              <a:rPr lang="en-IN" b="1" dirty="0"/>
              <a:t>NULL</a:t>
            </a:r>
            <a:endParaRPr lang="en-IN" dirty="0"/>
          </a:p>
          <a:p>
            <a:endParaRPr lang="en-IN" dirty="0"/>
          </a:p>
        </p:txBody>
      </p:sp>
    </p:spTree>
    <p:extLst>
      <p:ext uri="{BB962C8B-B14F-4D97-AF65-F5344CB8AC3E}">
        <p14:creationId xmlns:p14="http://schemas.microsoft.com/office/powerpoint/2010/main" val="2956617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drop single column Index.</a:t>
            </a:r>
            <a:endParaRPr lang="en-IN" dirty="0"/>
          </a:p>
        </p:txBody>
      </p:sp>
      <p:sp>
        <p:nvSpPr>
          <p:cNvPr id="3" name="Content Placeholder 2"/>
          <p:cNvSpPr>
            <a:spLocks noGrp="1"/>
          </p:cNvSpPr>
          <p:nvPr>
            <p:ph sz="half" idx="1"/>
          </p:nvPr>
        </p:nvSpPr>
        <p:spPr/>
        <p:txBody>
          <a:bodyPr/>
          <a:lstStyle/>
          <a:p>
            <a:r>
              <a:rPr lang="en-IN" b="1" dirty="0"/>
              <a:t>The command for creating an index is as follows:</a:t>
            </a:r>
            <a:endParaRPr lang="en-IN" dirty="0"/>
          </a:p>
          <a:p>
            <a:r>
              <a:rPr lang="en-IN" dirty="0"/>
              <a:t>CREATE INDEX </a:t>
            </a:r>
            <a:r>
              <a:rPr lang="en-IN" dirty="0" err="1" smtClean="0"/>
              <a:t>index_name</a:t>
            </a:r>
            <a:r>
              <a:rPr lang="en-IN" dirty="0" smtClean="0"/>
              <a:t>  ON </a:t>
            </a:r>
            <a:r>
              <a:rPr lang="en-IN" b="1" dirty="0" err="1"/>
              <a:t>table_name</a:t>
            </a:r>
            <a:r>
              <a:rPr lang="en-IN" dirty="0"/>
              <a:t> </a:t>
            </a:r>
            <a:r>
              <a:rPr lang="en-IN" dirty="0" smtClean="0"/>
              <a:t>(</a:t>
            </a:r>
            <a:r>
              <a:rPr lang="en-IN" dirty="0" err="1" smtClean="0"/>
              <a:t>column_Name</a:t>
            </a:r>
            <a:r>
              <a:rPr lang="en-IN" dirty="0" smtClean="0"/>
              <a:t>);</a:t>
            </a:r>
            <a:endParaRPr lang="en-IN" dirty="0"/>
          </a:p>
          <a:p>
            <a:endParaRPr lang="en-IN" dirty="0"/>
          </a:p>
        </p:txBody>
      </p:sp>
      <p:sp>
        <p:nvSpPr>
          <p:cNvPr id="4" name="Text Placeholder 3"/>
          <p:cNvSpPr>
            <a:spLocks noGrp="1"/>
          </p:cNvSpPr>
          <p:nvPr>
            <p:ph type="body" sz="half" idx="2"/>
          </p:nvPr>
        </p:nvSpPr>
        <p:spPr>
          <a:xfrm>
            <a:off x="457201" y="1899782"/>
            <a:ext cx="8018462" cy="4629606"/>
          </a:xfrm>
        </p:spPr>
        <p:txBody>
          <a:bodyPr/>
          <a:lstStyle/>
          <a:p>
            <a:pPr marL="0" indent="0">
              <a:buNone/>
            </a:pPr>
            <a:r>
              <a:rPr lang="en-IN" b="1" dirty="0" smtClean="0"/>
              <a:t>1) Create an  Index on Single  Column:</a:t>
            </a:r>
          </a:p>
          <a:p>
            <a:r>
              <a:rPr lang="en-IN" b="1" dirty="0" smtClean="0"/>
              <a:t>Create </a:t>
            </a:r>
            <a:r>
              <a:rPr lang="en-IN" b="1" dirty="0"/>
              <a:t>an index on the </a:t>
            </a:r>
            <a:r>
              <a:rPr lang="en-IN" b="1" dirty="0" err="1"/>
              <a:t>Employee_ID</a:t>
            </a:r>
            <a:r>
              <a:rPr lang="en-IN" b="1" dirty="0"/>
              <a:t> field (primary indexing).</a:t>
            </a:r>
          </a:p>
          <a:p>
            <a:pPr marL="0" indent="0">
              <a:buNone/>
            </a:pPr>
            <a:r>
              <a:rPr lang="en-IN" dirty="0" smtClean="0"/>
              <a:t>          CREATE </a:t>
            </a:r>
            <a:r>
              <a:rPr lang="en-IN" dirty="0"/>
              <a:t>INDEX </a:t>
            </a:r>
            <a:r>
              <a:rPr lang="en-IN" dirty="0" err="1" smtClean="0"/>
              <a:t>index_id</a:t>
            </a:r>
            <a:r>
              <a:rPr lang="en-IN" dirty="0" smtClean="0"/>
              <a:t> ON </a:t>
            </a:r>
            <a:r>
              <a:rPr lang="en-IN" b="1" dirty="0"/>
              <a:t>Employee</a:t>
            </a:r>
            <a:r>
              <a:rPr lang="en-IN" dirty="0"/>
              <a:t> (</a:t>
            </a:r>
            <a:r>
              <a:rPr lang="en-IN" dirty="0" err="1"/>
              <a:t>Employee_ID</a:t>
            </a:r>
            <a:r>
              <a:rPr lang="en-IN" dirty="0" smtClean="0"/>
              <a:t>);</a:t>
            </a:r>
          </a:p>
          <a:p>
            <a:pPr marL="0" lvl="0" indent="0" algn="just">
              <a:spcBef>
                <a:spcPct val="0"/>
              </a:spcBef>
              <a:buClrTx/>
              <a:buSzTx/>
              <a:buNone/>
            </a:pPr>
            <a:endParaRPr lang="en-IN" b="1" dirty="0" smtClean="0"/>
          </a:p>
          <a:p>
            <a:pPr marL="0" lvl="0" indent="0" algn="just">
              <a:spcBef>
                <a:spcPct val="0"/>
              </a:spcBef>
              <a:buClrTx/>
              <a:buSzTx/>
              <a:buNone/>
            </a:pPr>
            <a:r>
              <a:rPr lang="en-IN" b="1" dirty="0" smtClean="0"/>
              <a:t>2) To view Index : </a:t>
            </a:r>
          </a:p>
          <a:p>
            <a:pPr marL="0" lvl="0" indent="0" algn="just">
              <a:spcBef>
                <a:spcPct val="0"/>
              </a:spcBef>
              <a:buClrTx/>
              <a:buSzTx/>
              <a:buNone/>
            </a:pPr>
            <a:r>
              <a:rPr kumimoji="0" lang="en-US" sz="1800" dirty="0" smtClean="0">
                <a:latin typeface="Times New Roman" panose="02020603050405020304" pitchFamily="18" charset="0"/>
                <a:cs typeface="Times New Roman" panose="02020603050405020304" pitchFamily="18" charset="0"/>
              </a:rPr>
              <a:t>You </a:t>
            </a:r>
            <a:r>
              <a:rPr kumimoji="0" lang="en-US" sz="1800" dirty="0">
                <a:latin typeface="Times New Roman" panose="02020603050405020304" pitchFamily="18" charset="0"/>
                <a:cs typeface="Times New Roman" panose="02020603050405020304" pitchFamily="18" charset="0"/>
              </a:rPr>
              <a:t>can check the different indexes present in a particular table given by the user or the server itself and their uniqueness. </a:t>
            </a:r>
          </a:p>
          <a:p>
            <a:pPr marL="0" lvl="0" indent="0" algn="just">
              <a:spcBef>
                <a:spcPct val="0"/>
              </a:spcBef>
              <a:buClrTx/>
              <a:buSzTx/>
              <a:buNone/>
            </a:pPr>
            <a:r>
              <a:rPr kumimoji="0" lang="en-US" sz="1800" b="1" dirty="0">
                <a:solidFill>
                  <a:srgbClr val="273239"/>
                </a:solidFill>
                <a:latin typeface="Nunito"/>
              </a:rPr>
              <a:t>Syntax:</a:t>
            </a:r>
            <a:endParaRPr kumimoji="0" lang="en-US" sz="1000" dirty="0"/>
          </a:p>
          <a:p>
            <a:pPr marL="0" lvl="0" indent="0" algn="just">
              <a:spcBef>
                <a:spcPct val="0"/>
              </a:spcBef>
              <a:buClrTx/>
              <a:buSzTx/>
              <a:buNone/>
            </a:pPr>
            <a:r>
              <a:rPr kumimoji="0" lang="en-US" sz="1800" b="1" dirty="0">
                <a:latin typeface="Arial" panose="020B0604020202020204" pitchFamily="34" charset="0"/>
              </a:rPr>
              <a:t>SELECT</a:t>
            </a:r>
            <a:r>
              <a:rPr kumimoji="0" lang="en-US" sz="1800" dirty="0">
                <a:latin typeface="Arial" panose="020B0604020202020204" pitchFamily="34" charset="0"/>
              </a:rPr>
              <a:t> * from </a:t>
            </a:r>
            <a:r>
              <a:rPr kumimoji="0" lang="en-US" sz="1800" b="1" dirty="0" smtClean="0">
                <a:latin typeface="Arial" panose="020B0604020202020204" pitchFamily="34" charset="0"/>
              </a:rPr>
              <a:t>USER_INDEXES; or </a:t>
            </a:r>
          </a:p>
          <a:p>
            <a:pPr marL="0" lvl="0" indent="0" algn="just">
              <a:spcBef>
                <a:spcPct val="0"/>
              </a:spcBef>
              <a:buClrTx/>
              <a:buSzTx/>
              <a:buNone/>
            </a:pPr>
            <a:endParaRPr lang="en-IN" sz="1800" b="1" dirty="0" smtClean="0"/>
          </a:p>
          <a:p>
            <a:pPr marL="0" lvl="0" indent="0" algn="just">
              <a:spcBef>
                <a:spcPct val="0"/>
              </a:spcBef>
              <a:buClrTx/>
              <a:buSzTx/>
              <a:buNone/>
            </a:pPr>
            <a:r>
              <a:rPr lang="en-IN" sz="1800" b="1" dirty="0" smtClean="0"/>
              <a:t>SHOW </a:t>
            </a:r>
            <a:r>
              <a:rPr lang="en-IN" sz="1800" b="1" dirty="0"/>
              <a:t>INDEXES FROM </a:t>
            </a:r>
            <a:r>
              <a:rPr lang="en-IN" sz="1800" b="1" dirty="0" err="1"/>
              <a:t>table_name</a:t>
            </a:r>
            <a:r>
              <a:rPr lang="en-IN" sz="1800" b="1" dirty="0"/>
              <a:t>;</a:t>
            </a:r>
            <a:endParaRPr kumimoji="0" lang="en-US" sz="1800" b="1" dirty="0" smtClean="0">
              <a:latin typeface="Arial" panose="020B0604020202020204" pitchFamily="34" charset="0"/>
            </a:endParaRPr>
          </a:p>
          <a:p>
            <a:pPr marL="0" lvl="0" indent="0" algn="just">
              <a:spcBef>
                <a:spcPct val="0"/>
              </a:spcBef>
              <a:buClrTx/>
              <a:buSzTx/>
              <a:buNone/>
            </a:pPr>
            <a:endParaRPr lang="en-IN" dirty="0" smtClean="0"/>
          </a:p>
        </p:txBody>
      </p:sp>
      <p:sp>
        <p:nvSpPr>
          <p:cNvPr id="6" name="Rectangle 2"/>
          <p:cNvSpPr>
            <a:spLocks noChangeArrowheads="1"/>
          </p:cNvSpPr>
          <p:nvPr/>
        </p:nvSpPr>
        <p:spPr bwMode="auto">
          <a:xfrm>
            <a:off x="4548756" y="128572"/>
            <a:ext cx="46488" cy="200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anose="020B060402020202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2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1"/>
          </p:nvPr>
        </p:nvSpPr>
        <p:spPr/>
        <p:txBody>
          <a:bodyPr/>
          <a:lstStyle/>
          <a:p>
            <a:pPr marL="0" indent="0">
              <a:buNone/>
            </a:pPr>
            <a:r>
              <a:rPr lang="en-IN" sz="2800" dirty="0" smtClean="0"/>
              <a:t>3) Index with </a:t>
            </a:r>
            <a:r>
              <a:rPr lang="en-IN" sz="2800" dirty="0"/>
              <a:t>where Clause</a:t>
            </a:r>
            <a:endParaRPr lang="en-IN" sz="2800" dirty="0" smtClean="0"/>
          </a:p>
          <a:p>
            <a:r>
              <a:rPr lang="en-GB" sz="2800" b="1" dirty="0"/>
              <a:t>Show</a:t>
            </a:r>
            <a:r>
              <a:rPr lang="en-GB" sz="2800" dirty="0"/>
              <a:t> indexes </a:t>
            </a:r>
            <a:r>
              <a:rPr lang="en-GB" sz="2800" b="1" dirty="0"/>
              <a:t>From</a:t>
            </a:r>
            <a:r>
              <a:rPr lang="en-GB" sz="2800" dirty="0"/>
              <a:t> </a:t>
            </a:r>
            <a:r>
              <a:rPr lang="en-GB" sz="2800" dirty="0" err="1" smtClean="0"/>
              <a:t>tablename</a:t>
            </a:r>
            <a:r>
              <a:rPr lang="en-GB" sz="2800" dirty="0" smtClean="0"/>
              <a:t> </a:t>
            </a:r>
            <a:r>
              <a:rPr lang="en-GB" sz="2800" b="1" dirty="0" smtClean="0"/>
              <a:t>where</a:t>
            </a:r>
            <a:r>
              <a:rPr lang="en-GB" sz="2800" b="1" dirty="0"/>
              <a:t> </a:t>
            </a:r>
            <a:r>
              <a:rPr lang="en-GB" sz="2800" dirty="0" err="1" smtClean="0"/>
              <a:t>column_name</a:t>
            </a:r>
            <a:r>
              <a:rPr lang="en-GB" sz="2800" dirty="0" smtClean="0"/>
              <a:t>= value;</a:t>
            </a:r>
          </a:p>
          <a:p>
            <a:endParaRPr lang="en-GB" sz="2800" dirty="0"/>
          </a:p>
          <a:p>
            <a:endParaRPr lang="en-IN" dirty="0"/>
          </a:p>
        </p:txBody>
      </p:sp>
      <p:sp>
        <p:nvSpPr>
          <p:cNvPr id="4" name="Text Placeholder 3"/>
          <p:cNvSpPr>
            <a:spLocks noGrp="1"/>
          </p:cNvSpPr>
          <p:nvPr>
            <p:ph type="body" sz="half" idx="2"/>
          </p:nvPr>
        </p:nvSpPr>
        <p:spPr/>
        <p:txBody>
          <a:bodyPr/>
          <a:lstStyle/>
          <a:p>
            <a:pPr marL="0" indent="0">
              <a:buNone/>
            </a:pPr>
            <a:r>
              <a:rPr lang="en-IN" sz="2400" b="1" dirty="0" smtClean="0"/>
              <a:t>4)  </a:t>
            </a:r>
            <a:r>
              <a:rPr lang="en-IN" sz="2400" b="1" dirty="0"/>
              <a:t>dropping an index in </a:t>
            </a:r>
            <a:r>
              <a:rPr lang="en-IN" sz="2400" b="1" dirty="0" err="1"/>
              <a:t>mysql</a:t>
            </a:r>
            <a:r>
              <a:rPr lang="en-IN" sz="2400" b="1" dirty="0"/>
              <a:t> is as follows:</a:t>
            </a:r>
            <a:endParaRPr lang="en-IN" sz="2400" dirty="0"/>
          </a:p>
          <a:p>
            <a:pPr marL="0" indent="0">
              <a:buNone/>
            </a:pPr>
            <a:r>
              <a:rPr lang="en-IN" sz="2400" b="1" dirty="0"/>
              <a:t>ALTER</a:t>
            </a:r>
            <a:r>
              <a:rPr lang="en-IN" sz="2400" dirty="0"/>
              <a:t> </a:t>
            </a:r>
            <a:r>
              <a:rPr lang="en-IN" sz="2400" b="1" dirty="0"/>
              <a:t>TABLE</a:t>
            </a:r>
            <a:r>
              <a:rPr lang="en-IN" sz="2400" dirty="0"/>
              <a:t> </a:t>
            </a:r>
            <a:r>
              <a:rPr lang="en-IN" sz="2400" dirty="0" err="1"/>
              <a:t>table_name</a:t>
            </a:r>
            <a:endParaRPr lang="en-IN" sz="2400" dirty="0"/>
          </a:p>
          <a:p>
            <a:pPr marL="0" indent="0">
              <a:buNone/>
            </a:pPr>
            <a:r>
              <a:rPr lang="en-IN" sz="2400" b="1" dirty="0"/>
              <a:t>DROP</a:t>
            </a:r>
            <a:r>
              <a:rPr lang="en-IN" sz="2400" dirty="0"/>
              <a:t> INDEX </a:t>
            </a:r>
            <a:r>
              <a:rPr lang="en-IN" sz="2400" dirty="0" err="1"/>
              <a:t>index_name</a:t>
            </a:r>
            <a:endParaRPr lang="en-IN" sz="2400" dirty="0"/>
          </a:p>
          <a:p>
            <a:endParaRPr lang="en-IN" sz="2400" dirty="0"/>
          </a:p>
          <a:p>
            <a:endParaRPr lang="en-IN" dirty="0"/>
          </a:p>
        </p:txBody>
      </p:sp>
    </p:spTree>
    <p:extLst>
      <p:ext uri="{BB962C8B-B14F-4D97-AF65-F5344CB8AC3E}">
        <p14:creationId xmlns:p14="http://schemas.microsoft.com/office/powerpoint/2010/main" val="2695144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drop </a:t>
            </a:r>
            <a:r>
              <a:rPr lang="en-US" dirty="0" smtClean="0"/>
              <a:t>multi </a:t>
            </a:r>
            <a:r>
              <a:rPr lang="en-US" dirty="0"/>
              <a:t>column Index.</a:t>
            </a:r>
            <a:endParaRPr lang="en-IN" dirty="0"/>
          </a:p>
        </p:txBody>
      </p:sp>
      <p:sp>
        <p:nvSpPr>
          <p:cNvPr id="3" name="Content Placeholder 2"/>
          <p:cNvSpPr>
            <a:spLocks noGrp="1"/>
          </p:cNvSpPr>
          <p:nvPr>
            <p:ph sz="half" idx="1"/>
          </p:nvPr>
        </p:nvSpPr>
        <p:spPr/>
        <p:txBody>
          <a:bodyPr/>
          <a:lstStyle/>
          <a:p>
            <a:r>
              <a:rPr lang="en-IN" sz="2800" dirty="0">
                <a:latin typeface="Times New Roman" panose="02020603050405020304" pitchFamily="18" charset="0"/>
                <a:cs typeface="Times New Roman" panose="02020603050405020304" pitchFamily="18" charset="0"/>
              </a:rPr>
              <a:t>CREATE INDEX </a:t>
            </a:r>
            <a:r>
              <a:rPr lang="en-IN" sz="2800" dirty="0" err="1">
                <a:latin typeface="Times New Roman" panose="02020603050405020304" pitchFamily="18" charset="0"/>
                <a:cs typeface="Times New Roman" panose="02020603050405020304" pitchFamily="18" charset="0"/>
              </a:rPr>
              <a:t>index_name</a:t>
            </a:r>
            <a:r>
              <a:rPr lang="en-IN" sz="2800" dirty="0">
                <a:latin typeface="Times New Roman" panose="02020603050405020304" pitchFamily="18" charset="0"/>
                <a:cs typeface="Times New Roman" panose="02020603050405020304" pitchFamily="18" charset="0"/>
              </a:rPr>
              <a:t>  ON </a:t>
            </a:r>
            <a:r>
              <a:rPr lang="en-IN" sz="2800" b="1" dirty="0" err="1">
                <a:latin typeface="Times New Roman" panose="02020603050405020304" pitchFamily="18" charset="0"/>
                <a:cs typeface="Times New Roman" panose="02020603050405020304" pitchFamily="18" charset="0"/>
              </a:rPr>
              <a:t>table_name</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column1,column2,…</a:t>
            </a:r>
            <a:r>
              <a:rPr lang="en-IN" sz="2800" dirty="0" err="1" smtClean="0">
                <a:latin typeface="Times New Roman" panose="02020603050405020304" pitchFamily="18" charset="0"/>
                <a:cs typeface="Times New Roman" panose="02020603050405020304" pitchFamily="18" charset="0"/>
              </a:rPr>
              <a:t>columnn</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Text Placeholder 3"/>
          <p:cNvSpPr>
            <a:spLocks noGrp="1"/>
          </p:cNvSpPr>
          <p:nvPr>
            <p:ph type="body" sz="half" idx="2"/>
          </p:nvPr>
        </p:nvSpPr>
        <p:spPr>
          <a:xfrm>
            <a:off x="768350" y="2281238"/>
            <a:ext cx="7661275" cy="2376487"/>
          </a:xfrm>
        </p:spPr>
        <p:txBody>
          <a:bodyPr/>
          <a:lstStyle/>
          <a:p>
            <a:pPr marL="0" indent="0">
              <a:buNone/>
            </a:pPr>
            <a:r>
              <a:rPr lang="en-IN" sz="3200" dirty="0">
                <a:latin typeface="Times New Roman" panose="02020603050405020304" pitchFamily="18" charset="0"/>
                <a:cs typeface="Times New Roman" panose="02020603050405020304" pitchFamily="18" charset="0"/>
              </a:rPr>
              <a:t>CREATE INDEX </a:t>
            </a:r>
            <a:r>
              <a:rPr lang="en-IN" sz="3200" dirty="0" err="1">
                <a:latin typeface="Times New Roman" panose="02020603050405020304" pitchFamily="18" charset="0"/>
                <a:cs typeface="Times New Roman" panose="02020603050405020304" pitchFamily="18" charset="0"/>
              </a:rPr>
              <a:t>index_id</a:t>
            </a:r>
            <a:endParaRPr lang="en-IN"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On </a:t>
            </a:r>
            <a:r>
              <a:rPr lang="en-IN" sz="3200" b="1" dirty="0">
                <a:latin typeface="Times New Roman" panose="02020603050405020304" pitchFamily="18" charset="0"/>
                <a:cs typeface="Times New Roman" panose="02020603050405020304" pitchFamily="18" charset="0"/>
              </a:rPr>
              <a:t>Employee</a:t>
            </a:r>
            <a:r>
              <a:rPr lang="en-IN" sz="3200" dirty="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Employee_ID,Age</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7538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Unique index </a:t>
            </a:r>
            <a:endParaRPr lang="en-IN" dirty="0"/>
          </a:p>
        </p:txBody>
      </p:sp>
      <p:sp>
        <p:nvSpPr>
          <p:cNvPr id="3" name="Content Placeholder 2"/>
          <p:cNvSpPr>
            <a:spLocks noGrp="1"/>
          </p:cNvSpPr>
          <p:nvPr>
            <p:ph sz="half" idx="1"/>
          </p:nvPr>
        </p:nvSpPr>
        <p:spPr>
          <a:xfrm>
            <a:off x="814388" y="1093788"/>
            <a:ext cx="8031162" cy="2374900"/>
          </a:xfrm>
        </p:spPr>
        <p:txBody>
          <a:bodyPr/>
          <a:lstStyle/>
          <a:p>
            <a:r>
              <a:rPr lang="en-IN" sz="2400" dirty="0" smtClean="0">
                <a:latin typeface="Times New Roman" panose="02020603050405020304" pitchFamily="18" charset="0"/>
                <a:cs typeface="Times New Roman" panose="02020603050405020304" pitchFamily="18" charset="0"/>
              </a:rPr>
              <a:t>Worked as unique constraint .</a:t>
            </a:r>
          </a:p>
          <a:p>
            <a:pPr marL="0" indent="0">
              <a:buNone/>
            </a:pPr>
            <a:r>
              <a:rPr lang="en-IN" sz="2400" dirty="0">
                <a:latin typeface="Times New Roman" panose="02020603050405020304" pitchFamily="18" charset="0"/>
                <a:cs typeface="Times New Roman" panose="02020603050405020304" pitchFamily="18" charset="0"/>
              </a:rPr>
              <a:t>CREATE </a:t>
            </a:r>
            <a:r>
              <a:rPr lang="en-IN" sz="2400" dirty="0" smtClean="0">
                <a:latin typeface="Times New Roman" panose="02020603050405020304" pitchFamily="18" charset="0"/>
                <a:cs typeface="Times New Roman" panose="02020603050405020304" pitchFamily="18" charset="0"/>
              </a:rPr>
              <a:t> UNIQUE INDEX </a:t>
            </a:r>
            <a:r>
              <a:rPr lang="en-IN" sz="2400" dirty="0" err="1" smtClean="0">
                <a:latin typeface="Times New Roman" panose="02020603050405020304" pitchFamily="18" charset="0"/>
                <a:cs typeface="Times New Roman" panose="02020603050405020304" pitchFamily="18" charset="0"/>
              </a:rPr>
              <a:t>index_idA</a:t>
            </a:r>
            <a:r>
              <a:rPr lang="en-IN" sz="2400" dirty="0" smtClean="0">
                <a:latin typeface="Times New Roman" panose="02020603050405020304" pitchFamily="18" charset="0"/>
                <a:cs typeface="Times New Roman" panose="02020603050405020304" pitchFamily="18" charset="0"/>
              </a:rPr>
              <a:t>  ON </a:t>
            </a:r>
            <a:r>
              <a:rPr lang="en-IN" sz="2400" b="1" dirty="0" smtClean="0">
                <a:latin typeface="Times New Roman" panose="02020603050405020304" pitchFamily="18" charset="0"/>
                <a:cs typeface="Times New Roman" panose="02020603050405020304" pitchFamily="18" charset="0"/>
              </a:rPr>
              <a:t>TABLE</a:t>
            </a:r>
            <a:r>
              <a:rPr lang="en-IN" sz="2400" dirty="0" smtClean="0">
                <a:latin typeface="Times New Roman" panose="02020603050405020304" pitchFamily="18" charset="0"/>
                <a:cs typeface="Times New Roman" panose="02020603050405020304" pitchFamily="18" charset="0"/>
              </a:rPr>
              <a:t> (COLUMN_NAME);</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Text Placeholder 3"/>
          <p:cNvSpPr>
            <a:spLocks noGrp="1"/>
          </p:cNvSpPr>
          <p:nvPr>
            <p:ph type="body" sz="half" idx="2"/>
          </p:nvPr>
        </p:nvSpPr>
        <p:spPr/>
        <p:txBody>
          <a:bodyPr/>
          <a:lstStyle/>
          <a:p>
            <a:pPr marL="0" indent="0">
              <a:buNone/>
            </a:pPr>
            <a:r>
              <a:rPr lang="en-IN" sz="2400" dirty="0">
                <a:latin typeface="Times New Roman" panose="02020603050405020304" pitchFamily="18" charset="0"/>
                <a:cs typeface="Times New Roman" panose="02020603050405020304" pitchFamily="18" charset="0"/>
              </a:rPr>
              <a:t>CREATE  UNIQUE </a:t>
            </a:r>
            <a:r>
              <a:rPr lang="en-IN" sz="2400" dirty="0" smtClean="0">
                <a:latin typeface="Times New Roman" panose="02020603050405020304" pitchFamily="18" charset="0"/>
                <a:cs typeface="Times New Roman" panose="02020603050405020304" pitchFamily="18" charset="0"/>
              </a:rPr>
              <a:t>INDEX </a:t>
            </a:r>
            <a:r>
              <a:rPr lang="en-IN" sz="2400" dirty="0" err="1" smtClean="0">
                <a:latin typeface="Times New Roman" panose="02020603050405020304" pitchFamily="18" charset="0"/>
                <a:cs typeface="Times New Roman" panose="02020603050405020304" pitchFamily="18" charset="0"/>
              </a:rPr>
              <a:t>index_uni</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On </a:t>
            </a:r>
            <a:r>
              <a:rPr lang="en-IN" sz="2400" b="1" dirty="0" smtClean="0">
                <a:latin typeface="Times New Roman" panose="02020603050405020304" pitchFamily="18" charset="0"/>
                <a:cs typeface="Times New Roman" panose="02020603050405020304" pitchFamily="18" charset="0"/>
              </a:rPr>
              <a:t>Employee</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Employee_id</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9755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Secondary Index </a:t>
            </a:r>
            <a:endParaRPr lang="en-IN" dirty="0"/>
          </a:p>
        </p:txBody>
      </p:sp>
      <p:sp>
        <p:nvSpPr>
          <p:cNvPr id="6" name="Content Placeholder 5"/>
          <p:cNvSpPr>
            <a:spLocks noGrp="1"/>
          </p:cNvSpPr>
          <p:nvPr>
            <p:ph idx="1"/>
          </p:nvPr>
        </p:nvSpPr>
        <p:spPr>
          <a:xfrm>
            <a:off x="473687" y="1059724"/>
            <a:ext cx="7885475" cy="5263469"/>
          </a:xfrm>
        </p:spPr>
        <p:txBody>
          <a:bodyPr/>
          <a:lstStyle/>
          <a:p>
            <a:r>
              <a:rPr lang="en-GB" dirty="0" smtClean="0"/>
              <a:t>It </a:t>
            </a:r>
            <a:r>
              <a:rPr lang="en-GB" dirty="0"/>
              <a:t>is a two-level indexing technique used to reduce the mapping size of the primary index. </a:t>
            </a:r>
            <a:endParaRPr lang="en-GB" dirty="0" smtClean="0"/>
          </a:p>
          <a:p>
            <a:r>
              <a:rPr lang="en-GB" dirty="0" smtClean="0"/>
              <a:t>The </a:t>
            </a:r>
            <a:r>
              <a:rPr lang="en-GB" dirty="0"/>
              <a:t>secondary index points to a certain location where the data is to be found but the actual data is not sorted like in the primary indexing. </a:t>
            </a:r>
            <a:endParaRPr lang="en-GB" dirty="0" smtClean="0"/>
          </a:p>
          <a:p>
            <a:r>
              <a:rPr lang="en-GB" dirty="0" smtClean="0"/>
              <a:t>Secondary </a:t>
            </a:r>
            <a:r>
              <a:rPr lang="en-GB" dirty="0"/>
              <a:t>Indexing is also known as non-clustered Indexing</a:t>
            </a:r>
            <a:r>
              <a:rPr lang="en-GB" dirty="0" smtClean="0"/>
              <a:t>.</a:t>
            </a:r>
          </a:p>
          <a:p>
            <a:r>
              <a:rPr lang="en-GB" dirty="0"/>
              <a:t>Secondary indexing is used to improve the search performance of frequently queried non-key attributes/columns in a database table.</a:t>
            </a:r>
          </a:p>
          <a:p>
            <a:r>
              <a:rPr lang="en-GB" dirty="0"/>
              <a:t>Unlike primary indexing, which is based on the primary key, secondary indexing focuses on non-key columns.</a:t>
            </a:r>
          </a:p>
          <a:p>
            <a:r>
              <a:rPr lang="en-GB" dirty="0"/>
              <a:t>It creates an index structure that maps the values of the indexed column to the corresponding disk block addresses or pointers where the records are stored.</a:t>
            </a:r>
          </a:p>
          <a:p>
            <a:r>
              <a:rPr lang="en-GB" dirty="0"/>
              <a:t>Secondary indexes enable faster access to records based on the values in the indexed column, reducing the need for full table scans.</a:t>
            </a:r>
          </a:p>
          <a:p>
            <a:endParaRPr lang="en-IN" dirty="0"/>
          </a:p>
        </p:txBody>
      </p:sp>
      <p:sp>
        <p:nvSpPr>
          <p:cNvPr id="7" name="AutoShape 2" descr="Secondary Indexing"/>
          <p:cNvSpPr>
            <a:spLocks noChangeAspect="1" noChangeArrowheads="1"/>
          </p:cNvSpPr>
          <p:nvPr/>
        </p:nvSpPr>
        <p:spPr bwMode="auto">
          <a:xfrm>
            <a:off x="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84397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Secondary Index </a:t>
            </a:r>
            <a:endParaRPr lang="en-IN" dirty="0"/>
          </a:p>
        </p:txBody>
      </p:sp>
      <p:pic>
        <p:nvPicPr>
          <p:cNvPr id="4" name="Content Placeholder 3"/>
          <p:cNvPicPr>
            <a:picLocks noGrp="1" noChangeAspect="1"/>
          </p:cNvPicPr>
          <p:nvPr>
            <p:ph idx="1"/>
          </p:nvPr>
        </p:nvPicPr>
        <p:blipFill>
          <a:blip r:embed="rId2"/>
          <a:stretch>
            <a:fillRect/>
          </a:stretch>
        </p:blipFill>
        <p:spPr>
          <a:xfrm>
            <a:off x="471489" y="727075"/>
            <a:ext cx="8072436" cy="5502275"/>
          </a:xfrm>
          <a:prstGeom prst="rect">
            <a:avLst/>
          </a:prstGeom>
        </p:spPr>
      </p:pic>
    </p:spTree>
    <p:extLst>
      <p:ext uri="{BB962C8B-B14F-4D97-AF65-F5344CB8AC3E}">
        <p14:creationId xmlns:p14="http://schemas.microsoft.com/office/powerpoint/2010/main" val="2221499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a:extLst>
              <a:ext uri="{FF2B5EF4-FFF2-40B4-BE49-F238E27FC236}">
                <a16:creationId xmlns:a16="http://schemas.microsoft.com/office/drawing/2014/main" xmlns="" id="{0CF0364C-58B4-4A6A-9B92-073801C0C1D3}"/>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Outline</a:t>
            </a:r>
            <a:endParaRPr lang="en-US" altLang="en-US" dirty="0">
              <a:effectLst>
                <a:outerShdw blurRad="38100" dist="38100" dir="2700000" algn="tl">
                  <a:srgbClr val="C0C0C0"/>
                </a:outerShdw>
              </a:effectLst>
            </a:endParaRPr>
          </a:p>
        </p:txBody>
      </p:sp>
      <p:sp>
        <p:nvSpPr>
          <p:cNvPr id="7171" name="Rectangle 3">
            <a:extLst>
              <a:ext uri="{FF2B5EF4-FFF2-40B4-BE49-F238E27FC236}">
                <a16:creationId xmlns:a16="http://schemas.microsoft.com/office/drawing/2014/main" xmlns="" id="{9F57DD97-E2B1-42A4-90D4-BD88E0EEBBDD}"/>
              </a:ext>
            </a:extLst>
          </p:cNvPr>
          <p:cNvSpPr>
            <a:spLocks noGrp="1" noChangeArrowheads="1"/>
          </p:cNvSpPr>
          <p:nvPr>
            <p:ph type="body" idx="1"/>
          </p:nvPr>
        </p:nvSpPr>
        <p:spPr>
          <a:xfrm>
            <a:off x="843379" y="1224828"/>
            <a:ext cx="7814845" cy="3861525"/>
          </a:xfrm>
        </p:spPr>
        <p:txBody>
          <a:bodyPr/>
          <a:lstStyle/>
          <a:p>
            <a:r>
              <a:rPr lang="en-US" altLang="en-US" dirty="0"/>
              <a:t>Basic Concepts</a:t>
            </a:r>
          </a:p>
          <a:p>
            <a:r>
              <a:rPr lang="en-US" altLang="en-US" dirty="0"/>
              <a:t>Ordered Indices </a:t>
            </a:r>
          </a:p>
          <a:p>
            <a:r>
              <a:rPr lang="en-US" altLang="en-US" dirty="0"/>
              <a:t>B</a:t>
            </a:r>
            <a:r>
              <a:rPr lang="en-US" altLang="en-US" baseline="30000" dirty="0"/>
              <a:t>+</a:t>
            </a:r>
            <a:r>
              <a:rPr lang="en-US" altLang="en-US" dirty="0"/>
              <a:t>-Tree Index Files</a:t>
            </a:r>
          </a:p>
          <a:p>
            <a:r>
              <a:rPr lang="en-US" altLang="en-US" dirty="0"/>
              <a:t>B-Tree Index Files</a:t>
            </a:r>
          </a:p>
          <a:p>
            <a:r>
              <a:rPr lang="en-US" altLang="en-US" dirty="0"/>
              <a:t>Hashing</a:t>
            </a:r>
          </a:p>
          <a:p>
            <a:r>
              <a:rPr lang="en-US" altLang="en-US" dirty="0"/>
              <a:t>Write-optimized indices </a:t>
            </a:r>
          </a:p>
          <a:p>
            <a:r>
              <a:rPr lang="en-US" altLang="en-US" dirty="0" err="1"/>
              <a:t>Spatio</a:t>
            </a:r>
            <a:r>
              <a:rPr lang="en-US" altLang="en-US" dirty="0"/>
              <a:t>-Temporal Indexing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a:extLst>
              <a:ext uri="{FF2B5EF4-FFF2-40B4-BE49-F238E27FC236}">
                <a16:creationId xmlns:a16="http://schemas.microsoft.com/office/drawing/2014/main" xmlns="" id="{71DBFB25-C332-4E15-B164-4E01F5530593}"/>
              </a:ext>
            </a:extLst>
          </p:cNvPr>
          <p:cNvSpPr>
            <a:spLocks noGrp="1" noChangeArrowheads="1"/>
          </p:cNvSpPr>
          <p:nvPr>
            <p:ph type="title"/>
          </p:nvPr>
        </p:nvSpPr>
        <p:spPr>
          <a:xfrm>
            <a:off x="768350" y="96838"/>
            <a:ext cx="8077200" cy="609600"/>
          </a:xfrm>
        </p:spPr>
        <p:txBody>
          <a:bodyPr/>
          <a:lstStyle/>
          <a:p>
            <a:pPr>
              <a:defRPr/>
            </a:pPr>
            <a:r>
              <a:rPr lang="en-US" altLang="en-US">
                <a:effectLst>
                  <a:outerShdw blurRad="38100" dist="38100" dir="2700000" algn="tl">
                    <a:srgbClr val="C0C0C0"/>
                  </a:outerShdw>
                </a:effectLst>
              </a:rPr>
              <a:t>Secondary Indices Example</a:t>
            </a:r>
          </a:p>
        </p:txBody>
      </p:sp>
      <p:sp>
        <p:nvSpPr>
          <p:cNvPr id="23555" name="Rectangle 3">
            <a:extLst>
              <a:ext uri="{FF2B5EF4-FFF2-40B4-BE49-F238E27FC236}">
                <a16:creationId xmlns:a16="http://schemas.microsoft.com/office/drawing/2014/main" xmlns="" id="{614B819D-50FE-4933-AE5F-989AA66F7244}"/>
              </a:ext>
            </a:extLst>
          </p:cNvPr>
          <p:cNvSpPr>
            <a:spLocks noGrp="1" noChangeArrowheads="1"/>
          </p:cNvSpPr>
          <p:nvPr>
            <p:ph type="body" sz="half" idx="2"/>
          </p:nvPr>
        </p:nvSpPr>
        <p:spPr>
          <a:xfrm>
            <a:off x="900113" y="1196950"/>
            <a:ext cx="7686675" cy="4818088"/>
          </a:xfrm>
        </p:spPr>
        <p:txBody>
          <a:bodyPr/>
          <a:lstStyle/>
          <a:p>
            <a:pPr>
              <a:buFont typeface="Wingdings" panose="05000000000000000000" pitchFamily="2" charset="2"/>
              <a:buChar char="§"/>
            </a:pPr>
            <a:r>
              <a:rPr lang="en-US" altLang="en-US" dirty="0"/>
              <a:t>Secondary index on salary field of </a:t>
            </a:r>
            <a:r>
              <a:rPr lang="en-US" altLang="en-US" dirty="0" smtClean="0"/>
              <a:t>instructor</a:t>
            </a:r>
          </a:p>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smtClean="0"/>
          </a:p>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smtClean="0"/>
          </a:p>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smtClean="0"/>
          </a:p>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smtClean="0"/>
          </a:p>
          <a:p>
            <a:pPr>
              <a:buFont typeface="Wingdings" panose="05000000000000000000" pitchFamily="2" charset="2"/>
              <a:buChar char="§"/>
            </a:pPr>
            <a:endParaRPr lang="en-US" altLang="en-US" dirty="0"/>
          </a:p>
          <a:p>
            <a:pPr marL="0" indent="0">
              <a:buNone/>
            </a:pPr>
            <a:endParaRPr lang="en-US" altLang="en-US" dirty="0" smtClean="0"/>
          </a:p>
          <a:p>
            <a:pPr>
              <a:buFont typeface="Wingdings" panose="05000000000000000000" pitchFamily="2" charset="2"/>
              <a:buChar char="§"/>
            </a:pPr>
            <a:r>
              <a:rPr lang="en-US" altLang="en-US" dirty="0" smtClean="0"/>
              <a:t>Index </a:t>
            </a:r>
            <a:r>
              <a:rPr lang="en-US" altLang="en-US" dirty="0"/>
              <a:t>record points to a bucket that contains pointers to all the actual records with that particular search-key value</a:t>
            </a:r>
            <a:r>
              <a:rPr lang="en-US" altLang="en-US" dirty="0" smtClean="0"/>
              <a:t>.</a:t>
            </a:r>
            <a:endParaRPr lang="en-US" altLang="en-US" dirty="0"/>
          </a:p>
        </p:txBody>
      </p:sp>
      <p:pic>
        <p:nvPicPr>
          <p:cNvPr id="23557" name="Picture 7">
            <a:extLst>
              <a:ext uri="{FF2B5EF4-FFF2-40B4-BE49-F238E27FC236}">
                <a16:creationId xmlns:a16="http://schemas.microsoft.com/office/drawing/2014/main" xmlns="" id="{676DB81F-D9AB-4AD6-84B4-BF691501F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59" y="1700204"/>
            <a:ext cx="6553190" cy="321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8355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9634" name="Rectangle 2">
            <a:extLst>
              <a:ext uri="{FF2B5EF4-FFF2-40B4-BE49-F238E27FC236}">
                <a16:creationId xmlns:a16="http://schemas.microsoft.com/office/drawing/2014/main" xmlns="" id="{1776D91E-94B0-4CCF-BA5E-7866FC2B3E0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Index Update:  Deletion</a:t>
            </a:r>
          </a:p>
        </p:txBody>
      </p:sp>
      <p:sp>
        <p:nvSpPr>
          <p:cNvPr id="31747" name="Rectangle 3">
            <a:extLst>
              <a:ext uri="{FF2B5EF4-FFF2-40B4-BE49-F238E27FC236}">
                <a16:creationId xmlns:a16="http://schemas.microsoft.com/office/drawing/2014/main" xmlns="" id="{4D47DCDE-E174-43EB-A520-C2E39222D128}"/>
              </a:ext>
            </a:extLst>
          </p:cNvPr>
          <p:cNvSpPr>
            <a:spLocks noGrp="1" noChangeArrowheads="1"/>
          </p:cNvSpPr>
          <p:nvPr>
            <p:ph type="body" idx="1"/>
          </p:nvPr>
        </p:nvSpPr>
        <p:spPr>
          <a:xfrm>
            <a:off x="887765" y="3465513"/>
            <a:ext cx="7581531" cy="3275012"/>
          </a:xfrm>
        </p:spPr>
        <p:txBody>
          <a:bodyPr/>
          <a:lstStyle/>
          <a:p>
            <a:r>
              <a:rPr lang="en-US" altLang="en-US" b="1" dirty="0"/>
              <a:t>Single-level index entry deletion:</a:t>
            </a:r>
          </a:p>
          <a:p>
            <a:pPr lvl="1"/>
            <a:r>
              <a:rPr lang="en-US" altLang="en-US" b="1" dirty="0"/>
              <a:t>Dense indices</a:t>
            </a:r>
            <a:r>
              <a:rPr lang="en-US" altLang="en-US" dirty="0"/>
              <a:t> – deletion of search-key is similar to file record deletion.</a:t>
            </a:r>
          </a:p>
          <a:p>
            <a:pPr lvl="1"/>
            <a:r>
              <a:rPr lang="en-US" altLang="en-US" b="1" dirty="0"/>
              <a:t>Sparse indices</a:t>
            </a:r>
            <a:r>
              <a:rPr lang="en-US" altLang="en-US" dirty="0"/>
              <a:t> –</a:t>
            </a:r>
          </a:p>
          <a:p>
            <a:pPr lvl="2"/>
            <a:r>
              <a:rPr lang="en-US" altLang="en-US" dirty="0"/>
              <a:t> if an entry for the search key exists in the index, it is deleted by replacing the entry in the index with the next search-key value in the file (in search-key order).  </a:t>
            </a:r>
          </a:p>
          <a:p>
            <a:pPr lvl="2"/>
            <a:r>
              <a:rPr lang="en-US" altLang="en-US" dirty="0"/>
              <a:t>If the next search-key value already has an index entry, the entry is deleted instead of being replaced.</a:t>
            </a:r>
          </a:p>
        </p:txBody>
      </p:sp>
      <p:pic>
        <p:nvPicPr>
          <p:cNvPr id="31748" name="Picture 7">
            <a:extLst>
              <a:ext uri="{FF2B5EF4-FFF2-40B4-BE49-F238E27FC236}">
                <a16:creationId xmlns:a16="http://schemas.microsoft.com/office/drawing/2014/main" xmlns="" id="{D8078A4D-BD66-4B0A-A59B-4E627C564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890588"/>
            <a:ext cx="6064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a:extLst>
              <a:ext uri="{FF2B5EF4-FFF2-40B4-BE49-F238E27FC236}">
                <a16:creationId xmlns:a16="http://schemas.microsoft.com/office/drawing/2014/main" xmlns="" id="{EC5EB7AA-615E-4396-BE67-AC06B9C00E1C}"/>
              </a:ext>
            </a:extLst>
          </p:cNvPr>
          <p:cNvSpPr>
            <a:spLocks noChangeArrowheads="1"/>
          </p:cNvSpPr>
          <p:nvPr/>
        </p:nvSpPr>
        <p:spPr bwMode="auto">
          <a:xfrm>
            <a:off x="887766" y="1739900"/>
            <a:ext cx="3112733"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Clr>
                <a:srgbClr val="002060"/>
              </a:buClr>
              <a:buSzPct val="110000"/>
              <a:buFont typeface="Wingdings" panose="05000000000000000000" pitchFamily="2" charset="2"/>
              <a:buChar char="§"/>
            </a:pPr>
            <a:r>
              <a:rPr lang="en-US" altLang="en-US" sz="1700" dirty="0"/>
              <a:t>If deleted record was the only record in the file with its particular search-key value, the search-key is deleted from the index also.</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682" name="Rectangle 2">
            <a:extLst>
              <a:ext uri="{FF2B5EF4-FFF2-40B4-BE49-F238E27FC236}">
                <a16:creationId xmlns:a16="http://schemas.microsoft.com/office/drawing/2014/main" xmlns="" id="{716639AD-F8B6-495F-99BB-A8C15DA67C1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Index Update:  Insertion</a:t>
            </a:r>
          </a:p>
        </p:txBody>
      </p:sp>
      <p:sp>
        <p:nvSpPr>
          <p:cNvPr id="33795" name="Rectangle 3">
            <a:extLst>
              <a:ext uri="{FF2B5EF4-FFF2-40B4-BE49-F238E27FC236}">
                <a16:creationId xmlns:a16="http://schemas.microsoft.com/office/drawing/2014/main" xmlns="" id="{C5E24636-92A6-40B8-ACF3-4EDA7B756226}"/>
              </a:ext>
            </a:extLst>
          </p:cNvPr>
          <p:cNvSpPr>
            <a:spLocks noGrp="1" noChangeArrowheads="1"/>
          </p:cNvSpPr>
          <p:nvPr>
            <p:ph idx="1"/>
          </p:nvPr>
        </p:nvSpPr>
        <p:spPr>
          <a:xfrm>
            <a:off x="861134" y="1067662"/>
            <a:ext cx="7653603" cy="5263469"/>
          </a:xfrm>
        </p:spPr>
        <p:txBody>
          <a:bodyPr/>
          <a:lstStyle/>
          <a:p>
            <a:r>
              <a:rPr lang="en-US" altLang="en-US" b="1" dirty="0"/>
              <a:t>Single-level index insertion:</a:t>
            </a:r>
          </a:p>
          <a:p>
            <a:pPr lvl="1"/>
            <a:r>
              <a:rPr lang="en-US" altLang="en-US" dirty="0"/>
              <a:t>Perform a lookup using the search-key value of the record to be inserted.</a:t>
            </a:r>
          </a:p>
          <a:p>
            <a:pPr lvl="1"/>
            <a:r>
              <a:rPr lang="en-US" altLang="en-US" b="1" dirty="0"/>
              <a:t>Dense indices</a:t>
            </a:r>
            <a:r>
              <a:rPr lang="en-US" altLang="en-US" dirty="0"/>
              <a:t> – if the search-key value does not appear in the index, insert it</a:t>
            </a:r>
          </a:p>
          <a:p>
            <a:pPr lvl="2"/>
            <a:r>
              <a:rPr lang="en-US" altLang="en-US" dirty="0"/>
              <a:t>Indices are maintained as sequential files</a:t>
            </a:r>
          </a:p>
          <a:p>
            <a:pPr lvl="2"/>
            <a:r>
              <a:rPr lang="en-US" altLang="en-US" dirty="0"/>
              <a:t>Need to create space for new entry, overflow blocks may be required</a:t>
            </a:r>
          </a:p>
          <a:p>
            <a:pPr lvl="1"/>
            <a:r>
              <a:rPr lang="en-US" altLang="en-US" b="1" dirty="0"/>
              <a:t>Sparse indices</a:t>
            </a:r>
            <a:r>
              <a:rPr lang="en-US" altLang="en-US" dirty="0"/>
              <a:t> – if index stores an entry for each block of the file, no change needs to be made to the index unless a new block is created.  </a:t>
            </a:r>
          </a:p>
          <a:p>
            <a:pPr lvl="2"/>
            <a:r>
              <a:rPr lang="en-US" altLang="en-US" dirty="0"/>
              <a:t>If a new block is created, the first search-key value appearing in the new block is inserted into the index.</a:t>
            </a:r>
          </a:p>
          <a:p>
            <a:r>
              <a:rPr lang="en-US" altLang="en-US" b="1" dirty="0"/>
              <a:t>Multilevel insertion and deletion:</a:t>
            </a:r>
            <a:r>
              <a:rPr lang="en-US" altLang="en-US" dirty="0"/>
              <a:t>  algorithms are simple extensions of the single-level algorithms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Indexing Use Cases</a:t>
            </a:r>
            <a:endParaRPr lang="en-IN" dirty="0"/>
          </a:p>
        </p:txBody>
      </p:sp>
      <p:sp>
        <p:nvSpPr>
          <p:cNvPr id="3" name="Content Placeholder 2"/>
          <p:cNvSpPr>
            <a:spLocks noGrp="1"/>
          </p:cNvSpPr>
          <p:nvPr>
            <p:ph idx="1"/>
          </p:nvPr>
        </p:nvSpPr>
        <p:spPr/>
        <p:txBody>
          <a:bodyPr/>
          <a:lstStyle/>
          <a:p>
            <a:pPr fontAlgn="auto"/>
            <a:r>
              <a:rPr lang="en-US" sz="1800" b="1" dirty="0" smtClean="0">
                <a:latin typeface="Times New Roman" pitchFamily="18" charset="0"/>
                <a:cs typeface="Times New Roman" pitchFamily="18" charset="0"/>
              </a:rPr>
              <a:t>Online </a:t>
            </a:r>
            <a:r>
              <a:rPr lang="en-US" sz="1800" b="1" dirty="0">
                <a:latin typeface="Times New Roman" pitchFamily="18" charset="0"/>
                <a:cs typeface="Times New Roman" pitchFamily="18" charset="0"/>
              </a:rPr>
              <a:t>Transaction Processing (OLTP) Systems:</a:t>
            </a:r>
            <a:r>
              <a:rPr lang="en-US" sz="1800" dirty="0">
                <a:latin typeface="Times New Roman" pitchFamily="18" charset="0"/>
                <a:cs typeface="Times New Roman" pitchFamily="18" charset="0"/>
              </a:rPr>
              <a:t> Indexing is well-suited for OLTP systems, where rapid data retrieval is essential for handling numerous concurrent user requests.</a:t>
            </a:r>
          </a:p>
          <a:p>
            <a:pPr fontAlgn="auto"/>
            <a:r>
              <a:rPr lang="en-US" sz="1800" b="1" dirty="0">
                <a:latin typeface="Times New Roman" pitchFamily="18" charset="0"/>
                <a:cs typeface="Times New Roman" pitchFamily="18" charset="0"/>
              </a:rPr>
              <a:t>Range Queries:</a:t>
            </a:r>
            <a:r>
              <a:rPr lang="en-US" sz="1800" dirty="0">
                <a:latin typeface="Times New Roman" pitchFamily="18" charset="0"/>
                <a:cs typeface="Times New Roman" pitchFamily="18" charset="0"/>
              </a:rPr>
              <a:t> When dealing with queries involving a range of values, ordered indexing can significantly speed up search times.</a:t>
            </a:r>
          </a:p>
          <a:p>
            <a:pPr fontAlgn="auto"/>
            <a:r>
              <a:rPr lang="en-US" sz="1800" b="1" dirty="0">
                <a:latin typeface="Times New Roman" pitchFamily="18" charset="0"/>
                <a:cs typeface="Times New Roman" pitchFamily="18" charset="0"/>
              </a:rPr>
              <a:t>Primary and Secondary Key Lookups: </a:t>
            </a:r>
            <a:r>
              <a:rPr lang="en-US" sz="1800" dirty="0">
                <a:latin typeface="Times New Roman" pitchFamily="18" charset="0"/>
                <a:cs typeface="Times New Roman" pitchFamily="18" charset="0"/>
              </a:rPr>
              <a:t>Indexing primary and secondary keys provide a direct path to essential data records.</a:t>
            </a:r>
          </a:p>
          <a:p>
            <a:pPr fontAlgn="auto"/>
            <a:r>
              <a:rPr lang="en-US" sz="1800" b="1" dirty="0">
                <a:latin typeface="Times New Roman" pitchFamily="18" charset="0"/>
                <a:cs typeface="Times New Roman" pitchFamily="18" charset="0"/>
              </a:rPr>
              <a:t>Best Practices:</a:t>
            </a:r>
          </a:p>
          <a:p>
            <a:pPr fontAlgn="auto"/>
            <a:r>
              <a:rPr lang="en-US" sz="1800" b="1" dirty="0">
                <a:latin typeface="Times New Roman" pitchFamily="18" charset="0"/>
                <a:cs typeface="Times New Roman" pitchFamily="18" charset="0"/>
              </a:rPr>
              <a:t>Limit the Number of Indexes:</a:t>
            </a:r>
            <a:r>
              <a:rPr lang="en-US" sz="1800" dirty="0">
                <a:latin typeface="Times New Roman" pitchFamily="18" charset="0"/>
                <a:cs typeface="Times New Roman" pitchFamily="18" charset="0"/>
              </a:rPr>
              <a:t> Too many indexes can lead to increased storage requirements and performance overhead. Identify critical fields and create indexes accordingly.</a:t>
            </a:r>
          </a:p>
          <a:p>
            <a:pPr fontAlgn="auto"/>
            <a:r>
              <a:rPr lang="en-US" sz="1800" b="1" dirty="0">
                <a:latin typeface="Times New Roman" pitchFamily="18" charset="0"/>
                <a:cs typeface="Times New Roman" pitchFamily="18" charset="0"/>
              </a:rPr>
              <a:t>Regular Maintenance:</a:t>
            </a:r>
            <a:r>
              <a:rPr lang="en-US" sz="1800" dirty="0">
                <a:latin typeface="Times New Roman" pitchFamily="18" charset="0"/>
                <a:cs typeface="Times New Roman" pitchFamily="18" charset="0"/>
              </a:rPr>
              <a:t> Periodically analyze and rebuild indexes to ensure optimal performance as data changes over time</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3341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rPr>
              <a:t>B</a:t>
            </a:r>
            <a:r>
              <a:rPr lang="en-US" altLang="en-US" baseline="30000" dirty="0">
                <a:effectLst/>
              </a:rPr>
              <a:t>+</a:t>
            </a:r>
            <a:r>
              <a:rPr lang="en-US" altLang="en-US" dirty="0">
                <a:effectLst/>
              </a:rPr>
              <a:t>-Tree</a:t>
            </a:r>
            <a:endParaRPr lang="en-IN" dirty="0"/>
          </a:p>
        </p:txBody>
      </p:sp>
      <p:sp>
        <p:nvSpPr>
          <p:cNvPr id="3" name="Content Placeholder 2"/>
          <p:cNvSpPr>
            <a:spLocks noGrp="1"/>
          </p:cNvSpPr>
          <p:nvPr>
            <p:ph idx="1"/>
          </p:nvPr>
        </p:nvSpPr>
        <p:spPr/>
        <p:txBody>
          <a:bodyPr/>
          <a:lstStyle/>
          <a:p>
            <a:pPr algn="just"/>
            <a:r>
              <a:rPr lang="en-GB" sz="2000" dirty="0">
                <a:latin typeface="Times New Roman" panose="02020603050405020304" pitchFamily="18" charset="0"/>
                <a:cs typeface="Times New Roman" panose="02020603050405020304" pitchFamily="18" charset="0"/>
              </a:rPr>
              <a:t>The B+ tree is a balanced binary search tree. It follows a multi-level index format.</a:t>
            </a:r>
          </a:p>
          <a:p>
            <a:pPr algn="just"/>
            <a:r>
              <a:rPr lang="en-GB" sz="2000" dirty="0">
                <a:latin typeface="Times New Roman" panose="02020603050405020304" pitchFamily="18" charset="0"/>
                <a:cs typeface="Times New Roman" panose="02020603050405020304" pitchFamily="18" charset="0"/>
              </a:rPr>
              <a:t>In the B+ tree, leaf nodes denote actual data pointers. B+ tree ensures that all leaf nodes remain at the same height</a:t>
            </a:r>
            <a:r>
              <a:rPr lang="en-GB" sz="2000" dirty="0" smtClean="0">
                <a:latin typeface="Times New Roman" panose="02020603050405020304" pitchFamily="18" charset="0"/>
                <a:cs typeface="Times New Roman" panose="02020603050405020304" pitchFamily="18" charset="0"/>
              </a:rPr>
              <a:t>.</a:t>
            </a:r>
          </a:p>
          <a:p>
            <a:pPr algn="just"/>
            <a:r>
              <a:rPr lang="en-GB" sz="2000" dirty="0">
                <a:latin typeface="Times New Roman" panose="02020603050405020304" pitchFamily="18" charset="0"/>
                <a:cs typeface="Times New Roman" panose="02020603050405020304" pitchFamily="18" charset="0"/>
              </a:rPr>
              <a:t> B+ trees store records in leaf nodes and keys in internal nodes</a:t>
            </a:r>
          </a:p>
          <a:p>
            <a:pPr algn="just"/>
            <a:r>
              <a:rPr lang="en-GB" sz="2000" dirty="0">
                <a:latin typeface="Times New Roman" panose="02020603050405020304" pitchFamily="18" charset="0"/>
                <a:cs typeface="Times New Roman" panose="02020603050405020304" pitchFamily="18" charset="0"/>
              </a:rPr>
              <a:t>In the B+ tree, the leaf nodes are linked using a link list. Therefore, a B+ tree can support random access as well as sequential access.</a:t>
            </a:r>
          </a:p>
          <a:p>
            <a:pPr algn="just"/>
            <a:r>
              <a:rPr lang="en-GB" sz="2000" dirty="0">
                <a:latin typeface="Times New Roman" panose="02020603050405020304" pitchFamily="18" charset="0"/>
                <a:cs typeface="Times New Roman" panose="02020603050405020304" pitchFamily="18" charset="0"/>
              </a:rPr>
              <a:t>The properties of B+ trees are similar to the properties of B trees, except that the </a:t>
            </a:r>
            <a:r>
              <a:rPr lang="en-GB" sz="2000" dirty="0" smtClean="0">
                <a:latin typeface="Times New Roman" panose="02020603050405020304" pitchFamily="18" charset="0"/>
                <a:cs typeface="Times New Roman" panose="02020603050405020304" pitchFamily="18" charset="0"/>
              </a:rPr>
              <a:t>B </a:t>
            </a:r>
            <a:r>
              <a:rPr lang="en-GB" sz="2000" dirty="0">
                <a:latin typeface="Times New Roman" panose="02020603050405020304" pitchFamily="18" charset="0"/>
                <a:cs typeface="Times New Roman" panose="02020603050405020304" pitchFamily="18" charset="0"/>
              </a:rPr>
              <a:t>trees can store keys and records in all internal nodes and leaf nodes </a:t>
            </a:r>
            <a:endParaRPr lang="en-GB" sz="2000" dirty="0" smtClean="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One profound property of the B+ tree is that all the leaf nodes are connected to each other in a single linked list format and a data pointer is available to point to the data present in disk file. This helps fetch the records in equal numbers of disk access.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140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2888"/>
            <a:ext cx="8077200" cy="609600"/>
          </a:xfrm>
        </p:spPr>
        <p:txBody>
          <a:bodyPr/>
          <a:lstStyle/>
          <a:p>
            <a:r>
              <a:rPr lang="en-IN" b="0" dirty="0">
                <a:effectLst/>
              </a:rPr>
              <a:t/>
            </a:r>
            <a:br>
              <a:rPr lang="en-IN" b="0" dirty="0">
                <a:effectLst/>
              </a:rPr>
            </a:br>
            <a:r>
              <a:rPr lang="en-IN" b="0" dirty="0">
                <a:effectLst/>
              </a:rPr>
              <a:t>Structure of B+ Tree</a:t>
            </a:r>
            <a:endParaRPr lang="en-IN" dirty="0"/>
          </a:p>
        </p:txBody>
      </p:sp>
      <p:pic>
        <p:nvPicPr>
          <p:cNvPr id="7" name="Content Placeholder 6"/>
          <p:cNvPicPr>
            <a:picLocks noGrp="1" noChangeAspect="1"/>
          </p:cNvPicPr>
          <p:nvPr>
            <p:ph idx="1"/>
          </p:nvPr>
        </p:nvPicPr>
        <p:blipFill>
          <a:blip r:embed="rId2"/>
          <a:stretch>
            <a:fillRect/>
          </a:stretch>
        </p:blipFill>
        <p:spPr>
          <a:xfrm>
            <a:off x="542925" y="1170781"/>
            <a:ext cx="8172450" cy="1696641"/>
          </a:xfrm>
          <a:prstGeom prst="rect">
            <a:avLst/>
          </a:prstGeom>
        </p:spPr>
      </p:pic>
      <p:sp>
        <p:nvSpPr>
          <p:cNvPr id="8" name="Rectangle 7"/>
          <p:cNvSpPr/>
          <p:nvPr/>
        </p:nvSpPr>
        <p:spPr>
          <a:xfrm>
            <a:off x="342900" y="3167062"/>
            <a:ext cx="8372475" cy="2800767"/>
          </a:xfrm>
          <a:prstGeom prst="rect">
            <a:avLst/>
          </a:prstGeom>
        </p:spPr>
        <p:txBody>
          <a:bodyPr wrap="square">
            <a:spAutoFit/>
          </a:bodyPr>
          <a:lstStyle/>
          <a:p>
            <a:pPr algn="just">
              <a:buFont typeface="Arial" panose="020B0604020202020204" pitchFamily="34" charset="0"/>
              <a:buChar char="•"/>
            </a:pPr>
            <a:r>
              <a:rPr lang="en-GB" dirty="0">
                <a:solidFill>
                  <a:srgbClr val="2B2A29"/>
                </a:solidFill>
                <a:latin typeface="Times New Roman" panose="02020603050405020304" pitchFamily="18" charset="0"/>
                <a:cs typeface="Times New Roman" panose="02020603050405020304" pitchFamily="18" charset="0"/>
              </a:rPr>
              <a:t>In the B+ tree, every leaf node is at equal distance from the root node. The B+ tree is of the order n where n is fixed for every B+ tree.</a:t>
            </a:r>
          </a:p>
          <a:p>
            <a:pPr algn="just">
              <a:buFont typeface="Arial" panose="020B0604020202020204" pitchFamily="34" charset="0"/>
              <a:buChar char="•"/>
            </a:pPr>
            <a:r>
              <a:rPr lang="en-GB" dirty="0">
                <a:solidFill>
                  <a:srgbClr val="2B2A29"/>
                </a:solidFill>
                <a:latin typeface="Times New Roman" panose="02020603050405020304" pitchFamily="18" charset="0"/>
                <a:cs typeface="Times New Roman" panose="02020603050405020304" pitchFamily="18" charset="0"/>
              </a:rPr>
              <a:t>It contains an internal node and leaf node</a:t>
            </a:r>
            <a:r>
              <a:rPr lang="en-GB" dirty="0" smtClean="0">
                <a:solidFill>
                  <a:srgbClr val="2B2A29"/>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Internal node</a:t>
            </a:r>
          </a:p>
          <a:p>
            <a:r>
              <a:rPr lang="en-GB" dirty="0">
                <a:latin typeface="Times New Roman" panose="02020603050405020304" pitchFamily="18" charset="0"/>
                <a:cs typeface="Times New Roman" panose="02020603050405020304" pitchFamily="18" charset="0"/>
              </a:rPr>
              <a:t>An internal node of the B+ tree can contain at least n/2 record pointers except the root node.</a:t>
            </a:r>
          </a:p>
          <a:p>
            <a:r>
              <a:rPr lang="en-GB" dirty="0">
                <a:latin typeface="Times New Roman" panose="02020603050405020304" pitchFamily="18" charset="0"/>
                <a:cs typeface="Times New Roman" panose="02020603050405020304" pitchFamily="18" charset="0"/>
              </a:rPr>
              <a:t>At most, an internal node of the tree contains n pointers.</a:t>
            </a:r>
          </a:p>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Leaf node</a:t>
            </a:r>
          </a:p>
          <a:p>
            <a:r>
              <a:rPr lang="en-GB" dirty="0">
                <a:latin typeface="Times New Roman" panose="02020603050405020304" pitchFamily="18" charset="0"/>
                <a:cs typeface="Times New Roman" panose="02020603050405020304" pitchFamily="18" charset="0"/>
              </a:rPr>
              <a:t>The leaf node of the B+ tree can contain at least n/2 record pointers and n/2 key values.</a:t>
            </a:r>
          </a:p>
          <a:p>
            <a:r>
              <a:rPr lang="en-GB" dirty="0">
                <a:latin typeface="Times New Roman" panose="02020603050405020304" pitchFamily="18" charset="0"/>
                <a:cs typeface="Times New Roman" panose="02020603050405020304" pitchFamily="18" charset="0"/>
              </a:rPr>
              <a:t>At most, a leaf node contains n record pointer and n key values.</a:t>
            </a:r>
          </a:p>
          <a:p>
            <a:r>
              <a:rPr lang="en-GB" dirty="0">
                <a:latin typeface="Times New Roman" panose="02020603050405020304" pitchFamily="18" charset="0"/>
                <a:cs typeface="Times New Roman" panose="02020603050405020304" pitchFamily="18" charset="0"/>
              </a:rPr>
              <a:t>Every leaf node of the B+ tree contains one block pointer P to point to next leaf node.</a:t>
            </a:r>
          </a:p>
          <a:p>
            <a:pPr algn="just">
              <a:buFont typeface="Arial" panose="020B0604020202020204" pitchFamily="34" charset="0"/>
              <a:buChar char="•"/>
            </a:pPr>
            <a:endParaRPr lang="en-GB" b="0" i="0" dirty="0">
              <a:solidFill>
                <a:srgbClr val="2B2A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294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87" y="535252"/>
            <a:ext cx="8077200" cy="609600"/>
          </a:xfrm>
        </p:spPr>
        <p:txBody>
          <a:bodyPr/>
          <a:lstStyle/>
          <a:p>
            <a:r>
              <a:rPr lang="en-IN" dirty="0">
                <a:effectLst/>
                <a:latin typeface="Times New Roman" panose="02020603050405020304" pitchFamily="18" charset="0"/>
                <a:cs typeface="Times New Roman" panose="02020603050405020304" pitchFamily="18" charset="0"/>
              </a:rPr>
              <a:t>Properties of B+ trees</a:t>
            </a:r>
            <a:r>
              <a:rPr lang="en-IN" b="0" dirty="0">
                <a:effectLst/>
              </a:rPr>
              <a:t/>
            </a:r>
            <a:br>
              <a:rPr lang="en-IN" b="0" dirty="0">
                <a:effectLst/>
              </a:rPr>
            </a:br>
            <a:endParaRPr lang="en-IN" dirty="0"/>
          </a:p>
        </p:txBody>
      </p:sp>
      <p:sp>
        <p:nvSpPr>
          <p:cNvPr id="4" name="Rectangle 2"/>
          <p:cNvSpPr>
            <a:spLocks noGrp="1" noChangeArrowheads="1"/>
          </p:cNvSpPr>
          <p:nvPr>
            <p:ph idx="1"/>
          </p:nvPr>
        </p:nvSpPr>
        <p:spPr bwMode="auto">
          <a:xfrm>
            <a:off x="242888" y="1144852"/>
            <a:ext cx="8715375"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lvl="0" indent="0">
              <a:spcBef>
                <a:spcPct val="0"/>
              </a:spcBef>
              <a:buClrTx/>
              <a:buSzTx/>
              <a:buFontTx/>
              <a:buChar char="•"/>
            </a:pP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Every node in a B+ Tree, except root, will hold a maximum of </a:t>
            </a:r>
            <a:r>
              <a:rPr kumimoji="0" 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t>
            </a: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children and (m-1) keys, and a minimum of  </a:t>
            </a:r>
            <a:r>
              <a:rPr lang="en-IN" sz="3200" dirty="0"/>
              <a:t/>
            </a:r>
            <a:br>
              <a:rPr lang="en-IN" sz="3200" dirty="0"/>
            </a:br>
            <a:r>
              <a:rPr lang="en-IN" sz="3200" dirty="0"/>
              <a:t>⌈</a:t>
            </a:r>
            <a:r>
              <a:rPr lang="en-IN" sz="2800" dirty="0" smtClean="0"/>
              <a:t>m/2</a:t>
            </a:r>
            <a:r>
              <a:rPr lang="en-IN" sz="3200" dirty="0" smtClean="0"/>
              <a:t>⌉</a:t>
            </a: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children  and </a:t>
            </a:r>
            <a:r>
              <a:rPr kumimoji="0" 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m−1/2</a:t>
            </a:r>
            <a:r>
              <a:rPr kumimoji="0" 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keys, since the order of the tree is </a:t>
            </a:r>
            <a:r>
              <a:rPr kumimoji="0" 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t>
            </a:r>
            <a:r>
              <a:rPr kumimoji="0" 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indent="0">
              <a:spcBef>
                <a:spcPct val="0"/>
              </a:spcBef>
              <a:buClrTx/>
              <a:buSzTx/>
              <a:buFontTx/>
              <a:buChar char="•"/>
            </a:pPr>
            <a:r>
              <a:rPr lang="en-GB" sz="2800" dirty="0">
                <a:latin typeface="Times New Roman" panose="02020603050405020304" pitchFamily="18" charset="0"/>
                <a:cs typeface="Times New Roman" panose="02020603050405020304" pitchFamily="18" charset="0"/>
              </a:rPr>
              <a:t>The root node must have no less than two children and at least one search key</a:t>
            </a:r>
            <a:r>
              <a:rPr lang="en-GB" sz="2800" dirty="0" smtClean="0">
                <a:latin typeface="Times New Roman" panose="02020603050405020304" pitchFamily="18" charset="0"/>
                <a:cs typeface="Times New Roman" panose="02020603050405020304" pitchFamily="18" charset="0"/>
              </a:rPr>
              <a:t>.</a:t>
            </a:r>
          </a:p>
          <a:p>
            <a:pPr marL="0" indent="0">
              <a:spcBef>
                <a:spcPct val="0"/>
              </a:spcBef>
              <a:buClrTx/>
              <a:buSzTx/>
              <a:buFontTx/>
              <a:buChar char="•"/>
            </a:pPr>
            <a:r>
              <a:rPr lang="en-GB" sz="2800" dirty="0">
                <a:latin typeface="Times New Roman" panose="02020603050405020304" pitchFamily="18" charset="0"/>
                <a:cs typeface="Times New Roman" panose="02020603050405020304" pitchFamily="18" charset="0"/>
              </a:rPr>
              <a:t>All the paths in a B tree must end at the same level, i.e. the leaf nodes must be at the same level.</a:t>
            </a:r>
          </a:p>
          <a:p>
            <a:pPr marL="0" indent="0">
              <a:spcBef>
                <a:spcPct val="0"/>
              </a:spcBef>
              <a:buClrTx/>
              <a:buSzTx/>
              <a:buFontTx/>
              <a:buChar char="•"/>
            </a:pPr>
            <a:r>
              <a:rPr lang="en-GB" sz="2800" dirty="0">
                <a:latin typeface="Times New Roman" panose="02020603050405020304" pitchFamily="18" charset="0"/>
                <a:cs typeface="Times New Roman" panose="02020603050405020304" pitchFamily="18" charset="0"/>
              </a:rPr>
              <a:t>A B+ tree always maintains sorted data.</a:t>
            </a:r>
          </a:p>
          <a:p>
            <a:pPr marL="0" indent="0">
              <a:spcBef>
                <a:spcPct val="0"/>
              </a:spcBef>
              <a:buClrTx/>
              <a:buSzTx/>
              <a:buFontTx/>
              <a:buChar char="•"/>
            </a:pPr>
            <a:endParaRPr lang="en-GB"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7261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72A0A4B5-93E8-4A46-9ABB-B723A76A3787}"/>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Example of B</a:t>
            </a:r>
            <a:r>
              <a:rPr lang="en-US" altLang="en-US" baseline="30000" dirty="0">
                <a:effectLst/>
              </a:rPr>
              <a:t>+</a:t>
            </a:r>
            <a:r>
              <a:rPr lang="en-US" altLang="en-US" dirty="0">
                <a:effectLst/>
              </a:rPr>
              <a:t>-Tree</a:t>
            </a:r>
          </a:p>
        </p:txBody>
      </p:sp>
      <p:cxnSp>
        <p:nvCxnSpPr>
          <p:cNvPr id="39939" name="Straight Connector 2">
            <a:extLst>
              <a:ext uri="{FF2B5EF4-FFF2-40B4-BE49-F238E27FC236}">
                <a16:creationId xmlns:a16="http://schemas.microsoft.com/office/drawing/2014/main" xmlns="" id="{BC2EC05F-0D0B-4482-9874-0FF50420CFF4}"/>
              </a:ext>
            </a:extLst>
          </p:cNvPr>
          <p:cNvCxnSpPr>
            <a:cxnSpLocks noChangeShapeType="1"/>
          </p:cNvCxnSpPr>
          <p:nvPr/>
        </p:nvCxnSpPr>
        <p:spPr bwMode="auto">
          <a:xfrm flipH="1">
            <a:off x="1266825" y="5692775"/>
            <a:ext cx="468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9940" name="Straight Connector 4">
            <a:extLst>
              <a:ext uri="{FF2B5EF4-FFF2-40B4-BE49-F238E27FC236}">
                <a16:creationId xmlns:a16="http://schemas.microsoft.com/office/drawing/2014/main" xmlns="" id="{933E215A-0801-419F-B5A4-24B70097A42E}"/>
              </a:ext>
            </a:extLst>
          </p:cNvPr>
          <p:cNvCxnSpPr>
            <a:cxnSpLocks noChangeShapeType="1"/>
          </p:cNvCxnSpPr>
          <p:nvPr/>
        </p:nvCxnSpPr>
        <p:spPr bwMode="auto">
          <a:xfrm flipH="1">
            <a:off x="1270000" y="2995613"/>
            <a:ext cx="19050" cy="2686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39941" name="Group 11">
            <a:extLst>
              <a:ext uri="{FF2B5EF4-FFF2-40B4-BE49-F238E27FC236}">
                <a16:creationId xmlns:a16="http://schemas.microsoft.com/office/drawing/2014/main" xmlns="" id="{EF92FA19-AB38-4BA7-99E1-186F98390EB1}"/>
              </a:ext>
            </a:extLst>
          </p:cNvPr>
          <p:cNvGrpSpPr>
            <a:grpSpLocks/>
          </p:cNvGrpSpPr>
          <p:nvPr/>
        </p:nvGrpSpPr>
        <p:grpSpPr bwMode="auto">
          <a:xfrm>
            <a:off x="141288" y="1176338"/>
            <a:ext cx="8891587" cy="5030787"/>
            <a:chOff x="141288" y="1176338"/>
            <a:chExt cx="8891587" cy="5030787"/>
          </a:xfrm>
        </p:grpSpPr>
        <p:pic>
          <p:nvPicPr>
            <p:cNvPr id="39942" name="Picture 5">
              <a:extLst>
                <a:ext uri="{FF2B5EF4-FFF2-40B4-BE49-F238E27FC236}">
                  <a16:creationId xmlns:a16="http://schemas.microsoft.com/office/drawing/2014/main" xmlns="" id="{D1B731C9-62E9-453D-8BC8-11CED13F8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176338"/>
              <a:ext cx="8891587"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10">
              <a:extLst>
                <a:ext uri="{FF2B5EF4-FFF2-40B4-BE49-F238E27FC236}">
                  <a16:creationId xmlns:a16="http://schemas.microsoft.com/office/drawing/2014/main" xmlns="" id="{DB162ECD-DB94-4A27-B11D-FEFC23CCB710}"/>
                </a:ext>
              </a:extLst>
            </p:cNvPr>
            <p:cNvSpPr>
              <a:spLocks noChangeArrowheads="1"/>
            </p:cNvSpPr>
            <p:nvPr/>
          </p:nvSpPr>
          <p:spPr bwMode="auto">
            <a:xfrm>
              <a:off x="1684609" y="3051960"/>
              <a:ext cx="64794" cy="2241992"/>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39944" name="Rectangle 13">
              <a:extLst>
                <a:ext uri="{FF2B5EF4-FFF2-40B4-BE49-F238E27FC236}">
                  <a16:creationId xmlns:a16="http://schemas.microsoft.com/office/drawing/2014/main" xmlns="" id="{6E563E24-5E98-4177-9D3D-31217A7F2052}"/>
                </a:ext>
              </a:extLst>
            </p:cNvPr>
            <p:cNvSpPr>
              <a:spLocks noChangeArrowheads="1"/>
            </p:cNvSpPr>
            <p:nvPr/>
          </p:nvSpPr>
          <p:spPr bwMode="auto">
            <a:xfrm>
              <a:off x="1658717" y="5315675"/>
              <a:ext cx="100548" cy="368827"/>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a:extLst>
              <a:ext uri="{FF2B5EF4-FFF2-40B4-BE49-F238E27FC236}">
                <a16:creationId xmlns:a16="http://schemas.microsoft.com/office/drawing/2014/main" xmlns="" id="{07CFB251-EA2C-47DA-B685-A75D8DCDB4A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Index Files (Cont.)</a:t>
            </a:r>
          </a:p>
        </p:txBody>
      </p:sp>
      <p:sp>
        <p:nvSpPr>
          <p:cNvPr id="40963" name="Rectangle 3">
            <a:extLst>
              <a:ext uri="{FF2B5EF4-FFF2-40B4-BE49-F238E27FC236}">
                <a16:creationId xmlns:a16="http://schemas.microsoft.com/office/drawing/2014/main" xmlns="" id="{FD53499C-F106-46F2-BF14-D21BEF327FB2}"/>
              </a:ext>
            </a:extLst>
          </p:cNvPr>
          <p:cNvSpPr>
            <a:spLocks noGrp="1" noChangeArrowheads="1"/>
          </p:cNvSpPr>
          <p:nvPr>
            <p:ph type="body" idx="1"/>
          </p:nvPr>
        </p:nvSpPr>
        <p:spPr>
          <a:xfrm>
            <a:off x="814388" y="1585907"/>
            <a:ext cx="7246937" cy="4244975"/>
          </a:xfrm>
        </p:spPr>
        <p:txBody>
          <a:bodyPr/>
          <a:lstStyle/>
          <a:p>
            <a:r>
              <a:rPr lang="en-US" altLang="en-US" dirty="0"/>
              <a:t>All paths from root to leaf are of the same length</a:t>
            </a:r>
          </a:p>
          <a:p>
            <a:r>
              <a:rPr lang="en-US" altLang="en-US" dirty="0"/>
              <a:t>Each node that is not a root or a leaf has between </a:t>
            </a:r>
            <a:r>
              <a:rPr lang="en-US" altLang="en-US" dirty="0">
                <a:sym typeface="Symbol" panose="05050102010706020507" pitchFamily="18" charset="2"/>
              </a:rPr>
              <a:t></a:t>
            </a:r>
            <a:r>
              <a:rPr lang="en-US" altLang="en-US" i="1" dirty="0"/>
              <a:t>n</a:t>
            </a:r>
            <a:r>
              <a:rPr lang="en-US" altLang="en-US" dirty="0"/>
              <a:t>/2</a:t>
            </a:r>
            <a:r>
              <a:rPr lang="en-US" altLang="en-US" dirty="0">
                <a:sym typeface="Symbol" panose="05050102010706020507" pitchFamily="18" charset="2"/>
              </a:rPr>
              <a:t></a:t>
            </a:r>
            <a:r>
              <a:rPr lang="en-US" altLang="en-US" dirty="0"/>
              <a:t> and </a:t>
            </a:r>
            <a:r>
              <a:rPr lang="en-US" altLang="en-US" i="1" dirty="0"/>
              <a:t>n</a:t>
            </a:r>
            <a:r>
              <a:rPr lang="en-US" altLang="en-US" dirty="0"/>
              <a:t> children.</a:t>
            </a:r>
          </a:p>
          <a:p>
            <a:r>
              <a:rPr lang="en-US" altLang="en-US" dirty="0"/>
              <a:t>A leaf node has between </a:t>
            </a:r>
            <a:r>
              <a:rPr lang="en-US" altLang="en-US" dirty="0">
                <a:sym typeface="Symbol" panose="05050102010706020507" pitchFamily="18" charset="2"/>
              </a:rPr>
              <a:t></a:t>
            </a:r>
            <a:r>
              <a:rPr lang="en-US" altLang="en-US" dirty="0"/>
              <a:t>(</a:t>
            </a:r>
            <a:r>
              <a:rPr lang="en-US" altLang="en-US" i="1" dirty="0"/>
              <a:t>n</a:t>
            </a:r>
            <a:r>
              <a:rPr lang="en-US" altLang="en-US" dirty="0"/>
              <a:t>–1)/2</a:t>
            </a:r>
            <a:r>
              <a:rPr lang="en-US" altLang="en-US" dirty="0">
                <a:sym typeface="Symbol" panose="05050102010706020507" pitchFamily="18" charset="2"/>
              </a:rPr>
              <a:t></a:t>
            </a:r>
            <a:r>
              <a:rPr lang="en-US" altLang="en-US" dirty="0"/>
              <a:t> and </a:t>
            </a:r>
            <a:r>
              <a:rPr lang="en-US" altLang="en-US" i="1" dirty="0"/>
              <a:t>n</a:t>
            </a:r>
            <a:r>
              <a:rPr lang="en-US" altLang="en-US" dirty="0"/>
              <a:t>–1 values</a:t>
            </a:r>
          </a:p>
          <a:p>
            <a:r>
              <a:rPr lang="en-US" altLang="en-US" dirty="0"/>
              <a:t>Special cases: </a:t>
            </a:r>
          </a:p>
          <a:p>
            <a:pPr lvl="1"/>
            <a:r>
              <a:rPr lang="en-US" altLang="en-US" dirty="0"/>
              <a:t>If the root is not a leaf, it has at least 2 children.</a:t>
            </a:r>
          </a:p>
          <a:p>
            <a:pPr lvl="1"/>
            <a:r>
              <a:rPr lang="en-US" altLang="en-US" dirty="0"/>
              <a:t>If the root is a leaf (that is, there are no other nodes in the tree), it can have between 0 and (</a:t>
            </a:r>
            <a:r>
              <a:rPr lang="en-US" altLang="en-US" i="1" dirty="0"/>
              <a:t>n</a:t>
            </a:r>
            <a:r>
              <a:rPr lang="en-US" altLang="en-US" dirty="0"/>
              <a:t>–1) values.</a:t>
            </a:r>
          </a:p>
        </p:txBody>
      </p:sp>
      <p:sp>
        <p:nvSpPr>
          <p:cNvPr id="40964" name="Text Box 4">
            <a:extLst>
              <a:ext uri="{FF2B5EF4-FFF2-40B4-BE49-F238E27FC236}">
                <a16:creationId xmlns:a16="http://schemas.microsoft.com/office/drawing/2014/main" xmlns="" id="{50EC1053-5CAA-4B1C-B11A-D206AA5195D2}"/>
              </a:ext>
            </a:extLst>
          </p:cNvPr>
          <p:cNvSpPr txBox="1">
            <a:spLocks noChangeArrowheads="1"/>
          </p:cNvSpPr>
          <p:nvPr/>
        </p:nvSpPr>
        <p:spPr bwMode="auto">
          <a:xfrm>
            <a:off x="814388" y="1158116"/>
            <a:ext cx="66040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A B</a:t>
            </a:r>
            <a:r>
              <a:rPr kumimoji="0" lang="en-US" altLang="en-US" sz="1700" baseline="30000" dirty="0"/>
              <a:t>+</a:t>
            </a:r>
            <a:r>
              <a:rPr kumimoji="0" lang="en-US" altLang="en-US" sz="1700" dirty="0"/>
              <a:t>-tree is a rooted tree satisfying the following properties: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xmlns="" id="{68085FC6-4A92-4F65-BAF7-E4906F9897A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Node Structure</a:t>
            </a:r>
          </a:p>
        </p:txBody>
      </p:sp>
      <p:sp>
        <p:nvSpPr>
          <p:cNvPr id="43011" name="Rectangle 3">
            <a:extLst>
              <a:ext uri="{FF2B5EF4-FFF2-40B4-BE49-F238E27FC236}">
                <a16:creationId xmlns:a16="http://schemas.microsoft.com/office/drawing/2014/main" xmlns="" id="{5E2DF636-C20B-414E-A588-A610771C96EE}"/>
              </a:ext>
            </a:extLst>
          </p:cNvPr>
          <p:cNvSpPr>
            <a:spLocks noGrp="1" noChangeArrowheads="1"/>
          </p:cNvSpPr>
          <p:nvPr>
            <p:ph type="body" idx="1"/>
          </p:nvPr>
        </p:nvSpPr>
        <p:spPr>
          <a:xfrm>
            <a:off x="768350" y="1067662"/>
            <a:ext cx="7746387" cy="5263469"/>
          </a:xfrm>
        </p:spPr>
        <p:txBody>
          <a:bodyPr/>
          <a:lstStyle/>
          <a:p>
            <a:pPr>
              <a:tabLst>
                <a:tab pos="1655763" algn="l"/>
              </a:tabLst>
            </a:pPr>
            <a:r>
              <a:rPr lang="en-US" altLang="en-US" dirty="0"/>
              <a:t>Typical node</a:t>
            </a:r>
            <a:br>
              <a:rPr lang="en-US" altLang="en-US" dirty="0"/>
            </a:br>
            <a:r>
              <a:rPr lang="en-US" altLang="en-US" dirty="0"/>
              <a:t/>
            </a:r>
            <a:br>
              <a:rPr lang="en-US" altLang="en-US" dirty="0"/>
            </a:br>
            <a:r>
              <a:rPr lang="en-US" altLang="en-US" dirty="0"/>
              <a:t/>
            </a:r>
            <a:br>
              <a:rPr lang="en-US" altLang="en-US" dirty="0"/>
            </a:br>
            <a:endParaRPr lang="en-US" altLang="en-US" dirty="0"/>
          </a:p>
          <a:p>
            <a:pPr lvl="1">
              <a:tabLst>
                <a:tab pos="1655763" algn="l"/>
              </a:tabLst>
            </a:pPr>
            <a:r>
              <a:rPr lang="en-US" altLang="en-US" dirty="0"/>
              <a:t>K</a:t>
            </a:r>
            <a:r>
              <a:rPr lang="en-US" altLang="en-US" baseline="-25000" dirty="0"/>
              <a:t>i</a:t>
            </a:r>
            <a:r>
              <a:rPr lang="en-US" altLang="en-US" dirty="0"/>
              <a:t> are the search-key values </a:t>
            </a:r>
          </a:p>
          <a:p>
            <a:pPr lvl="1">
              <a:tabLst>
                <a:tab pos="1655763" algn="l"/>
              </a:tabLst>
            </a:pPr>
            <a:r>
              <a:rPr lang="en-US" altLang="en-US" dirty="0"/>
              <a:t>P</a:t>
            </a:r>
            <a:r>
              <a:rPr lang="en-US" altLang="en-US" baseline="-25000" dirty="0"/>
              <a:t>i</a:t>
            </a:r>
            <a:r>
              <a:rPr lang="en-US" altLang="en-US" dirty="0"/>
              <a:t> are pointers to children (for non-leaf nodes) or pointers to records or buckets of records (for leaf nodes).</a:t>
            </a:r>
          </a:p>
          <a:p>
            <a:pPr>
              <a:tabLst>
                <a:tab pos="1655763" algn="l"/>
              </a:tabLst>
            </a:pPr>
            <a:r>
              <a:rPr lang="en-US" altLang="en-US" dirty="0"/>
              <a:t>The search-keys in a node are ordered </a:t>
            </a:r>
          </a:p>
          <a:p>
            <a:pPr>
              <a:buFont typeface="Monotype Sorts" pitchFamily="-65" charset="2"/>
              <a:buNone/>
              <a:tabLst>
                <a:tab pos="1655763" algn="l"/>
              </a:tabLst>
            </a:pPr>
            <a:r>
              <a:rPr lang="en-US" altLang="en-US" dirty="0"/>
              <a:t>		 </a:t>
            </a:r>
            <a:r>
              <a:rPr lang="en-US" altLang="en-US" i="1" dirty="0"/>
              <a:t>K</a:t>
            </a:r>
            <a:r>
              <a:rPr lang="en-US" altLang="en-US" baseline="-25000" dirty="0"/>
              <a:t>1 </a:t>
            </a:r>
            <a:r>
              <a:rPr lang="en-US" altLang="en-US" dirty="0">
                <a:sym typeface="Symbol" panose="05050102010706020507" pitchFamily="18" charset="2"/>
              </a:rPr>
              <a:t>&lt;</a:t>
            </a:r>
            <a:r>
              <a:rPr lang="en-US" altLang="en-US" dirty="0"/>
              <a:t> </a:t>
            </a:r>
            <a:r>
              <a:rPr lang="en-US" altLang="en-US" i="1" dirty="0"/>
              <a:t>K</a:t>
            </a:r>
            <a:r>
              <a:rPr lang="en-US" altLang="en-US" baseline="-25000" dirty="0"/>
              <a:t>2 </a:t>
            </a:r>
            <a:r>
              <a:rPr lang="en-US" altLang="en-US" dirty="0">
                <a:sym typeface="Symbol" panose="05050102010706020507" pitchFamily="18" charset="2"/>
              </a:rPr>
              <a:t>&lt;</a:t>
            </a:r>
            <a:r>
              <a:rPr lang="en-US" altLang="en-US" dirty="0"/>
              <a:t> </a:t>
            </a:r>
            <a:r>
              <a:rPr lang="en-US" altLang="en-US" i="1" dirty="0"/>
              <a:t>K</a:t>
            </a:r>
            <a:r>
              <a:rPr lang="en-US" altLang="en-US" baseline="-25000" dirty="0"/>
              <a:t>3 </a:t>
            </a:r>
            <a:r>
              <a:rPr lang="en-US" altLang="en-US" dirty="0">
                <a:sym typeface="Symbol" panose="05050102010706020507" pitchFamily="18" charset="2"/>
              </a:rPr>
              <a:t>&lt;</a:t>
            </a:r>
            <a:r>
              <a:rPr lang="en-US" altLang="en-US" dirty="0"/>
              <a:t> </a:t>
            </a:r>
            <a:r>
              <a:rPr lang="en-US" altLang="en-US" i="1" dirty="0"/>
              <a:t>. . .</a:t>
            </a:r>
            <a:r>
              <a:rPr lang="en-US" altLang="en-US" baseline="-25000" dirty="0"/>
              <a:t> </a:t>
            </a:r>
            <a:r>
              <a:rPr lang="en-US" altLang="en-US" dirty="0">
                <a:sym typeface="Symbol" panose="05050102010706020507" pitchFamily="18" charset="2"/>
              </a:rPr>
              <a:t>&lt;</a:t>
            </a:r>
            <a:r>
              <a:rPr lang="en-US" altLang="en-US" dirty="0"/>
              <a:t> </a:t>
            </a:r>
            <a:r>
              <a:rPr lang="en-US" altLang="en-US" i="1" dirty="0" err="1"/>
              <a:t>K</a:t>
            </a:r>
            <a:r>
              <a:rPr lang="en-US" altLang="en-US" i="1" baseline="-25000" dirty="0" err="1"/>
              <a:t>n</a:t>
            </a:r>
            <a:r>
              <a:rPr lang="en-US" altLang="en-US" i="1" baseline="-25000" dirty="0"/>
              <a:t>–</a:t>
            </a:r>
            <a:r>
              <a:rPr lang="en-US" altLang="en-US" baseline="-25000" dirty="0"/>
              <a:t>1</a:t>
            </a:r>
          </a:p>
          <a:p>
            <a:pPr>
              <a:buFont typeface="Monotype Sorts" pitchFamily="-65" charset="2"/>
              <a:buNone/>
              <a:tabLst>
                <a:tab pos="1655763" algn="l"/>
              </a:tabLst>
            </a:pPr>
            <a:r>
              <a:rPr lang="en-US" altLang="en-US" baseline="-25000" dirty="0"/>
              <a:t>        </a:t>
            </a:r>
            <a:r>
              <a:rPr lang="en-US" altLang="en-US" dirty="0"/>
              <a:t>(Initially assume no duplicate keys, address duplicates later)</a:t>
            </a:r>
          </a:p>
          <a:p>
            <a:pPr>
              <a:buFont typeface="Monotype Sorts" pitchFamily="-65" charset="2"/>
              <a:buNone/>
              <a:tabLst>
                <a:tab pos="1655763" algn="l"/>
              </a:tabLst>
            </a:pPr>
            <a:endParaRPr lang="en-US" altLang="en-US" dirty="0"/>
          </a:p>
          <a:p>
            <a:pPr>
              <a:buFont typeface="Monotype Sorts" pitchFamily="-65" charset="2"/>
              <a:buNone/>
              <a:tabLst>
                <a:tab pos="1655763" algn="l"/>
              </a:tabLst>
            </a:pPr>
            <a:endParaRPr lang="en-US" altLang="en-US" dirty="0"/>
          </a:p>
          <a:p>
            <a:pPr>
              <a:buFont typeface="Monotype Sorts" pitchFamily="-65" charset="2"/>
              <a:buNone/>
              <a:tabLst>
                <a:tab pos="1655763" algn="l"/>
              </a:tabLst>
            </a:pPr>
            <a:endParaRPr lang="en-US" altLang="en-US" dirty="0"/>
          </a:p>
        </p:txBody>
      </p:sp>
      <p:pic>
        <p:nvPicPr>
          <p:cNvPr id="43012" name="Picture 6">
            <a:extLst>
              <a:ext uri="{FF2B5EF4-FFF2-40B4-BE49-F238E27FC236}">
                <a16:creationId xmlns:a16="http://schemas.microsoft.com/office/drawing/2014/main" xmlns="" id="{61F7658D-8529-4C17-B4AA-522328E48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37" y="1648063"/>
            <a:ext cx="5813424" cy="45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xmlns="" id="{F3BCB465-833C-46CA-9A94-74540559D13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Basic Concepts</a:t>
            </a:r>
          </a:p>
        </p:txBody>
      </p:sp>
      <p:sp>
        <p:nvSpPr>
          <p:cNvPr id="9219" name="Rectangle 3">
            <a:extLst>
              <a:ext uri="{FF2B5EF4-FFF2-40B4-BE49-F238E27FC236}">
                <a16:creationId xmlns:a16="http://schemas.microsoft.com/office/drawing/2014/main" xmlns="" id="{21872072-543E-4407-92E7-BD753A24D6EA}"/>
              </a:ext>
            </a:extLst>
          </p:cNvPr>
          <p:cNvSpPr>
            <a:spLocks noGrp="1" noChangeArrowheads="1"/>
          </p:cNvSpPr>
          <p:nvPr>
            <p:ph type="body" idx="1"/>
          </p:nvPr>
        </p:nvSpPr>
        <p:spPr>
          <a:xfrm>
            <a:off x="852257" y="1135063"/>
            <a:ext cx="7448364" cy="5203825"/>
          </a:xfrm>
        </p:spPr>
        <p:txBody>
          <a:bodyPr/>
          <a:lstStyle/>
          <a:p>
            <a:r>
              <a:rPr lang="en-US" altLang="en-US" dirty="0"/>
              <a:t>Indexing mechanisms used to speed up access to desired data.</a:t>
            </a:r>
          </a:p>
          <a:p>
            <a:pPr lvl="1"/>
            <a:r>
              <a:rPr lang="en-US" altLang="en-US" dirty="0"/>
              <a:t>E.g., author catalog in library</a:t>
            </a:r>
          </a:p>
          <a:p>
            <a:r>
              <a:rPr lang="en-US" altLang="en-US" b="1" dirty="0">
                <a:solidFill>
                  <a:srgbClr val="002060"/>
                </a:solidFill>
              </a:rPr>
              <a:t>Search Key</a:t>
            </a:r>
            <a:r>
              <a:rPr lang="en-US" altLang="en-US" dirty="0">
                <a:solidFill>
                  <a:srgbClr val="002060"/>
                </a:solidFill>
              </a:rPr>
              <a:t> </a:t>
            </a:r>
            <a:r>
              <a:rPr lang="en-US" altLang="en-US" dirty="0"/>
              <a:t>- attribute to set of attributes used to look up records in a file.</a:t>
            </a:r>
          </a:p>
          <a:p>
            <a:r>
              <a:rPr lang="en-US" altLang="en-US" dirty="0"/>
              <a:t>An </a:t>
            </a:r>
            <a:r>
              <a:rPr lang="en-US" altLang="en-US" b="1" dirty="0">
                <a:solidFill>
                  <a:srgbClr val="002060"/>
                </a:solidFill>
              </a:rPr>
              <a:t>index file </a:t>
            </a:r>
            <a:r>
              <a:rPr lang="en-US" altLang="en-US" dirty="0"/>
              <a:t>consists of records (called </a:t>
            </a:r>
            <a:r>
              <a:rPr lang="en-US" altLang="en-US" b="1" dirty="0">
                <a:solidFill>
                  <a:srgbClr val="002060"/>
                </a:solidFill>
              </a:rPr>
              <a:t>index entries</a:t>
            </a:r>
            <a:r>
              <a:rPr lang="en-US" altLang="en-US" dirty="0"/>
              <a:t>) of the form</a:t>
            </a:r>
            <a:br>
              <a:rPr lang="en-US" altLang="en-US" dirty="0"/>
            </a:br>
            <a:r>
              <a:rPr lang="en-US" altLang="en-US" dirty="0"/>
              <a:t/>
            </a:r>
            <a:br>
              <a:rPr lang="en-US" altLang="en-US" dirty="0"/>
            </a:br>
            <a:endParaRPr lang="en-US" altLang="en-US" dirty="0"/>
          </a:p>
          <a:p>
            <a:r>
              <a:rPr lang="en-US" altLang="en-US" dirty="0"/>
              <a:t>Index files are typically much smaller than the original file </a:t>
            </a:r>
          </a:p>
          <a:p>
            <a:r>
              <a:rPr lang="en-US" altLang="en-US" dirty="0"/>
              <a:t>Two basic kinds of indices:</a:t>
            </a:r>
          </a:p>
          <a:p>
            <a:pPr lvl="1"/>
            <a:r>
              <a:rPr lang="en-US" altLang="en-US" b="1" dirty="0"/>
              <a:t>Ordered indices:  </a:t>
            </a:r>
            <a:r>
              <a:rPr lang="en-US" altLang="en-US" dirty="0"/>
              <a:t>search keys are stored in sorted order</a:t>
            </a:r>
          </a:p>
          <a:p>
            <a:pPr lvl="1"/>
            <a:r>
              <a:rPr lang="en-US" altLang="en-US" b="1" dirty="0"/>
              <a:t>Hash indices:</a:t>
            </a:r>
            <a:r>
              <a:rPr lang="en-US" altLang="en-US" dirty="0"/>
              <a:t>  search keys are distributed uniformly across </a:t>
            </a:r>
            <a:r>
              <a:rPr lang="ja-JP" altLang="en-US" dirty="0"/>
              <a:t>“</a:t>
            </a:r>
            <a:r>
              <a:rPr lang="en-US" altLang="ja-JP" dirty="0"/>
              <a:t>buckets</a:t>
            </a:r>
            <a:r>
              <a:rPr lang="ja-JP" altLang="en-US" dirty="0"/>
              <a:t>”</a:t>
            </a:r>
            <a:r>
              <a:rPr lang="en-US" altLang="ja-JP" dirty="0"/>
              <a:t> using a </a:t>
            </a:r>
            <a:r>
              <a:rPr lang="ja-JP" altLang="en-US" dirty="0"/>
              <a:t>“</a:t>
            </a:r>
            <a:r>
              <a:rPr lang="en-US" altLang="ja-JP" dirty="0"/>
              <a:t>hash function</a:t>
            </a:r>
            <a:r>
              <a:rPr lang="ja-JP" altLang="en-US" dirty="0"/>
              <a:t>”</a:t>
            </a:r>
            <a:r>
              <a:rPr lang="en-US" altLang="ja-JP" dirty="0"/>
              <a:t>. </a:t>
            </a:r>
            <a:endParaRPr lang="en-US" altLang="en-US" dirty="0"/>
          </a:p>
        </p:txBody>
      </p:sp>
      <p:sp>
        <p:nvSpPr>
          <p:cNvPr id="9220" name="Rectangle 4">
            <a:extLst>
              <a:ext uri="{FF2B5EF4-FFF2-40B4-BE49-F238E27FC236}">
                <a16:creationId xmlns:a16="http://schemas.microsoft.com/office/drawing/2014/main" xmlns="" id="{16F06304-6B39-487A-8AC9-A9EBD9D3B4F8}"/>
              </a:ext>
            </a:extLst>
          </p:cNvPr>
          <p:cNvSpPr>
            <a:spLocks noChangeArrowheads="1"/>
          </p:cNvSpPr>
          <p:nvPr/>
        </p:nvSpPr>
        <p:spPr bwMode="auto">
          <a:xfrm>
            <a:off x="2405633" y="2848225"/>
            <a:ext cx="1506538"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dirty="0"/>
              <a:t>search-key</a:t>
            </a:r>
          </a:p>
        </p:txBody>
      </p:sp>
      <p:sp>
        <p:nvSpPr>
          <p:cNvPr id="9221" name="Rectangle 5">
            <a:extLst>
              <a:ext uri="{FF2B5EF4-FFF2-40B4-BE49-F238E27FC236}">
                <a16:creationId xmlns:a16="http://schemas.microsoft.com/office/drawing/2014/main" xmlns="" id="{680F23AC-7EEA-420A-A744-1154880804FB}"/>
              </a:ext>
            </a:extLst>
          </p:cNvPr>
          <p:cNvSpPr>
            <a:spLocks noChangeArrowheads="1"/>
          </p:cNvSpPr>
          <p:nvPr/>
        </p:nvSpPr>
        <p:spPr bwMode="auto">
          <a:xfrm>
            <a:off x="3880421" y="2846638"/>
            <a:ext cx="1184275"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a:t>pointer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a:extLst>
              <a:ext uri="{FF2B5EF4-FFF2-40B4-BE49-F238E27FC236}">
                <a16:creationId xmlns:a16="http://schemas.microsoft.com/office/drawing/2014/main" xmlns="" id="{30825248-ECF3-42B1-B321-CDFB41005F4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Leaf Nodes in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a:t>
            </a:r>
          </a:p>
        </p:txBody>
      </p:sp>
      <p:sp>
        <p:nvSpPr>
          <p:cNvPr id="45059" name="Rectangle 3">
            <a:extLst>
              <a:ext uri="{FF2B5EF4-FFF2-40B4-BE49-F238E27FC236}">
                <a16:creationId xmlns:a16="http://schemas.microsoft.com/office/drawing/2014/main" xmlns="" id="{33B428D0-E1FF-4080-8E20-A5CE39542436}"/>
              </a:ext>
            </a:extLst>
          </p:cNvPr>
          <p:cNvSpPr>
            <a:spLocks noGrp="1" noChangeArrowheads="1"/>
          </p:cNvSpPr>
          <p:nvPr>
            <p:ph type="body" idx="1"/>
          </p:nvPr>
        </p:nvSpPr>
        <p:spPr>
          <a:xfrm>
            <a:off x="843379" y="1589088"/>
            <a:ext cx="7933909" cy="4876800"/>
          </a:xfrm>
        </p:spPr>
        <p:txBody>
          <a:bodyPr/>
          <a:lstStyle/>
          <a:p>
            <a:r>
              <a:rPr lang="en-US" altLang="en-US" dirty="0"/>
              <a:t>For </a:t>
            </a:r>
            <a:r>
              <a:rPr lang="en-US" altLang="en-US" i="1" dirty="0" err="1"/>
              <a:t>i</a:t>
            </a:r>
            <a:r>
              <a:rPr lang="en-US" altLang="en-US" dirty="0"/>
              <a:t> = 1, 2, . . ., </a:t>
            </a:r>
            <a:r>
              <a:rPr lang="en-US" altLang="en-US" i="1" dirty="0"/>
              <a:t>n–</a:t>
            </a:r>
            <a:r>
              <a:rPr lang="en-US" altLang="en-US" dirty="0"/>
              <a:t>1, pointer </a:t>
            </a:r>
            <a:r>
              <a:rPr lang="en-US" altLang="en-US" i="1" dirty="0"/>
              <a:t>P</a:t>
            </a:r>
            <a:r>
              <a:rPr lang="en-US" altLang="en-US" i="1" baseline="-25000" dirty="0"/>
              <a:t>i</a:t>
            </a:r>
            <a:r>
              <a:rPr lang="en-US" altLang="en-US" dirty="0"/>
              <a:t> points to a file record with search-key value </a:t>
            </a:r>
            <a:r>
              <a:rPr lang="en-US" altLang="en-US" i="1" dirty="0"/>
              <a:t>K</a:t>
            </a:r>
            <a:r>
              <a:rPr lang="en-US" altLang="en-US" i="1" baseline="-25000" dirty="0"/>
              <a:t>i</a:t>
            </a:r>
            <a:r>
              <a:rPr lang="en-US" altLang="en-US" dirty="0"/>
              <a:t>, </a:t>
            </a:r>
          </a:p>
          <a:p>
            <a:r>
              <a:rPr lang="en-US" altLang="en-US" dirty="0"/>
              <a:t>If </a:t>
            </a:r>
            <a:r>
              <a:rPr lang="en-US" altLang="en-US" i="1" dirty="0"/>
              <a:t>L</a:t>
            </a:r>
            <a:r>
              <a:rPr lang="en-US" altLang="en-US" i="1" baseline="-25000" dirty="0"/>
              <a:t>i</a:t>
            </a:r>
            <a:r>
              <a:rPr lang="en-US" altLang="en-US" i="1" dirty="0"/>
              <a:t>, </a:t>
            </a:r>
            <a:r>
              <a:rPr lang="en-US" altLang="en-US" i="1" dirty="0" err="1"/>
              <a:t>L</a:t>
            </a:r>
            <a:r>
              <a:rPr lang="en-US" altLang="en-US" i="1" baseline="-25000" dirty="0" err="1"/>
              <a:t>j</a:t>
            </a:r>
            <a:r>
              <a:rPr lang="en-US" altLang="en-US" dirty="0"/>
              <a:t> are leaf nodes and </a:t>
            </a:r>
            <a:r>
              <a:rPr lang="en-US" altLang="en-US" i="1" dirty="0" err="1"/>
              <a:t>i</a:t>
            </a:r>
            <a:r>
              <a:rPr lang="en-US" altLang="en-US" i="1" dirty="0"/>
              <a:t> </a:t>
            </a:r>
            <a:r>
              <a:rPr lang="en-US" altLang="en-US" dirty="0"/>
              <a:t>&lt; </a:t>
            </a:r>
            <a:r>
              <a:rPr lang="en-US" altLang="en-US" i="1" dirty="0"/>
              <a:t>j, L</a:t>
            </a:r>
            <a:r>
              <a:rPr lang="en-US" altLang="en-US" i="1" baseline="-25000" dirty="0"/>
              <a:t>i</a:t>
            </a:r>
            <a:r>
              <a:rPr lang="ja-JP" altLang="en-US" dirty="0"/>
              <a:t>’</a:t>
            </a:r>
            <a:r>
              <a:rPr lang="en-US" altLang="ja-JP" dirty="0"/>
              <a:t>s search-key values are less than or equal to </a:t>
            </a:r>
            <a:r>
              <a:rPr lang="en-US" altLang="ja-JP" i="1" dirty="0" err="1"/>
              <a:t>L</a:t>
            </a:r>
            <a:r>
              <a:rPr lang="en-US" altLang="ja-JP" i="1" baseline="-25000" dirty="0" err="1"/>
              <a:t>j</a:t>
            </a:r>
            <a:r>
              <a:rPr lang="ja-JP" altLang="en-US" dirty="0"/>
              <a:t>’</a:t>
            </a:r>
            <a:r>
              <a:rPr lang="en-US" altLang="ja-JP" dirty="0"/>
              <a:t>s search-key values</a:t>
            </a:r>
          </a:p>
          <a:p>
            <a:r>
              <a:rPr lang="en-US" altLang="en-US" i="1" dirty="0" err="1"/>
              <a:t>P</a:t>
            </a:r>
            <a:r>
              <a:rPr lang="en-US" altLang="en-US" i="1" baseline="-25000" dirty="0" err="1"/>
              <a:t>n</a:t>
            </a:r>
            <a:r>
              <a:rPr lang="en-US" altLang="en-US" dirty="0"/>
              <a:t> points to next leaf node in search-key order</a:t>
            </a:r>
          </a:p>
        </p:txBody>
      </p:sp>
      <p:sp>
        <p:nvSpPr>
          <p:cNvPr id="45060" name="Text Box 4">
            <a:extLst>
              <a:ext uri="{FF2B5EF4-FFF2-40B4-BE49-F238E27FC236}">
                <a16:creationId xmlns:a16="http://schemas.microsoft.com/office/drawing/2014/main" xmlns="" id="{76855706-2897-4A1C-BB15-612E6E125592}"/>
              </a:ext>
            </a:extLst>
          </p:cNvPr>
          <p:cNvSpPr txBox="1">
            <a:spLocks noChangeArrowheads="1"/>
          </p:cNvSpPr>
          <p:nvPr/>
        </p:nvSpPr>
        <p:spPr bwMode="auto">
          <a:xfrm>
            <a:off x="843379" y="1161707"/>
            <a:ext cx="312310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Properties of a leaf node:</a:t>
            </a:r>
          </a:p>
        </p:txBody>
      </p:sp>
      <p:grpSp>
        <p:nvGrpSpPr>
          <p:cNvPr id="45061" name="Group 7">
            <a:extLst>
              <a:ext uri="{FF2B5EF4-FFF2-40B4-BE49-F238E27FC236}">
                <a16:creationId xmlns:a16="http://schemas.microsoft.com/office/drawing/2014/main" xmlns="" id="{0ABF95CC-E6C9-439C-8C6C-8B69BDB3EC8C}"/>
              </a:ext>
            </a:extLst>
          </p:cNvPr>
          <p:cNvGrpSpPr>
            <a:grpSpLocks/>
          </p:cNvGrpSpPr>
          <p:nvPr/>
        </p:nvGrpSpPr>
        <p:grpSpPr bwMode="auto">
          <a:xfrm>
            <a:off x="1100138" y="3052254"/>
            <a:ext cx="7505700" cy="3295650"/>
            <a:chOff x="961" y="2239"/>
            <a:chExt cx="4527" cy="1961"/>
          </a:xfrm>
        </p:grpSpPr>
        <p:pic>
          <p:nvPicPr>
            <p:cNvPr id="45062" name="Picture 8">
              <a:extLst>
                <a:ext uri="{FF2B5EF4-FFF2-40B4-BE49-F238E27FC236}">
                  <a16:creationId xmlns:a16="http://schemas.microsoft.com/office/drawing/2014/main" xmlns="" id="{012C4B4A-CC70-4617-8C41-85390F390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8848" b="9171"/>
            <a:stretch>
              <a:fillRect/>
            </a:stretch>
          </p:blipFill>
          <p:spPr bwMode="auto">
            <a:xfrm>
              <a:off x="961" y="2537"/>
              <a:ext cx="4521"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a:extLst>
                <a:ext uri="{FF2B5EF4-FFF2-40B4-BE49-F238E27FC236}">
                  <a16:creationId xmlns:a16="http://schemas.microsoft.com/office/drawing/2014/main" xmlns="" id="{7BD2BFE1-0AF9-488E-85E2-AE4A1033A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8744"/>
            <a:stretch>
              <a:fillRect/>
            </a:stretch>
          </p:blipFill>
          <p:spPr bwMode="auto">
            <a:xfrm>
              <a:off x="967" y="2239"/>
              <a:ext cx="452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0977D842-A55D-45FB-A569-781D6F374B75}"/>
              </a:ext>
            </a:extLst>
          </p:cNvPr>
          <p:cNvSpPr>
            <a:spLocks noGrp="1" noChangeArrowheads="1"/>
          </p:cNvSpPr>
          <p:nvPr>
            <p:ph type="title"/>
          </p:nvPr>
        </p:nvSpPr>
        <p:spPr>
          <a:extLst/>
        </p:spPr>
        <p:txBody>
          <a:bodyPr/>
          <a:lstStyle/>
          <a:p>
            <a:pPr>
              <a:defRPr/>
            </a:pPr>
            <a:r>
              <a:rPr lang="en-US" altLang="en-US">
                <a:effectLst>
                  <a:outerShdw blurRad="38100" dist="38100" dir="2700000" algn="tl">
                    <a:srgbClr val="C0C0C0"/>
                  </a:outerShdw>
                </a:effectLst>
              </a:rPr>
              <a:t>Non-Leaf Nodes in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a:t>
            </a:r>
          </a:p>
        </p:txBody>
      </p:sp>
      <p:sp>
        <p:nvSpPr>
          <p:cNvPr id="47107" name="Rectangle 3">
            <a:extLst>
              <a:ext uri="{FF2B5EF4-FFF2-40B4-BE49-F238E27FC236}">
                <a16:creationId xmlns:a16="http://schemas.microsoft.com/office/drawing/2014/main" xmlns="" id="{522285B4-4C44-43C2-9590-DFD402152A18}"/>
              </a:ext>
            </a:extLst>
          </p:cNvPr>
          <p:cNvSpPr>
            <a:spLocks noGrp="1" noChangeArrowheads="1"/>
          </p:cNvSpPr>
          <p:nvPr>
            <p:ph type="body" idx="1"/>
          </p:nvPr>
        </p:nvSpPr>
        <p:spPr>
          <a:xfrm>
            <a:off x="768350" y="1067662"/>
            <a:ext cx="7746387" cy="5263469"/>
          </a:xfrm>
        </p:spPr>
        <p:txBody>
          <a:bodyPr/>
          <a:lstStyle/>
          <a:p>
            <a:r>
              <a:rPr lang="en-US" altLang="en-US" dirty="0"/>
              <a:t>Non leaf nodes form a multi-level sparse index on the leaf nodes.  For a non-leaf node with </a:t>
            </a:r>
            <a:r>
              <a:rPr lang="en-US" altLang="en-US" i="1" dirty="0"/>
              <a:t>m</a:t>
            </a:r>
            <a:r>
              <a:rPr lang="en-US" altLang="en-US" dirty="0"/>
              <a:t> pointers:</a:t>
            </a:r>
          </a:p>
          <a:p>
            <a:pPr lvl="1"/>
            <a:r>
              <a:rPr lang="en-US" altLang="en-US" dirty="0"/>
              <a:t>All the search-keys in the subtree to which </a:t>
            </a:r>
            <a:r>
              <a:rPr lang="en-US" altLang="en-US" i="1" dirty="0"/>
              <a:t>P</a:t>
            </a:r>
            <a:r>
              <a:rPr lang="en-US" altLang="en-US" baseline="-25000" dirty="0"/>
              <a:t>1</a:t>
            </a:r>
            <a:r>
              <a:rPr lang="en-US" altLang="en-US" dirty="0"/>
              <a:t> points are less than </a:t>
            </a:r>
            <a:r>
              <a:rPr lang="en-US" altLang="en-US" i="1" dirty="0"/>
              <a:t>K</a:t>
            </a:r>
            <a:r>
              <a:rPr lang="en-US" altLang="en-US" baseline="-25000" dirty="0"/>
              <a:t>1 </a:t>
            </a:r>
            <a:endParaRPr lang="en-US" altLang="en-US" dirty="0"/>
          </a:p>
          <a:p>
            <a:pPr lvl="1"/>
            <a:r>
              <a:rPr lang="en-US" altLang="en-US" dirty="0"/>
              <a:t>For 2 </a:t>
            </a:r>
            <a:r>
              <a:rPr lang="en-US" altLang="en-US"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n </a:t>
            </a:r>
            <a:r>
              <a:rPr lang="en-US" altLang="en-US" dirty="0">
                <a:sym typeface="Symbol" panose="05050102010706020507" pitchFamily="18" charset="2"/>
              </a:rPr>
              <a:t>– 1, all the search-keys in the subtree to which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points have values greater than or equal to </a:t>
            </a:r>
            <a:r>
              <a:rPr lang="en-US" altLang="en-US" i="1" dirty="0">
                <a:sym typeface="Symbol" panose="05050102010706020507" pitchFamily="18" charset="2"/>
              </a:rPr>
              <a:t>K</a:t>
            </a:r>
            <a:r>
              <a:rPr lang="en-US" altLang="en-US" i="1" baseline="-25000" dirty="0">
                <a:sym typeface="Symbol" panose="05050102010706020507" pitchFamily="18" charset="2"/>
              </a:rPr>
              <a:t>i</a:t>
            </a:r>
            <a:r>
              <a:rPr lang="en-US" altLang="en-US" baseline="-25000" dirty="0">
                <a:sym typeface="Symbol" panose="05050102010706020507" pitchFamily="18" charset="2"/>
              </a:rPr>
              <a:t>–1</a:t>
            </a:r>
            <a:r>
              <a:rPr lang="en-US" altLang="en-US" dirty="0">
                <a:sym typeface="Symbol" panose="05050102010706020507" pitchFamily="18" charset="2"/>
              </a:rPr>
              <a:t> and less than </a:t>
            </a:r>
            <a:r>
              <a:rPr lang="en-US" altLang="en-US" i="1" dirty="0">
                <a:sym typeface="Symbol" panose="05050102010706020507" pitchFamily="18" charset="2"/>
              </a:rPr>
              <a:t>K</a:t>
            </a:r>
            <a:r>
              <a:rPr lang="en-US" altLang="en-US" i="1" baseline="-25000" dirty="0">
                <a:sym typeface="Symbol" panose="05050102010706020507" pitchFamily="18" charset="2"/>
              </a:rPr>
              <a:t>i </a:t>
            </a:r>
          </a:p>
          <a:p>
            <a:pPr lvl="1"/>
            <a:r>
              <a:rPr lang="en-US" altLang="en-US" dirty="0">
                <a:sym typeface="Symbol" panose="05050102010706020507" pitchFamily="18" charset="2"/>
              </a:rPr>
              <a:t>All the search-keys in the subtree to which </a:t>
            </a:r>
            <a:r>
              <a:rPr lang="en-US" altLang="en-US" i="1" dirty="0" err="1">
                <a:sym typeface="Symbol" panose="05050102010706020507" pitchFamily="18" charset="2"/>
              </a:rPr>
              <a:t>P</a:t>
            </a:r>
            <a:r>
              <a:rPr lang="en-US" altLang="en-US" i="1" baseline="-25000" dirty="0" err="1">
                <a:sym typeface="Symbol" panose="05050102010706020507" pitchFamily="18" charset="2"/>
              </a:rPr>
              <a:t>n</a:t>
            </a:r>
            <a:r>
              <a:rPr lang="en-US" altLang="en-US" dirty="0">
                <a:sym typeface="Symbol" panose="05050102010706020507" pitchFamily="18" charset="2"/>
              </a:rPr>
              <a:t> points have values greater than or equal to </a:t>
            </a:r>
            <a:r>
              <a:rPr lang="en-US" altLang="en-US" i="1" dirty="0" err="1" smtClean="0">
                <a:sym typeface="Symbol" panose="05050102010706020507" pitchFamily="18" charset="2"/>
              </a:rPr>
              <a:t>K</a:t>
            </a:r>
            <a:r>
              <a:rPr lang="en-US" altLang="en-US" i="1" baseline="-25000" dirty="0" err="1" smtClean="0">
                <a:sym typeface="Symbol" panose="05050102010706020507" pitchFamily="18" charset="2"/>
              </a:rPr>
              <a:t>n</a:t>
            </a:r>
            <a:r>
              <a:rPr lang="en-US" altLang="en-US" baseline="-25000" dirty="0" smtClean="0">
                <a:sym typeface="Symbol" panose="05050102010706020507" pitchFamily="18" charset="2"/>
              </a:rPr>
              <a:t>–1</a:t>
            </a:r>
            <a:endParaRPr lang="en-US" altLang="en-US" dirty="0" smtClean="0">
              <a:sym typeface="Symbol" panose="05050102010706020507" pitchFamily="18" charset="2"/>
            </a:endParaRPr>
          </a:p>
          <a:p>
            <a:pPr lvl="1"/>
            <a:r>
              <a:rPr lang="en-US" altLang="en-US" dirty="0" smtClean="0">
                <a:sym typeface="Symbol" panose="05050102010706020507" pitchFamily="18" charset="2"/>
              </a:rPr>
              <a:t>General structure</a:t>
            </a:r>
          </a:p>
        </p:txBody>
      </p:sp>
      <p:pic>
        <p:nvPicPr>
          <p:cNvPr id="47108" name="Picture 6">
            <a:extLst>
              <a:ext uri="{FF2B5EF4-FFF2-40B4-BE49-F238E27FC236}">
                <a16:creationId xmlns:a16="http://schemas.microsoft.com/office/drawing/2014/main" xmlns="" id="{62FC7E36-0E9F-4C04-A7DA-9617738A4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34" y="3750667"/>
            <a:ext cx="5147161" cy="39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a:extLst>
              <a:ext uri="{FF2B5EF4-FFF2-40B4-BE49-F238E27FC236}">
                <a16:creationId xmlns:a16="http://schemas.microsoft.com/office/drawing/2014/main" xmlns="" id="{32E1A6C6-86FE-48FF-AA43-AFD7CE8AD82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a:t>
            </a:r>
          </a:p>
        </p:txBody>
      </p:sp>
      <p:sp>
        <p:nvSpPr>
          <p:cNvPr id="48131" name="Rectangle 3">
            <a:extLst>
              <a:ext uri="{FF2B5EF4-FFF2-40B4-BE49-F238E27FC236}">
                <a16:creationId xmlns:a16="http://schemas.microsoft.com/office/drawing/2014/main" xmlns="" id="{F1965228-E904-49E0-AF36-1FD378CB67E5}"/>
              </a:ext>
            </a:extLst>
          </p:cNvPr>
          <p:cNvSpPr>
            <a:spLocks noGrp="1" noChangeArrowheads="1"/>
          </p:cNvSpPr>
          <p:nvPr>
            <p:ph type="body" idx="1"/>
          </p:nvPr>
        </p:nvSpPr>
        <p:spPr>
          <a:xfrm>
            <a:off x="868365" y="1317612"/>
            <a:ext cx="6946897" cy="4254513"/>
          </a:xfrm>
        </p:spPr>
        <p:txBody>
          <a:bodyPr/>
          <a:lstStyle/>
          <a:p>
            <a:r>
              <a:rPr kumimoji="0" lang="en-US" altLang="en-US" dirty="0" smtClean="0"/>
              <a:t>B</a:t>
            </a:r>
            <a:r>
              <a:rPr kumimoji="0" lang="en-US" altLang="en-US" baseline="30000" dirty="0"/>
              <a:t>+</a:t>
            </a:r>
            <a:r>
              <a:rPr kumimoji="0" lang="en-US" altLang="en-US" dirty="0"/>
              <a:t>-tree for </a:t>
            </a:r>
            <a:r>
              <a:rPr kumimoji="0" lang="en-US" altLang="en-US" i="1" dirty="0"/>
              <a:t>instructor </a:t>
            </a:r>
            <a:r>
              <a:rPr kumimoji="0" lang="en-US" altLang="en-US" dirty="0"/>
              <a:t>file (</a:t>
            </a:r>
            <a:r>
              <a:rPr kumimoji="0" lang="en-US" altLang="en-US" i="1" dirty="0"/>
              <a:t>n</a:t>
            </a:r>
            <a:r>
              <a:rPr kumimoji="0" lang="en-US" altLang="en-US" dirty="0"/>
              <a:t> = 6)</a:t>
            </a:r>
          </a:p>
          <a:p>
            <a:endParaRPr lang="en-US" altLang="en-US" dirty="0" smtClean="0"/>
          </a:p>
          <a:p>
            <a:endParaRPr lang="en-US" altLang="en-US" dirty="0"/>
          </a:p>
          <a:p>
            <a:endParaRPr lang="en-US" altLang="en-US" dirty="0" smtClean="0"/>
          </a:p>
          <a:p>
            <a:endParaRPr lang="en-US" altLang="en-US" dirty="0"/>
          </a:p>
          <a:p>
            <a:pPr marL="0" indent="0">
              <a:buNone/>
            </a:pPr>
            <a:endParaRPr lang="en-US" altLang="en-US" dirty="0" smtClean="0"/>
          </a:p>
          <a:p>
            <a:r>
              <a:rPr lang="en-US" altLang="en-US" dirty="0" smtClean="0"/>
              <a:t>Leaf </a:t>
            </a:r>
            <a:r>
              <a:rPr lang="en-US" altLang="en-US" dirty="0"/>
              <a:t>nodes must have between 3 and 5 values </a:t>
            </a:r>
            <a:br>
              <a:rPr lang="en-US" altLang="en-US" dirty="0"/>
            </a:br>
            <a:r>
              <a:rPr lang="en-US" altLang="en-US" dirty="0"/>
              <a:t>(</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–1)/2 and </a:t>
            </a:r>
            <a:r>
              <a:rPr lang="en-US" altLang="en-US" i="1" dirty="0">
                <a:sym typeface="Symbol" panose="05050102010706020507" pitchFamily="18" charset="2"/>
              </a:rPr>
              <a:t>n </a:t>
            </a:r>
            <a:r>
              <a:rPr lang="en-US" altLang="en-US" dirty="0">
                <a:sym typeface="Symbol" panose="05050102010706020507" pitchFamily="18" charset="2"/>
              </a:rPr>
              <a:t>–1, with </a:t>
            </a:r>
            <a:r>
              <a:rPr lang="en-US" altLang="en-US" i="1" dirty="0">
                <a:sym typeface="Symbol" panose="05050102010706020507" pitchFamily="18" charset="2"/>
              </a:rPr>
              <a:t>n</a:t>
            </a:r>
            <a:r>
              <a:rPr lang="en-US" altLang="en-US" dirty="0">
                <a:sym typeface="Symbol" panose="05050102010706020507" pitchFamily="18" charset="2"/>
              </a:rPr>
              <a:t> = 6).</a:t>
            </a:r>
          </a:p>
          <a:p>
            <a:r>
              <a:rPr lang="en-US" altLang="en-US" dirty="0">
                <a:sym typeface="Symbol" panose="05050102010706020507" pitchFamily="18" charset="2"/>
              </a:rPr>
              <a:t>Non-leaf nodes other than root must have between 3 and 6 children </a:t>
            </a:r>
            <a:r>
              <a:rPr lang="en-US" altLang="en-US" dirty="0"/>
              <a:t>(</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/2 and </a:t>
            </a:r>
            <a:r>
              <a:rPr lang="en-US" altLang="en-US" i="1" dirty="0">
                <a:sym typeface="Symbol" panose="05050102010706020507" pitchFamily="18" charset="2"/>
              </a:rPr>
              <a:t>n </a:t>
            </a:r>
            <a:r>
              <a:rPr lang="en-US" altLang="en-US" dirty="0">
                <a:sym typeface="Symbol" panose="05050102010706020507" pitchFamily="18" charset="2"/>
              </a:rPr>
              <a:t>with </a:t>
            </a:r>
            <a:r>
              <a:rPr lang="en-US" altLang="en-US" i="1" dirty="0">
                <a:sym typeface="Symbol" panose="05050102010706020507" pitchFamily="18" charset="2"/>
              </a:rPr>
              <a:t>n</a:t>
            </a:r>
            <a:r>
              <a:rPr lang="en-US" altLang="en-US" dirty="0">
                <a:sym typeface="Symbol" panose="05050102010706020507" pitchFamily="18" charset="2"/>
              </a:rPr>
              <a:t> =6).</a:t>
            </a:r>
          </a:p>
          <a:p>
            <a:r>
              <a:rPr lang="en-US" altLang="en-US" dirty="0">
                <a:sym typeface="Symbol" panose="05050102010706020507" pitchFamily="18" charset="2"/>
              </a:rPr>
              <a:t>Root must have at least 2 children.</a:t>
            </a:r>
          </a:p>
        </p:txBody>
      </p:sp>
      <p:pic>
        <p:nvPicPr>
          <p:cNvPr id="48133" name="Picture 6">
            <a:extLst>
              <a:ext uri="{FF2B5EF4-FFF2-40B4-BE49-F238E27FC236}">
                <a16:creationId xmlns:a16="http://schemas.microsoft.com/office/drawing/2014/main" xmlns="" id="{33F38C9F-4795-45E8-AC13-8552F375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92290"/>
            <a:ext cx="85407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a:extLst>
              <a:ext uri="{FF2B5EF4-FFF2-40B4-BE49-F238E27FC236}">
                <a16:creationId xmlns:a16="http://schemas.microsoft.com/office/drawing/2014/main" xmlns="" id="{2236C35C-12A7-41B6-BCCD-455129331DC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Observations about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a:t>
            </a:r>
          </a:p>
        </p:txBody>
      </p:sp>
      <p:sp>
        <p:nvSpPr>
          <p:cNvPr id="61442" name="Rectangle 3">
            <a:extLst>
              <a:ext uri="{FF2B5EF4-FFF2-40B4-BE49-F238E27FC236}">
                <a16:creationId xmlns:a16="http://schemas.microsoft.com/office/drawing/2014/main" xmlns="" id="{30320B58-A814-4C25-9DB6-EE325318540C}"/>
              </a:ext>
            </a:extLst>
          </p:cNvPr>
          <p:cNvSpPr>
            <a:spLocks noGrp="1" noChangeArrowheads="1"/>
          </p:cNvSpPr>
          <p:nvPr>
            <p:ph type="body" idx="1"/>
          </p:nvPr>
        </p:nvSpPr>
        <p:spPr>
          <a:xfrm>
            <a:off x="768350" y="1067662"/>
            <a:ext cx="7746387" cy="5263469"/>
          </a:xfrm>
        </p:spPr>
        <p:txBody>
          <a:bodyPr/>
          <a:lstStyle/>
          <a:p>
            <a:r>
              <a:rPr lang="en-US" altLang="en-US" dirty="0"/>
              <a:t>Since the inter-node connections are done by pointers, </a:t>
            </a:r>
            <a:r>
              <a:rPr lang="ja-JP" altLang="en-US" dirty="0"/>
              <a:t>“</a:t>
            </a:r>
            <a:r>
              <a:rPr lang="en-US" altLang="ja-JP" dirty="0"/>
              <a:t>logically</a:t>
            </a:r>
            <a:r>
              <a:rPr lang="ja-JP" altLang="en-US" dirty="0"/>
              <a:t>”</a:t>
            </a:r>
            <a:r>
              <a:rPr lang="en-US" altLang="ja-JP" dirty="0"/>
              <a:t> close blocks need not be </a:t>
            </a:r>
            <a:r>
              <a:rPr lang="ja-JP" altLang="en-US" dirty="0"/>
              <a:t>“</a:t>
            </a:r>
            <a:r>
              <a:rPr lang="en-US" altLang="ja-JP" dirty="0"/>
              <a:t>physically</a:t>
            </a:r>
            <a:r>
              <a:rPr lang="ja-JP" altLang="en-US" dirty="0"/>
              <a:t>”</a:t>
            </a:r>
            <a:r>
              <a:rPr lang="en-US" altLang="ja-JP" dirty="0"/>
              <a:t> close.</a:t>
            </a:r>
          </a:p>
          <a:p>
            <a:r>
              <a:rPr lang="en-US" altLang="en-US" dirty="0"/>
              <a:t>The non-leaf levels of the B</a:t>
            </a:r>
            <a:r>
              <a:rPr lang="en-US" altLang="en-US" baseline="30000" dirty="0"/>
              <a:t>+</a:t>
            </a:r>
            <a:r>
              <a:rPr lang="en-US" altLang="en-US" dirty="0"/>
              <a:t>-tree form a hierarchy of sparse indices.</a:t>
            </a:r>
          </a:p>
          <a:p>
            <a:r>
              <a:rPr lang="en-US" altLang="en-US" dirty="0"/>
              <a:t>The B</a:t>
            </a:r>
            <a:r>
              <a:rPr lang="en-US" altLang="en-US" baseline="30000" dirty="0"/>
              <a:t>+</a:t>
            </a:r>
            <a:r>
              <a:rPr lang="en-US" altLang="en-US" dirty="0"/>
              <a:t>-tree contains a relatively small number of levels</a:t>
            </a:r>
          </a:p>
          <a:p>
            <a:pPr lvl="2"/>
            <a:r>
              <a:rPr lang="en-US" altLang="en-US" dirty="0"/>
              <a:t>Level below root has at least 2* </a:t>
            </a:r>
            <a:r>
              <a:rPr lang="en-US" altLang="en-US" dirty="0">
                <a:sym typeface="Symbol" panose="05050102010706020507" pitchFamily="18" charset="2"/>
              </a:rPr>
              <a:t></a:t>
            </a:r>
            <a:r>
              <a:rPr lang="en-US" altLang="en-US" dirty="0"/>
              <a:t>n/2</a:t>
            </a:r>
            <a:r>
              <a:rPr lang="en-US" altLang="en-US" dirty="0">
                <a:sym typeface="Symbol" panose="05050102010706020507" pitchFamily="18" charset="2"/>
              </a:rPr>
              <a:t> </a:t>
            </a:r>
            <a:r>
              <a:rPr lang="en-US" altLang="en-US" dirty="0"/>
              <a:t>values</a:t>
            </a:r>
          </a:p>
          <a:p>
            <a:pPr lvl="2"/>
            <a:r>
              <a:rPr lang="en-US" altLang="en-US" dirty="0"/>
              <a:t>Next level has at least 2* </a:t>
            </a:r>
            <a:r>
              <a:rPr lang="en-US" altLang="en-US" dirty="0">
                <a:sym typeface="Symbol" panose="05050102010706020507" pitchFamily="18" charset="2"/>
              </a:rPr>
              <a:t></a:t>
            </a:r>
            <a:r>
              <a:rPr lang="en-US" altLang="en-US" dirty="0"/>
              <a:t>n/2</a:t>
            </a:r>
            <a:r>
              <a:rPr lang="en-US" altLang="en-US" dirty="0">
                <a:sym typeface="Symbol" panose="05050102010706020507" pitchFamily="18" charset="2"/>
              </a:rPr>
              <a:t> * </a:t>
            </a:r>
            <a:r>
              <a:rPr lang="en-US" altLang="en-US" dirty="0"/>
              <a:t>n/2</a:t>
            </a:r>
            <a:r>
              <a:rPr lang="en-US" altLang="en-US" dirty="0">
                <a:sym typeface="Symbol" panose="05050102010706020507" pitchFamily="18" charset="2"/>
              </a:rPr>
              <a:t></a:t>
            </a:r>
            <a:r>
              <a:rPr lang="en-US" altLang="en-US" dirty="0"/>
              <a:t> values</a:t>
            </a:r>
          </a:p>
          <a:p>
            <a:pPr lvl="2"/>
            <a:r>
              <a:rPr lang="en-US" altLang="en-US" dirty="0"/>
              <a:t>.. etc.</a:t>
            </a:r>
          </a:p>
          <a:p>
            <a:pPr lvl="1"/>
            <a:r>
              <a:rPr lang="en-US" altLang="en-US" dirty="0"/>
              <a:t>If there are </a:t>
            </a:r>
            <a:r>
              <a:rPr lang="en-US" altLang="en-US" i="1" dirty="0"/>
              <a:t>K</a:t>
            </a:r>
            <a:r>
              <a:rPr lang="en-US" altLang="en-US" dirty="0"/>
              <a:t> search-key values in the file, the tree height is no more than </a:t>
            </a:r>
            <a:r>
              <a:rPr lang="en-US" altLang="en-US" dirty="0">
                <a:sym typeface="Symbol" panose="05050102010706020507" pitchFamily="18" charset="2"/>
              </a:rPr>
              <a:t> </a:t>
            </a:r>
            <a:r>
              <a:rPr lang="en-US" altLang="en-US" dirty="0" err="1">
                <a:sym typeface="Symbol" panose="05050102010706020507" pitchFamily="18" charset="2"/>
              </a:rPr>
              <a:t>log</a:t>
            </a:r>
            <a:r>
              <a:rPr lang="en-US" altLang="en-US" baseline="-25000" dirty="0" err="1">
                <a:sym typeface="Symbol" panose="05050102010706020507" pitchFamily="18" charset="2"/>
              </a:rPr>
              <a:t></a:t>
            </a:r>
            <a:r>
              <a:rPr lang="en-US" altLang="en-US" i="1" baseline="-25000" dirty="0" err="1">
                <a:sym typeface="Symbol" panose="05050102010706020507" pitchFamily="18" charset="2"/>
              </a:rPr>
              <a:t>n</a:t>
            </a:r>
            <a:r>
              <a:rPr lang="en-US" altLang="en-US" baseline="-25000" dirty="0">
                <a:sym typeface="Symbol" panose="05050102010706020507" pitchFamily="18" charset="2"/>
              </a:rPr>
              <a:t>/2</a:t>
            </a:r>
            <a:r>
              <a:rPr lang="en-US" altLang="en-US" dirty="0">
                <a:sym typeface="Symbol" panose="05050102010706020507" pitchFamily="18" charset="2"/>
              </a:rPr>
              <a:t>(</a:t>
            </a:r>
            <a:r>
              <a:rPr lang="en-US" altLang="en-US" i="1" dirty="0">
                <a:sym typeface="Symbol" panose="05050102010706020507" pitchFamily="18" charset="2"/>
              </a:rPr>
              <a:t>K</a:t>
            </a:r>
            <a:r>
              <a:rPr lang="en-US" altLang="en-US" dirty="0">
                <a:sym typeface="Symbol" panose="05050102010706020507" pitchFamily="18" charset="2"/>
              </a:rPr>
              <a:t>)</a:t>
            </a:r>
            <a:endParaRPr lang="en-US" altLang="en-US" dirty="0"/>
          </a:p>
          <a:p>
            <a:pPr lvl="1"/>
            <a:r>
              <a:rPr lang="en-US" altLang="en-US" dirty="0"/>
              <a:t>thus searches can be conducted efficiently.</a:t>
            </a:r>
          </a:p>
          <a:p>
            <a:r>
              <a:rPr lang="en-US" altLang="en-US" dirty="0"/>
              <a:t>Insertions and deletions to the main file can be handled efficiently, as the index can be restructured in logarithmic time (as we shall see).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4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a:extLst>
              <a:ext uri="{FF2B5EF4-FFF2-40B4-BE49-F238E27FC236}">
                <a16:creationId xmlns:a16="http://schemas.microsoft.com/office/drawing/2014/main" xmlns="" id="{392FDAD7-CC47-40E9-9944-E39B35E9CE1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Queries on B</a:t>
            </a:r>
            <a:r>
              <a:rPr lang="en-US" altLang="en-US" baseline="30000" dirty="0">
                <a:effectLst>
                  <a:outerShdw blurRad="38100" dist="38100" dir="2700000" algn="tl">
                    <a:srgbClr val="C0C0C0"/>
                  </a:outerShdw>
                </a:effectLst>
              </a:rPr>
              <a:t>+</a:t>
            </a:r>
            <a:r>
              <a:rPr lang="en-US" altLang="en-US" dirty="0">
                <a:effectLst>
                  <a:outerShdw blurRad="38100" dist="38100" dir="2700000" algn="tl">
                    <a:srgbClr val="C0C0C0"/>
                  </a:outerShdw>
                </a:effectLst>
              </a:rPr>
              <a:t>-Trees</a:t>
            </a:r>
          </a:p>
        </p:txBody>
      </p:sp>
      <p:sp>
        <p:nvSpPr>
          <p:cNvPr id="52227" name="Rectangle 3">
            <a:extLst>
              <a:ext uri="{FF2B5EF4-FFF2-40B4-BE49-F238E27FC236}">
                <a16:creationId xmlns:a16="http://schemas.microsoft.com/office/drawing/2014/main" xmlns="" id="{ECF2E9BB-363F-4829-9C71-04DBA21FE68F}"/>
              </a:ext>
            </a:extLst>
          </p:cNvPr>
          <p:cNvSpPr>
            <a:spLocks noGrp="1" noChangeArrowheads="1"/>
          </p:cNvSpPr>
          <p:nvPr>
            <p:ph type="body" idx="1"/>
          </p:nvPr>
        </p:nvSpPr>
        <p:spPr>
          <a:xfrm>
            <a:off x="712788" y="1171852"/>
            <a:ext cx="8077200" cy="3063598"/>
          </a:xfrm>
        </p:spPr>
        <p:txBody>
          <a:bodyPr/>
          <a:lstStyle/>
          <a:p>
            <a:pPr marL="0" indent="0">
              <a:lnSpc>
                <a:spcPct val="80000"/>
              </a:lnSpc>
              <a:buNone/>
            </a:pPr>
            <a:r>
              <a:rPr lang="en-US" altLang="en-US" b="1" dirty="0"/>
              <a:t>   function</a:t>
            </a:r>
            <a:r>
              <a:rPr lang="en-US" altLang="en-US" dirty="0"/>
              <a:t> </a:t>
            </a:r>
            <a:r>
              <a:rPr lang="en-US" altLang="en-US" i="1" dirty="0"/>
              <a:t>find</a:t>
            </a:r>
            <a:r>
              <a:rPr lang="en-US" altLang="en-US" dirty="0"/>
              <a:t>(</a:t>
            </a:r>
            <a:r>
              <a:rPr lang="en-US" altLang="en-US" i="1" dirty="0"/>
              <a:t>v)</a:t>
            </a:r>
          </a:p>
          <a:p>
            <a:pPr marL="457200" lvl="1" indent="0">
              <a:lnSpc>
                <a:spcPct val="80000"/>
              </a:lnSpc>
              <a:buNone/>
            </a:pPr>
            <a:r>
              <a:rPr lang="en-US" altLang="en-US" dirty="0">
                <a:solidFill>
                  <a:srgbClr val="FF9933"/>
                </a:solidFill>
              </a:rPr>
              <a:t>1.</a:t>
            </a:r>
            <a:r>
              <a:rPr lang="en-US" altLang="en-US" dirty="0"/>
              <a:t>    </a:t>
            </a:r>
            <a:r>
              <a:rPr lang="en-US" altLang="en-US" i="1" dirty="0"/>
              <a:t>C=root</a:t>
            </a:r>
          </a:p>
          <a:p>
            <a:pPr marL="457200" lvl="1" indent="0">
              <a:lnSpc>
                <a:spcPct val="80000"/>
              </a:lnSpc>
              <a:buNone/>
            </a:pPr>
            <a:r>
              <a:rPr lang="en-US" altLang="en-US" dirty="0">
                <a:solidFill>
                  <a:srgbClr val="FF9933"/>
                </a:solidFill>
              </a:rPr>
              <a:t>2.</a:t>
            </a:r>
            <a:r>
              <a:rPr lang="en-US" altLang="en-US" dirty="0"/>
              <a:t>    </a:t>
            </a:r>
            <a:r>
              <a:rPr lang="en-US" altLang="en-US" b="1" dirty="0"/>
              <a:t>while</a:t>
            </a:r>
            <a:r>
              <a:rPr lang="en-US" altLang="en-US" dirty="0"/>
              <a:t> (C is not a leaf node)</a:t>
            </a:r>
          </a:p>
          <a:p>
            <a:pPr marL="1314450" lvl="2" indent="-457200">
              <a:lnSpc>
                <a:spcPct val="80000"/>
              </a:lnSpc>
              <a:buFont typeface="+mj-lt"/>
              <a:buAutoNum type="arabicPeriod"/>
            </a:pPr>
            <a:r>
              <a:rPr lang="en-US" altLang="en-US" dirty="0"/>
              <a:t>Let </a:t>
            </a:r>
            <a:r>
              <a:rPr lang="en-US" altLang="en-US" i="1" dirty="0" err="1"/>
              <a:t>i</a:t>
            </a:r>
            <a:r>
              <a:rPr lang="en-US" altLang="en-US" i="1" dirty="0"/>
              <a:t> </a:t>
            </a:r>
            <a:r>
              <a:rPr lang="en-US" altLang="en-US" dirty="0"/>
              <a:t>be least number </a:t>
            </a:r>
            <a:r>
              <a:rPr lang="en-US" altLang="en-US" dirty="0" err="1"/>
              <a:t>s.t.</a:t>
            </a:r>
            <a:r>
              <a:rPr lang="en-US" altLang="en-US" dirty="0"/>
              <a:t> </a:t>
            </a:r>
            <a:r>
              <a:rPr lang="en-US" altLang="en-US" i="1" dirty="0"/>
              <a:t>V </a:t>
            </a:r>
            <a:r>
              <a:rPr lang="en-US" altLang="en-US" i="1" dirty="0">
                <a:sym typeface="Symbol" panose="05050102010706020507" pitchFamily="18" charset="2"/>
              </a:rPr>
              <a:t> </a:t>
            </a:r>
            <a:r>
              <a:rPr lang="en-US" altLang="en-US" i="1" dirty="0"/>
              <a:t>K</a:t>
            </a:r>
            <a:r>
              <a:rPr lang="en-US" altLang="en-US" i="1" baseline="-25000" dirty="0"/>
              <a:t>i</a:t>
            </a:r>
            <a:r>
              <a:rPr lang="en-US" altLang="en-US" i="1" dirty="0"/>
              <a:t>.</a:t>
            </a:r>
            <a:endParaRPr lang="en-US" altLang="en-US" dirty="0"/>
          </a:p>
          <a:p>
            <a:pPr marL="1314450" lvl="2" indent="-457200">
              <a:lnSpc>
                <a:spcPct val="80000"/>
              </a:lnSpc>
              <a:buFont typeface="+mj-lt"/>
              <a:buAutoNum type="arabicPeriod"/>
            </a:pPr>
            <a:r>
              <a:rPr lang="en-US" altLang="en-US" b="1" dirty="0"/>
              <a:t>if</a:t>
            </a:r>
            <a:r>
              <a:rPr lang="en-US" altLang="en-US" dirty="0"/>
              <a:t> there is no such number </a:t>
            </a:r>
            <a:r>
              <a:rPr lang="en-US" altLang="en-US" i="1" dirty="0" err="1"/>
              <a:t>i</a:t>
            </a:r>
            <a:r>
              <a:rPr lang="en-US" altLang="en-US" i="1" dirty="0"/>
              <a:t> then </a:t>
            </a:r>
          </a:p>
          <a:p>
            <a:pPr marL="1314450" lvl="2" indent="-457200">
              <a:lnSpc>
                <a:spcPct val="80000"/>
              </a:lnSpc>
              <a:buFont typeface="+mj-lt"/>
              <a:buAutoNum type="arabicPeriod"/>
            </a:pPr>
            <a:r>
              <a:rPr lang="en-US" altLang="en-US" i="1" dirty="0"/>
              <a:t>     S</a:t>
            </a:r>
            <a:r>
              <a:rPr lang="en-US" altLang="en-US" dirty="0"/>
              <a:t>et </a:t>
            </a:r>
            <a:r>
              <a:rPr lang="en-US" altLang="en-US" i="1" dirty="0"/>
              <a:t>C</a:t>
            </a:r>
            <a:r>
              <a:rPr lang="en-US" altLang="en-US" dirty="0"/>
              <a:t> = </a:t>
            </a:r>
            <a:r>
              <a:rPr lang="en-US" altLang="en-US" i="1" dirty="0">
                <a:sym typeface="Symbol" panose="05050102010706020507" pitchFamily="18" charset="2"/>
              </a:rPr>
              <a:t>last non-null pointer in C</a:t>
            </a:r>
            <a:r>
              <a:rPr lang="en-US" altLang="en-US" dirty="0">
                <a:sym typeface="Symbol" panose="05050102010706020507" pitchFamily="18" charset="2"/>
              </a:rPr>
              <a:t> </a:t>
            </a:r>
          </a:p>
          <a:p>
            <a:pPr marL="1314450" lvl="2" indent="-457200">
              <a:lnSpc>
                <a:spcPct val="80000"/>
              </a:lnSpc>
              <a:buFont typeface="+mj-lt"/>
              <a:buAutoNum type="arabicPeriod"/>
            </a:pPr>
            <a:r>
              <a:rPr lang="en-US" altLang="en-US" b="1" dirty="0"/>
              <a:t>else</a:t>
            </a:r>
            <a:r>
              <a:rPr lang="en-US" altLang="en-US" dirty="0"/>
              <a:t> </a:t>
            </a:r>
            <a:r>
              <a:rPr lang="en-US" altLang="en-US" b="1" dirty="0"/>
              <a:t>if</a:t>
            </a:r>
            <a:r>
              <a:rPr lang="en-US" altLang="en-US" dirty="0"/>
              <a:t> (</a:t>
            </a:r>
            <a:r>
              <a:rPr lang="en-US" altLang="en-US" i="1" dirty="0"/>
              <a:t>v</a:t>
            </a:r>
            <a:r>
              <a:rPr lang="en-US" altLang="en-US" dirty="0"/>
              <a:t> = </a:t>
            </a:r>
            <a:r>
              <a:rPr lang="en-US" altLang="en-US" dirty="0" err="1"/>
              <a:t>C.</a:t>
            </a:r>
            <a:r>
              <a:rPr lang="en-US" altLang="en-US" i="1" dirty="0" err="1"/>
              <a:t>K</a:t>
            </a:r>
            <a:r>
              <a:rPr lang="en-US" altLang="en-US" i="1" baseline="-25000" dirty="0" err="1"/>
              <a:t>i</a:t>
            </a:r>
            <a:r>
              <a:rPr lang="en-US" altLang="en-US" dirty="0"/>
              <a:t> ) Set C = </a:t>
            </a:r>
            <a:r>
              <a:rPr lang="en-US" altLang="en-US" i="1" dirty="0"/>
              <a:t>P</a:t>
            </a:r>
            <a:r>
              <a:rPr lang="en-US" altLang="en-US" i="1" baseline="-25000" dirty="0"/>
              <a:t>i +1  </a:t>
            </a:r>
          </a:p>
          <a:p>
            <a:pPr marL="1314450" lvl="2" indent="-457200">
              <a:lnSpc>
                <a:spcPct val="80000"/>
              </a:lnSpc>
              <a:buFont typeface="+mj-lt"/>
              <a:buAutoNum type="arabicPeriod"/>
            </a:pPr>
            <a:r>
              <a:rPr lang="en-US" altLang="en-US" b="1" dirty="0"/>
              <a:t>else</a:t>
            </a:r>
            <a:r>
              <a:rPr lang="en-US" altLang="en-US" dirty="0"/>
              <a:t> </a:t>
            </a:r>
            <a:r>
              <a:rPr lang="en-US" altLang="en-US" b="1" dirty="0">
                <a:sym typeface="Symbol" panose="05050102010706020507" pitchFamily="18" charset="2"/>
              </a:rPr>
              <a:t>set</a:t>
            </a:r>
            <a:r>
              <a:rPr lang="en-US" altLang="en-US" dirty="0">
                <a:sym typeface="Symbol" panose="05050102010706020507" pitchFamily="18" charset="2"/>
              </a:rPr>
              <a:t> </a:t>
            </a:r>
            <a:r>
              <a:rPr lang="en-US" altLang="en-US" i="1" dirty="0">
                <a:sym typeface="Symbol" panose="05050102010706020507" pitchFamily="18" charset="2"/>
              </a:rPr>
              <a:t>C</a:t>
            </a:r>
            <a:r>
              <a:rPr lang="en-US" altLang="en-US" dirty="0">
                <a:sym typeface="Symbol" panose="05050102010706020507" pitchFamily="18" charset="2"/>
              </a:rPr>
              <a:t> = </a:t>
            </a:r>
            <a:r>
              <a:rPr lang="en-US" altLang="en-US" dirty="0" err="1">
                <a:sym typeface="Symbol" panose="05050102010706020507" pitchFamily="18" charset="2"/>
              </a:rPr>
              <a:t>C.</a:t>
            </a:r>
            <a:r>
              <a:rPr lang="en-US" altLang="en-US" i="1" dirty="0" err="1"/>
              <a:t>P</a:t>
            </a:r>
            <a:r>
              <a:rPr lang="en-US" altLang="en-US" i="1" baseline="-25000" dirty="0" err="1"/>
              <a:t>i</a:t>
            </a:r>
            <a:endParaRPr lang="en-US" altLang="en-US" dirty="0"/>
          </a:p>
          <a:p>
            <a:pPr marL="457200" lvl="1" indent="0">
              <a:lnSpc>
                <a:spcPct val="80000"/>
              </a:lnSpc>
              <a:buNone/>
            </a:pPr>
            <a:r>
              <a:rPr lang="en-US" altLang="en-US" dirty="0">
                <a:solidFill>
                  <a:srgbClr val="FF9933"/>
                </a:solidFill>
              </a:rPr>
              <a:t>3.</a:t>
            </a:r>
            <a:r>
              <a:rPr lang="en-US" altLang="en-US" b="1" dirty="0"/>
              <a:t>    if</a:t>
            </a:r>
            <a:r>
              <a:rPr lang="en-US" altLang="en-US" dirty="0"/>
              <a:t> for some </a:t>
            </a:r>
            <a:r>
              <a:rPr lang="en-US" altLang="en-US" i="1" dirty="0" err="1"/>
              <a:t>i</a:t>
            </a:r>
            <a:r>
              <a:rPr lang="en-US" altLang="en-US" i="1" dirty="0"/>
              <a:t>, K</a:t>
            </a:r>
            <a:r>
              <a:rPr lang="en-US" altLang="en-US" i="1" baseline="-25000" dirty="0"/>
              <a:t>i</a:t>
            </a:r>
            <a:r>
              <a:rPr lang="en-US" altLang="en-US" i="1" dirty="0"/>
              <a:t> = V  </a:t>
            </a:r>
            <a:r>
              <a:rPr lang="en-US" altLang="en-US" b="1" dirty="0"/>
              <a:t>then </a:t>
            </a:r>
            <a:r>
              <a:rPr lang="en-US" altLang="en-US" dirty="0"/>
              <a:t>return </a:t>
            </a:r>
            <a:r>
              <a:rPr lang="en-US" altLang="en-US" dirty="0" err="1">
                <a:sym typeface="Symbol" panose="05050102010706020507" pitchFamily="18" charset="2"/>
              </a:rPr>
              <a:t>C.</a:t>
            </a:r>
            <a:r>
              <a:rPr lang="en-US" altLang="en-US" i="1" dirty="0" err="1"/>
              <a:t>P</a:t>
            </a:r>
            <a:r>
              <a:rPr lang="en-US" altLang="en-US" i="1" baseline="-25000" dirty="0" err="1"/>
              <a:t>i</a:t>
            </a:r>
            <a:endParaRPr lang="en-US" altLang="en-US" dirty="0"/>
          </a:p>
          <a:p>
            <a:pPr marL="457200" lvl="1" indent="0">
              <a:lnSpc>
                <a:spcPct val="80000"/>
              </a:lnSpc>
              <a:buNone/>
            </a:pPr>
            <a:r>
              <a:rPr lang="en-US" altLang="en-US" dirty="0">
                <a:solidFill>
                  <a:srgbClr val="FF9933"/>
                </a:solidFill>
              </a:rPr>
              <a:t>4.</a:t>
            </a:r>
            <a:r>
              <a:rPr lang="en-US" altLang="en-US" b="1" dirty="0"/>
              <a:t>    else</a:t>
            </a:r>
            <a:r>
              <a:rPr lang="en-US" altLang="en-US" dirty="0"/>
              <a:t> return null /* no record with search-key value </a:t>
            </a:r>
            <a:r>
              <a:rPr lang="en-US" altLang="en-US" i="1" dirty="0"/>
              <a:t>v</a:t>
            </a:r>
            <a:r>
              <a:rPr lang="en-US" altLang="en-US" dirty="0"/>
              <a:t> exists. */</a:t>
            </a:r>
          </a:p>
        </p:txBody>
      </p:sp>
      <p:pic>
        <p:nvPicPr>
          <p:cNvPr id="52228" name="Picture 5">
            <a:extLst>
              <a:ext uri="{FF2B5EF4-FFF2-40B4-BE49-F238E27FC236}">
                <a16:creationId xmlns:a16="http://schemas.microsoft.com/office/drawing/2014/main" xmlns="" id="{9190CDA6-99CA-468E-8876-5BC595D78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43" y="4390278"/>
            <a:ext cx="87995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C6DF6-63EB-470C-BD9E-242E7BEB820B}"/>
              </a:ext>
            </a:extLst>
          </p:cNvPr>
          <p:cNvSpPr>
            <a:spLocks noGrp="1"/>
          </p:cNvSpPr>
          <p:nvPr>
            <p:ph type="title"/>
          </p:nvPr>
        </p:nvSpPr>
        <p:spPr/>
        <p:txBody>
          <a:bodyPr/>
          <a:lstStyle/>
          <a:p>
            <a:r>
              <a:rPr lang="en-US" altLang="en-US" dirty="0">
                <a:effectLst>
                  <a:outerShdw blurRad="38100" dist="38100" dir="2700000" algn="tl">
                    <a:srgbClr val="C0C0C0"/>
                  </a:outerShdw>
                </a:effectLst>
              </a:rPr>
              <a:t>Queries on B</a:t>
            </a:r>
            <a:r>
              <a:rPr lang="en-US" altLang="en-US" baseline="30000" dirty="0">
                <a:effectLst>
                  <a:outerShdw blurRad="38100" dist="38100" dir="2700000" algn="tl">
                    <a:srgbClr val="C0C0C0"/>
                  </a:outerShdw>
                </a:effectLst>
              </a:rPr>
              <a:t>+</a:t>
            </a:r>
            <a:r>
              <a:rPr lang="en-US" altLang="en-US" dirty="0">
                <a:effectLst>
                  <a:outerShdw blurRad="38100" dist="38100" dir="2700000" algn="tl">
                    <a:srgbClr val="C0C0C0"/>
                  </a:outerShdw>
                </a:effectLst>
              </a:rPr>
              <a:t>-Trees (Cont.)</a:t>
            </a:r>
            <a:endParaRPr lang="en-IN" dirty="0"/>
          </a:p>
        </p:txBody>
      </p:sp>
      <p:sp>
        <p:nvSpPr>
          <p:cNvPr id="3" name="Content Placeholder 2">
            <a:extLst>
              <a:ext uri="{FF2B5EF4-FFF2-40B4-BE49-F238E27FC236}">
                <a16:creationId xmlns:a16="http://schemas.microsoft.com/office/drawing/2014/main" xmlns="" id="{7B17F413-94C5-4CF8-8E2C-0431E6BE2944}"/>
              </a:ext>
            </a:extLst>
          </p:cNvPr>
          <p:cNvSpPr>
            <a:spLocks noGrp="1"/>
          </p:cNvSpPr>
          <p:nvPr>
            <p:ph idx="1"/>
          </p:nvPr>
        </p:nvSpPr>
        <p:spPr>
          <a:xfrm>
            <a:off x="834501" y="1067662"/>
            <a:ext cx="7492753" cy="5263469"/>
          </a:xfrm>
        </p:spPr>
        <p:txBody>
          <a:bodyPr/>
          <a:lstStyle/>
          <a:p>
            <a:r>
              <a:rPr lang="en-IN" b="1" dirty="0">
                <a:solidFill>
                  <a:srgbClr val="002060"/>
                </a:solidFill>
              </a:rPr>
              <a:t>Range queries </a:t>
            </a:r>
            <a:r>
              <a:rPr lang="en-IN" dirty="0"/>
              <a:t>find all records with search key values in a given range</a:t>
            </a:r>
          </a:p>
          <a:p>
            <a:pPr lvl="1"/>
            <a:r>
              <a:rPr lang="en-IN" dirty="0"/>
              <a:t>See book for details of </a:t>
            </a:r>
            <a:r>
              <a:rPr lang="en-IN" b="1" dirty="0"/>
              <a:t>function</a:t>
            </a:r>
            <a:r>
              <a:rPr lang="en-IN" dirty="0"/>
              <a:t> </a:t>
            </a:r>
            <a:r>
              <a:rPr lang="en-IN" i="1" dirty="0" err="1"/>
              <a:t>findRange</a:t>
            </a:r>
            <a:r>
              <a:rPr lang="en-IN" dirty="0"/>
              <a:t>(</a:t>
            </a:r>
            <a:r>
              <a:rPr lang="en-IN" i="1" dirty="0"/>
              <a:t>lb, </a:t>
            </a:r>
            <a:r>
              <a:rPr lang="en-IN" i="1" dirty="0" err="1"/>
              <a:t>ub</a:t>
            </a:r>
            <a:r>
              <a:rPr lang="en-IN" dirty="0"/>
              <a:t>) which returns set of all such records</a:t>
            </a:r>
          </a:p>
          <a:p>
            <a:pPr lvl="1"/>
            <a:r>
              <a:rPr lang="en-IN" dirty="0"/>
              <a:t>Real implementations usually provide an iterator interface to fetch matching records one at a time, using a </a:t>
            </a:r>
            <a:r>
              <a:rPr lang="en-IN" i="1" dirty="0"/>
              <a:t>next</a:t>
            </a:r>
            <a:r>
              <a:rPr lang="en-IN" dirty="0"/>
              <a:t>() function</a:t>
            </a:r>
          </a:p>
        </p:txBody>
      </p:sp>
      <p:pic>
        <p:nvPicPr>
          <p:cNvPr id="4" name="Picture 5">
            <a:extLst>
              <a:ext uri="{FF2B5EF4-FFF2-40B4-BE49-F238E27FC236}">
                <a16:creationId xmlns:a16="http://schemas.microsoft.com/office/drawing/2014/main" xmlns="" id="{90AA3AE9-E764-4908-8660-DA48FB997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2" y="2921893"/>
            <a:ext cx="87995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251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a:extLst>
              <a:ext uri="{FF2B5EF4-FFF2-40B4-BE49-F238E27FC236}">
                <a16:creationId xmlns:a16="http://schemas.microsoft.com/office/drawing/2014/main" xmlns="" id="{20E78310-226A-4F26-A324-B393FB9FC0F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Queries on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 (Cont.)</a:t>
            </a:r>
          </a:p>
        </p:txBody>
      </p:sp>
      <p:sp>
        <p:nvSpPr>
          <p:cNvPr id="56323" name="Rectangle 3">
            <a:extLst>
              <a:ext uri="{FF2B5EF4-FFF2-40B4-BE49-F238E27FC236}">
                <a16:creationId xmlns:a16="http://schemas.microsoft.com/office/drawing/2014/main" xmlns="" id="{439CD959-12F2-4D14-81BF-E6AB3B4E52D5}"/>
              </a:ext>
            </a:extLst>
          </p:cNvPr>
          <p:cNvSpPr>
            <a:spLocks noGrp="1" noChangeArrowheads="1"/>
          </p:cNvSpPr>
          <p:nvPr>
            <p:ph idx="1"/>
          </p:nvPr>
        </p:nvSpPr>
        <p:spPr>
          <a:xfrm>
            <a:off x="861134" y="1067662"/>
            <a:ext cx="7653603" cy="5263469"/>
          </a:xfrm>
        </p:spPr>
        <p:txBody>
          <a:bodyPr/>
          <a:lstStyle/>
          <a:p>
            <a:r>
              <a:rPr lang="en-US" altLang="en-US" dirty="0"/>
              <a:t>If there are </a:t>
            </a:r>
            <a:r>
              <a:rPr lang="en-US" altLang="en-US" i="1" dirty="0"/>
              <a:t>K</a:t>
            </a:r>
            <a:r>
              <a:rPr lang="en-US" altLang="en-US" dirty="0"/>
              <a:t> search-key values in the file, the height of the tree is no more than </a:t>
            </a:r>
            <a:r>
              <a:rPr lang="en-US" altLang="en-US" dirty="0">
                <a:sym typeface="Symbol" panose="05050102010706020507" pitchFamily="18" charset="2"/>
              </a:rPr>
              <a:t></a:t>
            </a:r>
            <a:r>
              <a:rPr lang="en-US" altLang="en-US" dirty="0" err="1">
                <a:sym typeface="Symbol" panose="05050102010706020507" pitchFamily="18" charset="2"/>
              </a:rPr>
              <a:t>log</a:t>
            </a:r>
            <a:r>
              <a:rPr lang="en-US" altLang="en-US" baseline="-25000" dirty="0" err="1">
                <a:sym typeface="Symbol" panose="05050102010706020507" pitchFamily="18" charset="2"/>
              </a:rPr>
              <a:t></a:t>
            </a:r>
            <a:r>
              <a:rPr lang="en-US" altLang="en-US" i="1" baseline="-25000" dirty="0" err="1">
                <a:sym typeface="Symbol" panose="05050102010706020507" pitchFamily="18" charset="2"/>
              </a:rPr>
              <a:t>n</a:t>
            </a:r>
            <a:r>
              <a:rPr lang="en-US" altLang="en-US" baseline="-25000" dirty="0">
                <a:sym typeface="Symbol" panose="05050102010706020507" pitchFamily="18" charset="2"/>
              </a:rPr>
              <a:t>/2</a:t>
            </a:r>
            <a:r>
              <a:rPr lang="en-US" altLang="en-US" dirty="0">
                <a:sym typeface="Symbol" panose="05050102010706020507" pitchFamily="18" charset="2"/>
              </a:rPr>
              <a:t>(</a:t>
            </a:r>
            <a:r>
              <a:rPr lang="en-US" altLang="en-US" i="1" dirty="0">
                <a:sym typeface="Symbol" panose="05050102010706020507" pitchFamily="18" charset="2"/>
              </a:rPr>
              <a:t>K</a:t>
            </a:r>
            <a:r>
              <a:rPr lang="en-US" altLang="en-US" dirty="0">
                <a:sym typeface="Symbol" panose="05050102010706020507" pitchFamily="18" charset="2"/>
              </a:rPr>
              <a:t>).</a:t>
            </a:r>
          </a:p>
          <a:p>
            <a:r>
              <a:rPr lang="en-US" altLang="en-US" dirty="0">
                <a:sym typeface="Symbol" panose="05050102010706020507" pitchFamily="18" charset="2"/>
              </a:rPr>
              <a:t>A node is generally the same size as a disk block, typically 4 kilobytes</a:t>
            </a:r>
          </a:p>
          <a:p>
            <a:pPr lvl="1"/>
            <a:r>
              <a:rPr lang="en-US" altLang="en-US" dirty="0">
                <a:sym typeface="Symbol" panose="05050102010706020507" pitchFamily="18" charset="2"/>
              </a:rPr>
              <a:t>and </a:t>
            </a:r>
            <a:r>
              <a:rPr lang="en-US" altLang="en-US" i="1" dirty="0">
                <a:sym typeface="Symbol" panose="05050102010706020507" pitchFamily="18" charset="2"/>
              </a:rPr>
              <a:t>n</a:t>
            </a:r>
            <a:r>
              <a:rPr lang="en-US" altLang="en-US" dirty="0">
                <a:sym typeface="Symbol" panose="05050102010706020507" pitchFamily="18" charset="2"/>
              </a:rPr>
              <a:t> is typically around 100 (40 bytes per index entry).</a:t>
            </a:r>
          </a:p>
          <a:p>
            <a:r>
              <a:rPr lang="en-US" altLang="en-US" dirty="0">
                <a:sym typeface="Symbol" panose="05050102010706020507" pitchFamily="18" charset="2"/>
              </a:rPr>
              <a:t>With 1 million search key values and </a:t>
            </a:r>
            <a:r>
              <a:rPr lang="en-US" altLang="en-US" i="1" dirty="0">
                <a:sym typeface="Symbol" panose="05050102010706020507" pitchFamily="18" charset="2"/>
              </a:rPr>
              <a:t>n</a:t>
            </a:r>
            <a:r>
              <a:rPr lang="en-US" altLang="en-US" dirty="0">
                <a:sym typeface="Symbol" panose="05050102010706020507" pitchFamily="18" charset="2"/>
              </a:rPr>
              <a:t> = 100</a:t>
            </a:r>
          </a:p>
          <a:p>
            <a:pPr lvl="1"/>
            <a:r>
              <a:rPr lang="en-US" altLang="en-US" dirty="0">
                <a:sym typeface="Symbol" panose="05050102010706020507" pitchFamily="18" charset="2"/>
              </a:rPr>
              <a:t>at most </a:t>
            </a:r>
            <a:r>
              <a:rPr lang="en-US" altLang="en-US" i="1" dirty="0">
                <a:sym typeface="Symbol" panose="05050102010706020507" pitchFamily="18" charset="2"/>
              </a:rPr>
              <a:t> log</a:t>
            </a:r>
            <a:r>
              <a:rPr lang="en-US" altLang="en-US" baseline="-25000" dirty="0">
                <a:sym typeface="Symbol" panose="05050102010706020507" pitchFamily="18" charset="2"/>
              </a:rPr>
              <a:t>50</a:t>
            </a:r>
            <a:r>
              <a:rPr lang="en-US" altLang="en-US" dirty="0">
                <a:sym typeface="Symbol" panose="05050102010706020507" pitchFamily="18" charset="2"/>
              </a:rPr>
              <a:t>(1,000,000) = 4 nodes are accessed in a lookup traversal from root to leaf.</a:t>
            </a:r>
          </a:p>
          <a:p>
            <a:r>
              <a:rPr lang="en-US" altLang="en-US" dirty="0">
                <a:sym typeface="Symbol" panose="05050102010706020507" pitchFamily="18" charset="2"/>
              </a:rPr>
              <a:t>Contrast this with a balanced binary tree with 1 million search key values — around 20 nodes are accessed in a lookup</a:t>
            </a:r>
          </a:p>
          <a:p>
            <a:pPr lvl="1"/>
            <a:r>
              <a:rPr lang="en-US" altLang="en-US" dirty="0"/>
              <a:t>above difference is significant since every node access may need a disk I/O, costing around 20 milliseconds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C79D2-91BF-492A-AA16-1170C41764B3}"/>
              </a:ext>
            </a:extLst>
          </p:cNvPr>
          <p:cNvSpPr>
            <a:spLocks noGrp="1"/>
          </p:cNvSpPr>
          <p:nvPr>
            <p:ph type="title"/>
          </p:nvPr>
        </p:nvSpPr>
        <p:spPr/>
        <p:txBody>
          <a:bodyPr/>
          <a:lstStyle/>
          <a:p>
            <a:r>
              <a:rPr lang="en-IN" dirty="0"/>
              <a:t>Non-Unique Keys</a:t>
            </a:r>
          </a:p>
        </p:txBody>
      </p:sp>
      <p:sp>
        <p:nvSpPr>
          <p:cNvPr id="3" name="Content Placeholder 2">
            <a:extLst>
              <a:ext uri="{FF2B5EF4-FFF2-40B4-BE49-F238E27FC236}">
                <a16:creationId xmlns:a16="http://schemas.microsoft.com/office/drawing/2014/main" xmlns="" id="{A67A0CD0-2FB8-4EBE-B71C-1EE1F9261884}"/>
              </a:ext>
            </a:extLst>
          </p:cNvPr>
          <p:cNvSpPr>
            <a:spLocks noGrp="1"/>
          </p:cNvSpPr>
          <p:nvPr>
            <p:ph idx="1"/>
          </p:nvPr>
        </p:nvSpPr>
        <p:spPr>
          <a:xfrm>
            <a:off x="834501" y="1067662"/>
            <a:ext cx="7680236" cy="5263469"/>
          </a:xfrm>
        </p:spPr>
        <p:txBody>
          <a:bodyPr/>
          <a:lstStyle/>
          <a:p>
            <a:r>
              <a:rPr lang="en-IN" dirty="0"/>
              <a:t>If a search key </a:t>
            </a:r>
            <a:r>
              <a:rPr lang="en-IN" i="1" dirty="0"/>
              <a:t>a</a:t>
            </a:r>
            <a:r>
              <a:rPr lang="en-IN" sz="2000" i="1" baseline="-25000" dirty="0"/>
              <a:t>i</a:t>
            </a:r>
            <a:r>
              <a:rPr lang="en-IN" i="1" dirty="0"/>
              <a:t> </a:t>
            </a:r>
            <a:r>
              <a:rPr lang="en-IN" dirty="0"/>
              <a:t> is not unique, create instead an index on a composite key (</a:t>
            </a:r>
            <a:r>
              <a:rPr lang="en-IN" i="1" dirty="0"/>
              <a:t>a</a:t>
            </a:r>
            <a:r>
              <a:rPr lang="en-IN" i="1" baseline="-25000" dirty="0"/>
              <a:t>i </a:t>
            </a:r>
            <a:r>
              <a:rPr lang="en-IN" dirty="0"/>
              <a:t>, </a:t>
            </a:r>
            <a:r>
              <a:rPr lang="en-IN" i="1" dirty="0"/>
              <a:t>A</a:t>
            </a:r>
            <a:r>
              <a:rPr lang="en-IN" sz="2000" i="1" baseline="-25000" dirty="0"/>
              <a:t>p</a:t>
            </a:r>
            <a:r>
              <a:rPr lang="en-IN" dirty="0"/>
              <a:t>), which is unique</a:t>
            </a:r>
          </a:p>
          <a:p>
            <a:pPr lvl="1"/>
            <a:r>
              <a:rPr lang="en-IN" i="1" dirty="0"/>
              <a:t>A</a:t>
            </a:r>
            <a:r>
              <a:rPr lang="en-IN" sz="2000" i="1" baseline="-25000" dirty="0"/>
              <a:t>p</a:t>
            </a:r>
            <a:r>
              <a:rPr lang="en-IN" dirty="0"/>
              <a:t> could be a primary key, record ID, or any other attribute that guarantees uniqueness</a:t>
            </a:r>
          </a:p>
          <a:p>
            <a:r>
              <a:rPr lang="en-IN" dirty="0"/>
              <a:t>Search for </a:t>
            </a:r>
            <a:r>
              <a:rPr lang="en-IN" i="1" dirty="0"/>
              <a:t>a</a:t>
            </a:r>
            <a:r>
              <a:rPr lang="en-IN" sz="2000" i="1" baseline="-25000" dirty="0"/>
              <a:t>i</a:t>
            </a:r>
            <a:r>
              <a:rPr lang="en-IN" i="1" dirty="0"/>
              <a:t> = v </a:t>
            </a:r>
            <a:r>
              <a:rPr lang="en-IN" dirty="0"/>
              <a:t>can be implemented by a range search on composite key, with range (</a:t>
            </a:r>
            <a:r>
              <a:rPr lang="en-IN" i="1" dirty="0"/>
              <a:t>v, </a:t>
            </a:r>
            <a:r>
              <a:rPr lang="en-IN" sz="2000" i="1" dirty="0"/>
              <a:t>-</a:t>
            </a:r>
            <a:r>
              <a:rPr lang="en-IN" sz="2000" dirty="0"/>
              <a:t> ∞</a:t>
            </a:r>
            <a:r>
              <a:rPr lang="en-IN" dirty="0"/>
              <a:t>) to (</a:t>
            </a:r>
            <a:r>
              <a:rPr lang="en-IN" i="1" dirty="0"/>
              <a:t>v, </a:t>
            </a:r>
            <a:r>
              <a:rPr lang="en-IN" sz="2000" i="1" dirty="0"/>
              <a:t>+</a:t>
            </a:r>
            <a:r>
              <a:rPr lang="en-IN" sz="2000" dirty="0"/>
              <a:t> ∞</a:t>
            </a:r>
            <a:r>
              <a:rPr lang="en-IN" dirty="0"/>
              <a:t>)</a:t>
            </a:r>
          </a:p>
          <a:p>
            <a:r>
              <a:rPr lang="en-US" altLang="en-US" dirty="0"/>
              <a:t>But more I/O operations are needed to fetch the actual records</a:t>
            </a:r>
          </a:p>
          <a:p>
            <a:pPr lvl="1"/>
            <a:r>
              <a:rPr lang="en-US" altLang="en-US" dirty="0"/>
              <a:t>If the index is clustering, all accesses are sequential</a:t>
            </a:r>
          </a:p>
          <a:p>
            <a:pPr lvl="1"/>
            <a:r>
              <a:rPr lang="en-US" altLang="en-US" dirty="0"/>
              <a:t>If the index is non-clustering, each record access may need an I/O operation</a:t>
            </a:r>
          </a:p>
          <a:p>
            <a:endParaRPr lang="en-IN" dirty="0"/>
          </a:p>
        </p:txBody>
      </p:sp>
    </p:spTree>
    <p:extLst>
      <p:ext uri="{BB962C8B-B14F-4D97-AF65-F5344CB8AC3E}">
        <p14:creationId xmlns:p14="http://schemas.microsoft.com/office/powerpoint/2010/main" val="552547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a:extLst>
              <a:ext uri="{FF2B5EF4-FFF2-40B4-BE49-F238E27FC236}">
                <a16:creationId xmlns:a16="http://schemas.microsoft.com/office/drawing/2014/main" xmlns="" id="{D9BC46D2-8B96-4350-99BF-D7488E007C1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Updates on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  Insertion</a:t>
            </a:r>
          </a:p>
        </p:txBody>
      </p:sp>
      <p:sp>
        <p:nvSpPr>
          <p:cNvPr id="69635" name="Rectangle 3">
            <a:extLst>
              <a:ext uri="{FF2B5EF4-FFF2-40B4-BE49-F238E27FC236}">
                <a16:creationId xmlns:a16="http://schemas.microsoft.com/office/drawing/2014/main" xmlns="" id="{0EC1EF23-2948-434B-835A-29D4CD15088D}"/>
              </a:ext>
            </a:extLst>
          </p:cNvPr>
          <p:cNvSpPr>
            <a:spLocks noGrp="1" noChangeArrowheads="1"/>
          </p:cNvSpPr>
          <p:nvPr>
            <p:ph type="body" idx="1"/>
          </p:nvPr>
        </p:nvSpPr>
        <p:spPr>
          <a:xfrm>
            <a:off x="768350" y="1067662"/>
            <a:ext cx="7746387" cy="5263469"/>
          </a:xfrm>
        </p:spPr>
        <p:txBody>
          <a:bodyPr/>
          <a:lstStyle/>
          <a:p>
            <a:pPr marL="0" indent="0">
              <a:buFont typeface="Monotype Sorts" charset="0"/>
              <a:buNone/>
              <a:defRPr/>
            </a:pPr>
            <a:r>
              <a:rPr lang="en-US" dirty="0">
                <a:ea typeface="ＭＳ Ｐゴシック" charset="0"/>
              </a:rPr>
              <a:t>Assume record already added to the file.  Let </a:t>
            </a:r>
          </a:p>
          <a:p>
            <a:pPr lvl="1">
              <a:buFont typeface="Monotype Sorts" charset="0"/>
              <a:buChar char="l"/>
              <a:defRPr/>
            </a:pPr>
            <a:r>
              <a:rPr lang="en-US" i="1" dirty="0" err="1">
                <a:ea typeface="ＭＳ Ｐゴシック" charset="-128"/>
              </a:rPr>
              <a:t>pr</a:t>
            </a:r>
            <a:r>
              <a:rPr lang="en-US" dirty="0">
                <a:ea typeface="ＭＳ Ｐゴシック" charset="-128"/>
              </a:rPr>
              <a:t> be pointer to the record, and let </a:t>
            </a:r>
          </a:p>
          <a:p>
            <a:pPr lvl="1">
              <a:buFont typeface="Monotype Sorts" charset="0"/>
              <a:buChar char="l"/>
              <a:defRPr/>
            </a:pPr>
            <a:r>
              <a:rPr lang="en-US" dirty="0">
                <a:ea typeface="ＭＳ Ｐゴシック" charset="-128"/>
              </a:rPr>
              <a:t>v be the search key value of the record</a:t>
            </a:r>
          </a:p>
          <a:p>
            <a:pPr>
              <a:buFont typeface="Monotype Sorts" charset="0"/>
              <a:buAutoNum type="arabicPeriod"/>
              <a:defRPr/>
            </a:pPr>
            <a:r>
              <a:rPr lang="en-US" dirty="0">
                <a:ea typeface="ＭＳ Ｐゴシック" charset="0"/>
              </a:rPr>
              <a:t>Find the leaf node in which the search-key value would appear</a:t>
            </a:r>
          </a:p>
          <a:p>
            <a:pPr marL="800100" lvl="1" indent="-342900">
              <a:buFont typeface="Monotype Sorts" charset="0"/>
              <a:buAutoNum type="arabicPeriod"/>
              <a:defRPr/>
            </a:pPr>
            <a:r>
              <a:rPr lang="en-US" dirty="0">
                <a:ea typeface="ＭＳ Ｐゴシック" charset="0"/>
              </a:rPr>
              <a:t>If there is room in the leaf node, insert (v, </a:t>
            </a:r>
            <a:r>
              <a:rPr lang="en-US" i="1" dirty="0" err="1">
                <a:ea typeface="ＭＳ Ｐゴシック" charset="0"/>
              </a:rPr>
              <a:t>pr</a:t>
            </a:r>
            <a:r>
              <a:rPr lang="en-US" dirty="0">
                <a:ea typeface="ＭＳ Ｐゴシック" charset="0"/>
              </a:rPr>
              <a:t>) pair in the leaf node</a:t>
            </a:r>
          </a:p>
          <a:p>
            <a:pPr marL="800100" lvl="1" indent="-342900">
              <a:buFont typeface="Monotype Sorts" charset="0"/>
              <a:buAutoNum type="arabicPeriod"/>
              <a:defRPr/>
            </a:pPr>
            <a:r>
              <a:rPr lang="en-US" dirty="0">
                <a:ea typeface="ＭＳ Ｐゴシック" charset="0"/>
              </a:rPr>
              <a:t>Otherwise, split the node (along with the new (</a:t>
            </a:r>
            <a:r>
              <a:rPr lang="en-US" i="1" dirty="0">
                <a:ea typeface="ＭＳ Ｐゴシック" charset="0"/>
              </a:rPr>
              <a:t>v, </a:t>
            </a:r>
            <a:r>
              <a:rPr lang="en-US" i="1" dirty="0" err="1">
                <a:ea typeface="ＭＳ Ｐゴシック" charset="0"/>
              </a:rPr>
              <a:t>pr</a:t>
            </a:r>
            <a:r>
              <a:rPr lang="en-US" dirty="0">
                <a:ea typeface="ＭＳ Ｐゴシック" charset="0"/>
              </a:rPr>
              <a:t>)  entry) as discussed in the next slide, and propagate updates to parent nodes.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a:extLst>
              <a:ext uri="{FF2B5EF4-FFF2-40B4-BE49-F238E27FC236}">
                <a16:creationId xmlns:a16="http://schemas.microsoft.com/office/drawing/2014/main" xmlns="" id="{5AEA49CE-1282-437D-9DE8-9A9CBC5959F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Updates on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  Insertion (Cont.)</a:t>
            </a:r>
          </a:p>
        </p:txBody>
      </p:sp>
      <p:sp>
        <p:nvSpPr>
          <p:cNvPr id="60419" name="Rectangle 3">
            <a:extLst>
              <a:ext uri="{FF2B5EF4-FFF2-40B4-BE49-F238E27FC236}">
                <a16:creationId xmlns:a16="http://schemas.microsoft.com/office/drawing/2014/main" xmlns="" id="{E2BDD1D5-5CBB-491F-96EF-2F18E241BE54}"/>
              </a:ext>
            </a:extLst>
          </p:cNvPr>
          <p:cNvSpPr>
            <a:spLocks noGrp="1" noChangeArrowheads="1"/>
          </p:cNvSpPr>
          <p:nvPr>
            <p:ph type="body" idx="1"/>
          </p:nvPr>
        </p:nvSpPr>
        <p:spPr>
          <a:xfrm>
            <a:off x="843379" y="1067662"/>
            <a:ext cx="7671358" cy="5263469"/>
          </a:xfrm>
        </p:spPr>
        <p:txBody>
          <a:bodyPr/>
          <a:lstStyle/>
          <a:p>
            <a:r>
              <a:rPr lang="en-US" altLang="en-US" dirty="0"/>
              <a:t>Splitting a leaf node:</a:t>
            </a:r>
          </a:p>
          <a:p>
            <a:pPr lvl="1"/>
            <a:r>
              <a:rPr lang="en-US" altLang="en-US" dirty="0"/>
              <a:t>take the </a:t>
            </a:r>
            <a:r>
              <a:rPr lang="en-US" altLang="en-US" i="1" dirty="0"/>
              <a:t>n </a:t>
            </a:r>
            <a:r>
              <a:rPr lang="en-US" altLang="en-US" dirty="0"/>
              <a:t>(search-key value, pointer) pairs (including the one being inserted) in sorted order.  Place the first </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/2 in the original node, and the rest in a new node.</a:t>
            </a:r>
          </a:p>
          <a:p>
            <a:pPr lvl="1"/>
            <a:r>
              <a:rPr lang="en-US" altLang="en-US" dirty="0">
                <a:sym typeface="Symbol" panose="05050102010706020507" pitchFamily="18" charset="2"/>
              </a:rPr>
              <a:t>let the new node be </a:t>
            </a:r>
            <a:r>
              <a:rPr lang="en-US" altLang="en-US" i="1" dirty="0">
                <a:sym typeface="Symbol" panose="05050102010706020507" pitchFamily="18" charset="2"/>
              </a:rPr>
              <a:t>p,</a:t>
            </a:r>
            <a:r>
              <a:rPr lang="en-US" altLang="en-US" dirty="0">
                <a:sym typeface="Symbol" panose="05050102010706020507" pitchFamily="18" charset="2"/>
              </a:rPr>
              <a:t> and let </a:t>
            </a:r>
            <a:r>
              <a:rPr lang="en-US" altLang="en-US" i="1" dirty="0">
                <a:sym typeface="Symbol" panose="05050102010706020507" pitchFamily="18" charset="2"/>
              </a:rPr>
              <a:t>k</a:t>
            </a:r>
            <a:r>
              <a:rPr lang="en-US" altLang="en-US" dirty="0">
                <a:sym typeface="Symbol" panose="05050102010706020507" pitchFamily="18" charset="2"/>
              </a:rPr>
              <a:t> be the least key value in </a:t>
            </a:r>
            <a:r>
              <a:rPr lang="en-US" altLang="en-US" i="1" dirty="0">
                <a:sym typeface="Symbol" panose="05050102010706020507" pitchFamily="18" charset="2"/>
              </a:rPr>
              <a:t>p.  </a:t>
            </a:r>
            <a:r>
              <a:rPr lang="en-US" altLang="en-US" dirty="0">
                <a:sym typeface="Symbol" panose="05050102010706020507" pitchFamily="18" charset="2"/>
              </a:rPr>
              <a:t>Insert (</a:t>
            </a:r>
            <a:r>
              <a:rPr lang="en-US" altLang="en-US" i="1" dirty="0" err="1">
                <a:sym typeface="Symbol" panose="05050102010706020507" pitchFamily="18" charset="2"/>
              </a:rPr>
              <a:t>k,p</a:t>
            </a:r>
            <a:r>
              <a:rPr lang="en-US" altLang="en-US" dirty="0">
                <a:sym typeface="Symbol" panose="05050102010706020507" pitchFamily="18" charset="2"/>
              </a:rPr>
              <a:t>) in the parent of the node being split. </a:t>
            </a:r>
          </a:p>
          <a:p>
            <a:pPr lvl="1"/>
            <a:r>
              <a:rPr lang="en-US" altLang="en-US" dirty="0">
                <a:sym typeface="Symbol" panose="05050102010706020507" pitchFamily="18" charset="2"/>
              </a:rPr>
              <a:t>If the parent is full, split it and </a:t>
            </a:r>
            <a:r>
              <a:rPr lang="en-US" altLang="en-US" b="1" dirty="0">
                <a:sym typeface="Symbol" panose="05050102010706020507" pitchFamily="18" charset="2"/>
              </a:rPr>
              <a:t>propagate</a:t>
            </a:r>
            <a:r>
              <a:rPr lang="en-US" altLang="en-US" dirty="0">
                <a:sym typeface="Symbol" panose="05050102010706020507" pitchFamily="18" charset="2"/>
              </a:rPr>
              <a:t> the split further up.</a:t>
            </a:r>
          </a:p>
          <a:p>
            <a:r>
              <a:rPr lang="en-US" altLang="en-US" dirty="0"/>
              <a:t>Splitting of nodes proceeds upwards till a node that is not full is found. </a:t>
            </a:r>
          </a:p>
          <a:p>
            <a:pPr lvl="1"/>
            <a:r>
              <a:rPr lang="en-US" altLang="en-US" dirty="0"/>
              <a:t>In the worst case the root node may be split increasing the height of the tree by 1. </a:t>
            </a:r>
          </a:p>
        </p:txBody>
      </p:sp>
      <p:sp>
        <p:nvSpPr>
          <p:cNvPr id="60420" name="Text Box 4">
            <a:extLst>
              <a:ext uri="{FF2B5EF4-FFF2-40B4-BE49-F238E27FC236}">
                <a16:creationId xmlns:a16="http://schemas.microsoft.com/office/drawing/2014/main" xmlns="" id="{DE51FAA6-8AF6-49C8-87EF-D5809D2C0B01}"/>
              </a:ext>
            </a:extLst>
          </p:cNvPr>
          <p:cNvSpPr txBox="1">
            <a:spLocks noChangeArrowheads="1"/>
          </p:cNvSpPr>
          <p:nvPr/>
        </p:nvSpPr>
        <p:spPr bwMode="auto">
          <a:xfrm>
            <a:off x="1060450" y="5266942"/>
            <a:ext cx="77676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t>Result of splitting node containing Brandt, </a:t>
            </a:r>
            <a:r>
              <a:rPr kumimoji="0" lang="en-US" altLang="en-US" dirty="0" err="1"/>
              <a:t>Califieri</a:t>
            </a:r>
            <a:r>
              <a:rPr kumimoji="0" lang="en-US" altLang="en-US" dirty="0"/>
              <a:t> and Crick on inserting Adams</a:t>
            </a:r>
          </a:p>
          <a:p>
            <a:pPr>
              <a:spcBef>
                <a:spcPct val="0"/>
              </a:spcBef>
              <a:buClrTx/>
              <a:buSzTx/>
              <a:buFontTx/>
              <a:buNone/>
            </a:pPr>
            <a:r>
              <a:rPr kumimoji="0" lang="en-US" altLang="en-US" dirty="0"/>
              <a:t>Next step: insert entry with (</a:t>
            </a:r>
            <a:r>
              <a:rPr kumimoji="0" lang="en-US" altLang="en-US" dirty="0" err="1"/>
              <a:t>Califieri</a:t>
            </a:r>
            <a:r>
              <a:rPr kumimoji="0" lang="en-US" altLang="en-US" dirty="0"/>
              <a:t>, pointer-to-new-node) into parent</a:t>
            </a:r>
          </a:p>
        </p:txBody>
      </p:sp>
      <p:pic>
        <p:nvPicPr>
          <p:cNvPr id="60421" name="Picture 5">
            <a:extLst>
              <a:ext uri="{FF2B5EF4-FFF2-40B4-BE49-F238E27FC236}">
                <a16:creationId xmlns:a16="http://schemas.microsoft.com/office/drawing/2014/main" xmlns="" id="{F278061A-08BF-43DD-B040-80CA73068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2" y="4407112"/>
            <a:ext cx="6093618" cy="58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a:extLst>
              <a:ext uri="{FF2B5EF4-FFF2-40B4-BE49-F238E27FC236}">
                <a16:creationId xmlns:a16="http://schemas.microsoft.com/office/drawing/2014/main" xmlns="" id="{E63D3C7E-96EA-4A31-B122-60E5F49F34E7}"/>
              </a:ext>
            </a:extLst>
          </p:cNvPr>
          <p:cNvSpPr>
            <a:spLocks noGrp="1" noChangeArrowheads="1"/>
          </p:cNvSpPr>
          <p:nvPr>
            <p:ph type="title"/>
          </p:nvPr>
        </p:nvSpPr>
        <p:spPr>
          <a:xfrm>
            <a:off x="830980" y="605990"/>
            <a:ext cx="8077200" cy="609600"/>
          </a:xfrm>
        </p:spPr>
        <p:txBody>
          <a:bodyPr/>
          <a:lstStyle/>
          <a:p>
            <a:pPr>
              <a:defRPr/>
            </a:pPr>
            <a:r>
              <a:rPr lang="en-US" altLang="en-US" dirty="0">
                <a:effectLst>
                  <a:outerShdw blurRad="38100" dist="38100" dir="2700000" algn="tl">
                    <a:srgbClr val="C0C0C0"/>
                  </a:outerShdw>
                </a:effectLst>
              </a:rPr>
              <a:t>Index Evaluation </a:t>
            </a:r>
            <a:r>
              <a:rPr lang="en-US" altLang="en-US" dirty="0" smtClean="0">
                <a:effectLst>
                  <a:outerShdw blurRad="38100" dist="38100" dir="2700000" algn="tl">
                    <a:srgbClr val="C0C0C0"/>
                  </a:outerShdw>
                </a:effectLst>
              </a:rPr>
              <a:t>Metrics or Attributes of Indexing</a:t>
            </a:r>
            <a:endParaRPr lang="en-US" altLang="en-US" dirty="0">
              <a:effectLst>
                <a:outerShdw blurRad="38100" dist="38100" dir="2700000" algn="tl">
                  <a:srgbClr val="C0C0C0"/>
                </a:outerShdw>
              </a:effectLst>
            </a:endParaRPr>
          </a:p>
        </p:txBody>
      </p:sp>
      <p:sp>
        <p:nvSpPr>
          <p:cNvPr id="11267" name="Rectangle 3">
            <a:extLst>
              <a:ext uri="{FF2B5EF4-FFF2-40B4-BE49-F238E27FC236}">
                <a16:creationId xmlns:a16="http://schemas.microsoft.com/office/drawing/2014/main" xmlns="" id="{C7764C8B-2890-4967-BE1D-831825A2EAC1}"/>
              </a:ext>
            </a:extLst>
          </p:cNvPr>
          <p:cNvSpPr>
            <a:spLocks noGrp="1" noChangeArrowheads="1"/>
          </p:cNvSpPr>
          <p:nvPr>
            <p:ph type="body" idx="1"/>
          </p:nvPr>
        </p:nvSpPr>
        <p:spPr>
          <a:xfrm>
            <a:off x="809449" y="1908080"/>
            <a:ext cx="7680236" cy="4167043"/>
          </a:xfrm>
        </p:spPr>
        <p:txBody>
          <a:bodyPr/>
          <a:lstStyle/>
          <a:p>
            <a:pPr algn="just"/>
            <a:r>
              <a:rPr lang="en-US" altLang="en-US" b="1" dirty="0">
                <a:latin typeface="Times New Roman" pitchFamily="18" charset="0"/>
                <a:cs typeface="Times New Roman" pitchFamily="18" charset="0"/>
              </a:rPr>
              <a:t>Access </a:t>
            </a:r>
            <a:r>
              <a:rPr lang="en-US" altLang="en-US" b="1" dirty="0" smtClean="0">
                <a:latin typeface="Times New Roman" pitchFamily="18" charset="0"/>
                <a:cs typeface="Times New Roman" pitchFamily="18" charset="0"/>
              </a:rPr>
              <a:t>types</a:t>
            </a:r>
            <a:r>
              <a:rPr lang="en-US" alt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refers to the type of access such as value-based search, range access, </a:t>
            </a:r>
            <a:r>
              <a:rPr lang="en-US" dirty="0" smtClean="0">
                <a:latin typeface="Times New Roman" pitchFamily="18" charset="0"/>
                <a:cs typeface="Times New Roman" pitchFamily="18" charset="0"/>
              </a:rPr>
              <a:t>etc.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Records</a:t>
            </a:r>
            <a:r>
              <a:rPr lang="en-US" altLang="en-US" dirty="0" smtClean="0">
                <a:latin typeface="Times New Roman" pitchFamily="18" charset="0"/>
                <a:cs typeface="Times New Roman" pitchFamily="18" charset="0"/>
              </a:rPr>
              <a:t> </a:t>
            </a:r>
            <a:r>
              <a:rPr lang="en-US" altLang="en-US" dirty="0">
                <a:latin typeface="Times New Roman" pitchFamily="18" charset="0"/>
                <a:cs typeface="Times New Roman" pitchFamily="18" charset="0"/>
              </a:rPr>
              <a:t>with a specified value in the attribute</a:t>
            </a:r>
          </a:p>
          <a:p>
            <a:pPr lvl="1" algn="just"/>
            <a:r>
              <a:rPr lang="en-US" altLang="en-US" dirty="0">
                <a:latin typeface="Times New Roman" pitchFamily="18" charset="0"/>
                <a:cs typeface="Times New Roman" pitchFamily="18" charset="0"/>
              </a:rPr>
              <a:t>R</a:t>
            </a:r>
            <a:r>
              <a:rPr lang="en-US" altLang="en-US" dirty="0" smtClean="0">
                <a:latin typeface="Times New Roman" pitchFamily="18" charset="0"/>
                <a:cs typeface="Times New Roman" pitchFamily="18" charset="0"/>
              </a:rPr>
              <a:t>ecords </a:t>
            </a:r>
            <a:r>
              <a:rPr lang="en-US" altLang="en-US" dirty="0">
                <a:latin typeface="Times New Roman" pitchFamily="18" charset="0"/>
                <a:cs typeface="Times New Roman" pitchFamily="18" charset="0"/>
              </a:rPr>
              <a:t>with an attribute value falling in a specified range of values.</a:t>
            </a:r>
          </a:p>
          <a:p>
            <a:pPr algn="just"/>
            <a:r>
              <a:rPr lang="en-US" altLang="en-US" b="1" dirty="0">
                <a:latin typeface="Times New Roman" pitchFamily="18" charset="0"/>
                <a:cs typeface="Times New Roman" pitchFamily="18" charset="0"/>
              </a:rPr>
              <a:t>Access </a:t>
            </a:r>
            <a:r>
              <a:rPr lang="en-US" altLang="en-US" b="1" dirty="0" smtClean="0">
                <a:latin typeface="Times New Roman" pitchFamily="18" charset="0"/>
                <a:cs typeface="Times New Roman" pitchFamily="18" charset="0"/>
              </a:rPr>
              <a:t>time</a:t>
            </a:r>
            <a:r>
              <a:rPr lang="en-US" altLang="en-US" dirty="0" smtClean="0">
                <a:latin typeface="Times New Roman" pitchFamily="18" charset="0"/>
                <a:cs typeface="Times New Roman" pitchFamily="18" charset="0"/>
              </a:rPr>
              <a:t>: refers type of access such as range access or value based access  </a:t>
            </a:r>
            <a:endParaRPr lang="en-US" altLang="en-US" dirty="0">
              <a:latin typeface="Times New Roman" pitchFamily="18" charset="0"/>
              <a:cs typeface="Times New Roman" pitchFamily="18" charset="0"/>
            </a:endParaRPr>
          </a:p>
          <a:p>
            <a:pPr algn="just"/>
            <a:r>
              <a:rPr lang="en-US" altLang="en-US" b="1" dirty="0">
                <a:latin typeface="Times New Roman" pitchFamily="18" charset="0"/>
                <a:cs typeface="Times New Roman" pitchFamily="18" charset="0"/>
              </a:rPr>
              <a:t>Insertion </a:t>
            </a:r>
            <a:r>
              <a:rPr lang="en-US" altLang="en-US" b="1" dirty="0" smtClean="0">
                <a:latin typeface="Times New Roman" pitchFamily="18" charset="0"/>
                <a:cs typeface="Times New Roman" pitchFamily="18" charset="0"/>
              </a:rPr>
              <a:t>time</a:t>
            </a:r>
            <a:r>
              <a:rPr lang="en-US" alt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refers to the time taken to find the appropriate space and insert new </a:t>
            </a:r>
            <a:r>
              <a:rPr lang="en-US" dirty="0" smtClean="0">
                <a:latin typeface="Times New Roman" pitchFamily="18" charset="0"/>
                <a:cs typeface="Times New Roman" pitchFamily="18" charset="0"/>
              </a:rPr>
              <a:t>data. </a:t>
            </a:r>
          </a:p>
          <a:p>
            <a:pPr algn="just"/>
            <a:r>
              <a:rPr lang="en-US" b="1" dirty="0" smtClean="0">
                <a:latin typeface="Times New Roman" pitchFamily="18" charset="0"/>
                <a:cs typeface="Times New Roman" pitchFamily="18" charset="0"/>
              </a:rPr>
              <a:t>Deletion</a:t>
            </a:r>
            <a:r>
              <a:rPr lang="en-US" altLang="en-US" b="1" dirty="0" smtClean="0">
                <a:latin typeface="Times New Roman" pitchFamily="18" charset="0"/>
                <a:cs typeface="Times New Roman" pitchFamily="18" charset="0"/>
              </a:rPr>
              <a:t> time</a:t>
            </a:r>
            <a:r>
              <a:rPr lang="en-US" alt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Time taken to find an item and delete it as well as update the index structure.</a:t>
            </a:r>
            <a:endParaRPr lang="en-US" altLang="en-US" dirty="0">
              <a:latin typeface="Times New Roman" pitchFamily="18" charset="0"/>
              <a:cs typeface="Times New Roman" pitchFamily="18" charset="0"/>
            </a:endParaRPr>
          </a:p>
          <a:p>
            <a:pPr algn="just"/>
            <a:r>
              <a:rPr lang="en-US" altLang="en-US" b="1" dirty="0" smtClean="0">
                <a:latin typeface="Times New Roman" pitchFamily="18" charset="0"/>
                <a:cs typeface="Times New Roman" pitchFamily="18" charset="0"/>
              </a:rPr>
              <a:t>Space overhead</a:t>
            </a:r>
            <a:r>
              <a:rPr lang="en-US" altLang="en-US" dirty="0" smtClean="0">
                <a:latin typeface="Times New Roman" pitchFamily="18" charset="0"/>
                <a:cs typeface="Times New Roman" pitchFamily="18" charset="0"/>
              </a:rPr>
              <a:t>: It</a:t>
            </a:r>
            <a:r>
              <a:rPr lang="en-US" dirty="0" smtClean="0">
                <a:latin typeface="Times New Roman" pitchFamily="18" charset="0"/>
                <a:cs typeface="Times New Roman" pitchFamily="18" charset="0"/>
              </a:rPr>
              <a:t> refers </a:t>
            </a:r>
            <a:r>
              <a:rPr lang="en-US" dirty="0">
                <a:latin typeface="Times New Roman" pitchFamily="18" charset="0"/>
                <a:cs typeface="Times New Roman" pitchFamily="18" charset="0"/>
              </a:rPr>
              <a:t>to the additional space required by the index</a:t>
            </a:r>
            <a:r>
              <a:rPr lang="en-US" dirty="0"/>
              <a:t>.</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a:extLst>
              <a:ext uri="{FF2B5EF4-FFF2-40B4-BE49-F238E27FC236}">
                <a16:creationId xmlns:a16="http://schemas.microsoft.com/office/drawing/2014/main" xmlns="" id="{E838D612-2617-4F65-ABEC-C50DAA4A2ACD}"/>
              </a:ext>
            </a:extLst>
          </p:cNvPr>
          <p:cNvSpPr>
            <a:spLocks noGrp="1" noChangeArrowheads="1"/>
          </p:cNvSpPr>
          <p:nvPr>
            <p:ph type="title"/>
          </p:nvPr>
        </p:nvSpPr>
        <p:spPr>
          <a:xfrm>
            <a:off x="819150" y="0"/>
            <a:ext cx="8077200" cy="609600"/>
          </a:xfrm>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Insertion</a:t>
            </a:r>
          </a:p>
        </p:txBody>
      </p:sp>
      <p:sp>
        <p:nvSpPr>
          <p:cNvPr id="62467" name="Text Box 3">
            <a:extLst>
              <a:ext uri="{FF2B5EF4-FFF2-40B4-BE49-F238E27FC236}">
                <a16:creationId xmlns:a16="http://schemas.microsoft.com/office/drawing/2014/main" xmlns="" id="{CE08564C-3C9F-41D5-9400-251991EBA959}"/>
              </a:ext>
            </a:extLst>
          </p:cNvPr>
          <p:cNvSpPr txBox="1">
            <a:spLocks noChangeArrowheads="1"/>
          </p:cNvSpPr>
          <p:nvPr/>
        </p:nvSpPr>
        <p:spPr bwMode="auto">
          <a:xfrm>
            <a:off x="2217738" y="5921375"/>
            <a:ext cx="475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700" dirty="0"/>
              <a:t>B</a:t>
            </a:r>
            <a:r>
              <a:rPr kumimoji="0" lang="en-US" altLang="en-US" sz="1700" baseline="30000" dirty="0"/>
              <a:t>+</a:t>
            </a:r>
            <a:r>
              <a:rPr kumimoji="0" lang="en-US" altLang="en-US" sz="1700" dirty="0"/>
              <a:t>-Tree before and after insertion of </a:t>
            </a:r>
            <a:r>
              <a:rPr kumimoji="0" lang="ja-JP" altLang="en-US" sz="1700" dirty="0"/>
              <a:t>“</a:t>
            </a:r>
            <a:r>
              <a:rPr kumimoji="0" lang="en-US" altLang="ja-JP" sz="1700" dirty="0"/>
              <a:t>Adams</a:t>
            </a:r>
            <a:r>
              <a:rPr kumimoji="0" lang="ja-JP" altLang="en-US" sz="1700" dirty="0"/>
              <a:t>”</a:t>
            </a:r>
            <a:endParaRPr kumimoji="0" lang="en-US" altLang="en-US" sz="1700" dirty="0"/>
          </a:p>
        </p:txBody>
      </p:sp>
      <p:pic>
        <p:nvPicPr>
          <p:cNvPr id="62468" name="Picture 5">
            <a:extLst>
              <a:ext uri="{FF2B5EF4-FFF2-40B4-BE49-F238E27FC236}">
                <a16:creationId xmlns:a16="http://schemas.microsoft.com/office/drawing/2014/main" xmlns="" id="{908B9831-6927-4293-9513-3CC8AD660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3627438"/>
            <a:ext cx="87995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5">
            <a:extLst>
              <a:ext uri="{FF2B5EF4-FFF2-40B4-BE49-F238E27FC236}">
                <a16:creationId xmlns:a16="http://schemas.microsoft.com/office/drawing/2014/main" xmlns="" id="{6EBD748B-6617-409C-8E4E-B8A47F755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62524"/>
          <a:stretch>
            <a:fillRect/>
          </a:stretch>
        </p:blipFill>
        <p:spPr bwMode="auto">
          <a:xfrm>
            <a:off x="249238" y="936625"/>
            <a:ext cx="86487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Box 4">
            <a:extLst>
              <a:ext uri="{FF2B5EF4-FFF2-40B4-BE49-F238E27FC236}">
                <a16:creationId xmlns:a16="http://schemas.microsoft.com/office/drawing/2014/main" xmlns="" id="{B9608D1A-A4D1-4489-8DD9-690D5B521993}"/>
              </a:ext>
            </a:extLst>
          </p:cNvPr>
          <p:cNvSpPr txBox="1">
            <a:spLocks noChangeArrowheads="1"/>
          </p:cNvSpPr>
          <p:nvPr/>
        </p:nvSpPr>
        <p:spPr bwMode="auto">
          <a:xfrm>
            <a:off x="115888" y="3822700"/>
            <a:ext cx="167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2060"/>
                </a:solidFill>
              </a:rPr>
              <a:t>Affected nodes</a:t>
            </a:r>
          </a:p>
        </p:txBody>
      </p:sp>
      <p:cxnSp>
        <p:nvCxnSpPr>
          <p:cNvPr id="62471" name="Straight Arrow Connector 6">
            <a:extLst>
              <a:ext uri="{FF2B5EF4-FFF2-40B4-BE49-F238E27FC236}">
                <a16:creationId xmlns:a16="http://schemas.microsoft.com/office/drawing/2014/main" xmlns="" id="{756C3830-99E7-4D37-A022-A1FBEA881583}"/>
              </a:ext>
            </a:extLst>
          </p:cNvPr>
          <p:cNvCxnSpPr>
            <a:cxnSpLocks noChangeShapeType="1"/>
          </p:cNvCxnSpPr>
          <p:nvPr/>
        </p:nvCxnSpPr>
        <p:spPr bwMode="auto">
          <a:xfrm flipH="1">
            <a:off x="336550" y="4224338"/>
            <a:ext cx="609600" cy="933450"/>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62472" name="Straight Arrow Connector 9">
            <a:extLst>
              <a:ext uri="{FF2B5EF4-FFF2-40B4-BE49-F238E27FC236}">
                <a16:creationId xmlns:a16="http://schemas.microsoft.com/office/drawing/2014/main" xmlns="" id="{73A022AF-F6F2-45BE-8617-910EF8586C75}"/>
              </a:ext>
            </a:extLst>
          </p:cNvPr>
          <p:cNvCxnSpPr>
            <a:cxnSpLocks noChangeShapeType="1"/>
          </p:cNvCxnSpPr>
          <p:nvPr/>
        </p:nvCxnSpPr>
        <p:spPr bwMode="auto">
          <a:xfrm>
            <a:off x="958850" y="4224338"/>
            <a:ext cx="700088" cy="193675"/>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xmlns="" id="{DD05024D-2613-4FC9-A668-F687AB1ED673}"/>
              </a:ext>
            </a:extLst>
          </p:cNvPr>
          <p:cNvSpPr>
            <a:spLocks noGrp="1" noChangeArrowheads="1"/>
          </p:cNvSpPr>
          <p:nvPr>
            <p:ph type="title"/>
          </p:nvPr>
        </p:nvSpPr>
        <p:spPr>
          <a:extLst/>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Insertion</a:t>
            </a:r>
          </a:p>
        </p:txBody>
      </p:sp>
      <p:pic>
        <p:nvPicPr>
          <p:cNvPr id="64516" name="Picture 5">
            <a:extLst>
              <a:ext uri="{FF2B5EF4-FFF2-40B4-BE49-F238E27FC236}">
                <a16:creationId xmlns:a16="http://schemas.microsoft.com/office/drawing/2014/main" xmlns="" id="{A9B13163-588D-40FB-9312-86ACA9D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3989388"/>
            <a:ext cx="8512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a:extLst>
              <a:ext uri="{FF2B5EF4-FFF2-40B4-BE49-F238E27FC236}">
                <a16:creationId xmlns:a16="http://schemas.microsoft.com/office/drawing/2014/main" xmlns="" id="{90502F59-2918-434A-99BF-461D75571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089025"/>
            <a:ext cx="87995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3">
            <a:extLst>
              <a:ext uri="{FF2B5EF4-FFF2-40B4-BE49-F238E27FC236}">
                <a16:creationId xmlns:a16="http://schemas.microsoft.com/office/drawing/2014/main" xmlns="" id="{42FA8B7C-AFE7-455C-BDCE-6A5F1875ACB4}"/>
              </a:ext>
            </a:extLst>
          </p:cNvPr>
          <p:cNvSpPr txBox="1">
            <a:spLocks noChangeArrowheads="1"/>
          </p:cNvSpPr>
          <p:nvPr/>
        </p:nvSpPr>
        <p:spPr bwMode="auto">
          <a:xfrm>
            <a:off x="237715" y="3426653"/>
            <a:ext cx="506177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700" b="1" dirty="0"/>
              <a:t>B</a:t>
            </a:r>
            <a:r>
              <a:rPr kumimoji="0" lang="en-US" altLang="en-US" sz="1700" b="1" baseline="30000" dirty="0"/>
              <a:t>+</a:t>
            </a:r>
            <a:r>
              <a:rPr kumimoji="0" lang="en-US" altLang="en-US" sz="1700" b="1" dirty="0"/>
              <a:t>-Tree before and after insertion of </a:t>
            </a:r>
            <a:r>
              <a:rPr kumimoji="0" lang="ja-JP" altLang="en-US" sz="1700" b="1" dirty="0"/>
              <a:t>“</a:t>
            </a:r>
            <a:r>
              <a:rPr kumimoji="0" lang="en-US" altLang="ja-JP" sz="1700" b="1" dirty="0" err="1"/>
              <a:t>Lamport</a:t>
            </a:r>
            <a:r>
              <a:rPr kumimoji="0" lang="ja-JP" altLang="en-US" sz="1700" b="1" dirty="0"/>
              <a:t>”</a:t>
            </a:r>
            <a:endParaRPr kumimoji="0" lang="en-US" altLang="en-US" sz="1700" b="1" dirty="0"/>
          </a:p>
        </p:txBody>
      </p:sp>
      <p:cxnSp>
        <p:nvCxnSpPr>
          <p:cNvPr id="64519" name="Straight Arrow Connector 17">
            <a:extLst>
              <a:ext uri="{FF2B5EF4-FFF2-40B4-BE49-F238E27FC236}">
                <a16:creationId xmlns:a16="http://schemas.microsoft.com/office/drawing/2014/main" xmlns="" id="{5E3D2B5F-0BCB-4ED5-801C-3FDBFC82FB39}"/>
              </a:ext>
            </a:extLst>
          </p:cNvPr>
          <p:cNvCxnSpPr>
            <a:cxnSpLocks noChangeShapeType="1"/>
          </p:cNvCxnSpPr>
          <p:nvPr/>
        </p:nvCxnSpPr>
        <p:spPr bwMode="auto">
          <a:xfrm flipH="1" flipV="1">
            <a:off x="5999163" y="3343275"/>
            <a:ext cx="1658937" cy="349250"/>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64520" name="Straight Arrow Connector 18">
            <a:extLst>
              <a:ext uri="{FF2B5EF4-FFF2-40B4-BE49-F238E27FC236}">
                <a16:creationId xmlns:a16="http://schemas.microsoft.com/office/drawing/2014/main" xmlns="" id="{2EDE0897-E491-47F8-8FAC-8204193C2565}"/>
              </a:ext>
            </a:extLst>
          </p:cNvPr>
          <p:cNvCxnSpPr>
            <a:cxnSpLocks noChangeShapeType="1"/>
            <a:stCxn id="64523" idx="0"/>
          </p:cNvCxnSpPr>
          <p:nvPr/>
        </p:nvCxnSpPr>
        <p:spPr bwMode="auto">
          <a:xfrm flipH="1" flipV="1">
            <a:off x="4645025" y="5997575"/>
            <a:ext cx="839788" cy="296863"/>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
        <p:nvSpPr>
          <p:cNvPr id="64521" name="TextBox 19">
            <a:extLst>
              <a:ext uri="{FF2B5EF4-FFF2-40B4-BE49-F238E27FC236}">
                <a16:creationId xmlns:a16="http://schemas.microsoft.com/office/drawing/2014/main" xmlns="" id="{FDC0295E-D1B0-4F2C-928D-3DFC7F7B10DA}"/>
              </a:ext>
            </a:extLst>
          </p:cNvPr>
          <p:cNvSpPr txBox="1">
            <a:spLocks noChangeArrowheads="1"/>
          </p:cNvSpPr>
          <p:nvPr/>
        </p:nvSpPr>
        <p:spPr bwMode="auto">
          <a:xfrm>
            <a:off x="7296150" y="3692525"/>
            <a:ext cx="1671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2060"/>
                </a:solidFill>
              </a:rPr>
              <a:t>Affected nodes</a:t>
            </a:r>
          </a:p>
        </p:txBody>
      </p:sp>
      <p:cxnSp>
        <p:nvCxnSpPr>
          <p:cNvPr id="64522" name="Straight Arrow Connector 20">
            <a:extLst>
              <a:ext uri="{FF2B5EF4-FFF2-40B4-BE49-F238E27FC236}">
                <a16:creationId xmlns:a16="http://schemas.microsoft.com/office/drawing/2014/main" xmlns="" id="{F737DEC2-23E1-44C5-969C-37FF0B1D6702}"/>
              </a:ext>
            </a:extLst>
          </p:cNvPr>
          <p:cNvCxnSpPr>
            <a:cxnSpLocks noChangeShapeType="1"/>
            <a:stCxn id="64523" idx="0"/>
          </p:cNvCxnSpPr>
          <p:nvPr/>
        </p:nvCxnSpPr>
        <p:spPr bwMode="auto">
          <a:xfrm flipV="1">
            <a:off x="5484813" y="6032500"/>
            <a:ext cx="215900" cy="261938"/>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
        <p:nvSpPr>
          <p:cNvPr id="64523" name="TextBox 26">
            <a:extLst>
              <a:ext uri="{FF2B5EF4-FFF2-40B4-BE49-F238E27FC236}">
                <a16:creationId xmlns:a16="http://schemas.microsoft.com/office/drawing/2014/main" xmlns="" id="{554B1C0E-750F-4F61-9B68-F1F2DD512276}"/>
              </a:ext>
            </a:extLst>
          </p:cNvPr>
          <p:cNvSpPr txBox="1">
            <a:spLocks noChangeArrowheads="1"/>
          </p:cNvSpPr>
          <p:nvPr/>
        </p:nvSpPr>
        <p:spPr bwMode="auto">
          <a:xfrm>
            <a:off x="4649788" y="6294438"/>
            <a:ext cx="1671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2060"/>
                </a:solidFill>
              </a:rPr>
              <a:t>Affected nodes</a:t>
            </a:r>
          </a:p>
        </p:txBody>
      </p:sp>
      <p:cxnSp>
        <p:nvCxnSpPr>
          <p:cNvPr id="64524" name="Straight Arrow Connector 31">
            <a:extLst>
              <a:ext uri="{FF2B5EF4-FFF2-40B4-BE49-F238E27FC236}">
                <a16:creationId xmlns:a16="http://schemas.microsoft.com/office/drawing/2014/main" xmlns="" id="{C16081F2-1872-439F-A985-1D15150B3909}"/>
              </a:ext>
            </a:extLst>
          </p:cNvPr>
          <p:cNvCxnSpPr>
            <a:cxnSpLocks noChangeShapeType="1"/>
            <a:stCxn id="64521" idx="2"/>
          </p:cNvCxnSpPr>
          <p:nvPr/>
        </p:nvCxnSpPr>
        <p:spPr bwMode="auto">
          <a:xfrm flipH="1">
            <a:off x="5992813" y="4032250"/>
            <a:ext cx="2138362" cy="227013"/>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64525" name="Straight Arrow Connector 34">
            <a:extLst>
              <a:ext uri="{FF2B5EF4-FFF2-40B4-BE49-F238E27FC236}">
                <a16:creationId xmlns:a16="http://schemas.microsoft.com/office/drawing/2014/main" xmlns="" id="{DA6BACEE-8DD7-4B86-9060-0CBAB45CBE42}"/>
              </a:ext>
            </a:extLst>
          </p:cNvPr>
          <p:cNvCxnSpPr>
            <a:cxnSpLocks noChangeShapeType="1"/>
            <a:stCxn id="64521" idx="2"/>
          </p:cNvCxnSpPr>
          <p:nvPr/>
        </p:nvCxnSpPr>
        <p:spPr bwMode="auto">
          <a:xfrm flipH="1">
            <a:off x="6627813" y="4032250"/>
            <a:ext cx="1503362" cy="531813"/>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xmlns="" id="{CE06EF58-53E3-49D2-A223-7EC0F27F85E4}"/>
              </a:ext>
            </a:extLst>
          </p:cNvPr>
          <p:cNvSpPr>
            <a:spLocks noGrp="1" noChangeArrowheads="1"/>
          </p:cNvSpPr>
          <p:nvPr>
            <p:ph type="body" idx="1"/>
          </p:nvPr>
        </p:nvSpPr>
        <p:spPr>
          <a:xfrm>
            <a:off x="850900" y="1067662"/>
            <a:ext cx="7663837" cy="5263469"/>
          </a:xfrm>
        </p:spPr>
        <p:txBody>
          <a:bodyPr/>
          <a:lstStyle/>
          <a:p>
            <a:r>
              <a:rPr lang="en-US" altLang="en-US" dirty="0"/>
              <a:t>Splitting a non-leaf node: when inserting (</a:t>
            </a:r>
            <a:r>
              <a:rPr lang="en-US" altLang="en-US" dirty="0" err="1"/>
              <a:t>k,p</a:t>
            </a:r>
            <a:r>
              <a:rPr lang="en-US" altLang="en-US" dirty="0"/>
              <a:t>) into an already full internal node N</a:t>
            </a:r>
          </a:p>
          <a:p>
            <a:pPr lvl="1"/>
            <a:r>
              <a:rPr lang="en-US" altLang="en-US" dirty="0"/>
              <a:t>Copy N to an in-memory area M with space for n+1 pointers and n keys</a:t>
            </a:r>
          </a:p>
          <a:p>
            <a:pPr lvl="1"/>
            <a:r>
              <a:rPr lang="en-US" altLang="en-US" dirty="0"/>
              <a:t>Insert (</a:t>
            </a:r>
            <a:r>
              <a:rPr lang="en-US" altLang="en-US" dirty="0" err="1"/>
              <a:t>k,p</a:t>
            </a:r>
            <a:r>
              <a:rPr lang="en-US" altLang="en-US" dirty="0"/>
              <a:t>) into M</a:t>
            </a:r>
          </a:p>
          <a:p>
            <a:pPr lvl="1"/>
            <a:r>
              <a:rPr lang="en-US" altLang="en-US" dirty="0"/>
              <a:t>Copy P</a:t>
            </a:r>
            <a:r>
              <a:rPr lang="en-US" altLang="en-US" baseline="-25000" dirty="0"/>
              <a:t>1</a:t>
            </a:r>
            <a:r>
              <a:rPr lang="en-US" altLang="en-US" dirty="0"/>
              <a:t>,K</a:t>
            </a:r>
            <a:r>
              <a:rPr lang="en-US" altLang="en-US" baseline="-25000" dirty="0"/>
              <a:t>1</a:t>
            </a:r>
            <a:r>
              <a:rPr lang="en-US" altLang="en-US" dirty="0"/>
              <a:t>, …, K </a:t>
            </a:r>
            <a:r>
              <a:rPr lang="en-US" altLang="en-US" baseline="-25000" dirty="0">
                <a:sym typeface="Symbol" panose="05050102010706020507" pitchFamily="18" charset="2"/>
              </a:rPr>
              <a:t></a:t>
            </a:r>
            <a:r>
              <a:rPr lang="en-US" altLang="en-US" baseline="-25000" dirty="0"/>
              <a:t>n/2</a:t>
            </a:r>
            <a:r>
              <a:rPr lang="en-US" altLang="en-US" baseline="-25000" dirty="0">
                <a:sym typeface="Symbol" panose="05050102010706020507" pitchFamily="18" charset="2"/>
              </a:rPr>
              <a:t></a:t>
            </a:r>
            <a:r>
              <a:rPr lang="en-US" altLang="en-US" baseline="-25000" dirty="0"/>
              <a:t>-1</a:t>
            </a:r>
            <a:r>
              <a:rPr lang="en-US" altLang="en-US" dirty="0"/>
              <a:t>,P </a:t>
            </a:r>
            <a:r>
              <a:rPr lang="en-US" altLang="en-US" baseline="-25000" dirty="0">
                <a:sym typeface="Symbol" panose="05050102010706020507" pitchFamily="18" charset="2"/>
              </a:rPr>
              <a:t></a:t>
            </a:r>
            <a:r>
              <a:rPr lang="en-US" altLang="en-US" baseline="-25000" dirty="0"/>
              <a:t>n/2</a:t>
            </a:r>
            <a:r>
              <a:rPr lang="en-US" altLang="en-US" baseline="-25000" dirty="0">
                <a:sym typeface="Symbol" panose="05050102010706020507" pitchFamily="18" charset="2"/>
              </a:rPr>
              <a:t></a:t>
            </a:r>
            <a:r>
              <a:rPr lang="en-US" altLang="en-US" dirty="0"/>
              <a:t> from M back into node N</a:t>
            </a:r>
          </a:p>
          <a:p>
            <a:pPr lvl="1"/>
            <a:r>
              <a:rPr lang="en-US" altLang="en-US" dirty="0"/>
              <a:t>Copy </a:t>
            </a:r>
            <a:r>
              <a:rPr lang="en-US" altLang="en-US" dirty="0" err="1"/>
              <a:t>P</a:t>
            </a:r>
            <a:r>
              <a:rPr lang="en-US" altLang="en-US" baseline="-25000" dirty="0" err="1">
                <a:sym typeface="Symbol" panose="05050102010706020507" pitchFamily="18" charset="2"/>
              </a:rPr>
              <a:t></a:t>
            </a:r>
            <a:r>
              <a:rPr lang="en-US" altLang="en-US" baseline="-25000" dirty="0" err="1"/>
              <a:t>n</a:t>
            </a:r>
            <a:r>
              <a:rPr lang="en-US" altLang="en-US" baseline="-25000" dirty="0"/>
              <a:t>/2</a:t>
            </a:r>
            <a:r>
              <a:rPr lang="en-US" altLang="en-US" baseline="-25000" dirty="0">
                <a:sym typeface="Symbol" panose="05050102010706020507" pitchFamily="18" charset="2"/>
              </a:rPr>
              <a:t></a:t>
            </a:r>
            <a:r>
              <a:rPr lang="en-US" altLang="en-US" baseline="-25000" dirty="0"/>
              <a:t>+1</a:t>
            </a:r>
            <a:r>
              <a:rPr lang="en-US" altLang="en-US" dirty="0"/>
              <a:t>,K</a:t>
            </a:r>
            <a:r>
              <a:rPr lang="en-US" altLang="en-US" baseline="-25000" dirty="0"/>
              <a:t> </a:t>
            </a:r>
            <a:r>
              <a:rPr lang="en-US" altLang="en-US" baseline="-25000" dirty="0">
                <a:sym typeface="Symbol" panose="05050102010706020507" pitchFamily="18" charset="2"/>
              </a:rPr>
              <a:t></a:t>
            </a:r>
            <a:r>
              <a:rPr lang="en-US" altLang="en-US" baseline="-25000" dirty="0"/>
              <a:t>n/2</a:t>
            </a:r>
            <a:r>
              <a:rPr lang="en-US" altLang="en-US" baseline="-25000" dirty="0">
                <a:sym typeface="Symbol" panose="05050102010706020507" pitchFamily="18" charset="2"/>
              </a:rPr>
              <a:t></a:t>
            </a:r>
            <a:r>
              <a:rPr lang="en-US" altLang="en-US" baseline="-25000" dirty="0"/>
              <a:t>+1</a:t>
            </a:r>
            <a:r>
              <a:rPr lang="en-US" altLang="en-US" dirty="0"/>
              <a:t>,…,K</a:t>
            </a:r>
            <a:r>
              <a:rPr lang="en-US" altLang="en-US" baseline="-25000" dirty="0"/>
              <a:t>n</a:t>
            </a:r>
            <a:r>
              <a:rPr lang="en-US" altLang="en-US" dirty="0"/>
              <a:t>,P</a:t>
            </a:r>
            <a:r>
              <a:rPr lang="en-US" altLang="en-US" baseline="-25000" dirty="0"/>
              <a:t>n+1</a:t>
            </a:r>
            <a:r>
              <a:rPr lang="en-US" altLang="en-US" dirty="0"/>
              <a:t> from M into newly allocated node N</a:t>
            </a:r>
            <a:r>
              <a:rPr lang="en-US" altLang="ja-JP" dirty="0"/>
              <a:t>'</a:t>
            </a:r>
          </a:p>
          <a:p>
            <a:pPr lvl="1"/>
            <a:r>
              <a:rPr lang="en-US" altLang="en-US" dirty="0"/>
              <a:t>Insert (K</a:t>
            </a:r>
            <a:r>
              <a:rPr lang="en-US" altLang="en-US" baseline="-25000" dirty="0"/>
              <a:t> </a:t>
            </a:r>
            <a:r>
              <a:rPr lang="en-US" altLang="en-US" baseline="-25000" dirty="0">
                <a:sym typeface="Symbol" panose="05050102010706020507" pitchFamily="18" charset="2"/>
              </a:rPr>
              <a:t></a:t>
            </a:r>
            <a:r>
              <a:rPr lang="en-US" altLang="en-US" baseline="-25000" dirty="0"/>
              <a:t>n/2</a:t>
            </a:r>
            <a:r>
              <a:rPr lang="en-US" altLang="en-US" baseline="-25000" dirty="0">
                <a:sym typeface="Symbol" panose="05050102010706020507" pitchFamily="18" charset="2"/>
              </a:rPr>
              <a:t></a:t>
            </a:r>
            <a:r>
              <a:rPr lang="en-US" altLang="en-US" dirty="0"/>
              <a:t>,N</a:t>
            </a:r>
            <a:r>
              <a:rPr lang="en-US" altLang="ja-JP" dirty="0"/>
              <a:t>') into parent </a:t>
            </a:r>
            <a:r>
              <a:rPr lang="en-US" altLang="ja-JP" dirty="0" smtClean="0"/>
              <a:t>N</a:t>
            </a:r>
          </a:p>
          <a:p>
            <a:r>
              <a:rPr lang="en-US" altLang="ja-JP" dirty="0" smtClean="0"/>
              <a:t>Example</a:t>
            </a:r>
          </a:p>
          <a:p>
            <a:endParaRPr lang="en-US" altLang="ja-JP" dirty="0"/>
          </a:p>
          <a:p>
            <a:endParaRPr lang="en-US" altLang="ja-JP" dirty="0" smtClean="0"/>
          </a:p>
          <a:p>
            <a:endParaRPr lang="en-US" altLang="ja-JP" dirty="0"/>
          </a:p>
          <a:p>
            <a:endParaRPr lang="en-US" altLang="ja-JP" dirty="0"/>
          </a:p>
          <a:p>
            <a:r>
              <a:rPr lang="en-US" altLang="en-US" b="1" dirty="0">
                <a:solidFill>
                  <a:srgbClr val="002060"/>
                </a:solidFill>
              </a:rPr>
              <a:t>Read pseudocode in book!</a:t>
            </a:r>
          </a:p>
        </p:txBody>
      </p:sp>
      <p:sp>
        <p:nvSpPr>
          <p:cNvPr id="1386499" name="Rectangle 3">
            <a:extLst>
              <a:ext uri="{FF2B5EF4-FFF2-40B4-BE49-F238E27FC236}">
                <a16:creationId xmlns:a16="http://schemas.microsoft.com/office/drawing/2014/main" xmlns="" id="{5CA6F855-5988-4CAA-B377-25BEFECDFD5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Insertion in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 (Cont.)</a:t>
            </a:r>
          </a:p>
        </p:txBody>
      </p:sp>
      <p:pic>
        <p:nvPicPr>
          <p:cNvPr id="3" name="Picture 2"/>
          <p:cNvPicPr>
            <a:picLocks noChangeAspect="1"/>
          </p:cNvPicPr>
          <p:nvPr/>
        </p:nvPicPr>
        <p:blipFill>
          <a:blip r:embed="rId3"/>
          <a:stretch>
            <a:fillRect/>
          </a:stretch>
        </p:blipFill>
        <p:spPr>
          <a:xfrm>
            <a:off x="2605087" y="4272724"/>
            <a:ext cx="3933825" cy="10191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a:extLst>
              <a:ext uri="{FF2B5EF4-FFF2-40B4-BE49-F238E27FC236}">
                <a16:creationId xmlns:a16="http://schemas.microsoft.com/office/drawing/2014/main" xmlns="" id="{E790C1DE-1CD9-4461-92B8-625B97C510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Examples of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Deletion</a:t>
            </a:r>
          </a:p>
        </p:txBody>
      </p:sp>
      <p:sp>
        <p:nvSpPr>
          <p:cNvPr id="1392643" name="Rectangle 3">
            <a:extLst>
              <a:ext uri="{FF2B5EF4-FFF2-40B4-BE49-F238E27FC236}">
                <a16:creationId xmlns:a16="http://schemas.microsoft.com/office/drawing/2014/main" xmlns="" id="{F5C37CA4-E90F-42D8-BD02-1C88F38D3D2A}"/>
              </a:ext>
            </a:extLst>
          </p:cNvPr>
          <p:cNvSpPr>
            <a:spLocks noGrp="1" noChangeArrowheads="1"/>
          </p:cNvSpPr>
          <p:nvPr>
            <p:ph type="body" idx="1"/>
          </p:nvPr>
        </p:nvSpPr>
        <p:spPr>
          <a:xfrm>
            <a:off x="666750" y="6138863"/>
            <a:ext cx="6724650" cy="325437"/>
          </a:xfrm>
        </p:spPr>
        <p:txBody>
          <a:bodyPr/>
          <a:lstStyle/>
          <a:p>
            <a:pPr>
              <a:lnSpc>
                <a:spcPct val="90000"/>
              </a:lnSpc>
            </a:pPr>
            <a:r>
              <a:rPr lang="en-US" altLang="en-US" sz="1600" dirty="0"/>
              <a:t>Deleting </a:t>
            </a:r>
            <a:r>
              <a:rPr lang="ja-JP" altLang="en-US" sz="1600" dirty="0"/>
              <a:t>“</a:t>
            </a:r>
            <a:r>
              <a:rPr lang="en-US" altLang="ja-JP" sz="1600" dirty="0"/>
              <a:t>Srinivasan</a:t>
            </a:r>
            <a:r>
              <a:rPr lang="ja-JP" altLang="en-US" sz="1600" dirty="0"/>
              <a:t>”</a:t>
            </a:r>
            <a:r>
              <a:rPr lang="en-US" altLang="ja-JP" sz="1600" dirty="0"/>
              <a:t> causes </a:t>
            </a:r>
            <a:r>
              <a:rPr lang="en-US" altLang="ja-JP" sz="1600" b="1" dirty="0">
                <a:solidFill>
                  <a:srgbClr val="002060"/>
                </a:solidFill>
              </a:rPr>
              <a:t>merging</a:t>
            </a:r>
            <a:r>
              <a:rPr lang="en-US" altLang="ja-JP" sz="1600" dirty="0">
                <a:solidFill>
                  <a:srgbClr val="000090"/>
                </a:solidFill>
              </a:rPr>
              <a:t> </a:t>
            </a:r>
            <a:r>
              <a:rPr lang="en-US" altLang="ja-JP" sz="1600" dirty="0"/>
              <a:t>of under-full leaves</a:t>
            </a:r>
            <a:endParaRPr lang="en-US" altLang="en-US" sz="1600" dirty="0"/>
          </a:p>
        </p:txBody>
      </p:sp>
      <p:sp>
        <p:nvSpPr>
          <p:cNvPr id="67588" name="Text Box 4">
            <a:extLst>
              <a:ext uri="{FF2B5EF4-FFF2-40B4-BE49-F238E27FC236}">
                <a16:creationId xmlns:a16="http://schemas.microsoft.com/office/drawing/2014/main" xmlns="" id="{7F660BFA-4145-4785-8B7A-3D8CE2FC63F4}"/>
              </a:ext>
            </a:extLst>
          </p:cNvPr>
          <p:cNvSpPr txBox="1">
            <a:spLocks noChangeArrowheads="1"/>
          </p:cNvSpPr>
          <p:nvPr/>
        </p:nvSpPr>
        <p:spPr bwMode="auto">
          <a:xfrm>
            <a:off x="55563" y="3201988"/>
            <a:ext cx="4365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b="1"/>
              <a:t>Before and after deleting </a:t>
            </a:r>
            <a:r>
              <a:rPr kumimoji="0" lang="ja-JP" altLang="en-US" sz="1800" b="1"/>
              <a:t>“</a:t>
            </a:r>
            <a:r>
              <a:rPr kumimoji="0" lang="en-US" altLang="ja-JP" sz="1800" b="1"/>
              <a:t>Srinivasan</a:t>
            </a:r>
            <a:r>
              <a:rPr kumimoji="0" lang="ja-JP" altLang="en-US" sz="1800" b="1"/>
              <a:t>”</a:t>
            </a:r>
            <a:endParaRPr kumimoji="0" lang="en-US" altLang="en-US" sz="1800" b="1"/>
          </a:p>
        </p:txBody>
      </p:sp>
      <p:pic>
        <p:nvPicPr>
          <p:cNvPr id="67589" name="Picture 5">
            <a:extLst>
              <a:ext uri="{FF2B5EF4-FFF2-40B4-BE49-F238E27FC236}">
                <a16:creationId xmlns:a16="http://schemas.microsoft.com/office/drawing/2014/main" xmlns="" id="{7A14B557-B456-46E1-A0D5-DA00D5DC7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993775"/>
            <a:ext cx="87995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5">
            <a:extLst>
              <a:ext uri="{FF2B5EF4-FFF2-40B4-BE49-F238E27FC236}">
                <a16:creationId xmlns:a16="http://schemas.microsoft.com/office/drawing/2014/main" xmlns="" id="{4B0D9BE3-DBBE-46DF-851D-8E18AF828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3614738"/>
            <a:ext cx="84804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591" name="Straight Arrow Connector 2">
            <a:extLst>
              <a:ext uri="{FF2B5EF4-FFF2-40B4-BE49-F238E27FC236}">
                <a16:creationId xmlns:a16="http://schemas.microsoft.com/office/drawing/2014/main" xmlns="" id="{E8AF7CB5-FE1F-473A-8FB7-DBCFCB0D15A4}"/>
              </a:ext>
            </a:extLst>
          </p:cNvPr>
          <p:cNvCxnSpPr>
            <a:cxnSpLocks noChangeShapeType="1"/>
          </p:cNvCxnSpPr>
          <p:nvPr/>
        </p:nvCxnSpPr>
        <p:spPr bwMode="auto">
          <a:xfrm flipH="1" flipV="1">
            <a:off x="7127875" y="3135313"/>
            <a:ext cx="1062038" cy="881062"/>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67592" name="Straight Arrow Connector 4">
            <a:extLst>
              <a:ext uri="{FF2B5EF4-FFF2-40B4-BE49-F238E27FC236}">
                <a16:creationId xmlns:a16="http://schemas.microsoft.com/office/drawing/2014/main" xmlns="" id="{B3E328F5-0D41-4AFF-9978-790C11243FBA}"/>
              </a:ext>
            </a:extLst>
          </p:cNvPr>
          <p:cNvCxnSpPr>
            <a:cxnSpLocks noChangeShapeType="1"/>
            <a:stCxn id="67593" idx="0"/>
          </p:cNvCxnSpPr>
          <p:nvPr/>
        </p:nvCxnSpPr>
        <p:spPr bwMode="auto">
          <a:xfrm flipV="1">
            <a:off x="8196263" y="3109913"/>
            <a:ext cx="84137" cy="920750"/>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
        <p:nvSpPr>
          <p:cNvPr id="67593" name="TextBox 10">
            <a:extLst>
              <a:ext uri="{FF2B5EF4-FFF2-40B4-BE49-F238E27FC236}">
                <a16:creationId xmlns:a16="http://schemas.microsoft.com/office/drawing/2014/main" xmlns="" id="{5D6D24F8-37D8-4EA0-891E-8569D042723F}"/>
              </a:ext>
            </a:extLst>
          </p:cNvPr>
          <p:cNvSpPr txBox="1">
            <a:spLocks noChangeArrowheads="1"/>
          </p:cNvSpPr>
          <p:nvPr/>
        </p:nvSpPr>
        <p:spPr bwMode="auto">
          <a:xfrm>
            <a:off x="7361238" y="4030663"/>
            <a:ext cx="1671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2060"/>
                </a:solidFill>
              </a:rPr>
              <a:t>Affected nodes</a:t>
            </a:r>
          </a:p>
        </p:txBody>
      </p:sp>
      <p:cxnSp>
        <p:nvCxnSpPr>
          <p:cNvPr id="67594" name="Straight Arrow Connector 6">
            <a:extLst>
              <a:ext uri="{FF2B5EF4-FFF2-40B4-BE49-F238E27FC236}">
                <a16:creationId xmlns:a16="http://schemas.microsoft.com/office/drawing/2014/main" xmlns="" id="{A5BD43E8-539D-45CB-B023-2A2D892853F4}"/>
              </a:ext>
            </a:extLst>
          </p:cNvPr>
          <p:cNvCxnSpPr>
            <a:cxnSpLocks noChangeShapeType="1"/>
          </p:cNvCxnSpPr>
          <p:nvPr/>
        </p:nvCxnSpPr>
        <p:spPr bwMode="auto">
          <a:xfrm flipH="1">
            <a:off x="8008938" y="4392613"/>
            <a:ext cx="155575" cy="1192212"/>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a:extLst>
              <a:ext uri="{FF2B5EF4-FFF2-40B4-BE49-F238E27FC236}">
                <a16:creationId xmlns:a16="http://schemas.microsoft.com/office/drawing/2014/main" xmlns="" id="{B14BF1D5-A01B-43A5-AEA1-79D9E7AE593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Examples of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Deletion (Cont.)</a:t>
            </a:r>
          </a:p>
        </p:txBody>
      </p:sp>
      <p:sp>
        <p:nvSpPr>
          <p:cNvPr id="2" name="Content Placeholder 1">
            <a:extLst>
              <a:ext uri="{FF2B5EF4-FFF2-40B4-BE49-F238E27FC236}">
                <a16:creationId xmlns:a16="http://schemas.microsoft.com/office/drawing/2014/main" xmlns="" id="{9F769ECC-7F0A-46D4-A357-7C4C53884297}"/>
              </a:ext>
            </a:extLst>
          </p:cNvPr>
          <p:cNvSpPr>
            <a:spLocks noGrp="1"/>
          </p:cNvSpPr>
          <p:nvPr>
            <p:ph idx="1"/>
          </p:nvPr>
        </p:nvSpPr>
        <p:spPr>
          <a:xfrm>
            <a:off x="840099" y="5560128"/>
            <a:ext cx="7603814" cy="811393"/>
          </a:xfrm>
        </p:spPr>
        <p:txBody>
          <a:bodyPr/>
          <a:lstStyle/>
          <a:p>
            <a:pPr>
              <a:buSzPct val="100000"/>
            </a:pPr>
            <a:r>
              <a:rPr lang="en-US" altLang="en-US" dirty="0"/>
              <a:t>Leaf containing Singh and Wu became </a:t>
            </a:r>
            <a:r>
              <a:rPr lang="en-US" altLang="en-US" dirty="0" err="1"/>
              <a:t>underfull</a:t>
            </a:r>
            <a:r>
              <a:rPr lang="en-US" altLang="en-US" dirty="0"/>
              <a:t>, and </a:t>
            </a:r>
            <a:r>
              <a:rPr lang="en-US" altLang="en-US" b="1" dirty="0">
                <a:solidFill>
                  <a:srgbClr val="002060"/>
                </a:solidFill>
              </a:rPr>
              <a:t>borrowed a value </a:t>
            </a:r>
            <a:r>
              <a:rPr lang="en-US" altLang="en-US" dirty="0"/>
              <a:t>Kim from its left sibling</a:t>
            </a:r>
          </a:p>
          <a:p>
            <a:pPr>
              <a:buSzPct val="100000"/>
            </a:pPr>
            <a:r>
              <a:rPr lang="en-US" altLang="en-US" dirty="0"/>
              <a:t>Search-key value in the parent changes as a result</a:t>
            </a:r>
          </a:p>
          <a:p>
            <a:endParaRPr lang="en-IN" dirty="0"/>
          </a:p>
        </p:txBody>
      </p:sp>
      <p:sp>
        <p:nvSpPr>
          <p:cNvPr id="69635" name="Text Box 4">
            <a:extLst>
              <a:ext uri="{FF2B5EF4-FFF2-40B4-BE49-F238E27FC236}">
                <a16:creationId xmlns:a16="http://schemas.microsoft.com/office/drawing/2014/main" xmlns="" id="{A7BCB34C-3F8B-4590-9F2F-2EA6BD76E87A}"/>
              </a:ext>
            </a:extLst>
          </p:cNvPr>
          <p:cNvSpPr txBox="1">
            <a:spLocks noChangeArrowheads="1"/>
          </p:cNvSpPr>
          <p:nvPr/>
        </p:nvSpPr>
        <p:spPr bwMode="auto">
          <a:xfrm>
            <a:off x="0" y="2957513"/>
            <a:ext cx="5573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b="1"/>
              <a:t>Before and after deleting </a:t>
            </a:r>
            <a:r>
              <a:rPr kumimoji="0" lang="ja-JP" altLang="en-US" sz="1800" b="1"/>
              <a:t>“</a:t>
            </a:r>
            <a:r>
              <a:rPr kumimoji="0" lang="en-US" altLang="ja-JP" sz="1800" b="1"/>
              <a:t>Singh</a:t>
            </a:r>
            <a:r>
              <a:rPr kumimoji="0" lang="ja-JP" altLang="en-US" sz="1800" b="1"/>
              <a:t>”</a:t>
            </a:r>
            <a:r>
              <a:rPr kumimoji="0" lang="en-US" altLang="ja-JP" sz="1800" b="1"/>
              <a:t> and </a:t>
            </a:r>
            <a:r>
              <a:rPr kumimoji="0" lang="ja-JP" altLang="en-US" sz="1800" b="1"/>
              <a:t>“</a:t>
            </a:r>
            <a:r>
              <a:rPr kumimoji="0" lang="en-US" altLang="ja-JP" sz="1800" b="1"/>
              <a:t>Wu</a:t>
            </a:r>
            <a:r>
              <a:rPr kumimoji="0" lang="ja-JP" altLang="en-US" sz="1800" b="1"/>
              <a:t>”</a:t>
            </a:r>
            <a:endParaRPr kumimoji="0" lang="en-US" altLang="en-US" sz="1800" b="1"/>
          </a:p>
        </p:txBody>
      </p:sp>
      <p:pic>
        <p:nvPicPr>
          <p:cNvPr id="69636" name="Picture 6">
            <a:extLst>
              <a:ext uri="{FF2B5EF4-FFF2-40B4-BE49-F238E27FC236}">
                <a16:creationId xmlns:a16="http://schemas.microsoft.com/office/drawing/2014/main" xmlns="" id="{F3B3AF8F-8D69-4B6F-B1C4-F13C36951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99" y="3365500"/>
            <a:ext cx="7751451"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6739" name="Rectangle 3">
            <a:extLst>
              <a:ext uri="{FF2B5EF4-FFF2-40B4-BE49-F238E27FC236}">
                <a16:creationId xmlns:a16="http://schemas.microsoft.com/office/drawing/2014/main" xmlns="" id="{A6DEF79F-415A-4045-9E33-875430F36ECD}"/>
              </a:ext>
            </a:extLst>
          </p:cNvPr>
          <p:cNvSpPr>
            <a:spLocks noChangeArrowheads="1"/>
          </p:cNvSpPr>
          <p:nvPr/>
        </p:nvSpPr>
        <p:spPr bwMode="auto">
          <a:xfrm>
            <a:off x="595313" y="5557838"/>
            <a:ext cx="78486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Clr>
                <a:srgbClr val="002060"/>
              </a:buClr>
              <a:buSzPct val="100000"/>
            </a:pPr>
            <a:endParaRPr lang="en-US" altLang="en-US" sz="1800" dirty="0"/>
          </a:p>
        </p:txBody>
      </p:sp>
      <p:pic>
        <p:nvPicPr>
          <p:cNvPr id="69638" name="Picture 5">
            <a:extLst>
              <a:ext uri="{FF2B5EF4-FFF2-40B4-BE49-F238E27FC236}">
                <a16:creationId xmlns:a16="http://schemas.microsoft.com/office/drawing/2014/main" xmlns="" id="{7031477D-FE1E-48E9-A94B-4B0DB0379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50" y="763588"/>
            <a:ext cx="739457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9639" name="Straight Arrow Connector 6">
            <a:extLst>
              <a:ext uri="{FF2B5EF4-FFF2-40B4-BE49-F238E27FC236}">
                <a16:creationId xmlns:a16="http://schemas.microsoft.com/office/drawing/2014/main" xmlns="" id="{BAB70170-1873-487C-B06E-BDAF090F08E4}"/>
              </a:ext>
            </a:extLst>
          </p:cNvPr>
          <p:cNvCxnSpPr>
            <a:cxnSpLocks noChangeShapeType="1"/>
          </p:cNvCxnSpPr>
          <p:nvPr/>
        </p:nvCxnSpPr>
        <p:spPr bwMode="auto">
          <a:xfrm flipH="1" flipV="1">
            <a:off x="7697788" y="3044825"/>
            <a:ext cx="603250" cy="582613"/>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69640" name="Straight Arrow Connector 7">
            <a:extLst>
              <a:ext uri="{FF2B5EF4-FFF2-40B4-BE49-F238E27FC236}">
                <a16:creationId xmlns:a16="http://schemas.microsoft.com/office/drawing/2014/main" xmlns="" id="{F1D3FB4B-7B2A-4135-9BBC-5CC42A333A70}"/>
              </a:ext>
            </a:extLst>
          </p:cNvPr>
          <p:cNvCxnSpPr>
            <a:cxnSpLocks noChangeShapeType="1"/>
            <a:stCxn id="69641" idx="2"/>
          </p:cNvCxnSpPr>
          <p:nvPr/>
        </p:nvCxnSpPr>
        <p:spPr bwMode="auto">
          <a:xfrm flipH="1">
            <a:off x="7062788" y="3979863"/>
            <a:ext cx="1244600" cy="762000"/>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
        <p:nvSpPr>
          <p:cNvPr id="69641" name="TextBox 8">
            <a:extLst>
              <a:ext uri="{FF2B5EF4-FFF2-40B4-BE49-F238E27FC236}">
                <a16:creationId xmlns:a16="http://schemas.microsoft.com/office/drawing/2014/main" xmlns="" id="{9DFC9008-37D2-4B48-AA6B-D0511398860C}"/>
              </a:ext>
            </a:extLst>
          </p:cNvPr>
          <p:cNvSpPr txBox="1">
            <a:spLocks noChangeArrowheads="1"/>
          </p:cNvSpPr>
          <p:nvPr/>
        </p:nvSpPr>
        <p:spPr bwMode="auto">
          <a:xfrm>
            <a:off x="7472363" y="3641725"/>
            <a:ext cx="1671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2060"/>
                </a:solidFill>
              </a:rPr>
              <a:t>Affected nodes</a:t>
            </a:r>
          </a:p>
        </p:txBody>
      </p:sp>
      <p:cxnSp>
        <p:nvCxnSpPr>
          <p:cNvPr id="69642" name="Straight Arrow Connector 9">
            <a:extLst>
              <a:ext uri="{FF2B5EF4-FFF2-40B4-BE49-F238E27FC236}">
                <a16:creationId xmlns:a16="http://schemas.microsoft.com/office/drawing/2014/main" xmlns="" id="{1C2D8507-ABA3-4443-80C6-9161432A0792}"/>
              </a:ext>
            </a:extLst>
          </p:cNvPr>
          <p:cNvCxnSpPr>
            <a:cxnSpLocks noChangeShapeType="1"/>
          </p:cNvCxnSpPr>
          <p:nvPr/>
        </p:nvCxnSpPr>
        <p:spPr bwMode="auto">
          <a:xfrm flipH="1">
            <a:off x="7996238" y="4003675"/>
            <a:ext cx="279400" cy="958850"/>
          </a:xfrm>
          <a:prstGeom prst="straightConnector1">
            <a:avLst/>
          </a:prstGeom>
          <a:noFill/>
          <a:ln w="9525">
            <a:solidFill>
              <a:srgbClr val="CC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967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3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a:extLst>
              <a:ext uri="{FF2B5EF4-FFF2-40B4-BE49-F238E27FC236}">
                <a16:creationId xmlns:a16="http://schemas.microsoft.com/office/drawing/2014/main" xmlns="" id="{0415B992-C488-40FB-BAAD-F48710B67A6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Deletion (Cont.)</a:t>
            </a:r>
          </a:p>
        </p:txBody>
      </p:sp>
      <p:sp>
        <p:nvSpPr>
          <p:cNvPr id="2" name="Content Placeholder 1">
            <a:extLst>
              <a:ext uri="{FF2B5EF4-FFF2-40B4-BE49-F238E27FC236}">
                <a16:creationId xmlns:a16="http://schemas.microsoft.com/office/drawing/2014/main" xmlns="" id="{5B9ECA9A-044B-470E-8DE7-B129B807E2C1}"/>
              </a:ext>
            </a:extLst>
          </p:cNvPr>
          <p:cNvSpPr>
            <a:spLocks noGrp="1"/>
          </p:cNvSpPr>
          <p:nvPr>
            <p:ph idx="1"/>
          </p:nvPr>
        </p:nvSpPr>
        <p:spPr>
          <a:xfrm>
            <a:off x="768350" y="5207180"/>
            <a:ext cx="8089900" cy="1525588"/>
          </a:xfrm>
        </p:spPr>
        <p:txBody>
          <a:bodyPr/>
          <a:lstStyle/>
          <a:p>
            <a:pPr>
              <a:lnSpc>
                <a:spcPct val="90000"/>
              </a:lnSpc>
              <a:buSzPct val="100000"/>
            </a:pPr>
            <a:r>
              <a:rPr lang="en-US" altLang="en-US" dirty="0"/>
              <a:t>Node with Gold and Katz became </a:t>
            </a:r>
            <a:r>
              <a:rPr lang="en-US" altLang="en-US" dirty="0" err="1"/>
              <a:t>underfull</a:t>
            </a:r>
            <a:r>
              <a:rPr lang="en-US" altLang="en-US" dirty="0"/>
              <a:t>, and was merged with its sibling </a:t>
            </a:r>
          </a:p>
          <a:p>
            <a:pPr>
              <a:lnSpc>
                <a:spcPct val="90000"/>
              </a:lnSpc>
              <a:buSzPct val="100000"/>
            </a:pPr>
            <a:r>
              <a:rPr lang="en-US" altLang="en-US" dirty="0"/>
              <a:t>Parent node becomes </a:t>
            </a:r>
            <a:r>
              <a:rPr lang="en-US" altLang="en-US" dirty="0" err="1"/>
              <a:t>underfull</a:t>
            </a:r>
            <a:r>
              <a:rPr lang="en-US" altLang="en-US" dirty="0"/>
              <a:t>, and is merged with its sibling</a:t>
            </a:r>
          </a:p>
          <a:p>
            <a:pPr lvl="1">
              <a:lnSpc>
                <a:spcPct val="90000"/>
              </a:lnSpc>
              <a:buSzPct val="90000"/>
            </a:pPr>
            <a:r>
              <a:rPr lang="en-US" altLang="en-US" dirty="0"/>
              <a:t>Value separating two nodes (at the parent) is pulled down when merging</a:t>
            </a:r>
          </a:p>
          <a:p>
            <a:pPr>
              <a:lnSpc>
                <a:spcPct val="90000"/>
              </a:lnSpc>
              <a:buSzPct val="100000"/>
            </a:pPr>
            <a:r>
              <a:rPr lang="en-US" altLang="en-US" dirty="0"/>
              <a:t>Root node then has only one child, and is deleted</a:t>
            </a:r>
          </a:p>
          <a:p>
            <a:endParaRPr lang="en-IN" dirty="0"/>
          </a:p>
        </p:txBody>
      </p:sp>
      <p:sp>
        <p:nvSpPr>
          <p:cNvPr id="71683" name="Text Box 5">
            <a:extLst>
              <a:ext uri="{FF2B5EF4-FFF2-40B4-BE49-F238E27FC236}">
                <a16:creationId xmlns:a16="http://schemas.microsoft.com/office/drawing/2014/main" xmlns="" id="{D9AC414E-2F56-4030-94CC-D8851473F7C3}"/>
              </a:ext>
            </a:extLst>
          </p:cNvPr>
          <p:cNvSpPr txBox="1">
            <a:spLocks noChangeArrowheads="1"/>
          </p:cNvSpPr>
          <p:nvPr/>
        </p:nvSpPr>
        <p:spPr bwMode="auto">
          <a:xfrm>
            <a:off x="679458" y="3092450"/>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b="1" dirty="0"/>
              <a:t>Before and after deletion of </a:t>
            </a:r>
            <a:r>
              <a:rPr kumimoji="0" lang="ja-JP" altLang="en-US" sz="1800" b="1" dirty="0"/>
              <a:t>“</a:t>
            </a:r>
            <a:r>
              <a:rPr kumimoji="0" lang="en-US" altLang="ja-JP" sz="1800" b="1" dirty="0"/>
              <a:t>Gold</a:t>
            </a:r>
            <a:r>
              <a:rPr kumimoji="0" lang="ja-JP" altLang="en-US" sz="1800" b="1" dirty="0"/>
              <a:t>”</a:t>
            </a:r>
            <a:endParaRPr kumimoji="0" lang="en-US" altLang="en-US" sz="1800" b="1" dirty="0"/>
          </a:p>
        </p:txBody>
      </p:sp>
      <p:sp>
        <p:nvSpPr>
          <p:cNvPr id="1394691" name="Rectangle 3">
            <a:extLst>
              <a:ext uri="{FF2B5EF4-FFF2-40B4-BE49-F238E27FC236}">
                <a16:creationId xmlns:a16="http://schemas.microsoft.com/office/drawing/2014/main" xmlns="" id="{FF7E8AD8-9CD0-4739-9F91-A1A5F4EE433B}"/>
              </a:ext>
            </a:extLst>
          </p:cNvPr>
          <p:cNvSpPr>
            <a:spLocks noChangeArrowheads="1"/>
          </p:cNvSpPr>
          <p:nvPr/>
        </p:nvSpPr>
        <p:spPr bwMode="auto">
          <a:xfrm>
            <a:off x="458788" y="5240338"/>
            <a:ext cx="8375650"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Clr>
                <a:srgbClr val="002060"/>
              </a:buClr>
              <a:buSzPct val="100000"/>
            </a:pPr>
            <a:endParaRPr lang="en-US" altLang="en-US" sz="1800" dirty="0"/>
          </a:p>
        </p:txBody>
      </p:sp>
      <p:pic>
        <p:nvPicPr>
          <p:cNvPr id="71685" name="Picture 5">
            <a:extLst>
              <a:ext uri="{FF2B5EF4-FFF2-40B4-BE49-F238E27FC236}">
                <a16:creationId xmlns:a16="http://schemas.microsoft.com/office/drawing/2014/main" xmlns="" id="{7CFD5971-7249-4304-86FB-FAD1687CF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694" y="3617234"/>
            <a:ext cx="7386637" cy="135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a:extLst>
              <a:ext uri="{FF2B5EF4-FFF2-40B4-BE49-F238E27FC236}">
                <a16:creationId xmlns:a16="http://schemas.microsoft.com/office/drawing/2014/main" xmlns="" id="{0357EE14-672C-43E0-B8A3-A7C524BC63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857621"/>
            <a:ext cx="7832724" cy="217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946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a:extLst>
              <a:ext uri="{FF2B5EF4-FFF2-40B4-BE49-F238E27FC236}">
                <a16:creationId xmlns:a16="http://schemas.microsoft.com/office/drawing/2014/main" xmlns="" id="{CA89C9C7-A0F1-4DFE-A7F7-F0B51C77B8E0}"/>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Updates on B</a:t>
            </a:r>
            <a:r>
              <a:rPr lang="en-US" altLang="en-US" baseline="30000" dirty="0">
                <a:effectLst>
                  <a:outerShdw blurRad="38100" dist="38100" dir="2700000" algn="tl">
                    <a:srgbClr val="C0C0C0"/>
                  </a:outerShdw>
                </a:effectLst>
              </a:rPr>
              <a:t>+</a:t>
            </a:r>
            <a:r>
              <a:rPr lang="en-US" altLang="en-US" dirty="0">
                <a:effectLst>
                  <a:outerShdw blurRad="38100" dist="38100" dir="2700000" algn="tl">
                    <a:srgbClr val="C0C0C0"/>
                  </a:outerShdw>
                </a:effectLst>
              </a:rPr>
              <a:t>-Trees: Deletion</a:t>
            </a:r>
          </a:p>
        </p:txBody>
      </p:sp>
      <p:sp>
        <p:nvSpPr>
          <p:cNvPr id="73731" name="Rectangle 3">
            <a:extLst>
              <a:ext uri="{FF2B5EF4-FFF2-40B4-BE49-F238E27FC236}">
                <a16:creationId xmlns:a16="http://schemas.microsoft.com/office/drawing/2014/main" xmlns="" id="{183E7FC6-C6EF-42C0-961C-4E4CAC72976B}"/>
              </a:ext>
            </a:extLst>
          </p:cNvPr>
          <p:cNvSpPr>
            <a:spLocks noGrp="1" noChangeArrowheads="1"/>
          </p:cNvSpPr>
          <p:nvPr>
            <p:ph type="body" idx="1"/>
          </p:nvPr>
        </p:nvSpPr>
        <p:spPr>
          <a:xfrm>
            <a:off x="900113" y="1135063"/>
            <a:ext cx="7726362" cy="4137025"/>
          </a:xfrm>
        </p:spPr>
        <p:txBody>
          <a:bodyPr/>
          <a:lstStyle/>
          <a:p>
            <a:pPr marL="0" indent="0">
              <a:buFont typeface="Monotype Sorts" pitchFamily="-65" charset="2"/>
              <a:buNone/>
            </a:pPr>
            <a:r>
              <a:rPr lang="en-US" altLang="en-US" dirty="0"/>
              <a:t>Assume record already deleted from file.  Let </a:t>
            </a:r>
            <a:r>
              <a:rPr lang="en-US" altLang="en-US" i="1" dirty="0"/>
              <a:t>V </a:t>
            </a:r>
            <a:r>
              <a:rPr lang="en-US" altLang="en-US" dirty="0"/>
              <a:t>be the search key value of the record, and </a:t>
            </a:r>
            <a:r>
              <a:rPr lang="en-US" altLang="en-US" i="1" dirty="0" err="1"/>
              <a:t>Pr</a:t>
            </a:r>
            <a:r>
              <a:rPr lang="en-US" altLang="en-US" i="1" dirty="0"/>
              <a:t> </a:t>
            </a:r>
            <a:r>
              <a:rPr lang="en-US" altLang="en-US" dirty="0"/>
              <a:t>be the pointer to the record.</a:t>
            </a:r>
          </a:p>
          <a:p>
            <a:r>
              <a:rPr lang="en-US" altLang="en-US" dirty="0"/>
              <a:t>Remove (</a:t>
            </a:r>
            <a:r>
              <a:rPr lang="en-US" altLang="en-US" i="1" dirty="0" err="1"/>
              <a:t>Pr</a:t>
            </a:r>
            <a:r>
              <a:rPr lang="en-US" altLang="en-US" i="1" dirty="0"/>
              <a:t>, V</a:t>
            </a:r>
            <a:r>
              <a:rPr lang="en-US" altLang="en-US" dirty="0"/>
              <a:t>) from the leaf node </a:t>
            </a:r>
          </a:p>
          <a:p>
            <a:r>
              <a:rPr lang="en-US" altLang="en-US" dirty="0"/>
              <a:t>If the node has too few entries due to the removal, and the entries in the node and a sibling fit into a single node, then </a:t>
            </a:r>
            <a:r>
              <a:rPr lang="en-US" altLang="en-US" b="1" i="1" dirty="0">
                <a:solidFill>
                  <a:srgbClr val="002060"/>
                </a:solidFill>
              </a:rPr>
              <a:t>merge siblings</a:t>
            </a:r>
            <a:r>
              <a:rPr lang="en-US" altLang="en-US" dirty="0"/>
              <a:t>:</a:t>
            </a:r>
          </a:p>
          <a:p>
            <a:pPr lvl="1"/>
            <a:r>
              <a:rPr lang="en-US" altLang="en-US" dirty="0"/>
              <a:t>Insert all the search-key values in the two nodes into a single node (the one on the left), and delete the other node.</a:t>
            </a:r>
          </a:p>
          <a:p>
            <a:pPr lvl="1"/>
            <a:r>
              <a:rPr lang="en-US" altLang="en-US" dirty="0"/>
              <a:t>Delete the pair (</a:t>
            </a:r>
            <a:r>
              <a:rPr lang="en-US" altLang="en-US" i="1" dirty="0"/>
              <a:t>K</a:t>
            </a:r>
            <a:r>
              <a:rPr lang="en-US" altLang="en-US" i="1" baseline="-25000" dirty="0"/>
              <a:t>i–</a:t>
            </a:r>
            <a:r>
              <a:rPr lang="en-US" altLang="en-US" baseline="-25000" dirty="0"/>
              <a:t>1</a:t>
            </a:r>
            <a:r>
              <a:rPr lang="en-US" altLang="en-US" dirty="0"/>
              <a:t>, </a:t>
            </a:r>
            <a:r>
              <a:rPr lang="en-US" altLang="en-US" i="1" dirty="0"/>
              <a:t>P</a:t>
            </a:r>
            <a:r>
              <a:rPr lang="en-US" altLang="en-US" i="1" baseline="-25000" dirty="0"/>
              <a:t>i</a:t>
            </a:r>
            <a:r>
              <a:rPr lang="en-US" altLang="en-US" i="1" dirty="0"/>
              <a:t>),</a:t>
            </a:r>
            <a:r>
              <a:rPr lang="en-US" altLang="en-US" dirty="0"/>
              <a:t> where </a:t>
            </a:r>
            <a:r>
              <a:rPr lang="en-US" altLang="en-US" i="1" dirty="0"/>
              <a:t>P</a:t>
            </a:r>
            <a:r>
              <a:rPr lang="en-US" altLang="en-US" i="1" baseline="-25000" dirty="0"/>
              <a:t>i</a:t>
            </a:r>
            <a:r>
              <a:rPr lang="en-US" altLang="en-US" dirty="0"/>
              <a:t> is the pointer to the deleted node, from its parent, recursively using the above procedure.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a:extLst>
              <a:ext uri="{FF2B5EF4-FFF2-40B4-BE49-F238E27FC236}">
                <a16:creationId xmlns:a16="http://schemas.microsoft.com/office/drawing/2014/main" xmlns="" id="{CBDBB047-2A7A-424F-A653-F0216E143D7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Updates on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  Deletion</a:t>
            </a:r>
          </a:p>
        </p:txBody>
      </p:sp>
      <p:sp>
        <p:nvSpPr>
          <p:cNvPr id="75779" name="Rectangle 3">
            <a:extLst>
              <a:ext uri="{FF2B5EF4-FFF2-40B4-BE49-F238E27FC236}">
                <a16:creationId xmlns:a16="http://schemas.microsoft.com/office/drawing/2014/main" xmlns="" id="{4A9C507A-C832-48F4-8E37-E91D992769A5}"/>
              </a:ext>
            </a:extLst>
          </p:cNvPr>
          <p:cNvSpPr>
            <a:spLocks noGrp="1" noChangeArrowheads="1"/>
          </p:cNvSpPr>
          <p:nvPr>
            <p:ph type="body" idx="1"/>
          </p:nvPr>
        </p:nvSpPr>
        <p:spPr>
          <a:xfrm>
            <a:off x="843379" y="1067662"/>
            <a:ext cx="7671358" cy="5263469"/>
          </a:xfrm>
        </p:spPr>
        <p:txBody>
          <a:bodyPr/>
          <a:lstStyle/>
          <a:p>
            <a:r>
              <a:rPr lang="en-US" altLang="en-US" dirty="0"/>
              <a:t>Otherwise, if the node has too few entries due to the removal, but the entries in the node and a sibling do not fit into a single node, then </a:t>
            </a:r>
            <a:r>
              <a:rPr lang="en-US" altLang="en-US" b="1" dirty="0"/>
              <a:t>redistribute pointers</a:t>
            </a:r>
            <a:r>
              <a:rPr lang="en-US" altLang="en-US" dirty="0"/>
              <a:t>:</a:t>
            </a:r>
          </a:p>
          <a:p>
            <a:pPr lvl="1"/>
            <a:r>
              <a:rPr lang="en-US" altLang="en-US" dirty="0"/>
              <a:t>Redistribute the pointers between the node and a sibling such that both have more than the minimum number of entries.</a:t>
            </a:r>
          </a:p>
          <a:p>
            <a:pPr lvl="1"/>
            <a:r>
              <a:rPr lang="en-US" altLang="en-US" dirty="0"/>
              <a:t>Update the corresponding search-key value in the parent of the node.</a:t>
            </a:r>
          </a:p>
          <a:p>
            <a:r>
              <a:rPr lang="en-US" altLang="en-US" dirty="0"/>
              <a:t>The node deletions may cascade upwards till a node which has  </a:t>
            </a:r>
            <a:r>
              <a:rPr lang="en-US" altLang="en-US" dirty="0">
                <a:sym typeface="Symbol" panose="05050102010706020507" pitchFamily="18" charset="2"/>
              </a:rPr>
              <a:t></a:t>
            </a:r>
            <a:r>
              <a:rPr lang="en-US" altLang="en-US" i="1" dirty="0">
                <a:sym typeface="Symbol" panose="05050102010706020507" pitchFamily="18" charset="2"/>
              </a:rPr>
              <a:t>n/2</a:t>
            </a:r>
            <a:r>
              <a:rPr lang="en-US" altLang="en-US" dirty="0">
                <a:sym typeface="Symbol" panose="05050102010706020507" pitchFamily="18" charset="2"/>
              </a:rPr>
              <a:t> or more pointers is found.  </a:t>
            </a:r>
          </a:p>
          <a:p>
            <a:r>
              <a:rPr lang="en-US" altLang="en-US" dirty="0">
                <a:sym typeface="Symbol" panose="05050102010706020507" pitchFamily="18" charset="2"/>
              </a:rPr>
              <a:t>If the root node has only one pointer after deletion, it is deleted and the sole child becomes the root. </a:t>
            </a:r>
            <a:endParaRPr lang="en-US"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462C4-70E4-4B04-9728-8C6A4A7E1648}"/>
              </a:ext>
            </a:extLst>
          </p:cNvPr>
          <p:cNvSpPr>
            <a:spLocks noGrp="1"/>
          </p:cNvSpPr>
          <p:nvPr>
            <p:ph type="title"/>
          </p:nvPr>
        </p:nvSpPr>
        <p:spPr/>
        <p:txBody>
          <a:bodyPr/>
          <a:lstStyle/>
          <a:p>
            <a:r>
              <a:rPr lang="en-IN" dirty="0"/>
              <a:t>Complexity of Updates</a:t>
            </a:r>
          </a:p>
        </p:txBody>
      </p:sp>
      <p:sp>
        <p:nvSpPr>
          <p:cNvPr id="3" name="Content Placeholder 2">
            <a:extLst>
              <a:ext uri="{FF2B5EF4-FFF2-40B4-BE49-F238E27FC236}">
                <a16:creationId xmlns:a16="http://schemas.microsoft.com/office/drawing/2014/main" xmlns="" id="{D4897283-6EFA-4F36-9232-9E3700724DD8}"/>
              </a:ext>
            </a:extLst>
          </p:cNvPr>
          <p:cNvSpPr>
            <a:spLocks noGrp="1"/>
          </p:cNvSpPr>
          <p:nvPr>
            <p:ph idx="1"/>
          </p:nvPr>
        </p:nvSpPr>
        <p:spPr>
          <a:xfrm>
            <a:off x="878889" y="1067662"/>
            <a:ext cx="7635848" cy="5263469"/>
          </a:xfrm>
        </p:spPr>
        <p:txBody>
          <a:bodyPr/>
          <a:lstStyle/>
          <a:p>
            <a:r>
              <a:rPr lang="en-IN" dirty="0"/>
              <a:t>Cost (in terms of number of I/O operations) of insertion and deletion of a single entry proportional to height of the tree</a:t>
            </a:r>
          </a:p>
          <a:p>
            <a:pPr lvl="1"/>
            <a:r>
              <a:rPr lang="en-IN" dirty="0"/>
              <a:t>With K entries and maximum fanout of n, worst case complexity of insert/delete of an entry is O(</a:t>
            </a:r>
            <a:r>
              <a:rPr lang="en-US" altLang="en-US" dirty="0" err="1">
                <a:sym typeface="Symbol" panose="05050102010706020507" pitchFamily="18" charset="2"/>
              </a:rPr>
              <a:t>log</a:t>
            </a:r>
            <a:r>
              <a:rPr lang="en-US" altLang="en-US" baseline="-25000" dirty="0" err="1">
                <a:sym typeface="Symbol" panose="05050102010706020507" pitchFamily="18" charset="2"/>
              </a:rPr>
              <a:t></a:t>
            </a:r>
            <a:r>
              <a:rPr lang="en-US" altLang="en-US" i="1" baseline="-25000" dirty="0" err="1">
                <a:sym typeface="Symbol" panose="05050102010706020507" pitchFamily="18" charset="2"/>
              </a:rPr>
              <a:t>n</a:t>
            </a:r>
            <a:r>
              <a:rPr lang="en-US" altLang="en-US" baseline="-25000" dirty="0">
                <a:sym typeface="Symbol" panose="05050102010706020507" pitchFamily="18" charset="2"/>
              </a:rPr>
              <a:t>/2</a:t>
            </a:r>
            <a:r>
              <a:rPr lang="en-US" altLang="en-US" dirty="0">
                <a:sym typeface="Symbol" panose="05050102010706020507" pitchFamily="18" charset="2"/>
              </a:rPr>
              <a:t>(</a:t>
            </a:r>
            <a:r>
              <a:rPr lang="en-US" altLang="en-US" i="1" dirty="0">
                <a:sym typeface="Symbol" panose="05050102010706020507" pitchFamily="18" charset="2"/>
              </a:rPr>
              <a:t>K</a:t>
            </a:r>
            <a:r>
              <a:rPr lang="en-US" altLang="en-US" dirty="0">
                <a:sym typeface="Symbol" panose="05050102010706020507" pitchFamily="18" charset="2"/>
              </a:rPr>
              <a:t>))</a:t>
            </a:r>
          </a:p>
          <a:p>
            <a:r>
              <a:rPr lang="en-IN" dirty="0"/>
              <a:t>In practice, number of I/O operations is less:</a:t>
            </a:r>
          </a:p>
          <a:p>
            <a:pPr lvl="1"/>
            <a:r>
              <a:rPr lang="en-IN" dirty="0"/>
              <a:t>Internal nodes tend to be in buffer</a:t>
            </a:r>
          </a:p>
          <a:p>
            <a:pPr lvl="1"/>
            <a:r>
              <a:rPr lang="en-IN" dirty="0"/>
              <a:t>Splits/merges are rare, most insert/delete operations only affect a leaf node</a:t>
            </a:r>
          </a:p>
          <a:p>
            <a:r>
              <a:rPr lang="en-IN" dirty="0"/>
              <a:t>Average node occupancy depends on insertion order</a:t>
            </a:r>
          </a:p>
          <a:p>
            <a:pPr lvl="1"/>
            <a:r>
              <a:rPr lang="en-IN" dirty="0"/>
              <a:t>2/3rds with random, ½ with insertion in sorted order</a:t>
            </a:r>
          </a:p>
        </p:txBody>
      </p:sp>
    </p:spTree>
    <p:extLst>
      <p:ext uri="{BB962C8B-B14F-4D97-AF65-F5344CB8AC3E}">
        <p14:creationId xmlns:p14="http://schemas.microsoft.com/office/powerpoint/2010/main" val="12894315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a:extLst>
              <a:ext uri="{FF2B5EF4-FFF2-40B4-BE49-F238E27FC236}">
                <a16:creationId xmlns:a16="http://schemas.microsoft.com/office/drawing/2014/main" xmlns="" id="{4ADEE6F3-0B11-4064-A787-F9D92355E19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Non-Unique Search Keys</a:t>
            </a:r>
          </a:p>
        </p:txBody>
      </p:sp>
      <p:sp>
        <p:nvSpPr>
          <p:cNvPr id="77827" name="Rectangle 3">
            <a:extLst>
              <a:ext uri="{FF2B5EF4-FFF2-40B4-BE49-F238E27FC236}">
                <a16:creationId xmlns:a16="http://schemas.microsoft.com/office/drawing/2014/main" xmlns="" id="{48E0CEAC-F890-4E41-9E95-5A1FB87C6088}"/>
              </a:ext>
            </a:extLst>
          </p:cNvPr>
          <p:cNvSpPr>
            <a:spLocks noGrp="1" noChangeArrowheads="1"/>
          </p:cNvSpPr>
          <p:nvPr>
            <p:ph idx="1"/>
          </p:nvPr>
        </p:nvSpPr>
        <p:spPr>
          <a:xfrm>
            <a:off x="861134" y="1067662"/>
            <a:ext cx="7653603" cy="5263469"/>
          </a:xfrm>
        </p:spPr>
        <p:txBody>
          <a:bodyPr/>
          <a:lstStyle/>
          <a:p>
            <a:r>
              <a:rPr lang="en-US" altLang="en-US" dirty="0"/>
              <a:t>Alternatives to scheme described earlier</a:t>
            </a:r>
          </a:p>
          <a:p>
            <a:pPr lvl="1"/>
            <a:r>
              <a:rPr lang="en-US" altLang="en-US" dirty="0"/>
              <a:t>Buckets on separate block (bad idea)</a:t>
            </a:r>
          </a:p>
          <a:p>
            <a:pPr lvl="1"/>
            <a:r>
              <a:rPr lang="en-US" altLang="en-US" dirty="0"/>
              <a:t>List of tuple pointers with each key</a:t>
            </a:r>
          </a:p>
          <a:p>
            <a:pPr lvl="2"/>
            <a:r>
              <a:rPr lang="en-US" altLang="en-US" dirty="0"/>
              <a:t>Extra code to handle long lists</a:t>
            </a:r>
          </a:p>
          <a:p>
            <a:pPr lvl="2"/>
            <a:r>
              <a:rPr lang="en-US" altLang="en-US" dirty="0"/>
              <a:t>Deletion of a tuple can be expensive if there are many duplicates on search key (why?)</a:t>
            </a:r>
          </a:p>
          <a:p>
            <a:pPr lvl="3"/>
            <a:r>
              <a:rPr lang="en-US" altLang="en-US" dirty="0"/>
              <a:t>Worst case complexity may be linear!</a:t>
            </a:r>
          </a:p>
          <a:p>
            <a:pPr lvl="2"/>
            <a:r>
              <a:rPr lang="en-US" altLang="en-US" dirty="0"/>
              <a:t>Low space overhead, no extra cost for queries</a:t>
            </a:r>
          </a:p>
          <a:p>
            <a:pPr lvl="1"/>
            <a:r>
              <a:rPr lang="en-US" altLang="en-US" dirty="0"/>
              <a:t>Make search key unique by adding a record-identifier</a:t>
            </a:r>
          </a:p>
          <a:p>
            <a:pPr lvl="2"/>
            <a:r>
              <a:rPr lang="en-US" altLang="en-US" dirty="0"/>
              <a:t>Extra storage overhead for keys</a:t>
            </a:r>
          </a:p>
          <a:p>
            <a:pPr lvl="2"/>
            <a:r>
              <a:rPr lang="en-US" altLang="en-US" dirty="0"/>
              <a:t>Simpler code for insertion/deletion</a:t>
            </a:r>
          </a:p>
          <a:p>
            <a:pPr lvl="2"/>
            <a:r>
              <a:rPr lang="en-US" altLang="en-US" dirty="0"/>
              <a:t>Widely used</a:t>
            </a:r>
          </a:p>
          <a:p>
            <a:pPr lvl="1"/>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506" y="480730"/>
            <a:ext cx="8077200" cy="609600"/>
          </a:xfrm>
        </p:spPr>
        <p:txBody>
          <a:bodyPr/>
          <a:lstStyle/>
          <a:p>
            <a:r>
              <a:rPr lang="en-IN" b="0" dirty="0">
                <a:effectLst/>
              </a:rPr>
              <a:t>Indexing Methods</a:t>
            </a:r>
          </a:p>
        </p:txBody>
      </p:sp>
      <p:pic>
        <p:nvPicPr>
          <p:cNvPr id="829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395" y="2232819"/>
            <a:ext cx="7089731"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294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a:extLst>
              <a:ext uri="{FF2B5EF4-FFF2-40B4-BE49-F238E27FC236}">
                <a16:creationId xmlns:a16="http://schemas.microsoft.com/office/drawing/2014/main" xmlns="" id="{6A7DABC9-666D-48A7-8697-BEBBE64CBC3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File Organization</a:t>
            </a:r>
          </a:p>
        </p:txBody>
      </p:sp>
      <p:sp>
        <p:nvSpPr>
          <p:cNvPr id="79875" name="Rectangle 3">
            <a:extLst>
              <a:ext uri="{FF2B5EF4-FFF2-40B4-BE49-F238E27FC236}">
                <a16:creationId xmlns:a16="http://schemas.microsoft.com/office/drawing/2014/main" xmlns="" id="{0208F6CF-7BC5-4615-B7CB-874B2A53E6E7}"/>
              </a:ext>
            </a:extLst>
          </p:cNvPr>
          <p:cNvSpPr>
            <a:spLocks noGrp="1" noChangeArrowheads="1"/>
          </p:cNvSpPr>
          <p:nvPr>
            <p:ph idx="1"/>
          </p:nvPr>
        </p:nvSpPr>
        <p:spPr>
          <a:xfrm>
            <a:off x="834501" y="1067662"/>
            <a:ext cx="7680236" cy="5263469"/>
          </a:xfrm>
        </p:spPr>
        <p:txBody>
          <a:bodyPr/>
          <a:lstStyle/>
          <a:p>
            <a:r>
              <a:rPr lang="en-US" altLang="en-US" dirty="0"/>
              <a:t>B</a:t>
            </a:r>
            <a:r>
              <a:rPr lang="en-US" altLang="en-US" baseline="30000" dirty="0"/>
              <a:t>+</a:t>
            </a:r>
            <a:r>
              <a:rPr lang="en-US" altLang="en-US" dirty="0"/>
              <a:t>-Tree File Organization:</a:t>
            </a:r>
          </a:p>
          <a:p>
            <a:pPr lvl="1"/>
            <a:r>
              <a:rPr lang="en-US" altLang="en-US" dirty="0"/>
              <a:t>L</a:t>
            </a:r>
            <a:r>
              <a:rPr lang="en-US" altLang="en-US" dirty="0" smtClean="0"/>
              <a:t>eaf </a:t>
            </a:r>
            <a:r>
              <a:rPr lang="en-US" altLang="en-US" dirty="0"/>
              <a:t>nodes in a B</a:t>
            </a:r>
            <a:r>
              <a:rPr lang="en-US" altLang="en-US" baseline="30000" dirty="0"/>
              <a:t>+</a:t>
            </a:r>
            <a:r>
              <a:rPr lang="en-US" altLang="en-US" dirty="0"/>
              <a:t>-tree file organization store records, instead of pointers</a:t>
            </a:r>
          </a:p>
          <a:p>
            <a:pPr lvl="1"/>
            <a:r>
              <a:rPr lang="en-US" altLang="en-US" dirty="0"/>
              <a:t>Helps keep data records clustered even when there are insertions/deletions/updates</a:t>
            </a:r>
          </a:p>
          <a:p>
            <a:r>
              <a:rPr lang="en-US" altLang="en-US" dirty="0"/>
              <a:t>Leaf nodes are still required to be half full</a:t>
            </a:r>
          </a:p>
          <a:p>
            <a:pPr lvl="1"/>
            <a:r>
              <a:rPr lang="en-US" altLang="en-US" dirty="0"/>
              <a:t>Since records are larger than pointers, the maximum number of records that can be stored in a leaf node is less than the number of pointers in a nonleaf node.</a:t>
            </a:r>
          </a:p>
          <a:p>
            <a:r>
              <a:rPr lang="en-US" altLang="en-US" dirty="0"/>
              <a:t>Insertion and deletion are handled in the same way as insertion and deletion of entries in a B</a:t>
            </a:r>
            <a:r>
              <a:rPr lang="en-US" altLang="en-US" baseline="30000" dirty="0"/>
              <a:t>+</a:t>
            </a:r>
            <a:r>
              <a:rPr lang="en-US" altLang="en-US" dirty="0"/>
              <a:t>-tree index.</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a:extLst>
              <a:ext uri="{FF2B5EF4-FFF2-40B4-BE49-F238E27FC236}">
                <a16:creationId xmlns:a16="http://schemas.microsoft.com/office/drawing/2014/main" xmlns="" id="{5E3137BC-85B8-436E-B94E-EFBF9F68EA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 File Organization (Cont.)</a:t>
            </a:r>
          </a:p>
        </p:txBody>
      </p:sp>
      <p:sp>
        <p:nvSpPr>
          <p:cNvPr id="81923" name="Rectangle 3">
            <a:extLst>
              <a:ext uri="{FF2B5EF4-FFF2-40B4-BE49-F238E27FC236}">
                <a16:creationId xmlns:a16="http://schemas.microsoft.com/office/drawing/2014/main" xmlns="" id="{C688EE2E-9570-48EE-AAD2-33D9FAB9D90F}"/>
              </a:ext>
            </a:extLst>
          </p:cNvPr>
          <p:cNvSpPr>
            <a:spLocks noGrp="1" noChangeArrowheads="1"/>
          </p:cNvSpPr>
          <p:nvPr>
            <p:ph type="body" idx="1"/>
          </p:nvPr>
        </p:nvSpPr>
        <p:spPr>
          <a:xfrm>
            <a:off x="768349" y="1206560"/>
            <a:ext cx="7619747" cy="5030787"/>
          </a:xfrm>
        </p:spPr>
        <p:txBody>
          <a:bodyPr/>
          <a:lstStyle/>
          <a:p>
            <a:r>
              <a:rPr lang="en-US" altLang="en-US" dirty="0" smtClean="0"/>
              <a:t>Example </a:t>
            </a:r>
            <a:r>
              <a:rPr lang="en-US" altLang="en-US" dirty="0"/>
              <a:t>of B+-tree File </a:t>
            </a:r>
            <a:r>
              <a:rPr lang="en-US" altLang="en-US" dirty="0" smtClean="0"/>
              <a:t>Organization</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pPr marL="0" indent="0">
              <a:buNone/>
            </a:pPr>
            <a:endParaRPr lang="en-US" altLang="en-US" dirty="0" smtClean="0"/>
          </a:p>
          <a:p>
            <a:r>
              <a:rPr lang="en-US" altLang="en-US" dirty="0"/>
              <a:t>Good space utilization important since records use more space than pointers.  </a:t>
            </a:r>
          </a:p>
          <a:p>
            <a:r>
              <a:rPr lang="en-US" altLang="en-US" dirty="0"/>
              <a:t>To improve space utilization, involve more sibling nodes in redistribution during splits and merges</a:t>
            </a:r>
          </a:p>
          <a:p>
            <a:pPr lvl="1"/>
            <a:r>
              <a:rPr lang="en-US" altLang="en-US" dirty="0"/>
              <a:t>Involving 2 siblings in redistribution (to avoid split / merge where possible) results in each node having at least     </a:t>
            </a:r>
            <a:r>
              <a:rPr lang="en-US" altLang="en-US" dirty="0">
                <a:sym typeface="Symbol" panose="05050102010706020507" pitchFamily="18" charset="2"/>
              </a:rPr>
              <a:t>       </a:t>
            </a:r>
            <a:r>
              <a:rPr lang="en-US" altLang="en-US" dirty="0"/>
              <a:t>  entries</a:t>
            </a:r>
          </a:p>
          <a:p>
            <a:pPr>
              <a:buFont typeface="Monotype Sorts" pitchFamily="-65" charset="2"/>
              <a:buNone/>
            </a:pPr>
            <a:endParaRPr lang="en-US" altLang="en-US" dirty="0"/>
          </a:p>
        </p:txBody>
      </p:sp>
      <p:graphicFrame>
        <p:nvGraphicFramePr>
          <p:cNvPr id="81925" name="Object 2">
            <a:extLst>
              <a:ext uri="{FF2B5EF4-FFF2-40B4-BE49-F238E27FC236}">
                <a16:creationId xmlns:a16="http://schemas.microsoft.com/office/drawing/2014/main" xmlns="" id="{D43B1FBD-EBDF-461E-8F82-1AC5E5D3B616}"/>
              </a:ext>
            </a:extLst>
          </p:cNvPr>
          <p:cNvGraphicFramePr>
            <a:graphicFrameLocks noChangeAspect="1"/>
          </p:cNvGraphicFramePr>
          <p:nvPr>
            <p:extLst>
              <p:ext uri="{D42A27DB-BD31-4B8C-83A1-F6EECF244321}">
                <p14:modId xmlns:p14="http://schemas.microsoft.com/office/powerpoint/2010/main" val="2039173105"/>
              </p:ext>
            </p:extLst>
          </p:nvPr>
        </p:nvGraphicFramePr>
        <p:xfrm>
          <a:off x="6021590" y="5543543"/>
          <a:ext cx="660400" cy="311634"/>
        </p:xfrm>
        <a:graphic>
          <a:graphicData uri="http://schemas.openxmlformats.org/presentationml/2006/ole">
            <mc:AlternateContent xmlns:mc="http://schemas.openxmlformats.org/markup-compatibility/2006">
              <mc:Choice xmlns:v="urn:schemas-microsoft-com:vml" Requires="v">
                <p:oleObj spid="_x0000_s82092" name="Equation" r:id="rId4" imgW="469900" imgH="228600" progId="">
                  <p:embed/>
                </p:oleObj>
              </mc:Choice>
              <mc:Fallback>
                <p:oleObj name="Equation" r:id="rId4" imgW="469900" imgH="228600"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1590" y="5543543"/>
                        <a:ext cx="660400" cy="311634"/>
                      </a:xfrm>
                      <a:prstGeom prst="rect">
                        <a:avLst/>
                      </a:prstGeom>
                      <a:noFill/>
                      <a:effectLst/>
                      <a:extLst/>
                    </p:spPr>
                  </p:pic>
                </p:oleObj>
              </mc:Fallback>
            </mc:AlternateContent>
          </a:graphicData>
        </a:graphic>
      </p:graphicFrame>
      <p:pic>
        <p:nvPicPr>
          <p:cNvPr id="2" name="Picture 1"/>
          <p:cNvPicPr>
            <a:picLocks noChangeAspect="1"/>
          </p:cNvPicPr>
          <p:nvPr/>
        </p:nvPicPr>
        <p:blipFill>
          <a:blip r:embed="rId6"/>
          <a:stretch>
            <a:fillRect/>
          </a:stretch>
        </p:blipFill>
        <p:spPr>
          <a:xfrm>
            <a:off x="1670304" y="1652077"/>
            <a:ext cx="6281224" cy="2192503"/>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a:extLst>
              <a:ext uri="{FF2B5EF4-FFF2-40B4-BE49-F238E27FC236}">
                <a16:creationId xmlns:a16="http://schemas.microsoft.com/office/drawing/2014/main" xmlns="" id="{45091856-72A5-48A4-89EC-B2DEE36305F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Issues in Indexing</a:t>
            </a:r>
          </a:p>
        </p:txBody>
      </p:sp>
      <p:sp>
        <p:nvSpPr>
          <p:cNvPr id="1419267" name="Rectangle 3">
            <a:extLst>
              <a:ext uri="{FF2B5EF4-FFF2-40B4-BE49-F238E27FC236}">
                <a16:creationId xmlns:a16="http://schemas.microsoft.com/office/drawing/2014/main" xmlns="" id="{3344AF58-B5BE-456B-9721-9328859B8F63}"/>
              </a:ext>
            </a:extLst>
          </p:cNvPr>
          <p:cNvSpPr>
            <a:spLocks noGrp="1" noChangeArrowheads="1"/>
          </p:cNvSpPr>
          <p:nvPr>
            <p:ph idx="1"/>
          </p:nvPr>
        </p:nvSpPr>
        <p:spPr>
          <a:xfrm>
            <a:off x="834501" y="1067662"/>
            <a:ext cx="7680236" cy="5263469"/>
          </a:xfrm>
        </p:spPr>
        <p:txBody>
          <a:bodyPr/>
          <a:lstStyle/>
          <a:p>
            <a:r>
              <a:rPr lang="en-US" altLang="en-US" b="1" dirty="0"/>
              <a:t>Record relocation and secondary indices</a:t>
            </a:r>
          </a:p>
          <a:p>
            <a:pPr lvl="1"/>
            <a:r>
              <a:rPr lang="en-US" altLang="en-US" dirty="0"/>
              <a:t>If a record moves, all secondary indices that store record pointers have to be updated </a:t>
            </a:r>
          </a:p>
          <a:p>
            <a:pPr lvl="1"/>
            <a:r>
              <a:rPr lang="en-US" altLang="en-US" dirty="0"/>
              <a:t>Node splits in B</a:t>
            </a:r>
            <a:r>
              <a:rPr lang="en-US" altLang="en-US" baseline="30000" dirty="0"/>
              <a:t>+</a:t>
            </a:r>
            <a:r>
              <a:rPr lang="en-US" altLang="en-US" dirty="0"/>
              <a:t>-tree file organizations become very expensive</a:t>
            </a:r>
          </a:p>
          <a:p>
            <a:pPr lvl="1"/>
            <a:r>
              <a:rPr lang="en-US" altLang="en-US" i="1" dirty="0"/>
              <a:t>Solution</a:t>
            </a:r>
            <a:r>
              <a:rPr lang="en-US" altLang="en-US" dirty="0"/>
              <a:t>: use search key of B</a:t>
            </a:r>
            <a:r>
              <a:rPr lang="en-US" altLang="en-US" baseline="30000" dirty="0"/>
              <a:t>+</a:t>
            </a:r>
            <a:r>
              <a:rPr lang="en-US" altLang="en-US" dirty="0"/>
              <a:t>-tree file organization instead of record pointer in secondary index</a:t>
            </a:r>
          </a:p>
          <a:p>
            <a:pPr lvl="2"/>
            <a:r>
              <a:rPr lang="en-US" altLang="en-US" dirty="0"/>
              <a:t>Add record-id if B</a:t>
            </a:r>
            <a:r>
              <a:rPr lang="en-US" altLang="en-US" baseline="30000" dirty="0"/>
              <a:t>+</a:t>
            </a:r>
            <a:r>
              <a:rPr lang="en-US" altLang="en-US" dirty="0"/>
              <a:t>-tree file organization search key is non-unique</a:t>
            </a:r>
          </a:p>
          <a:p>
            <a:pPr lvl="2"/>
            <a:r>
              <a:rPr lang="en-US" altLang="en-US" dirty="0"/>
              <a:t>Extra traversal of file organization to locate record</a:t>
            </a:r>
          </a:p>
          <a:p>
            <a:pPr lvl="3"/>
            <a:r>
              <a:rPr lang="en-US" altLang="en-US" dirty="0"/>
              <a:t>Higher cost for queries, but node splits are cheap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19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9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92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19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92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92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9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a:extLst>
              <a:ext uri="{FF2B5EF4-FFF2-40B4-BE49-F238E27FC236}">
                <a16:creationId xmlns:a16="http://schemas.microsoft.com/office/drawing/2014/main" xmlns="" id="{2DB1DB01-B6B5-4EED-900B-3C157A7BF4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Indexing Strings</a:t>
            </a:r>
          </a:p>
        </p:txBody>
      </p:sp>
      <p:sp>
        <p:nvSpPr>
          <p:cNvPr id="1402883" name="Rectangle 3">
            <a:extLst>
              <a:ext uri="{FF2B5EF4-FFF2-40B4-BE49-F238E27FC236}">
                <a16:creationId xmlns:a16="http://schemas.microsoft.com/office/drawing/2014/main" xmlns="" id="{EDD93AD0-C3FA-4663-BDF4-DF8151AC9B3D}"/>
              </a:ext>
            </a:extLst>
          </p:cNvPr>
          <p:cNvSpPr>
            <a:spLocks noGrp="1" noChangeArrowheads="1"/>
          </p:cNvSpPr>
          <p:nvPr>
            <p:ph type="body" idx="1"/>
          </p:nvPr>
        </p:nvSpPr>
        <p:spPr>
          <a:xfrm>
            <a:off x="870012" y="1067662"/>
            <a:ext cx="7644725" cy="5263469"/>
          </a:xfrm>
        </p:spPr>
        <p:txBody>
          <a:bodyPr/>
          <a:lstStyle/>
          <a:p>
            <a:r>
              <a:rPr lang="en-US" altLang="en-US" dirty="0"/>
              <a:t>Variable length strings as keys</a:t>
            </a:r>
          </a:p>
          <a:p>
            <a:pPr lvl="1"/>
            <a:r>
              <a:rPr lang="en-US" altLang="en-US" dirty="0"/>
              <a:t>Variable fanout</a:t>
            </a:r>
          </a:p>
          <a:p>
            <a:pPr lvl="1"/>
            <a:r>
              <a:rPr lang="en-US" altLang="en-US" dirty="0"/>
              <a:t>Use space utilization as criterion for splitting, not number of pointers</a:t>
            </a:r>
          </a:p>
          <a:p>
            <a:r>
              <a:rPr lang="en-US" altLang="en-US" b="1" dirty="0"/>
              <a:t>Prefix compression</a:t>
            </a:r>
          </a:p>
          <a:p>
            <a:pPr lvl="1"/>
            <a:r>
              <a:rPr lang="en-US" altLang="en-US" dirty="0"/>
              <a:t>Key values at internal nodes can be prefixes of full key</a:t>
            </a:r>
          </a:p>
          <a:p>
            <a:pPr lvl="2"/>
            <a:r>
              <a:rPr lang="en-US" altLang="en-US" dirty="0"/>
              <a:t>Keep enough characters to distinguish entries in the subtrees separated by the key value</a:t>
            </a:r>
          </a:p>
          <a:p>
            <a:pPr lvl="3"/>
            <a:r>
              <a:rPr lang="en-US" altLang="en-US" dirty="0"/>
              <a:t>E.g</a:t>
            </a:r>
            <a:r>
              <a:rPr lang="en-US" altLang="en-US" dirty="0" smtClean="0"/>
              <a:t>., </a:t>
            </a:r>
            <a:r>
              <a:rPr lang="ja-JP" altLang="en-US" dirty="0"/>
              <a:t>“</a:t>
            </a:r>
            <a:r>
              <a:rPr lang="en-US" altLang="ja-JP" dirty="0"/>
              <a:t>Silas</a:t>
            </a:r>
            <a:r>
              <a:rPr lang="ja-JP" altLang="en-US" dirty="0"/>
              <a:t>”</a:t>
            </a:r>
            <a:r>
              <a:rPr lang="en-US" altLang="ja-JP" dirty="0"/>
              <a:t> and </a:t>
            </a:r>
            <a:r>
              <a:rPr lang="ja-JP" altLang="en-US" dirty="0"/>
              <a:t>“</a:t>
            </a:r>
            <a:r>
              <a:rPr lang="en-US" altLang="ja-JP" dirty="0"/>
              <a:t>Silberschatz</a:t>
            </a:r>
            <a:r>
              <a:rPr lang="ja-JP" altLang="en-US" dirty="0"/>
              <a:t>”</a:t>
            </a:r>
            <a:r>
              <a:rPr lang="en-US" altLang="ja-JP" dirty="0"/>
              <a:t> can be separated by </a:t>
            </a:r>
            <a:r>
              <a:rPr lang="ja-JP" altLang="en-US" dirty="0"/>
              <a:t>“</a:t>
            </a:r>
            <a:r>
              <a:rPr lang="en-US" altLang="ja-JP" dirty="0" err="1"/>
              <a:t>Silb</a:t>
            </a:r>
            <a:r>
              <a:rPr lang="ja-JP" altLang="en-US" dirty="0"/>
              <a:t>”</a:t>
            </a:r>
            <a:endParaRPr lang="en-US" altLang="ja-JP" dirty="0"/>
          </a:p>
          <a:p>
            <a:pPr lvl="1"/>
            <a:r>
              <a:rPr lang="en-US" altLang="en-US" dirty="0"/>
              <a:t>Keys in leaf node can be compressed by sharing common prefixes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8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28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28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A7803258-1198-4D0B-BC8F-40233F307057}"/>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Bulk Loading and Bottom-Up Build</a:t>
            </a:r>
          </a:p>
        </p:txBody>
      </p:sp>
      <p:sp>
        <p:nvSpPr>
          <p:cNvPr id="88067" name="Rectangle 3">
            <a:extLst>
              <a:ext uri="{FF2B5EF4-FFF2-40B4-BE49-F238E27FC236}">
                <a16:creationId xmlns:a16="http://schemas.microsoft.com/office/drawing/2014/main" xmlns="" id="{839F04FE-D147-4898-A88A-7333899069FE}"/>
              </a:ext>
            </a:extLst>
          </p:cNvPr>
          <p:cNvSpPr>
            <a:spLocks noGrp="1" noChangeArrowheads="1"/>
          </p:cNvSpPr>
          <p:nvPr>
            <p:ph type="body" idx="1"/>
          </p:nvPr>
        </p:nvSpPr>
        <p:spPr>
          <a:xfrm>
            <a:off x="768350" y="1093788"/>
            <a:ext cx="7889875" cy="5178425"/>
          </a:xfrm>
        </p:spPr>
        <p:txBody>
          <a:bodyPr/>
          <a:lstStyle/>
          <a:p>
            <a:r>
              <a:rPr lang="en-US" altLang="en-US" dirty="0"/>
              <a:t>Inserting entries one-at-a-time into a B</a:t>
            </a:r>
            <a:r>
              <a:rPr lang="en-US" altLang="en-US" baseline="30000" dirty="0"/>
              <a:t>+</a:t>
            </a:r>
            <a:r>
              <a:rPr lang="en-US" altLang="en-US" dirty="0"/>
              <a:t>-tree requires </a:t>
            </a:r>
            <a:r>
              <a:rPr lang="en-US" altLang="en-US" dirty="0">
                <a:sym typeface="Symbol" panose="05050102010706020507" pitchFamily="18" charset="2"/>
              </a:rPr>
              <a:t></a:t>
            </a:r>
            <a:r>
              <a:rPr lang="en-US" altLang="en-US" dirty="0"/>
              <a:t> 1 IO per entry </a:t>
            </a:r>
          </a:p>
          <a:p>
            <a:pPr lvl="1"/>
            <a:r>
              <a:rPr lang="en-US" altLang="en-US" dirty="0"/>
              <a:t>assuming leaf level does not fit in memory</a:t>
            </a:r>
          </a:p>
          <a:p>
            <a:pPr lvl="1"/>
            <a:r>
              <a:rPr lang="en-US" altLang="en-US" dirty="0"/>
              <a:t>can be very inefficient for loading a large number of entries at a time (</a:t>
            </a:r>
            <a:r>
              <a:rPr lang="en-US" altLang="en-US" b="1" dirty="0"/>
              <a:t>bulk loading</a:t>
            </a:r>
            <a:r>
              <a:rPr lang="en-US" altLang="en-US" dirty="0"/>
              <a:t>)</a:t>
            </a:r>
          </a:p>
          <a:p>
            <a:r>
              <a:rPr lang="en-US" altLang="en-US" dirty="0"/>
              <a:t>Efficient alternative 1:</a:t>
            </a:r>
          </a:p>
          <a:p>
            <a:pPr lvl="1"/>
            <a:r>
              <a:rPr lang="en-US" altLang="en-US" dirty="0"/>
              <a:t>sort entries first (using efficient external-memory sort algorithms discussed later in Section 12.4)</a:t>
            </a:r>
          </a:p>
          <a:p>
            <a:pPr lvl="1"/>
            <a:r>
              <a:rPr lang="en-US" altLang="en-US" dirty="0"/>
              <a:t>insert in sorted order</a:t>
            </a:r>
          </a:p>
          <a:p>
            <a:pPr lvl="2"/>
            <a:r>
              <a:rPr lang="en-US" altLang="en-US" dirty="0"/>
              <a:t>insertion will go to existing page (or cause a split)</a:t>
            </a:r>
          </a:p>
          <a:p>
            <a:pPr lvl="2"/>
            <a:r>
              <a:rPr lang="en-US" altLang="en-US" dirty="0"/>
              <a:t>much improved IO performance, but most leaf nodes half full</a:t>
            </a:r>
          </a:p>
          <a:p>
            <a:r>
              <a:rPr lang="en-US" altLang="en-US" dirty="0"/>
              <a:t>Efficient alternative 2: </a:t>
            </a:r>
            <a:r>
              <a:rPr lang="en-US" altLang="en-US" b="1" dirty="0"/>
              <a:t>Bottom-up B</a:t>
            </a:r>
            <a:r>
              <a:rPr lang="en-US" altLang="en-US" b="1" baseline="30000" dirty="0"/>
              <a:t>+</a:t>
            </a:r>
            <a:r>
              <a:rPr lang="en-US" altLang="en-US" b="1" dirty="0"/>
              <a:t>-tree construction</a:t>
            </a:r>
          </a:p>
          <a:p>
            <a:pPr lvl="1"/>
            <a:r>
              <a:rPr lang="en-US" altLang="en-US" dirty="0"/>
              <a:t>As before sort entries</a:t>
            </a:r>
          </a:p>
          <a:p>
            <a:pPr lvl="1"/>
            <a:r>
              <a:rPr lang="en-US" altLang="en-US" dirty="0"/>
              <a:t>And then create tree layer-by-layer, starting with leaf level</a:t>
            </a:r>
          </a:p>
          <a:p>
            <a:pPr lvl="2"/>
            <a:r>
              <a:rPr lang="en-US" altLang="en-US" dirty="0"/>
              <a:t>details as an exercise</a:t>
            </a:r>
          </a:p>
          <a:p>
            <a:pPr lvl="1"/>
            <a:r>
              <a:rPr lang="en-US" altLang="en-US" dirty="0"/>
              <a:t>Implemented as part of bulk-load utility by most database systems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4930" name="Rectangle 2">
            <a:extLst>
              <a:ext uri="{FF2B5EF4-FFF2-40B4-BE49-F238E27FC236}">
                <a16:creationId xmlns:a16="http://schemas.microsoft.com/office/drawing/2014/main" xmlns="" id="{F2FAFE1F-E9C0-4628-B6E6-60F33A638F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B-Tree Index Files</a:t>
            </a:r>
          </a:p>
        </p:txBody>
      </p:sp>
      <p:sp>
        <p:nvSpPr>
          <p:cNvPr id="89091" name="Rectangle 3">
            <a:extLst>
              <a:ext uri="{FF2B5EF4-FFF2-40B4-BE49-F238E27FC236}">
                <a16:creationId xmlns:a16="http://schemas.microsoft.com/office/drawing/2014/main" xmlns="" id="{48F24856-86F6-4CE2-BE1C-64C9527C34CD}"/>
              </a:ext>
            </a:extLst>
          </p:cNvPr>
          <p:cNvSpPr>
            <a:spLocks noChangeArrowheads="1"/>
          </p:cNvSpPr>
          <p:nvPr/>
        </p:nvSpPr>
        <p:spPr bwMode="auto">
          <a:xfrm>
            <a:off x="900113" y="1135063"/>
            <a:ext cx="781526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Clr>
                <a:srgbClr val="002060"/>
              </a:buClr>
              <a:buSzPct val="100000"/>
              <a:buFont typeface="Wingdings" panose="05000000000000000000" pitchFamily="2" charset="2"/>
              <a:buChar char="§"/>
            </a:pPr>
            <a:r>
              <a:rPr lang="en-US" altLang="en-US" sz="1700" dirty="0"/>
              <a:t>Similar to B+-tree, but B-tree allows search-key values to appear only once; eliminates redundant storage of search keys.</a:t>
            </a:r>
          </a:p>
          <a:p>
            <a:pPr>
              <a:buClr>
                <a:srgbClr val="002060"/>
              </a:buClr>
              <a:buSzPct val="100000"/>
              <a:buFont typeface="Wingdings" panose="05000000000000000000" pitchFamily="2" charset="2"/>
              <a:buChar char="§"/>
            </a:pPr>
            <a:r>
              <a:rPr lang="en-US" altLang="en-US" sz="1700" dirty="0"/>
              <a:t>Search keys in nonleaf nodes appear nowhere else in the B-tree; an additional pointer field for each search key in a nonleaf node must be included.</a:t>
            </a:r>
          </a:p>
          <a:p>
            <a:pPr>
              <a:buClr>
                <a:srgbClr val="002060"/>
              </a:buClr>
              <a:buSzPct val="100000"/>
              <a:buFont typeface="Wingdings" panose="05000000000000000000" pitchFamily="2" charset="2"/>
              <a:buChar char="§"/>
            </a:pPr>
            <a:r>
              <a:rPr lang="en-US" altLang="en-US" sz="1700" dirty="0"/>
              <a:t>Generalized B-tree leaf </a:t>
            </a:r>
            <a:r>
              <a:rPr lang="en-US" altLang="en-US" sz="1700" dirty="0" smtClean="0"/>
              <a:t>node</a:t>
            </a:r>
          </a:p>
          <a:p>
            <a:pPr>
              <a:buClr>
                <a:srgbClr val="002060"/>
              </a:buClr>
              <a:buSzPct val="100000"/>
              <a:buFont typeface="Wingdings" panose="05000000000000000000" pitchFamily="2" charset="2"/>
              <a:buChar char="§"/>
            </a:pPr>
            <a:endParaRPr lang="en-US" altLang="en-US" sz="1700" dirty="0"/>
          </a:p>
          <a:p>
            <a:pPr>
              <a:buClr>
                <a:srgbClr val="002060"/>
              </a:buClr>
              <a:buSzPct val="100000"/>
              <a:buFont typeface="Wingdings" panose="05000000000000000000" pitchFamily="2" charset="2"/>
              <a:buChar char="§"/>
            </a:pPr>
            <a:endParaRPr lang="en-US" altLang="en-US" sz="1700" dirty="0" smtClean="0"/>
          </a:p>
          <a:p>
            <a:pPr>
              <a:buClr>
                <a:srgbClr val="002060"/>
              </a:buClr>
              <a:buSzPct val="100000"/>
              <a:buFont typeface="Wingdings" panose="05000000000000000000" pitchFamily="2" charset="2"/>
              <a:buChar char="§"/>
            </a:pPr>
            <a:endParaRPr lang="en-US" altLang="en-US" sz="1700" dirty="0"/>
          </a:p>
          <a:p>
            <a:pPr>
              <a:buClr>
                <a:srgbClr val="002060"/>
              </a:buClr>
              <a:buSzPct val="100000"/>
              <a:buFont typeface="Wingdings" panose="05000000000000000000" pitchFamily="2" charset="2"/>
              <a:buChar char="§"/>
            </a:pPr>
            <a:endParaRPr lang="en-US" altLang="en-US" sz="1700" dirty="0" smtClean="0"/>
          </a:p>
          <a:p>
            <a:pPr>
              <a:buClr>
                <a:srgbClr val="002060"/>
              </a:buClr>
              <a:buSzPct val="100000"/>
              <a:buFont typeface="Wingdings" panose="05000000000000000000" pitchFamily="2" charset="2"/>
              <a:buChar char="§"/>
            </a:pPr>
            <a:endParaRPr lang="en-US" altLang="en-US" sz="1700" dirty="0"/>
          </a:p>
          <a:p>
            <a:pPr>
              <a:buClr>
                <a:srgbClr val="002060"/>
              </a:buClr>
              <a:buSzPct val="100000"/>
              <a:buFont typeface="Wingdings" panose="05000000000000000000" pitchFamily="2" charset="2"/>
              <a:buChar char="§"/>
            </a:pPr>
            <a:r>
              <a:rPr lang="en-US" altLang="en-US" sz="1800" dirty="0"/>
              <a:t>Nonleaf node – pointers Bi are the bucket or file record pointers.</a:t>
            </a:r>
            <a:br>
              <a:rPr lang="en-US" altLang="en-US" sz="1800" dirty="0"/>
            </a:br>
            <a:endParaRPr lang="en-US" altLang="en-US" sz="1800" dirty="0"/>
          </a:p>
          <a:p>
            <a:pPr marL="0" indent="0">
              <a:buClr>
                <a:srgbClr val="002060"/>
              </a:buClr>
              <a:buSzPct val="100000"/>
              <a:buNone/>
            </a:pPr>
            <a:r>
              <a:rPr lang="en-US" altLang="en-US" sz="1700" dirty="0"/>
              <a:t/>
            </a:r>
            <a:br>
              <a:rPr lang="en-US" altLang="en-US" sz="1700" dirty="0"/>
            </a:br>
            <a:r>
              <a:rPr lang="en-US" altLang="en-US" sz="1700" dirty="0"/>
              <a:t/>
            </a:r>
            <a:br>
              <a:rPr lang="en-US" altLang="en-US" sz="1700" dirty="0"/>
            </a:br>
            <a:endParaRPr lang="en-US" altLang="en-US" sz="1700" dirty="0"/>
          </a:p>
        </p:txBody>
      </p:sp>
      <p:sp>
        <p:nvSpPr>
          <p:cNvPr id="89092" name="Rectangle 4">
            <a:extLst>
              <a:ext uri="{FF2B5EF4-FFF2-40B4-BE49-F238E27FC236}">
                <a16:creationId xmlns:a16="http://schemas.microsoft.com/office/drawing/2014/main" xmlns="" id="{B1A2F64A-2308-4D9A-94D1-2BE9CB8D1C51}"/>
              </a:ext>
            </a:extLst>
          </p:cNvPr>
          <p:cNvSpPr>
            <a:spLocks noGrp="1" noChangeArrowheads="1"/>
          </p:cNvSpPr>
          <p:nvPr>
            <p:ph type="body" idx="1"/>
          </p:nvPr>
        </p:nvSpPr>
        <p:spPr>
          <a:xfrm>
            <a:off x="900113" y="5500689"/>
            <a:ext cx="6724650" cy="444490"/>
          </a:xfrm>
          <a:noFill/>
        </p:spPr>
        <p:txBody>
          <a:bodyPr/>
          <a:lstStyle/>
          <a:p>
            <a:pPr marL="0" indent="0">
              <a:lnSpc>
                <a:spcPct val="90000"/>
              </a:lnSpc>
              <a:buNone/>
            </a:pPr>
            <a:r>
              <a:rPr lang="en-US" altLang="en-US" dirty="0"/>
              <a:t/>
            </a:r>
            <a:br>
              <a:rPr lang="en-US" altLang="en-US" dirty="0"/>
            </a:br>
            <a:endParaRPr lang="en-US" altLang="en-US" dirty="0"/>
          </a:p>
        </p:txBody>
      </p:sp>
      <p:pic>
        <p:nvPicPr>
          <p:cNvPr id="89093" name="Picture 7">
            <a:extLst>
              <a:ext uri="{FF2B5EF4-FFF2-40B4-BE49-F238E27FC236}">
                <a16:creationId xmlns:a16="http://schemas.microsoft.com/office/drawing/2014/main" xmlns="" id="{0220A33B-E2C9-420D-B839-FBAF022EC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2" y="3171816"/>
            <a:ext cx="5612606" cy="145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9026" name="Rectangle 2">
            <a:extLst>
              <a:ext uri="{FF2B5EF4-FFF2-40B4-BE49-F238E27FC236}">
                <a16:creationId xmlns:a16="http://schemas.microsoft.com/office/drawing/2014/main" xmlns="" id="{F4143B72-1BDB-4194-A39F-BDE269B3DD6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B-Tree Index Files (Cont.)</a:t>
            </a:r>
          </a:p>
        </p:txBody>
      </p:sp>
      <p:sp>
        <p:nvSpPr>
          <p:cNvPr id="91139" name="Rectangle 3">
            <a:extLst>
              <a:ext uri="{FF2B5EF4-FFF2-40B4-BE49-F238E27FC236}">
                <a16:creationId xmlns:a16="http://schemas.microsoft.com/office/drawing/2014/main" xmlns="" id="{61AE0A78-087A-4415-8759-C50CC89DE257}"/>
              </a:ext>
            </a:extLst>
          </p:cNvPr>
          <p:cNvSpPr>
            <a:spLocks noGrp="1" noChangeArrowheads="1"/>
          </p:cNvSpPr>
          <p:nvPr>
            <p:ph type="body" idx="1"/>
          </p:nvPr>
        </p:nvSpPr>
        <p:spPr>
          <a:xfrm>
            <a:off x="900114" y="1135063"/>
            <a:ext cx="7631328" cy="4545012"/>
          </a:xfrm>
        </p:spPr>
        <p:txBody>
          <a:bodyPr/>
          <a:lstStyle/>
          <a:p>
            <a:r>
              <a:rPr lang="en-US" altLang="en-US" dirty="0"/>
              <a:t>Advantages of B-Tree indices:</a:t>
            </a:r>
          </a:p>
          <a:p>
            <a:pPr lvl="1"/>
            <a:r>
              <a:rPr lang="en-US" altLang="en-US" dirty="0"/>
              <a:t>May use less tree nodes than a corresponding B</a:t>
            </a:r>
            <a:r>
              <a:rPr lang="en-US" altLang="en-US" baseline="30000" dirty="0"/>
              <a:t>+</a:t>
            </a:r>
            <a:r>
              <a:rPr lang="en-US" altLang="en-US" dirty="0"/>
              <a:t>-Tree.</a:t>
            </a:r>
          </a:p>
          <a:p>
            <a:pPr lvl="1"/>
            <a:r>
              <a:rPr lang="en-US" altLang="en-US" dirty="0"/>
              <a:t>Sometimes possible to find search-key value before reaching leaf node.</a:t>
            </a:r>
          </a:p>
          <a:p>
            <a:r>
              <a:rPr lang="en-US" altLang="en-US" dirty="0"/>
              <a:t>Disadvantages of B-Tree indices:</a:t>
            </a:r>
          </a:p>
          <a:p>
            <a:pPr lvl="1"/>
            <a:r>
              <a:rPr lang="en-US" altLang="en-US" dirty="0"/>
              <a:t>Only small fraction of all search-key values are found early </a:t>
            </a:r>
          </a:p>
          <a:p>
            <a:pPr lvl="1"/>
            <a:r>
              <a:rPr lang="en-US" altLang="en-US" dirty="0"/>
              <a:t>Non-leaf nodes are larger, so fan-out is reduced.  Thus, B-Trees typically have greater depth than corresponding B</a:t>
            </a:r>
            <a:r>
              <a:rPr lang="en-US" altLang="en-US" baseline="30000" dirty="0"/>
              <a:t>+</a:t>
            </a:r>
            <a:r>
              <a:rPr lang="en-US" altLang="en-US" dirty="0"/>
              <a:t>-Tree</a:t>
            </a:r>
          </a:p>
          <a:p>
            <a:pPr lvl="1"/>
            <a:r>
              <a:rPr lang="en-US" altLang="en-US" dirty="0"/>
              <a:t>Insertion and deletion more complicated than in B</a:t>
            </a:r>
            <a:r>
              <a:rPr lang="en-US" altLang="en-US" baseline="30000" dirty="0"/>
              <a:t>+</a:t>
            </a:r>
            <a:r>
              <a:rPr lang="en-US" altLang="en-US" dirty="0"/>
              <a:t>-Trees </a:t>
            </a:r>
          </a:p>
          <a:p>
            <a:pPr lvl="1"/>
            <a:r>
              <a:rPr lang="en-US" altLang="en-US" dirty="0"/>
              <a:t>Implementation is harder than B</a:t>
            </a:r>
            <a:r>
              <a:rPr lang="en-US" altLang="en-US" baseline="30000" dirty="0"/>
              <a:t>+</a:t>
            </a:r>
            <a:r>
              <a:rPr lang="en-US" altLang="en-US" dirty="0"/>
              <a:t>-Trees.</a:t>
            </a:r>
          </a:p>
          <a:p>
            <a:r>
              <a:rPr lang="en-US" altLang="en-US" dirty="0"/>
              <a:t>Typically, advantages of B-Trees do not out weigh disadvantages. </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a:extLst>
              <a:ext uri="{FF2B5EF4-FFF2-40B4-BE49-F238E27FC236}">
                <a16:creationId xmlns:a16="http://schemas.microsoft.com/office/drawing/2014/main" xmlns="" id="{F971B829-D201-4C0C-9BC3-9EA9DDF5115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B-Tree Index File Example</a:t>
            </a:r>
          </a:p>
        </p:txBody>
      </p:sp>
      <p:sp>
        <p:nvSpPr>
          <p:cNvPr id="93187" name="Text Box 4">
            <a:extLst>
              <a:ext uri="{FF2B5EF4-FFF2-40B4-BE49-F238E27FC236}">
                <a16:creationId xmlns:a16="http://schemas.microsoft.com/office/drawing/2014/main" xmlns="" id="{E74E5AC7-D7B1-4576-8812-CE6477CCBB7F}"/>
              </a:ext>
            </a:extLst>
          </p:cNvPr>
          <p:cNvSpPr>
            <a:spLocks noGrp="1" noChangeArrowheads="1"/>
          </p:cNvSpPr>
          <p:nvPr>
            <p:ph type="body" idx="1"/>
          </p:nvPr>
        </p:nvSpPr>
        <p:spPr>
          <a:xfrm>
            <a:off x="390525" y="3862388"/>
            <a:ext cx="7848600" cy="463550"/>
          </a:xfrm>
          <a:noFill/>
        </p:spPr>
        <p:txBody>
          <a:bodyPr/>
          <a:lstStyle/>
          <a:p>
            <a:pPr>
              <a:spcBef>
                <a:spcPct val="0"/>
              </a:spcBef>
              <a:buClrTx/>
              <a:buSzTx/>
              <a:buFontTx/>
              <a:buNone/>
            </a:pPr>
            <a:r>
              <a:rPr kumimoji="0" lang="en-US" altLang="en-US"/>
              <a:t>B-tree (above) and B+-tree (below) on same data</a:t>
            </a:r>
          </a:p>
        </p:txBody>
      </p:sp>
      <p:pic>
        <p:nvPicPr>
          <p:cNvPr id="93188" name="Picture 6">
            <a:extLst>
              <a:ext uri="{FF2B5EF4-FFF2-40B4-BE49-F238E27FC236}">
                <a16:creationId xmlns:a16="http://schemas.microsoft.com/office/drawing/2014/main" xmlns="" id="{89843543-8F2E-4AEB-8A47-3758C3026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1262063"/>
            <a:ext cx="8475662"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5">
            <a:extLst>
              <a:ext uri="{FF2B5EF4-FFF2-40B4-BE49-F238E27FC236}">
                <a16:creationId xmlns:a16="http://schemas.microsoft.com/office/drawing/2014/main" xmlns="" id="{5A679080-3AEB-47C7-A46E-32A7877F3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9256"/>
          <a:stretch>
            <a:fillRect/>
          </a:stretch>
        </p:blipFill>
        <p:spPr bwMode="auto">
          <a:xfrm>
            <a:off x="260350" y="4289425"/>
            <a:ext cx="86487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76AB0-9918-4F52-AABD-87AA6351434F}"/>
              </a:ext>
            </a:extLst>
          </p:cNvPr>
          <p:cNvSpPr>
            <a:spLocks noGrp="1"/>
          </p:cNvSpPr>
          <p:nvPr>
            <p:ph type="title"/>
          </p:nvPr>
        </p:nvSpPr>
        <p:spPr/>
        <p:txBody>
          <a:bodyPr/>
          <a:lstStyle/>
          <a:p>
            <a:r>
              <a:rPr lang="en-IN" dirty="0"/>
              <a:t>Indexing on Flash</a:t>
            </a:r>
          </a:p>
        </p:txBody>
      </p:sp>
      <p:sp>
        <p:nvSpPr>
          <p:cNvPr id="3" name="Content Placeholder 2">
            <a:extLst>
              <a:ext uri="{FF2B5EF4-FFF2-40B4-BE49-F238E27FC236}">
                <a16:creationId xmlns:a16="http://schemas.microsoft.com/office/drawing/2014/main" xmlns="" id="{BB44BC20-DA13-4B15-83B8-C031D8725311}"/>
              </a:ext>
            </a:extLst>
          </p:cNvPr>
          <p:cNvSpPr>
            <a:spLocks noGrp="1"/>
          </p:cNvSpPr>
          <p:nvPr>
            <p:ph idx="1"/>
          </p:nvPr>
        </p:nvSpPr>
        <p:spPr>
          <a:xfrm>
            <a:off x="834501" y="1067662"/>
            <a:ext cx="7680236" cy="5263469"/>
          </a:xfrm>
        </p:spPr>
        <p:txBody>
          <a:bodyPr/>
          <a:lstStyle/>
          <a:p>
            <a:r>
              <a:rPr lang="en-IN" dirty="0"/>
              <a:t>Random I/O cost much lower on flash</a:t>
            </a:r>
          </a:p>
          <a:p>
            <a:pPr lvl="1"/>
            <a:r>
              <a:rPr lang="en-IN" dirty="0"/>
              <a:t>20 to 100 microseconds for read/write</a:t>
            </a:r>
          </a:p>
          <a:p>
            <a:r>
              <a:rPr lang="en-IN" dirty="0"/>
              <a:t>Writes are not in-place, and (eventually) require a more expensive erase</a:t>
            </a:r>
          </a:p>
          <a:p>
            <a:r>
              <a:rPr lang="en-IN" dirty="0"/>
              <a:t>Optimum page size therefore much smaller</a:t>
            </a:r>
          </a:p>
          <a:p>
            <a:r>
              <a:rPr lang="en-IN" dirty="0"/>
              <a:t>Bulk-loading still useful since it minimizes page erases</a:t>
            </a:r>
          </a:p>
          <a:p>
            <a:r>
              <a:rPr lang="en-IN" dirty="0"/>
              <a:t>Write-optimized tree structures (discussed later) have been adapted to minimize page writes for flash-optimized search trees</a:t>
            </a:r>
          </a:p>
        </p:txBody>
      </p:sp>
    </p:spTree>
    <p:extLst>
      <p:ext uri="{BB962C8B-B14F-4D97-AF65-F5344CB8AC3E}">
        <p14:creationId xmlns:p14="http://schemas.microsoft.com/office/powerpoint/2010/main" val="909017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0D3B2-A617-4A6E-87BD-BE79450A5D11}"/>
              </a:ext>
            </a:extLst>
          </p:cNvPr>
          <p:cNvSpPr>
            <a:spLocks noGrp="1"/>
          </p:cNvSpPr>
          <p:nvPr>
            <p:ph type="title"/>
          </p:nvPr>
        </p:nvSpPr>
        <p:spPr/>
        <p:txBody>
          <a:bodyPr/>
          <a:lstStyle/>
          <a:p>
            <a:r>
              <a:rPr lang="en-IN" dirty="0"/>
              <a:t>Indexing in Main Memory</a:t>
            </a:r>
          </a:p>
        </p:txBody>
      </p:sp>
      <p:sp>
        <p:nvSpPr>
          <p:cNvPr id="3" name="Content Placeholder 2">
            <a:extLst>
              <a:ext uri="{FF2B5EF4-FFF2-40B4-BE49-F238E27FC236}">
                <a16:creationId xmlns:a16="http://schemas.microsoft.com/office/drawing/2014/main" xmlns="" id="{A7D5FDAE-F992-4C11-9764-1E789DC53F67}"/>
              </a:ext>
            </a:extLst>
          </p:cNvPr>
          <p:cNvSpPr>
            <a:spLocks noGrp="1"/>
          </p:cNvSpPr>
          <p:nvPr>
            <p:ph idx="1"/>
          </p:nvPr>
        </p:nvSpPr>
        <p:spPr>
          <a:xfrm>
            <a:off x="870012" y="1067662"/>
            <a:ext cx="7644725" cy="5263469"/>
          </a:xfrm>
        </p:spPr>
        <p:txBody>
          <a:bodyPr/>
          <a:lstStyle/>
          <a:p>
            <a:r>
              <a:rPr lang="en-IN" dirty="0"/>
              <a:t>Random access in memory </a:t>
            </a:r>
          </a:p>
          <a:p>
            <a:pPr lvl="1"/>
            <a:r>
              <a:rPr lang="en-IN" dirty="0"/>
              <a:t>Much cheaper than on disk/flash</a:t>
            </a:r>
          </a:p>
          <a:p>
            <a:pPr lvl="1"/>
            <a:r>
              <a:rPr lang="en-IN" dirty="0"/>
              <a:t>But still expensive compared to cache read</a:t>
            </a:r>
          </a:p>
          <a:p>
            <a:pPr lvl="1"/>
            <a:r>
              <a:rPr lang="en-IN" dirty="0"/>
              <a:t>Data structures that make best use of cache preferable</a:t>
            </a:r>
          </a:p>
          <a:p>
            <a:pPr lvl="1"/>
            <a:r>
              <a:rPr lang="en-IN" dirty="0"/>
              <a:t>Binary search for a key value within a large B</a:t>
            </a:r>
            <a:r>
              <a:rPr lang="en-IN" sz="2000" baseline="30000" dirty="0"/>
              <a:t>+</a:t>
            </a:r>
            <a:r>
              <a:rPr lang="en-IN" dirty="0"/>
              <a:t>-tree node results in many cache misses</a:t>
            </a:r>
          </a:p>
          <a:p>
            <a:r>
              <a:rPr lang="en-IN" dirty="0"/>
              <a:t>B</a:t>
            </a:r>
            <a:r>
              <a:rPr lang="en-IN" sz="2000" baseline="30000" dirty="0"/>
              <a:t>+</a:t>
            </a:r>
            <a:r>
              <a:rPr lang="en-IN" dirty="0"/>
              <a:t>- trees with small nodes that fit in cache line are preferable to reduce cache misses</a:t>
            </a:r>
          </a:p>
          <a:p>
            <a:r>
              <a:rPr lang="en-IN" dirty="0"/>
              <a:t>Key idea:  use large node size to optimize disk access, but structure data within a node using a tree with small node size, instead of using an array.</a:t>
            </a:r>
          </a:p>
        </p:txBody>
      </p:sp>
    </p:spTree>
    <p:extLst>
      <p:ext uri="{BB962C8B-B14F-4D97-AF65-F5344CB8AC3E}">
        <p14:creationId xmlns:p14="http://schemas.microsoft.com/office/powerpoint/2010/main" val="2039983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xmlns="" id="{A471252C-098C-486A-8E72-7C38AC42B3C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Ordered Indices</a:t>
            </a:r>
          </a:p>
        </p:txBody>
      </p:sp>
      <p:sp>
        <p:nvSpPr>
          <p:cNvPr id="1103875" name="Rectangle 3">
            <a:extLst>
              <a:ext uri="{FF2B5EF4-FFF2-40B4-BE49-F238E27FC236}">
                <a16:creationId xmlns:a16="http://schemas.microsoft.com/office/drawing/2014/main" xmlns="" id="{9A931772-41AD-40F7-93E4-14F5D2068315}"/>
              </a:ext>
            </a:extLst>
          </p:cNvPr>
          <p:cNvSpPr>
            <a:spLocks noGrp="1" noChangeArrowheads="1"/>
          </p:cNvSpPr>
          <p:nvPr>
            <p:ph type="body" idx="1"/>
          </p:nvPr>
        </p:nvSpPr>
        <p:spPr>
          <a:xfrm>
            <a:off x="843380" y="1169479"/>
            <a:ext cx="7457242" cy="4876800"/>
          </a:xfrm>
        </p:spPr>
        <p:txBody>
          <a:bodyPr/>
          <a:lstStyle/>
          <a:p>
            <a:r>
              <a:rPr lang="en-US" altLang="en-US" dirty="0"/>
              <a:t>In an </a:t>
            </a:r>
            <a:r>
              <a:rPr lang="en-US" altLang="en-US" b="1" dirty="0">
                <a:solidFill>
                  <a:srgbClr val="002060"/>
                </a:solidFill>
              </a:rPr>
              <a:t>ordered index</a:t>
            </a:r>
            <a:r>
              <a:rPr lang="en-US" altLang="en-US" b="1" dirty="0"/>
              <a:t>, </a:t>
            </a:r>
            <a:r>
              <a:rPr lang="en-US" altLang="en-US" dirty="0"/>
              <a:t>index entries are stored sorted on the search key value.  </a:t>
            </a:r>
          </a:p>
          <a:p>
            <a:r>
              <a:rPr lang="en-US" altLang="en-US" b="1" dirty="0">
                <a:solidFill>
                  <a:srgbClr val="002060"/>
                </a:solidFill>
              </a:rPr>
              <a:t>Clustering index</a:t>
            </a:r>
            <a:r>
              <a:rPr lang="en-US" altLang="en-US" b="1" dirty="0"/>
              <a:t>: </a:t>
            </a:r>
            <a:r>
              <a:rPr lang="en-US" altLang="en-US" dirty="0"/>
              <a:t>in a sequentially ordered file, the index whose search key specifies the sequential order of the file.</a:t>
            </a:r>
          </a:p>
          <a:p>
            <a:pPr lvl="1"/>
            <a:r>
              <a:rPr lang="en-US" altLang="en-US" dirty="0"/>
              <a:t>Also called </a:t>
            </a:r>
            <a:r>
              <a:rPr lang="en-US" altLang="en-US" b="1" dirty="0">
                <a:solidFill>
                  <a:srgbClr val="002060"/>
                </a:solidFill>
              </a:rPr>
              <a:t>primary index</a:t>
            </a:r>
            <a:endParaRPr lang="en-US" altLang="en-US" dirty="0">
              <a:solidFill>
                <a:srgbClr val="002060"/>
              </a:solidFill>
            </a:endParaRPr>
          </a:p>
          <a:p>
            <a:pPr lvl="1"/>
            <a:r>
              <a:rPr lang="en-US" altLang="en-US" dirty="0"/>
              <a:t>The search key of a primary index is usually but not necessarily the primary key.</a:t>
            </a:r>
          </a:p>
          <a:p>
            <a:r>
              <a:rPr lang="en-US" altLang="en-US" b="1" dirty="0">
                <a:solidFill>
                  <a:srgbClr val="002060"/>
                </a:solidFill>
              </a:rPr>
              <a:t>Secondary index</a:t>
            </a:r>
            <a:r>
              <a:rPr lang="en-US" altLang="en-US" dirty="0"/>
              <a:t>:</a:t>
            </a:r>
            <a:r>
              <a:rPr lang="en-US" altLang="en-US" b="1" dirty="0"/>
              <a:t> </a:t>
            </a:r>
            <a:r>
              <a:rPr lang="en-US" altLang="en-US" dirty="0"/>
              <a:t>an index whose search key specifies an order different from the sequential order of the file.  Also called </a:t>
            </a:r>
            <a:br>
              <a:rPr lang="en-US" altLang="en-US" dirty="0"/>
            </a:br>
            <a:r>
              <a:rPr lang="en-US" altLang="en-US" b="1" dirty="0" err="1">
                <a:solidFill>
                  <a:srgbClr val="002060"/>
                </a:solidFill>
              </a:rPr>
              <a:t>nonclustering</a:t>
            </a:r>
            <a:r>
              <a:rPr lang="en-US" altLang="en-US" b="1" dirty="0">
                <a:solidFill>
                  <a:srgbClr val="002060"/>
                </a:solidFill>
              </a:rPr>
              <a:t> index</a:t>
            </a:r>
            <a:r>
              <a:rPr lang="en-US" altLang="en-US" b="1" dirty="0"/>
              <a:t>.</a:t>
            </a:r>
            <a:endParaRPr lang="en-US" altLang="en-US" dirty="0"/>
          </a:p>
          <a:p>
            <a:r>
              <a:rPr lang="en-US" altLang="en-US" b="1" dirty="0">
                <a:solidFill>
                  <a:srgbClr val="002060"/>
                </a:solidFill>
              </a:rPr>
              <a:t>Index-sequential file</a:t>
            </a:r>
            <a:r>
              <a:rPr lang="en-US" altLang="en-US" b="1" dirty="0"/>
              <a:t>:</a:t>
            </a:r>
            <a:r>
              <a:rPr lang="en-US" altLang="en-US" dirty="0"/>
              <a:t> sequential file ordered on a search key, with a clustering index on the search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3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US" altLang="en-US" dirty="0"/>
              <a:t>Hashing</a:t>
            </a:r>
            <a:endParaRPr lang="en-IN" dirty="0"/>
          </a:p>
        </p:txBody>
      </p:sp>
      <p:sp>
        <p:nvSpPr>
          <p:cNvPr id="3" name="Content Placeholder 2">
            <a:extLst>
              <a:ext uri="{FF2B5EF4-FFF2-40B4-BE49-F238E27FC236}">
                <a16:creationId xmlns:a16="http://schemas.microsoft.com/office/drawing/2014/main" xmlns="" id="{A5C369F0-E989-4F4E-9740-0E12922F33DE}"/>
              </a:ext>
            </a:extLst>
          </p:cNvPr>
          <p:cNvSpPr>
            <a:spLocks noGrp="1"/>
          </p:cNvSpPr>
          <p:nvPr>
            <p:ph idx="1"/>
          </p:nvPr>
        </p:nvSpPr>
        <p:spPr/>
        <p:txBody>
          <a:bodyPr/>
          <a:lstStyle/>
          <a:p>
            <a:pPr fontAlgn="auto"/>
            <a:r>
              <a:rPr lang="en-US" sz="1800" dirty="0">
                <a:latin typeface="Times New Roman" pitchFamily="18" charset="0"/>
                <a:cs typeface="Times New Roman" pitchFamily="18" charset="0"/>
              </a:rPr>
              <a:t>Hashing revolves around using mathematical functions, known as hash functions, to calculate direct locations of data records on a disk. But how is it different from Indexing, and why is it an invaluable asset for specific database tasks?</a:t>
            </a:r>
          </a:p>
          <a:p>
            <a:pPr fontAlgn="auto"/>
            <a:r>
              <a:rPr lang="en-US" sz="1800" dirty="0">
                <a:latin typeface="Times New Roman" pitchFamily="18" charset="0"/>
                <a:cs typeface="Times New Roman" pitchFamily="18" charset="0"/>
              </a:rPr>
              <a:t>Unlike Indexing, Hashing doesn’t rely on index structures to access data. Instead, it generates unique addresses for data records using hash functions, which take search keys as parameters. This direct calculation of data locations on the disk allows for faster retrieval, making Hashing an ideal choice for large databases.</a:t>
            </a:r>
          </a:p>
          <a:p>
            <a:pPr fontAlgn="auto"/>
            <a:r>
              <a:rPr lang="en-US" sz="1800" b="1" dirty="0">
                <a:latin typeface="Times New Roman" pitchFamily="18" charset="0"/>
                <a:cs typeface="Times New Roman" pitchFamily="18" charset="0"/>
              </a:rPr>
              <a:t>Types of Hashing:</a:t>
            </a:r>
          </a:p>
          <a:p>
            <a:pPr fontAlgn="auto"/>
            <a:r>
              <a:rPr lang="en-US" sz="1800" b="1" dirty="0">
                <a:latin typeface="Times New Roman" pitchFamily="18" charset="0"/>
                <a:cs typeface="Times New Roman" pitchFamily="18" charset="0"/>
              </a:rPr>
              <a:t>Static Hashing:</a:t>
            </a:r>
            <a:r>
              <a:rPr lang="en-US" sz="1800" dirty="0">
                <a:latin typeface="Times New Roman" pitchFamily="18" charset="0"/>
                <a:cs typeface="Times New Roman" pitchFamily="18" charset="0"/>
              </a:rPr>
              <a:t> In static hashing, a fixed number of buckets is allocated to store data records. While it provides a straightforward approach, it may lead to underutilization or overflow of buckets.</a:t>
            </a:r>
          </a:p>
          <a:p>
            <a:pPr fontAlgn="auto"/>
            <a:r>
              <a:rPr lang="en-US" sz="1800" b="1" dirty="0">
                <a:latin typeface="Times New Roman" pitchFamily="18" charset="0"/>
                <a:cs typeface="Times New Roman" pitchFamily="18" charset="0"/>
              </a:rPr>
              <a:t>Dynamic Hashing:</a:t>
            </a:r>
            <a:r>
              <a:rPr lang="en-US" sz="1800" dirty="0">
                <a:latin typeface="Times New Roman" pitchFamily="18" charset="0"/>
                <a:cs typeface="Times New Roman" pitchFamily="18" charset="0"/>
              </a:rPr>
              <a:t> To address the limitations of static hashing, dynamic hashing adapts the number of buckets dynamically as data grows or shrinks, ensuring efficient space utilization</a:t>
            </a: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41029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a:extLst>
              <a:ext uri="{FF2B5EF4-FFF2-40B4-BE49-F238E27FC236}">
                <a16:creationId xmlns:a16="http://schemas.microsoft.com/office/drawing/2014/main" xmlns="" id="{0CB98B47-6052-4377-A81B-F6C56F5C82F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Hash Index</a:t>
            </a:r>
          </a:p>
        </p:txBody>
      </p:sp>
      <p:pic>
        <p:nvPicPr>
          <p:cNvPr id="118787" name="Picture 5">
            <a:extLst>
              <a:ext uri="{FF2B5EF4-FFF2-40B4-BE49-F238E27FC236}">
                <a16:creationId xmlns:a16="http://schemas.microsoft.com/office/drawing/2014/main" xmlns="" id="{86721564-F866-4E39-8B45-6EF28EA06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787400"/>
            <a:ext cx="59293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Text Box 4">
            <a:extLst>
              <a:ext uri="{FF2B5EF4-FFF2-40B4-BE49-F238E27FC236}">
                <a16:creationId xmlns:a16="http://schemas.microsoft.com/office/drawing/2014/main" xmlns="" id="{7A86AA5E-8C26-4ABC-823F-32A185E8F2A0}"/>
              </a:ext>
            </a:extLst>
          </p:cNvPr>
          <p:cNvSpPr txBox="1">
            <a:spLocks noChangeArrowheads="1"/>
          </p:cNvSpPr>
          <p:nvPr/>
        </p:nvSpPr>
        <p:spPr bwMode="auto">
          <a:xfrm>
            <a:off x="3765550" y="5497513"/>
            <a:ext cx="405027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hash index on </a:t>
            </a:r>
            <a:r>
              <a:rPr kumimoji="0" lang="en-US" altLang="en-US" sz="1700" i="1" dirty="0"/>
              <a:t>instructor, </a:t>
            </a:r>
            <a:r>
              <a:rPr kumimoji="0" lang="en-US" altLang="en-US" sz="1700" dirty="0"/>
              <a:t> on attribute </a:t>
            </a:r>
            <a:r>
              <a:rPr kumimoji="0" lang="en-US" altLang="en-US" sz="1700" i="1" dirty="0"/>
              <a:t>ID</a:t>
            </a:r>
            <a:endParaRPr kumimoji="0" lang="en-US" altLang="en-US" sz="1700" dirty="0"/>
          </a:p>
        </p:txBody>
      </p:sp>
    </p:spTree>
    <p:extLst>
      <p:ext uri="{BB962C8B-B14F-4D97-AF65-F5344CB8AC3E}">
        <p14:creationId xmlns:p14="http://schemas.microsoft.com/office/powerpoint/2010/main" val="294868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Indexing VS Hashing </a:t>
            </a:r>
            <a:endParaRPr lang="en-IN" dirty="0"/>
          </a:p>
        </p:txBody>
      </p:sp>
      <p:sp>
        <p:nvSpPr>
          <p:cNvPr id="3" name="Content Placeholder 2"/>
          <p:cNvSpPr>
            <a:spLocks noGrp="1"/>
          </p:cNvSpPr>
          <p:nvPr>
            <p:ph idx="1"/>
          </p:nvPr>
        </p:nvSpPr>
        <p:spPr/>
        <p:txBody>
          <a:bodyPr/>
          <a:lstStyle/>
          <a:p>
            <a:pPr fontAlgn="auto"/>
            <a:r>
              <a:rPr lang="en-US" sz="1800" b="1" dirty="0" smtClean="0">
                <a:latin typeface="Times New Roman" pitchFamily="18" charset="0"/>
                <a:cs typeface="Times New Roman" pitchFamily="18" charset="0"/>
              </a:rPr>
              <a:t>: Indexing </a:t>
            </a:r>
            <a:r>
              <a:rPr lang="en-US" sz="1800" b="1" dirty="0" err="1" smtClean="0">
                <a:latin typeface="Times New Roman" pitchFamily="18" charset="0"/>
                <a:cs typeface="Times New Roman" pitchFamily="18" charset="0"/>
              </a:rPr>
              <a:t>vs</a:t>
            </a:r>
            <a:r>
              <a:rPr lang="en-US" sz="1800" b="1" dirty="0" smtClean="0">
                <a:latin typeface="Times New Roman" pitchFamily="18" charset="0"/>
                <a:cs typeface="Times New Roman" pitchFamily="18" charset="0"/>
              </a:rPr>
              <a:t> Hashing</a:t>
            </a:r>
          </a:p>
          <a:p>
            <a:pPr fontAlgn="auto"/>
            <a:r>
              <a:rPr lang="en-US" sz="1800" dirty="0" smtClean="0">
                <a:latin typeface="Times New Roman" pitchFamily="18" charset="0"/>
                <a:cs typeface="Times New Roman" pitchFamily="18" charset="0"/>
              </a:rPr>
              <a:t>Each </a:t>
            </a:r>
            <a:r>
              <a:rPr lang="en-US" sz="1800" dirty="0">
                <a:latin typeface="Times New Roman" pitchFamily="18" charset="0"/>
                <a:cs typeface="Times New Roman" pitchFamily="18" charset="0"/>
              </a:rPr>
              <a:t>technique, Indexing, and Hashing, possesses its unique strengths that cater to different use cases in the database world. Let’s compare them against each other.</a:t>
            </a:r>
          </a:p>
          <a:p>
            <a:pPr fontAlgn="auto"/>
            <a:r>
              <a:rPr lang="en-US" sz="1800" b="1" dirty="0">
                <a:latin typeface="Times New Roman" pitchFamily="18" charset="0"/>
                <a:cs typeface="Times New Roman" pitchFamily="18" charset="0"/>
              </a:rPr>
              <a:t>Data Retrieval Speed</a:t>
            </a:r>
          </a:p>
          <a:p>
            <a:pPr fontAlgn="auto"/>
            <a:r>
              <a:rPr lang="en-US" sz="1800" b="1" dirty="0">
                <a:latin typeface="Times New Roman" pitchFamily="18" charset="0"/>
                <a:cs typeface="Times New Roman" pitchFamily="18" charset="0"/>
              </a:rPr>
              <a:t>Indexing:</a:t>
            </a:r>
            <a:r>
              <a:rPr lang="en-US" sz="1800" dirty="0">
                <a:latin typeface="Times New Roman" pitchFamily="18" charset="0"/>
                <a:cs typeface="Times New Roman" pitchFamily="18" charset="0"/>
              </a:rPr>
              <a:t> With its pre-organized data structures, Indexing offers faster data retrieval, especially for range queries and ordered records.</a:t>
            </a:r>
          </a:p>
          <a:p>
            <a:pPr fontAlgn="auto"/>
            <a:r>
              <a:rPr lang="en-US" sz="1800" b="1" dirty="0">
                <a:latin typeface="Times New Roman" pitchFamily="18" charset="0"/>
                <a:cs typeface="Times New Roman" pitchFamily="18" charset="0"/>
              </a:rPr>
              <a:t>Hashing:</a:t>
            </a:r>
            <a:r>
              <a:rPr lang="en-US" sz="1800" dirty="0">
                <a:latin typeface="Times New Roman" pitchFamily="18" charset="0"/>
                <a:cs typeface="Times New Roman" pitchFamily="18" charset="0"/>
              </a:rPr>
              <a:t> Thanks to its direct calculation of data locations, Hashing outperforms Indexing when searching for specific items, especially in large databases.</a:t>
            </a:r>
          </a:p>
          <a:p>
            <a:pPr fontAlgn="auto"/>
            <a:r>
              <a:rPr lang="en-US" sz="1800" b="1" dirty="0">
                <a:latin typeface="Times New Roman" pitchFamily="18" charset="0"/>
                <a:cs typeface="Times New Roman" pitchFamily="18" charset="0"/>
              </a:rPr>
              <a:t>Storage Efficiency</a:t>
            </a:r>
          </a:p>
          <a:p>
            <a:pPr fontAlgn="auto"/>
            <a:r>
              <a:rPr lang="en-US" sz="1800" b="1" dirty="0">
                <a:latin typeface="Times New Roman" pitchFamily="18" charset="0"/>
                <a:cs typeface="Times New Roman" pitchFamily="18" charset="0"/>
              </a:rPr>
              <a:t>Indexing:</a:t>
            </a:r>
            <a:r>
              <a:rPr lang="en-US" sz="1800" dirty="0">
                <a:latin typeface="Times New Roman" pitchFamily="18" charset="0"/>
                <a:cs typeface="Times New Roman" pitchFamily="18" charset="0"/>
              </a:rPr>
              <a:t> While Indexes provide optimized search, they come with the cost of additional storage space.</a:t>
            </a:r>
          </a:p>
          <a:p>
            <a:pPr fontAlgn="auto"/>
            <a:r>
              <a:rPr lang="en-US" sz="1800" b="1" dirty="0">
                <a:latin typeface="Times New Roman" pitchFamily="18" charset="0"/>
                <a:cs typeface="Times New Roman" pitchFamily="18" charset="0"/>
              </a:rPr>
              <a:t>Hashing:</a:t>
            </a:r>
            <a:r>
              <a:rPr lang="en-US" sz="1800" dirty="0">
                <a:latin typeface="Times New Roman" pitchFamily="18" charset="0"/>
                <a:cs typeface="Times New Roman" pitchFamily="18" charset="0"/>
              </a:rPr>
              <a:t> Hashing uses a dynamic allocation of buckets, ensuring better storage efficiency, particularly for databases with varying data sizes.</a:t>
            </a:r>
          </a:p>
          <a:p>
            <a:pPr marL="0" indent="0">
              <a:buNone/>
            </a:pPr>
            <a:endParaRPr lang="en-IN" sz="4400" b="1" dirty="0">
              <a:solidFill>
                <a:srgbClr val="002060"/>
              </a:solidFill>
              <a:effectLst>
                <a:outerShdw blurRad="38100" dist="38100" dir="2700000" algn="tl">
                  <a:srgbClr val="DDDDDD"/>
                </a:outerShdw>
              </a:effectLst>
            </a:endParaRPr>
          </a:p>
          <a:p>
            <a:endParaRPr lang="en-IN" dirty="0"/>
          </a:p>
        </p:txBody>
      </p:sp>
    </p:spTree>
    <p:extLst>
      <p:ext uri="{BB962C8B-B14F-4D97-AF65-F5344CB8AC3E}">
        <p14:creationId xmlns:p14="http://schemas.microsoft.com/office/powerpoint/2010/main" val="4214596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041" y="643947"/>
            <a:ext cx="8077200" cy="609600"/>
          </a:xfrm>
        </p:spPr>
        <p:txBody>
          <a:bodyPr/>
          <a:lstStyle/>
          <a:p>
            <a:r>
              <a:rPr lang="en-US" dirty="0"/>
              <a:t>Comparison Indexing VS Hashing </a:t>
            </a:r>
            <a:endParaRPr lang="en-IN" dirty="0"/>
          </a:p>
        </p:txBody>
      </p:sp>
      <p:sp>
        <p:nvSpPr>
          <p:cNvPr id="3" name="Content Placeholder 2"/>
          <p:cNvSpPr>
            <a:spLocks noGrp="1"/>
          </p:cNvSpPr>
          <p:nvPr>
            <p:ph idx="1"/>
          </p:nvPr>
        </p:nvSpPr>
        <p:spPr>
          <a:xfrm>
            <a:off x="726244" y="1594531"/>
            <a:ext cx="7885475" cy="5263469"/>
          </a:xfrm>
        </p:spPr>
        <p:txBody>
          <a:bodyPr/>
          <a:lstStyle/>
          <a:p>
            <a:pPr fontAlgn="auto"/>
            <a:r>
              <a:rPr lang="en-US" b="1" dirty="0"/>
              <a:t>Database Size</a:t>
            </a:r>
          </a:p>
          <a:p>
            <a:pPr fontAlgn="auto"/>
            <a:r>
              <a:rPr lang="en-US" b="1" dirty="0"/>
              <a:t>Indexing:</a:t>
            </a:r>
            <a:r>
              <a:rPr lang="en-US" dirty="0"/>
              <a:t> Indexing works well for small to medium-sized databases where the additional storage overhead is manageable.</a:t>
            </a:r>
          </a:p>
          <a:p>
            <a:pPr fontAlgn="auto"/>
            <a:r>
              <a:rPr lang="en-US" b="1" dirty="0"/>
              <a:t>Hashing:</a:t>
            </a:r>
            <a:r>
              <a:rPr lang="en-US" dirty="0"/>
              <a:t> Hashing shines in large databases, where it scales efficiently and maintains performance even with massive datasets.</a:t>
            </a:r>
          </a:p>
          <a:p>
            <a:pPr fontAlgn="auto"/>
            <a:r>
              <a:rPr lang="en-US" b="1" dirty="0"/>
              <a:t>Complexity</a:t>
            </a:r>
          </a:p>
          <a:p>
            <a:pPr fontAlgn="auto"/>
            <a:r>
              <a:rPr lang="en-US" b="1" dirty="0"/>
              <a:t>Indexing:</a:t>
            </a:r>
            <a:r>
              <a:rPr lang="en-US" dirty="0"/>
              <a:t> The complexity of Indexing increases with the number of indexes and their size, potentially affecting performance.</a:t>
            </a:r>
          </a:p>
          <a:p>
            <a:pPr fontAlgn="auto"/>
            <a:r>
              <a:rPr lang="en-US" b="1" dirty="0"/>
              <a:t>Hashing:</a:t>
            </a:r>
            <a:r>
              <a:rPr lang="en-US" dirty="0"/>
              <a:t> Hashing offers a simpler and more straightforward method for data retrieval, reducing complexity for certain scenarios.</a:t>
            </a:r>
          </a:p>
          <a:p>
            <a:endParaRPr lang="en-IN" dirty="0"/>
          </a:p>
        </p:txBody>
      </p:sp>
    </p:spTree>
    <p:extLst>
      <p:ext uri="{BB962C8B-B14F-4D97-AF65-F5344CB8AC3E}">
        <p14:creationId xmlns:p14="http://schemas.microsoft.com/office/powerpoint/2010/main" val="18279254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xmlns="" id="{52FD36A4-F39A-4F81-86BF-A9A0BC6C74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Static Hashing</a:t>
            </a:r>
          </a:p>
        </p:txBody>
      </p:sp>
      <p:sp>
        <p:nvSpPr>
          <p:cNvPr id="104451" name="Rectangle 3">
            <a:extLst>
              <a:ext uri="{FF2B5EF4-FFF2-40B4-BE49-F238E27FC236}">
                <a16:creationId xmlns:a16="http://schemas.microsoft.com/office/drawing/2014/main" xmlns="" id="{E38D9A33-26FC-4A62-AD5F-F72CC746C29B}"/>
              </a:ext>
            </a:extLst>
          </p:cNvPr>
          <p:cNvSpPr>
            <a:spLocks noGrp="1" noChangeArrowheads="1"/>
          </p:cNvSpPr>
          <p:nvPr>
            <p:ph type="body" idx="1"/>
          </p:nvPr>
        </p:nvSpPr>
        <p:spPr>
          <a:xfrm>
            <a:off x="843378" y="1191566"/>
            <a:ext cx="7362409" cy="4138612"/>
          </a:xfrm>
        </p:spPr>
        <p:txBody>
          <a:bodyPr/>
          <a:lstStyle/>
          <a:p>
            <a:r>
              <a:rPr lang="en-US" altLang="en-US" dirty="0"/>
              <a:t>A </a:t>
            </a:r>
            <a:r>
              <a:rPr lang="en-US" altLang="en-US" b="1" dirty="0">
                <a:solidFill>
                  <a:srgbClr val="002060"/>
                </a:solidFill>
              </a:rPr>
              <a:t>bucket</a:t>
            </a:r>
            <a:r>
              <a:rPr lang="en-US" altLang="en-US" dirty="0">
                <a:solidFill>
                  <a:srgbClr val="002060"/>
                </a:solidFill>
              </a:rPr>
              <a:t> </a:t>
            </a:r>
            <a:r>
              <a:rPr lang="en-US" altLang="en-US" dirty="0"/>
              <a:t>is a unit of storage containing one or more entries (a bucket is typically a disk block). </a:t>
            </a:r>
          </a:p>
          <a:p>
            <a:pPr lvl="1"/>
            <a:r>
              <a:rPr lang="en-US" altLang="en-US" dirty="0"/>
              <a:t>we obtain the bucket of an entry from its search-key value using a </a:t>
            </a:r>
            <a:r>
              <a:rPr lang="en-US" altLang="en-US" b="1" dirty="0">
                <a:solidFill>
                  <a:srgbClr val="002060"/>
                </a:solidFill>
              </a:rPr>
              <a:t>hash</a:t>
            </a:r>
            <a:r>
              <a:rPr lang="en-US" altLang="en-US" dirty="0">
                <a:solidFill>
                  <a:srgbClr val="002060"/>
                </a:solidFill>
              </a:rPr>
              <a:t> </a:t>
            </a:r>
            <a:r>
              <a:rPr lang="en-US" altLang="en-US" b="1" dirty="0">
                <a:solidFill>
                  <a:srgbClr val="002060"/>
                </a:solidFill>
              </a:rPr>
              <a:t>function</a:t>
            </a:r>
            <a:endParaRPr lang="en-US" altLang="en-US" dirty="0"/>
          </a:p>
          <a:p>
            <a:r>
              <a:rPr lang="en-US" altLang="en-US" dirty="0"/>
              <a:t>Hash function </a:t>
            </a:r>
            <a:r>
              <a:rPr lang="en-US" altLang="en-US" i="1" dirty="0"/>
              <a:t>h</a:t>
            </a:r>
            <a:r>
              <a:rPr lang="en-US" altLang="en-US" dirty="0"/>
              <a:t> is a function from the set of all search-key values </a:t>
            </a:r>
            <a:r>
              <a:rPr lang="en-US" altLang="en-US" i="1" dirty="0"/>
              <a:t>K</a:t>
            </a:r>
            <a:r>
              <a:rPr lang="en-US" altLang="en-US" dirty="0"/>
              <a:t> to the set of all bucket addresses </a:t>
            </a:r>
            <a:r>
              <a:rPr lang="en-US" altLang="en-US" i="1" dirty="0"/>
              <a:t>B.</a:t>
            </a:r>
          </a:p>
          <a:p>
            <a:r>
              <a:rPr lang="en-US" altLang="en-US" dirty="0"/>
              <a:t>Hash function is used to locate entries for access, insertion as well as deletion.</a:t>
            </a:r>
          </a:p>
          <a:p>
            <a:r>
              <a:rPr lang="en-US" altLang="en-US" dirty="0"/>
              <a:t>Entries with different search-key values may be mapped to the same bucket; thus entire bucket has to be searched sequentially to locate an entry. </a:t>
            </a:r>
          </a:p>
          <a:p>
            <a:r>
              <a:rPr lang="en-US" altLang="en-US" dirty="0"/>
              <a:t>In a </a:t>
            </a:r>
            <a:r>
              <a:rPr lang="en-US" altLang="en-US" b="1" dirty="0">
                <a:solidFill>
                  <a:srgbClr val="002060"/>
                </a:solidFill>
              </a:rPr>
              <a:t>hash index</a:t>
            </a:r>
            <a:r>
              <a:rPr lang="en-US" altLang="en-US" dirty="0"/>
              <a:t>, buckets store entries with pointers to records</a:t>
            </a:r>
          </a:p>
          <a:p>
            <a:r>
              <a:rPr lang="en-US" altLang="en-US" dirty="0"/>
              <a:t>In a </a:t>
            </a:r>
            <a:r>
              <a:rPr lang="en-US" altLang="en-US" b="1" dirty="0">
                <a:solidFill>
                  <a:srgbClr val="002060"/>
                </a:solidFill>
              </a:rPr>
              <a:t>hash file-organization </a:t>
            </a:r>
            <a:r>
              <a:rPr lang="en-US" altLang="en-US" dirty="0">
                <a:solidFill>
                  <a:schemeClr val="tx1">
                    <a:lumMod val="95000"/>
                    <a:lumOff val="5000"/>
                  </a:schemeClr>
                </a:solidFill>
              </a:rPr>
              <a:t>buckets store records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228311"/>
            <a:ext cx="8077200" cy="609600"/>
          </a:xfrm>
        </p:spPr>
        <p:txBody>
          <a:bodyPr/>
          <a:lstStyle/>
          <a:p>
            <a:r>
              <a:rPr lang="en-US" dirty="0"/>
              <a:t> </a:t>
            </a:r>
            <a:br>
              <a:rPr lang="en-US" dirty="0"/>
            </a:br>
            <a:r>
              <a:rPr lang="en-US" dirty="0"/>
              <a:t>Static hashing</a:t>
            </a:r>
            <a:endParaRPr lang="en-IN" dirty="0"/>
          </a:p>
        </p:txBody>
      </p:sp>
      <p:sp>
        <p:nvSpPr>
          <p:cNvPr id="3" name="Content Placeholder 2"/>
          <p:cNvSpPr>
            <a:spLocks noGrp="1"/>
          </p:cNvSpPr>
          <p:nvPr>
            <p:ph idx="1"/>
          </p:nvPr>
        </p:nvSpPr>
        <p:spPr/>
        <p:txBody>
          <a:bodyPr/>
          <a:lstStyle/>
          <a:p>
            <a:r>
              <a:rPr lang="en-US" dirty="0" smtClean="0"/>
              <a:t>In </a:t>
            </a:r>
            <a:r>
              <a:rPr lang="en-US" dirty="0"/>
              <a:t>static hashing, </a:t>
            </a:r>
            <a:r>
              <a:rPr lang="en-US" b="1" dirty="0"/>
              <a:t>a search key value is provided by the designed Hash Function always computes the same address</a:t>
            </a:r>
            <a:endParaRPr lang="en-US" dirty="0"/>
          </a:p>
          <a:p>
            <a:r>
              <a:rPr lang="en-US" dirty="0"/>
              <a:t>For example, if </a:t>
            </a:r>
            <a:r>
              <a:rPr lang="en-US" b="1" dirty="0"/>
              <a:t>mod (4)</a:t>
            </a:r>
            <a:r>
              <a:rPr lang="en-US" dirty="0"/>
              <a:t> hash function is used,</a:t>
            </a:r>
            <a:r>
              <a:rPr lang="en-US" b="1" dirty="0"/>
              <a:t> then it shall generate only 5 values.</a:t>
            </a:r>
            <a:endParaRPr lang="en-US" dirty="0"/>
          </a:p>
          <a:p>
            <a:r>
              <a:rPr lang="en-US" dirty="0"/>
              <a:t>The </a:t>
            </a:r>
            <a:r>
              <a:rPr lang="en-US" b="1" dirty="0"/>
              <a:t>number of buckets</a:t>
            </a:r>
            <a:r>
              <a:rPr lang="en-US" dirty="0"/>
              <a:t> provided </a:t>
            </a:r>
            <a:r>
              <a:rPr lang="en-US" b="1" dirty="0"/>
              <a:t>remains unchanged</a:t>
            </a:r>
            <a:r>
              <a:rPr lang="en-US" dirty="0"/>
              <a:t> at all times</a:t>
            </a:r>
          </a:p>
          <a:p>
            <a:r>
              <a:rPr lang="en-US" b="1" dirty="0"/>
              <a:t>Bucket address = h (K)</a:t>
            </a:r>
            <a:r>
              <a:rPr lang="en-US" dirty="0"/>
              <a:t>: the address of the desired data item which is </a:t>
            </a:r>
            <a:r>
              <a:rPr lang="en-US" b="1" dirty="0"/>
              <a:t>used for insertion updating and deletion </a:t>
            </a:r>
            <a:r>
              <a:rPr lang="en-US" b="1" dirty="0" smtClean="0"/>
              <a:t>operations.</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a:p>
          <a:p>
            <a:endParaRPr lang="en-IN" dirty="0"/>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854" y="3129351"/>
            <a:ext cx="3525116" cy="243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895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9262" y="1067662"/>
            <a:ext cx="7885475" cy="5430120"/>
          </a:xfrm>
        </p:spPr>
        <p:txBody>
          <a:bodyPr/>
          <a:lstStyle/>
          <a:p>
            <a:pPr>
              <a:buFont typeface="Wingdings" pitchFamily="2" charset="2"/>
              <a:buChar char="Ø"/>
            </a:pPr>
            <a:r>
              <a:rPr lang="en-US" b="1" u="sng" dirty="0"/>
              <a:t>Collision and its resolution</a:t>
            </a:r>
            <a:r>
              <a:rPr lang="en-US" u="sng" dirty="0"/>
              <a:t> </a:t>
            </a:r>
            <a:endParaRPr lang="en-US" b="1" u="sng" dirty="0"/>
          </a:p>
          <a:p>
            <a:r>
              <a:rPr lang="en-US" dirty="0"/>
              <a:t>Collision is a condition when there is a </a:t>
            </a:r>
            <a:r>
              <a:rPr lang="en-US" b="1" i="1" dirty="0"/>
              <a:t>fight between multiple data items for the same address</a:t>
            </a:r>
            <a:endParaRPr lang="en-US" dirty="0"/>
          </a:p>
          <a:p>
            <a:r>
              <a:rPr lang="en-US" dirty="0"/>
              <a:t>Simply collision </a:t>
            </a:r>
            <a:r>
              <a:rPr lang="en-US" b="1" i="1" dirty="0"/>
              <a:t>arises when a hash function generates an address at which data is already stored</a:t>
            </a:r>
            <a:endParaRPr lang="en-US" dirty="0"/>
          </a:p>
          <a:p>
            <a:pPr>
              <a:buFont typeface="Wingdings" pitchFamily="2" charset="2"/>
              <a:buChar char="Ø"/>
            </a:pPr>
            <a:r>
              <a:rPr lang="en-IN" b="1" u="sng" dirty="0"/>
              <a:t>Overflow chaining (closed hashing)</a:t>
            </a:r>
            <a:r>
              <a:rPr lang="en-IN" u="sng" dirty="0"/>
              <a:t> </a:t>
            </a:r>
            <a:endParaRPr lang="en-IN" b="1" u="sng" dirty="0"/>
          </a:p>
          <a:p>
            <a:r>
              <a:rPr lang="en-US" dirty="0" smtClean="0"/>
              <a:t>When </a:t>
            </a:r>
            <a:r>
              <a:rPr lang="en-US" dirty="0"/>
              <a:t>buckets are full </a:t>
            </a:r>
            <a:r>
              <a:rPr lang="en-US" b="1" i="1" dirty="0"/>
              <a:t>a new bucket is allocated</a:t>
            </a:r>
            <a:r>
              <a:rPr lang="en-US" i="1" dirty="0"/>
              <a:t> </a:t>
            </a:r>
            <a:r>
              <a:rPr lang="en-US" dirty="0"/>
              <a:t>for the same hash result which is then </a:t>
            </a:r>
            <a:r>
              <a:rPr lang="en-US" b="1" i="1" dirty="0"/>
              <a:t>linked after the previous one</a:t>
            </a:r>
            <a:endParaRPr lang="en-US" dirty="0"/>
          </a:p>
          <a:p>
            <a:r>
              <a:rPr lang="en-US" dirty="0"/>
              <a:t>For example, if </a:t>
            </a:r>
            <a:r>
              <a:rPr lang="en-US" b="1" i="1" dirty="0"/>
              <a:t>h (k) =3 and if some data is already present</a:t>
            </a:r>
            <a:r>
              <a:rPr lang="en-US" dirty="0"/>
              <a:t> in this location, now </a:t>
            </a:r>
            <a:r>
              <a:rPr lang="en-US" b="1" i="1" dirty="0"/>
              <a:t>a new bucket is linked to the existing location 3</a:t>
            </a:r>
            <a:endParaRPr lang="en-US" dirty="0"/>
          </a:p>
          <a:p>
            <a:endParaRPr lang="en-IN"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24" y="4069773"/>
            <a:ext cx="3588855" cy="248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870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662" y="1122218"/>
            <a:ext cx="7885475" cy="4724004"/>
          </a:xfrm>
        </p:spPr>
        <p:txBody>
          <a:bodyPr/>
          <a:lstStyle/>
          <a:p>
            <a:r>
              <a:rPr lang="en-US" dirty="0"/>
              <a:t>Hash Function is generating a key at which </a:t>
            </a:r>
            <a:r>
              <a:rPr lang="en-US" b="1" i="1" dirty="0"/>
              <a:t>data is already stored then the next free available bucket is allocated</a:t>
            </a:r>
            <a:endParaRPr lang="en-US" dirty="0"/>
          </a:p>
          <a:p>
            <a:r>
              <a:rPr lang="en-US" dirty="0"/>
              <a:t>For example, if</a:t>
            </a:r>
            <a:r>
              <a:rPr lang="en-US" b="1" i="1" dirty="0"/>
              <a:t> h (k) =6 and is already occupied now check next possible available bucket that is free</a:t>
            </a:r>
            <a:endParaRPr lang="en-US" dirty="0"/>
          </a:p>
          <a:p>
            <a:endParaRPr lang="en-IN" dirty="0"/>
          </a:p>
        </p:txBody>
      </p:sp>
      <p:sp>
        <p:nvSpPr>
          <p:cNvPr id="4" name="Title 3"/>
          <p:cNvSpPr>
            <a:spLocks noGrp="1"/>
          </p:cNvSpPr>
          <p:nvPr>
            <p:ph type="title"/>
          </p:nvPr>
        </p:nvSpPr>
        <p:spPr>
          <a:xfrm>
            <a:off x="837623" y="117475"/>
            <a:ext cx="8077200" cy="609600"/>
          </a:xfrm>
        </p:spPr>
        <p:txBody>
          <a:bodyPr/>
          <a:lstStyle/>
          <a:p>
            <a:r>
              <a:rPr lang="en-IN" u="sng" dirty="0">
                <a:effectLst/>
              </a:rPr>
              <a:t> </a:t>
            </a:r>
            <a:br>
              <a:rPr lang="en-IN" u="sng" dirty="0">
                <a:effectLst/>
              </a:rPr>
            </a:br>
            <a:r>
              <a:rPr lang="en-IN" u="sng" dirty="0">
                <a:effectLst/>
              </a:rPr>
              <a:t>Linear probing (open </a:t>
            </a:r>
            <a:r>
              <a:rPr lang="en-IN" u="sng" dirty="0" smtClean="0">
                <a:effectLst/>
              </a:rPr>
              <a:t>hashing)</a:t>
            </a:r>
            <a:endParaRPr lang="en-IN"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623" y="2554432"/>
            <a:ext cx="40005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050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a:extLst>
              <a:ext uri="{FF2B5EF4-FFF2-40B4-BE49-F238E27FC236}">
                <a16:creationId xmlns:a16="http://schemas.microsoft.com/office/drawing/2014/main" xmlns="" id="{5F0006E8-93B2-44FD-A559-4D293CFFC4BE}"/>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Handling of Bucket Overflows</a:t>
            </a:r>
          </a:p>
        </p:txBody>
      </p:sp>
      <p:sp>
        <p:nvSpPr>
          <p:cNvPr id="110595" name="Rectangle 3">
            <a:extLst>
              <a:ext uri="{FF2B5EF4-FFF2-40B4-BE49-F238E27FC236}">
                <a16:creationId xmlns:a16="http://schemas.microsoft.com/office/drawing/2014/main" xmlns="" id="{0FF4ED6D-853E-43F6-A5A9-AD24BD361EB9}"/>
              </a:ext>
            </a:extLst>
          </p:cNvPr>
          <p:cNvSpPr>
            <a:spLocks noGrp="1" noChangeArrowheads="1"/>
          </p:cNvSpPr>
          <p:nvPr>
            <p:ph type="body" idx="1"/>
          </p:nvPr>
        </p:nvSpPr>
        <p:spPr>
          <a:xfrm>
            <a:off x="900113" y="1135063"/>
            <a:ext cx="7639050" cy="5073650"/>
          </a:xfrm>
        </p:spPr>
        <p:txBody>
          <a:bodyPr/>
          <a:lstStyle/>
          <a:p>
            <a:r>
              <a:rPr lang="en-US" altLang="en-US" dirty="0"/>
              <a:t>Bucket overflow can occur because of </a:t>
            </a:r>
          </a:p>
          <a:p>
            <a:pPr lvl="1"/>
            <a:r>
              <a:rPr lang="en-US" altLang="en-US" dirty="0"/>
              <a:t>Insufficient buckets </a:t>
            </a:r>
          </a:p>
          <a:p>
            <a:pPr lvl="1"/>
            <a:r>
              <a:rPr lang="en-US" altLang="en-US" dirty="0"/>
              <a:t>Skew in distribution of records.  This can occur due to two reasons:</a:t>
            </a:r>
          </a:p>
          <a:p>
            <a:pPr lvl="2"/>
            <a:r>
              <a:rPr lang="en-US" altLang="en-US" dirty="0"/>
              <a:t>multiple records have same search-key value</a:t>
            </a:r>
          </a:p>
          <a:p>
            <a:pPr lvl="2"/>
            <a:r>
              <a:rPr lang="en-US" altLang="en-US" dirty="0"/>
              <a:t>chosen hash function produces non-uniform distribution of key values</a:t>
            </a:r>
          </a:p>
          <a:p>
            <a:r>
              <a:rPr lang="en-US" altLang="en-US" dirty="0"/>
              <a:t>Although the probability of bucket overflow can be reduced, it cannot be eliminated; it is handled by using </a:t>
            </a:r>
            <a:r>
              <a:rPr lang="en-US" altLang="en-US" b="1" i="1" dirty="0">
                <a:solidFill>
                  <a:srgbClr val="002060"/>
                </a:solidFill>
              </a:rPr>
              <a:t>overflow buckets</a:t>
            </a:r>
            <a:r>
              <a:rPr lang="en-US" altLang="en-US" i="1" dirty="0"/>
              <a:t>.</a:t>
            </a:r>
            <a:endParaRPr lang="en-US"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a:extLst>
              <a:ext uri="{FF2B5EF4-FFF2-40B4-BE49-F238E27FC236}">
                <a16:creationId xmlns:a16="http://schemas.microsoft.com/office/drawing/2014/main" xmlns="" id="{279E72F7-D3A3-4E47-9DCA-7CDF97CE41A3}"/>
              </a:ext>
            </a:extLst>
          </p:cNvPr>
          <p:cNvSpPr>
            <a:spLocks noGrp="1" noChangeArrowheads="1"/>
          </p:cNvSpPr>
          <p:nvPr>
            <p:ph type="title"/>
          </p:nvPr>
        </p:nvSpPr>
        <p:spPr>
          <a:xfrm>
            <a:off x="760413" y="0"/>
            <a:ext cx="8077200" cy="796926"/>
          </a:xfrm>
        </p:spPr>
        <p:txBody>
          <a:bodyPr/>
          <a:lstStyle/>
          <a:p>
            <a:pPr>
              <a:defRPr/>
            </a:pPr>
            <a:r>
              <a:rPr lang="en-US" altLang="en-US" dirty="0">
                <a:effectLst>
                  <a:outerShdw blurRad="38100" dist="38100" dir="2700000" algn="tl">
                    <a:srgbClr val="C0C0C0"/>
                  </a:outerShdw>
                </a:effectLst>
              </a:rPr>
              <a:t>Handling of Bucket Overflows (Cont.)</a:t>
            </a:r>
          </a:p>
        </p:txBody>
      </p:sp>
      <p:sp>
        <p:nvSpPr>
          <p:cNvPr id="112643" name="Rectangle 3">
            <a:extLst>
              <a:ext uri="{FF2B5EF4-FFF2-40B4-BE49-F238E27FC236}">
                <a16:creationId xmlns:a16="http://schemas.microsoft.com/office/drawing/2014/main" xmlns="" id="{72707851-F199-458F-9740-4660D004E83D}"/>
              </a:ext>
            </a:extLst>
          </p:cNvPr>
          <p:cNvSpPr>
            <a:spLocks noGrp="1" noChangeArrowheads="1"/>
          </p:cNvSpPr>
          <p:nvPr>
            <p:ph type="body" idx="1"/>
          </p:nvPr>
        </p:nvSpPr>
        <p:spPr>
          <a:xfrm>
            <a:off x="760413" y="1135063"/>
            <a:ext cx="7796212" cy="4876800"/>
          </a:xfrm>
        </p:spPr>
        <p:txBody>
          <a:bodyPr/>
          <a:lstStyle/>
          <a:p>
            <a:r>
              <a:rPr lang="en-US" altLang="en-US" b="1" dirty="0">
                <a:solidFill>
                  <a:srgbClr val="002060"/>
                </a:solidFill>
              </a:rPr>
              <a:t>Overflow chaining</a:t>
            </a:r>
            <a:r>
              <a:rPr lang="en-US" altLang="en-US" dirty="0">
                <a:solidFill>
                  <a:srgbClr val="002060"/>
                </a:solidFill>
              </a:rPr>
              <a:t> </a:t>
            </a:r>
            <a:r>
              <a:rPr lang="en-US" altLang="en-US" dirty="0"/>
              <a:t>– the overflow buckets of a given bucket are chained together in a linked list.</a:t>
            </a:r>
          </a:p>
          <a:p>
            <a:r>
              <a:rPr lang="en-US" altLang="en-US" dirty="0"/>
              <a:t>Above scheme is called </a:t>
            </a:r>
            <a:r>
              <a:rPr lang="en-US" altLang="en-US" b="1" dirty="0">
                <a:solidFill>
                  <a:srgbClr val="002060"/>
                </a:solidFill>
              </a:rPr>
              <a:t>closed addressing (</a:t>
            </a:r>
            <a:r>
              <a:rPr lang="en-US" altLang="en-US" dirty="0">
                <a:solidFill>
                  <a:srgbClr val="000000"/>
                </a:solidFill>
              </a:rPr>
              <a:t>also called </a:t>
            </a:r>
            <a:r>
              <a:rPr lang="en-US" altLang="en-US" b="1" dirty="0">
                <a:solidFill>
                  <a:srgbClr val="002060"/>
                </a:solidFill>
              </a:rPr>
              <a:t>closed hashing </a:t>
            </a:r>
            <a:r>
              <a:rPr lang="en-US" altLang="en-US" b="1" dirty="0"/>
              <a:t>or </a:t>
            </a:r>
            <a:r>
              <a:rPr lang="en-US" altLang="en-US" b="1" dirty="0">
                <a:solidFill>
                  <a:srgbClr val="002060"/>
                </a:solidFill>
              </a:rPr>
              <a:t>open hashing </a:t>
            </a:r>
            <a:r>
              <a:rPr lang="en-US" altLang="en-US" dirty="0"/>
              <a:t>depending on the book you use</a:t>
            </a:r>
            <a:r>
              <a:rPr lang="en-US" altLang="en-US" b="1" dirty="0">
                <a:solidFill>
                  <a:srgbClr val="002060"/>
                </a:solidFill>
              </a:rPr>
              <a:t>)</a:t>
            </a:r>
            <a:r>
              <a:rPr lang="en-US" altLang="en-US" dirty="0"/>
              <a:t>  </a:t>
            </a:r>
          </a:p>
          <a:p>
            <a:pPr lvl="1"/>
            <a:r>
              <a:rPr lang="en-US" altLang="en-US" dirty="0"/>
              <a:t>An alternative, called </a:t>
            </a:r>
            <a:br>
              <a:rPr lang="en-US" altLang="en-US" dirty="0"/>
            </a:br>
            <a:r>
              <a:rPr lang="en-US" altLang="en-US" b="1" dirty="0">
                <a:solidFill>
                  <a:srgbClr val="002060"/>
                </a:solidFill>
              </a:rPr>
              <a:t>open addressing </a:t>
            </a:r>
            <a:br>
              <a:rPr lang="en-US" altLang="en-US" b="1" dirty="0">
                <a:solidFill>
                  <a:srgbClr val="002060"/>
                </a:solidFill>
              </a:rPr>
            </a:br>
            <a:r>
              <a:rPr lang="en-US" altLang="en-US" b="1" dirty="0">
                <a:solidFill>
                  <a:srgbClr val="002060"/>
                </a:solidFill>
              </a:rPr>
              <a:t>(</a:t>
            </a:r>
            <a:r>
              <a:rPr lang="en-US" altLang="en-US" dirty="0"/>
              <a:t>also called </a:t>
            </a:r>
            <a:br>
              <a:rPr lang="en-US" altLang="en-US" dirty="0"/>
            </a:br>
            <a:r>
              <a:rPr lang="en-US" altLang="en-US" b="1" dirty="0">
                <a:solidFill>
                  <a:srgbClr val="002060"/>
                </a:solidFill>
              </a:rPr>
              <a:t>open hashing </a:t>
            </a:r>
            <a:r>
              <a:rPr lang="en-US" altLang="en-US" dirty="0"/>
              <a:t>or</a:t>
            </a:r>
            <a:r>
              <a:rPr lang="en-US" altLang="en-US" b="1" dirty="0"/>
              <a:t> </a:t>
            </a:r>
            <a:br>
              <a:rPr lang="en-US" altLang="en-US" b="1" dirty="0"/>
            </a:br>
            <a:r>
              <a:rPr lang="en-US" altLang="en-US" b="1" dirty="0">
                <a:solidFill>
                  <a:srgbClr val="002060"/>
                </a:solidFill>
              </a:rPr>
              <a:t>closed hashing </a:t>
            </a:r>
            <a:r>
              <a:rPr lang="en-US" altLang="en-US" b="1" dirty="0">
                <a:solidFill>
                  <a:srgbClr val="0000FF"/>
                </a:solidFill>
              </a:rPr>
              <a:t/>
            </a:r>
            <a:br>
              <a:rPr lang="en-US" altLang="en-US" b="1" dirty="0">
                <a:solidFill>
                  <a:srgbClr val="0000FF"/>
                </a:solidFill>
              </a:rPr>
            </a:br>
            <a:r>
              <a:rPr lang="en-US" altLang="en-US" dirty="0"/>
              <a:t>depending on the                                                                                    book you use) which                                                                           does not use over-                                                                                     flow buckets, is not                                                                         suitable for database                                                                               applications.</a:t>
            </a:r>
          </a:p>
          <a:p>
            <a:endParaRPr lang="en-US" altLang="en-US" dirty="0"/>
          </a:p>
        </p:txBody>
      </p:sp>
      <p:pic>
        <p:nvPicPr>
          <p:cNvPr id="112644" name="Picture 6">
            <a:extLst>
              <a:ext uri="{FF2B5EF4-FFF2-40B4-BE49-F238E27FC236}">
                <a16:creationId xmlns:a16="http://schemas.microsoft.com/office/drawing/2014/main" xmlns="" id="{15758074-D6CE-40EA-AEF2-7A68D90B6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263" y="2528881"/>
            <a:ext cx="4581444" cy="327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a:extLst>
              <a:ext uri="{FF2B5EF4-FFF2-40B4-BE49-F238E27FC236}">
                <a16:creationId xmlns:a16="http://schemas.microsoft.com/office/drawing/2014/main" xmlns="" id="{69C9745A-37B7-4F0E-A3B3-2DAF58FB2FD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Dense Index Files</a:t>
            </a:r>
          </a:p>
        </p:txBody>
      </p:sp>
      <p:sp>
        <p:nvSpPr>
          <p:cNvPr id="15363" name="Rectangle 3">
            <a:extLst>
              <a:ext uri="{FF2B5EF4-FFF2-40B4-BE49-F238E27FC236}">
                <a16:creationId xmlns:a16="http://schemas.microsoft.com/office/drawing/2014/main" xmlns="" id="{BAF8129C-3EED-4426-9DD8-3F433D6DF7D4}"/>
              </a:ext>
            </a:extLst>
          </p:cNvPr>
          <p:cNvSpPr>
            <a:spLocks noGrp="1" noChangeArrowheads="1"/>
          </p:cNvSpPr>
          <p:nvPr>
            <p:ph type="body" idx="1"/>
          </p:nvPr>
        </p:nvSpPr>
        <p:spPr>
          <a:xfrm>
            <a:off x="814388" y="1093788"/>
            <a:ext cx="7661275" cy="1165225"/>
          </a:xfrm>
        </p:spPr>
        <p:txBody>
          <a:bodyPr/>
          <a:lstStyle/>
          <a:p>
            <a:r>
              <a:rPr lang="en-US" altLang="en-US" b="1" dirty="0">
                <a:solidFill>
                  <a:srgbClr val="002060"/>
                </a:solidFill>
              </a:rPr>
              <a:t>Dense index</a:t>
            </a:r>
            <a:r>
              <a:rPr lang="en-US" altLang="en-US" dirty="0">
                <a:solidFill>
                  <a:srgbClr val="002060"/>
                </a:solidFill>
              </a:rPr>
              <a:t> </a:t>
            </a:r>
            <a:r>
              <a:rPr lang="en-US" altLang="en-US" dirty="0"/>
              <a:t>— </a:t>
            </a:r>
            <a:r>
              <a:rPr lang="en-US" dirty="0">
                <a:latin typeface="Times New Roman" pitchFamily="18" charset="0"/>
                <a:cs typeface="Times New Roman" pitchFamily="18" charset="0"/>
              </a:rPr>
              <a:t>The dense index contains an index record for every search key value in the data file. It makes searching faster.</a:t>
            </a:r>
          </a:p>
          <a:p>
            <a:r>
              <a:rPr lang="en-US" dirty="0">
                <a:latin typeface="Times New Roman" pitchFamily="18" charset="0"/>
                <a:cs typeface="Times New Roman" pitchFamily="18" charset="0"/>
              </a:rPr>
              <a:t>In this, the number of records in the index table is same as the number of records in the main table.</a:t>
            </a:r>
          </a:p>
          <a:p>
            <a:r>
              <a:rPr lang="en-US" dirty="0">
                <a:latin typeface="Times New Roman" pitchFamily="18" charset="0"/>
                <a:cs typeface="Times New Roman" pitchFamily="18" charset="0"/>
              </a:rPr>
              <a:t>It needs more space to store index record itself. The index records have the search key and a pointer to the actual record on the disk</a:t>
            </a:r>
            <a:r>
              <a:rPr lang="en-US" dirty="0"/>
              <a:t>.</a:t>
            </a:r>
          </a:p>
          <a:p>
            <a:r>
              <a:rPr lang="en-US" altLang="en-US" dirty="0" smtClean="0"/>
              <a:t>E.g</a:t>
            </a:r>
            <a:r>
              <a:rPr lang="en-US" altLang="en-US" dirty="0"/>
              <a:t>. index on </a:t>
            </a:r>
            <a:r>
              <a:rPr lang="en-US" altLang="en-US" i="1" dirty="0"/>
              <a:t>ID</a:t>
            </a:r>
            <a:r>
              <a:rPr lang="en-US" altLang="en-US" dirty="0"/>
              <a:t> attribute of </a:t>
            </a:r>
            <a:r>
              <a:rPr lang="en-US" altLang="en-US" i="1" dirty="0"/>
              <a:t>instructor</a:t>
            </a:r>
            <a:r>
              <a:rPr lang="en-US" altLang="en-US" dirty="0"/>
              <a:t> relation </a:t>
            </a:r>
          </a:p>
        </p:txBody>
      </p:sp>
      <p:pic>
        <p:nvPicPr>
          <p:cNvPr id="15364" name="Picture 8">
            <a:extLst>
              <a:ext uri="{FF2B5EF4-FFF2-40B4-BE49-F238E27FC236}">
                <a16:creationId xmlns:a16="http://schemas.microsoft.com/office/drawing/2014/main" xmlns="" id="{710620EF-3A3A-4679-B2D8-8E62EC03A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0" y="3367674"/>
            <a:ext cx="6700837" cy="325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5410" name="Rectangle 2">
            <a:extLst>
              <a:ext uri="{FF2B5EF4-FFF2-40B4-BE49-F238E27FC236}">
                <a16:creationId xmlns:a16="http://schemas.microsoft.com/office/drawing/2014/main" xmlns="" id="{DC539456-4AB4-4449-BD6E-4A05722E7939}"/>
              </a:ext>
            </a:extLst>
          </p:cNvPr>
          <p:cNvSpPr>
            <a:spLocks noGrp="1" noChangeArrowheads="1"/>
          </p:cNvSpPr>
          <p:nvPr>
            <p:ph type="title"/>
          </p:nvPr>
        </p:nvSpPr>
        <p:spPr>
          <a:xfrm>
            <a:off x="509588" y="367407"/>
            <a:ext cx="8358187" cy="457200"/>
          </a:xfrm>
        </p:spPr>
        <p:txBody>
          <a:bodyPr/>
          <a:lstStyle/>
          <a:p>
            <a:pPr>
              <a:defRPr/>
            </a:pPr>
            <a:r>
              <a:rPr lang="en-US" altLang="en-US" dirty="0">
                <a:effectLst>
                  <a:outerShdw blurRad="38100" dist="38100" dir="2700000" algn="tl">
                    <a:srgbClr val="C0C0C0"/>
                  </a:outerShdw>
                </a:effectLst>
              </a:rPr>
              <a:t>Example of Hash File Organization</a:t>
            </a:r>
          </a:p>
        </p:txBody>
      </p:sp>
      <p:sp>
        <p:nvSpPr>
          <p:cNvPr id="106499" name="Rectangle 3">
            <a:extLst>
              <a:ext uri="{FF2B5EF4-FFF2-40B4-BE49-F238E27FC236}">
                <a16:creationId xmlns:a16="http://schemas.microsoft.com/office/drawing/2014/main" xmlns="" id="{D31F5434-B6D2-4FB9-8B66-9D64F5F9F0F0}"/>
              </a:ext>
            </a:extLst>
          </p:cNvPr>
          <p:cNvSpPr>
            <a:spLocks noGrp="1" noChangeArrowheads="1"/>
          </p:cNvSpPr>
          <p:nvPr>
            <p:ph type="body" idx="1"/>
          </p:nvPr>
        </p:nvSpPr>
        <p:spPr>
          <a:xfrm>
            <a:off x="1271593" y="1871651"/>
            <a:ext cx="7466012" cy="2700343"/>
          </a:xfrm>
        </p:spPr>
        <p:txBody>
          <a:bodyPr/>
          <a:lstStyle/>
          <a:p>
            <a:r>
              <a:rPr lang="en-US" altLang="en-US" dirty="0"/>
              <a:t>There are 10 buckets,</a:t>
            </a:r>
          </a:p>
          <a:p>
            <a:r>
              <a:rPr lang="en-US" altLang="en-US" dirty="0"/>
              <a:t>The binary representation of the </a:t>
            </a:r>
            <a:r>
              <a:rPr lang="en-US" altLang="en-US" i="1" dirty="0" smtClean="0"/>
              <a:t>I </a:t>
            </a:r>
            <a:r>
              <a:rPr lang="en-US" altLang="en-US" baseline="30000" dirty="0" err="1" smtClean="0"/>
              <a:t>th</a:t>
            </a:r>
            <a:r>
              <a:rPr lang="en-US" altLang="en-US" dirty="0" smtClean="0"/>
              <a:t> </a:t>
            </a:r>
            <a:r>
              <a:rPr lang="en-US" altLang="en-US" dirty="0"/>
              <a:t>character is assumed to be the integer </a:t>
            </a:r>
            <a:r>
              <a:rPr lang="en-US" altLang="en-US" i="1" dirty="0"/>
              <a:t>i.</a:t>
            </a:r>
            <a:endParaRPr lang="en-US" altLang="en-US" dirty="0"/>
          </a:p>
          <a:p>
            <a:r>
              <a:rPr lang="en-US" altLang="en-US" dirty="0"/>
              <a:t>The hash function returns the sum of the binary representations of the characters modulo 10</a:t>
            </a:r>
          </a:p>
          <a:p>
            <a:pPr lvl="1"/>
            <a:r>
              <a:rPr lang="en-US" altLang="en-US" dirty="0"/>
              <a:t>E.g. h(Music) = 1        h(History) = 2   </a:t>
            </a:r>
            <a:br>
              <a:rPr lang="en-US" altLang="en-US" dirty="0"/>
            </a:br>
            <a:r>
              <a:rPr lang="en-US" altLang="en-US" dirty="0"/>
              <a:t>        h(Physics) =  3   h(Elec. Eng.) = 3</a:t>
            </a:r>
          </a:p>
        </p:txBody>
      </p:sp>
      <p:sp>
        <p:nvSpPr>
          <p:cNvPr id="106500" name="Text Box 4">
            <a:extLst>
              <a:ext uri="{FF2B5EF4-FFF2-40B4-BE49-F238E27FC236}">
                <a16:creationId xmlns:a16="http://schemas.microsoft.com/office/drawing/2014/main" xmlns="" id="{A54A1832-9303-4EA8-9F3B-4B4B751F9A97}"/>
              </a:ext>
            </a:extLst>
          </p:cNvPr>
          <p:cNvSpPr txBox="1">
            <a:spLocks noChangeArrowheads="1"/>
          </p:cNvSpPr>
          <p:nvPr/>
        </p:nvSpPr>
        <p:spPr bwMode="auto">
          <a:xfrm>
            <a:off x="900113" y="954446"/>
            <a:ext cx="6320961"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
            </a:r>
            <a:br>
              <a:rPr kumimoji="0" lang="en-US" altLang="en-US" sz="1700" dirty="0"/>
            </a:br>
            <a:r>
              <a:rPr kumimoji="0" lang="en-US" altLang="en-US" sz="1700" dirty="0"/>
              <a:t>Hash file organization of </a:t>
            </a:r>
            <a:r>
              <a:rPr kumimoji="0" lang="en-US" altLang="en-US" sz="1700" i="1" dirty="0"/>
              <a:t>instructor</a:t>
            </a:r>
            <a:r>
              <a:rPr kumimoji="0" lang="en-US" altLang="en-US" sz="1700" dirty="0"/>
              <a:t> file, using </a:t>
            </a:r>
            <a:r>
              <a:rPr kumimoji="0" lang="en-US" altLang="en-US" sz="1700" i="1" dirty="0"/>
              <a:t>dept_name </a:t>
            </a:r>
            <a:r>
              <a:rPr kumimoji="0" lang="en-US" altLang="en-US" sz="1700" dirty="0"/>
              <a:t>as key</a:t>
            </a:r>
            <a:br>
              <a:rPr kumimoji="0" lang="en-US" altLang="en-US" sz="1700" dirty="0"/>
            </a:br>
            <a:r>
              <a:rPr kumimoji="0" lang="en-US" altLang="en-US" sz="1700" dirty="0"/>
              <a:t> (See figure in next slide.)</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a:extLst>
              <a:ext uri="{FF2B5EF4-FFF2-40B4-BE49-F238E27FC236}">
                <a16:creationId xmlns:a16="http://schemas.microsoft.com/office/drawing/2014/main" xmlns="" id="{8A3B5075-8130-4281-882A-D976C0672A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Hash File Organization </a:t>
            </a:r>
          </a:p>
        </p:txBody>
      </p:sp>
      <p:sp>
        <p:nvSpPr>
          <p:cNvPr id="108547" name="Text Box 3">
            <a:extLst>
              <a:ext uri="{FF2B5EF4-FFF2-40B4-BE49-F238E27FC236}">
                <a16:creationId xmlns:a16="http://schemas.microsoft.com/office/drawing/2014/main" xmlns="" id="{4BAE5A9F-1290-412E-968C-F49355AF344F}"/>
              </a:ext>
            </a:extLst>
          </p:cNvPr>
          <p:cNvSpPr txBox="1">
            <a:spLocks noChangeArrowheads="1"/>
          </p:cNvSpPr>
          <p:nvPr/>
        </p:nvSpPr>
        <p:spPr bwMode="auto">
          <a:xfrm>
            <a:off x="1100831" y="1112820"/>
            <a:ext cx="696843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Hash file organization of </a:t>
            </a:r>
            <a:r>
              <a:rPr kumimoji="0" lang="en-US" altLang="en-US" sz="1700" i="1" dirty="0"/>
              <a:t>instructor</a:t>
            </a:r>
            <a:r>
              <a:rPr kumimoji="0" lang="en-US" altLang="en-US" sz="1700" dirty="0"/>
              <a:t> file, using </a:t>
            </a:r>
            <a:r>
              <a:rPr kumimoji="0" lang="en-US" altLang="en-US" sz="1700" i="1" dirty="0"/>
              <a:t>dept_name </a:t>
            </a:r>
            <a:r>
              <a:rPr kumimoji="0" lang="en-US" altLang="en-US" sz="1700" dirty="0"/>
              <a:t>as key.</a:t>
            </a:r>
          </a:p>
        </p:txBody>
      </p:sp>
      <p:pic>
        <p:nvPicPr>
          <p:cNvPr id="108548" name="Picture 6">
            <a:extLst>
              <a:ext uri="{FF2B5EF4-FFF2-40B4-BE49-F238E27FC236}">
                <a16:creationId xmlns:a16="http://schemas.microsoft.com/office/drawing/2014/main" xmlns="" id="{3298B221-151A-44EB-AECB-B6F77639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692081"/>
            <a:ext cx="5627687" cy="444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a:extLst>
              <a:ext uri="{FF2B5EF4-FFF2-40B4-BE49-F238E27FC236}">
                <a16:creationId xmlns:a16="http://schemas.microsoft.com/office/drawing/2014/main" xmlns="" id="{9EB85E01-AB48-4CA9-A569-E29B02BAC6C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Deficiencies of Static Hashing</a:t>
            </a:r>
          </a:p>
        </p:txBody>
      </p:sp>
      <p:sp>
        <p:nvSpPr>
          <p:cNvPr id="120835" name="Rectangle 3">
            <a:extLst>
              <a:ext uri="{FF2B5EF4-FFF2-40B4-BE49-F238E27FC236}">
                <a16:creationId xmlns:a16="http://schemas.microsoft.com/office/drawing/2014/main" xmlns="" id="{7141BECF-8644-459C-B0A2-A3A738C22504}"/>
              </a:ext>
            </a:extLst>
          </p:cNvPr>
          <p:cNvSpPr>
            <a:spLocks noGrp="1" noChangeArrowheads="1"/>
          </p:cNvSpPr>
          <p:nvPr>
            <p:ph type="body" idx="1"/>
          </p:nvPr>
        </p:nvSpPr>
        <p:spPr>
          <a:xfrm>
            <a:off x="900113" y="1135063"/>
            <a:ext cx="7542551" cy="4343400"/>
          </a:xfrm>
        </p:spPr>
        <p:txBody>
          <a:bodyPr/>
          <a:lstStyle/>
          <a:p>
            <a:r>
              <a:rPr lang="en-US" altLang="en-US" dirty="0"/>
              <a:t>In static hashing, function </a:t>
            </a:r>
            <a:r>
              <a:rPr lang="en-US" altLang="en-US" i="1" dirty="0"/>
              <a:t>h</a:t>
            </a:r>
            <a:r>
              <a:rPr lang="en-US" altLang="en-US" dirty="0"/>
              <a:t> maps search-key values to a fixed set of </a:t>
            </a:r>
            <a:r>
              <a:rPr lang="en-US" altLang="en-US" i="1" dirty="0"/>
              <a:t>B</a:t>
            </a:r>
            <a:r>
              <a:rPr lang="en-US" altLang="en-US" dirty="0"/>
              <a:t> of bucket addresses. Databases grow or shrink with time. </a:t>
            </a:r>
          </a:p>
          <a:p>
            <a:pPr lvl="1"/>
            <a:r>
              <a:rPr lang="en-US" altLang="en-US" dirty="0"/>
              <a:t>If initial number of buckets is too small, and file grows, performance will degrade due to too much overflows.</a:t>
            </a:r>
          </a:p>
          <a:p>
            <a:pPr lvl="1"/>
            <a:r>
              <a:rPr lang="en-US" altLang="en-US" dirty="0"/>
              <a:t>If space is allocated for anticipated growth, a significant amount of space will be wasted initially (and buckets will be </a:t>
            </a:r>
            <a:r>
              <a:rPr lang="en-US" altLang="en-US" dirty="0" err="1"/>
              <a:t>underfull</a:t>
            </a:r>
            <a:r>
              <a:rPr lang="en-US" altLang="en-US" dirty="0"/>
              <a:t>).</a:t>
            </a:r>
          </a:p>
          <a:p>
            <a:pPr lvl="1"/>
            <a:r>
              <a:rPr lang="en-US" altLang="en-US" dirty="0"/>
              <a:t>If database shrinks, again space will be wasted.</a:t>
            </a:r>
          </a:p>
          <a:p>
            <a:r>
              <a:rPr lang="en-US" altLang="en-US" dirty="0"/>
              <a:t>One solution: periodic re-organization of the file with a new hash function</a:t>
            </a:r>
          </a:p>
          <a:p>
            <a:pPr lvl="1"/>
            <a:r>
              <a:rPr lang="en-US" altLang="en-US" dirty="0"/>
              <a:t>Expensive, disrupts normal operations</a:t>
            </a:r>
          </a:p>
          <a:p>
            <a:r>
              <a:rPr lang="en-US" altLang="en-US" dirty="0"/>
              <a:t>Better solution: allow the number of buckets to be modified dynamically.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B1586-17B2-4D51-A701-D7FE0A2AF590}"/>
              </a:ext>
            </a:extLst>
          </p:cNvPr>
          <p:cNvSpPr>
            <a:spLocks noGrp="1"/>
          </p:cNvSpPr>
          <p:nvPr>
            <p:ph type="title"/>
          </p:nvPr>
        </p:nvSpPr>
        <p:spPr/>
        <p:txBody>
          <a:bodyPr/>
          <a:lstStyle/>
          <a:p>
            <a:pPr>
              <a:defRPr/>
            </a:pPr>
            <a:r>
              <a:rPr lang="en-IN" dirty="0"/>
              <a:t>Dynamic Hashing</a:t>
            </a:r>
          </a:p>
        </p:txBody>
      </p:sp>
      <p:sp>
        <p:nvSpPr>
          <p:cNvPr id="122883" name="Content Placeholder 2">
            <a:extLst>
              <a:ext uri="{FF2B5EF4-FFF2-40B4-BE49-F238E27FC236}">
                <a16:creationId xmlns:a16="http://schemas.microsoft.com/office/drawing/2014/main" xmlns="" id="{D631710E-935B-49D2-ABC2-3AA06A6A8EA4}"/>
              </a:ext>
            </a:extLst>
          </p:cNvPr>
          <p:cNvSpPr>
            <a:spLocks noGrp="1" noChangeArrowheads="1"/>
          </p:cNvSpPr>
          <p:nvPr>
            <p:ph idx="1"/>
          </p:nvPr>
        </p:nvSpPr>
        <p:spPr>
          <a:xfrm>
            <a:off x="834501" y="1067662"/>
            <a:ext cx="7680236" cy="5263469"/>
          </a:xfrm>
        </p:spPr>
        <p:txBody>
          <a:bodyPr/>
          <a:lstStyle/>
          <a:p>
            <a:r>
              <a:rPr lang="en-IN" altLang="en-US" dirty="0"/>
              <a:t>Periodic rehashing</a:t>
            </a:r>
          </a:p>
          <a:p>
            <a:pPr lvl="1"/>
            <a:r>
              <a:rPr lang="en-IN" altLang="en-US" dirty="0"/>
              <a:t>If number of entries in a hash table becomes (say) 1.5 times size of hash table, </a:t>
            </a:r>
          </a:p>
          <a:p>
            <a:pPr lvl="2"/>
            <a:r>
              <a:rPr lang="en-IN" altLang="en-US" dirty="0"/>
              <a:t>create new hash table of size  (say) 2 times the size of the previous hash table</a:t>
            </a:r>
          </a:p>
          <a:p>
            <a:pPr lvl="2"/>
            <a:r>
              <a:rPr lang="en-IN" altLang="en-US" dirty="0"/>
              <a:t>Rehash all entries to new table</a:t>
            </a:r>
          </a:p>
          <a:p>
            <a:r>
              <a:rPr lang="en-IN" altLang="en-US" dirty="0"/>
              <a:t>Linear Hashing</a:t>
            </a:r>
          </a:p>
          <a:p>
            <a:pPr lvl="1"/>
            <a:r>
              <a:rPr lang="en-IN" altLang="en-US" dirty="0"/>
              <a:t>Do rehashing in an incremental manner</a:t>
            </a:r>
          </a:p>
          <a:p>
            <a:r>
              <a:rPr lang="en-IN" altLang="en-US" dirty="0"/>
              <a:t>Extendable Hashing</a:t>
            </a:r>
          </a:p>
          <a:p>
            <a:pPr lvl="1"/>
            <a:r>
              <a:rPr lang="en-IN" altLang="en-US" dirty="0"/>
              <a:t>Tailored to disk based hashing, with buckets shared by multiple hash values</a:t>
            </a:r>
          </a:p>
          <a:p>
            <a:pPr lvl="1"/>
            <a:r>
              <a:rPr lang="en-IN" altLang="en-US" dirty="0"/>
              <a:t>Doubling of # of entries in hash table, without doubling # of buckets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hashing (extensible hashing) </a:t>
            </a:r>
          </a:p>
        </p:txBody>
      </p:sp>
      <p:sp>
        <p:nvSpPr>
          <p:cNvPr id="3" name="Content Placeholder 2"/>
          <p:cNvSpPr>
            <a:spLocks noGrp="1"/>
          </p:cNvSpPr>
          <p:nvPr>
            <p:ph idx="1"/>
          </p:nvPr>
        </p:nvSpPr>
        <p:spPr/>
        <p:txBody>
          <a:bodyPr/>
          <a:lstStyle/>
          <a:p>
            <a:r>
              <a:rPr lang="en-US" dirty="0" smtClean="0"/>
              <a:t>The</a:t>
            </a:r>
            <a:r>
              <a:rPr lang="en-US" dirty="0"/>
              <a:t> </a:t>
            </a:r>
            <a:r>
              <a:rPr lang="en-US" b="1" i="1" dirty="0"/>
              <a:t>drawback of static hashing</a:t>
            </a:r>
            <a:r>
              <a:rPr lang="en-US" dirty="0"/>
              <a:t> is that it </a:t>
            </a:r>
            <a:r>
              <a:rPr lang="en-US" b="1" i="1" dirty="0"/>
              <a:t>does not expand or shrink its size based on the requirement</a:t>
            </a:r>
            <a:r>
              <a:rPr lang="en-US" dirty="0"/>
              <a:t> of the database</a:t>
            </a:r>
          </a:p>
          <a:p>
            <a:r>
              <a:rPr lang="en-US" dirty="0"/>
              <a:t>Dynamic hashing </a:t>
            </a:r>
            <a:r>
              <a:rPr lang="en-US" b="1" i="1" dirty="0"/>
              <a:t>provides a mechanism in which data buckets are added and removed</a:t>
            </a:r>
            <a:r>
              <a:rPr lang="en-US" dirty="0"/>
              <a:t> dynamically and on-demand</a:t>
            </a:r>
          </a:p>
          <a:p>
            <a:r>
              <a:rPr lang="en-US" dirty="0"/>
              <a:t>Generally, Hash Function in dynamic hashing is designed to </a:t>
            </a:r>
            <a:r>
              <a:rPr lang="en-US" b="1" i="1" dirty="0"/>
              <a:t>produce a large number of values such that only a few of them are used at initial stages</a:t>
            </a:r>
            <a:endParaRPr lang="en-US" dirty="0"/>
          </a:p>
          <a:p>
            <a:endParaRPr lang="en-IN" dirty="0"/>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286" y="3232439"/>
            <a:ext cx="39243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2503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b="1" u="sng" dirty="0"/>
              <a:t>Organization</a:t>
            </a:r>
            <a:r>
              <a:rPr lang="en-US" u="sng" dirty="0"/>
              <a:t> </a:t>
            </a:r>
            <a:endParaRPr lang="en-US" b="1" u="sng" dirty="0"/>
          </a:p>
          <a:p>
            <a:r>
              <a:rPr lang="en-US" dirty="0"/>
              <a:t>The </a:t>
            </a:r>
            <a:r>
              <a:rPr lang="en-US" b="1" i="1" dirty="0"/>
              <a:t>prefix of an entire hash value</a:t>
            </a:r>
            <a:r>
              <a:rPr lang="en-US" dirty="0"/>
              <a:t> is taken as a </a:t>
            </a:r>
            <a:r>
              <a:rPr lang="en-US" b="1" i="1" dirty="0"/>
              <a:t>hash index</a:t>
            </a:r>
            <a:r>
              <a:rPr lang="en-US" dirty="0"/>
              <a:t>.</a:t>
            </a:r>
          </a:p>
          <a:p>
            <a:r>
              <a:rPr lang="en-US" dirty="0"/>
              <a:t>Only </a:t>
            </a:r>
            <a:r>
              <a:rPr lang="en-US" b="1" i="1" dirty="0"/>
              <a:t>a portion</a:t>
            </a:r>
            <a:r>
              <a:rPr lang="en-US" i="1" dirty="0"/>
              <a:t> </a:t>
            </a:r>
            <a:r>
              <a:rPr lang="en-US" dirty="0"/>
              <a:t>of the hash value is </a:t>
            </a:r>
            <a:r>
              <a:rPr lang="en-US" b="1" i="1" dirty="0"/>
              <a:t>used for computing bucket addresses</a:t>
            </a:r>
            <a:r>
              <a:rPr lang="en-US" dirty="0"/>
              <a:t>.</a:t>
            </a:r>
          </a:p>
          <a:p>
            <a:r>
              <a:rPr lang="en-US" b="1" i="1" dirty="0"/>
              <a:t>Every hash index has a depth value</a:t>
            </a:r>
            <a:r>
              <a:rPr lang="en-US" dirty="0"/>
              <a:t> to represent how many bits are used for computing a hash function.</a:t>
            </a:r>
          </a:p>
          <a:p>
            <a:r>
              <a:rPr lang="en-US" dirty="0"/>
              <a:t>These bits can address </a:t>
            </a:r>
            <a:r>
              <a:rPr lang="en-US" b="1" i="1" dirty="0"/>
              <a:t>2n buckets. </a:t>
            </a:r>
            <a:endParaRPr lang="en-US" dirty="0"/>
          </a:p>
          <a:p>
            <a:r>
              <a:rPr lang="en-US" dirty="0"/>
              <a:t>When all these bits are consumed </a:t>
            </a:r>
            <a:r>
              <a:rPr lang="en-US" dirty="0" err="1"/>
              <a:t>i.e</a:t>
            </a:r>
            <a:r>
              <a:rPr lang="en-US" dirty="0"/>
              <a:t>, </a:t>
            </a:r>
            <a:r>
              <a:rPr lang="en-US" b="1" i="1" dirty="0"/>
              <a:t>when all the buckets are full then the depth value is increased</a:t>
            </a:r>
            <a:r>
              <a:rPr lang="en-US" i="1" dirty="0"/>
              <a:t> </a:t>
            </a:r>
            <a:r>
              <a:rPr lang="en-US" dirty="0"/>
              <a:t>linearly and twice the buckets are allocated.</a:t>
            </a:r>
          </a:p>
          <a:p>
            <a:endParaRPr lang="en-IN" dirty="0"/>
          </a:p>
        </p:txBody>
      </p:sp>
    </p:spTree>
    <p:extLst>
      <p:ext uri="{BB962C8B-B14F-4D97-AF65-F5344CB8AC3E}">
        <p14:creationId xmlns:p14="http://schemas.microsoft.com/office/powerpoint/2010/main" val="3185337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a:extLst>
              <a:ext uri="{FF2B5EF4-FFF2-40B4-BE49-F238E27FC236}">
                <a16:creationId xmlns:a16="http://schemas.microsoft.com/office/drawing/2014/main" xmlns="" id="{C6973200-5778-4C3E-B831-BA4D4B58291E}"/>
              </a:ext>
            </a:extLst>
          </p:cNvPr>
          <p:cNvSpPr>
            <a:spLocks noGrp="1" noChangeArrowheads="1"/>
          </p:cNvSpPr>
          <p:nvPr>
            <p:ph type="title"/>
          </p:nvPr>
        </p:nvSpPr>
        <p:spPr>
          <a:xfrm>
            <a:off x="368300" y="228600"/>
            <a:ext cx="9086850" cy="457200"/>
          </a:xfrm>
        </p:spPr>
        <p:txBody>
          <a:bodyPr/>
          <a:lstStyle/>
          <a:p>
            <a:pPr>
              <a:defRPr/>
            </a:pPr>
            <a:r>
              <a:rPr lang="en-US" altLang="en-US" sz="2800" dirty="0">
                <a:effectLst>
                  <a:outerShdw blurRad="38100" dist="38100" dir="2700000" algn="tl">
                    <a:srgbClr val="C0C0C0"/>
                  </a:outerShdw>
                </a:effectLst>
              </a:rPr>
              <a:t>Comparison of Ordered Indexing and Hashing</a:t>
            </a:r>
          </a:p>
        </p:txBody>
      </p:sp>
      <p:sp>
        <p:nvSpPr>
          <p:cNvPr id="123907" name="Rectangle 3">
            <a:extLst>
              <a:ext uri="{FF2B5EF4-FFF2-40B4-BE49-F238E27FC236}">
                <a16:creationId xmlns:a16="http://schemas.microsoft.com/office/drawing/2014/main" xmlns="" id="{5748324B-2425-4374-8C0E-BD482CFCFBD9}"/>
              </a:ext>
            </a:extLst>
          </p:cNvPr>
          <p:cNvSpPr>
            <a:spLocks noGrp="1" noChangeArrowheads="1"/>
          </p:cNvSpPr>
          <p:nvPr>
            <p:ph type="body" idx="1"/>
          </p:nvPr>
        </p:nvSpPr>
        <p:spPr>
          <a:xfrm>
            <a:off x="861134" y="1093788"/>
            <a:ext cx="7617041" cy="4903787"/>
          </a:xfrm>
        </p:spPr>
        <p:txBody>
          <a:bodyPr/>
          <a:lstStyle/>
          <a:p>
            <a:r>
              <a:rPr lang="en-US" altLang="en-US" dirty="0"/>
              <a:t>Cost of periodic re-organization</a:t>
            </a:r>
          </a:p>
          <a:p>
            <a:r>
              <a:rPr lang="en-US" altLang="en-US" dirty="0"/>
              <a:t>Relative frequency of insertions and deletions</a:t>
            </a:r>
          </a:p>
          <a:p>
            <a:r>
              <a:rPr lang="en-US" altLang="en-US" dirty="0"/>
              <a:t>Is it desirable to optimize average access time at the expense of worst-case access time?</a:t>
            </a:r>
          </a:p>
          <a:p>
            <a:r>
              <a:rPr lang="en-US" altLang="en-US" dirty="0"/>
              <a:t>Expected type of queries:</a:t>
            </a:r>
          </a:p>
          <a:p>
            <a:pPr lvl="1"/>
            <a:r>
              <a:rPr lang="en-US" altLang="en-US" dirty="0"/>
              <a:t>Hashing is generally better at retrieving records having a specified value of the key.</a:t>
            </a:r>
          </a:p>
          <a:p>
            <a:pPr lvl="1"/>
            <a:r>
              <a:rPr lang="en-US" altLang="en-US" dirty="0"/>
              <a:t>If range queries are common, ordered indices are to be preferred</a:t>
            </a:r>
          </a:p>
          <a:p>
            <a:r>
              <a:rPr lang="en-US" altLang="en-US" dirty="0"/>
              <a:t>In practice:</a:t>
            </a:r>
          </a:p>
          <a:p>
            <a:pPr lvl="1"/>
            <a:r>
              <a:rPr lang="en-US" altLang="en-US" dirty="0"/>
              <a:t>PostgreSQL supports hash indices, but discourages use due to poor performance</a:t>
            </a:r>
          </a:p>
          <a:p>
            <a:pPr lvl="1"/>
            <a:r>
              <a:rPr lang="en-US" altLang="en-US" dirty="0"/>
              <a:t>Oracle supports static hash organization, but not hash indices</a:t>
            </a:r>
          </a:p>
          <a:p>
            <a:pPr lvl="1"/>
            <a:r>
              <a:rPr lang="en-US" altLang="en-US" dirty="0" err="1"/>
              <a:t>SQLServer</a:t>
            </a:r>
            <a:r>
              <a:rPr lang="en-US" altLang="en-US" dirty="0"/>
              <a:t> supports only B</a:t>
            </a:r>
            <a:r>
              <a:rPr lang="en-US" altLang="en-US" baseline="30000" dirty="0"/>
              <a:t>+</a:t>
            </a:r>
            <a:r>
              <a:rPr lang="en-US" altLang="en-US" dirty="0"/>
              <a:t>-trees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xmlns="" id="{2C9F485D-F4F8-4455-9371-C52B178D548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Multiple-Key Access</a:t>
            </a:r>
          </a:p>
        </p:txBody>
      </p:sp>
      <p:sp>
        <p:nvSpPr>
          <p:cNvPr id="1411075" name="Rectangle 3">
            <a:extLst>
              <a:ext uri="{FF2B5EF4-FFF2-40B4-BE49-F238E27FC236}">
                <a16:creationId xmlns:a16="http://schemas.microsoft.com/office/drawing/2014/main" xmlns="" id="{D9D8D23E-D0D5-474D-899D-518B5857DB5B}"/>
              </a:ext>
            </a:extLst>
          </p:cNvPr>
          <p:cNvSpPr>
            <a:spLocks noGrp="1" noChangeArrowheads="1"/>
          </p:cNvSpPr>
          <p:nvPr>
            <p:ph type="body" idx="1"/>
          </p:nvPr>
        </p:nvSpPr>
        <p:spPr>
          <a:xfrm>
            <a:off x="828675" y="1101725"/>
            <a:ext cx="7620000" cy="4648200"/>
          </a:xfrm>
        </p:spPr>
        <p:txBody>
          <a:bodyPr/>
          <a:lstStyle/>
          <a:p>
            <a:pPr>
              <a:lnSpc>
                <a:spcPct val="90000"/>
              </a:lnSpc>
            </a:pPr>
            <a:r>
              <a:rPr lang="en-US" altLang="en-US" dirty="0"/>
              <a:t>Use multiple indices for certain types of queries.</a:t>
            </a:r>
          </a:p>
          <a:p>
            <a:pPr>
              <a:lnSpc>
                <a:spcPct val="90000"/>
              </a:lnSpc>
            </a:pPr>
            <a:r>
              <a:rPr lang="en-US" altLang="en-US" dirty="0"/>
              <a:t>Example: </a:t>
            </a:r>
          </a:p>
          <a:p>
            <a:pPr lvl="1">
              <a:lnSpc>
                <a:spcPct val="90000"/>
              </a:lnSpc>
              <a:buFont typeface="Monotype Sorts" pitchFamily="-65" charset="2"/>
              <a:buNone/>
            </a:pPr>
            <a:r>
              <a:rPr lang="en-US" altLang="en-US" b="1" dirty="0"/>
              <a:t>select </a:t>
            </a:r>
            <a:r>
              <a:rPr lang="en-US" altLang="en-US" i="1" dirty="0"/>
              <a:t>ID</a:t>
            </a:r>
          </a:p>
          <a:p>
            <a:pPr lvl="1">
              <a:lnSpc>
                <a:spcPct val="90000"/>
              </a:lnSpc>
              <a:buFont typeface="Monotype Sorts" pitchFamily="-65" charset="2"/>
              <a:buNone/>
            </a:pPr>
            <a:r>
              <a:rPr lang="en-US" altLang="en-US" b="1" dirty="0"/>
              <a:t>from</a:t>
            </a:r>
            <a:r>
              <a:rPr lang="en-US" altLang="en-US" i="1" dirty="0"/>
              <a:t> instructor</a:t>
            </a:r>
          </a:p>
          <a:p>
            <a:pPr lvl="1">
              <a:lnSpc>
                <a:spcPct val="90000"/>
              </a:lnSpc>
              <a:buFont typeface="Monotype Sorts" pitchFamily="-65" charset="2"/>
              <a:buNone/>
            </a:pPr>
            <a:r>
              <a:rPr lang="en-US" altLang="en-US" b="1" dirty="0"/>
              <a:t>where</a:t>
            </a:r>
            <a:r>
              <a:rPr lang="en-US" altLang="en-US" i="1" dirty="0"/>
              <a:t> dept_name </a:t>
            </a:r>
            <a:r>
              <a:rPr lang="en-US" altLang="en-US" dirty="0"/>
              <a:t>= </a:t>
            </a:r>
            <a:r>
              <a:rPr lang="ja-JP" altLang="en-US" dirty="0"/>
              <a:t>“</a:t>
            </a:r>
            <a:r>
              <a:rPr lang="en-US" altLang="ja-JP" dirty="0"/>
              <a:t>Finance</a:t>
            </a:r>
            <a:r>
              <a:rPr lang="ja-JP" altLang="en-US" dirty="0"/>
              <a:t>”</a:t>
            </a:r>
            <a:r>
              <a:rPr lang="en-US" altLang="ja-JP" dirty="0"/>
              <a:t> </a:t>
            </a:r>
            <a:r>
              <a:rPr lang="en-US" altLang="ja-JP" b="1" dirty="0"/>
              <a:t>and </a:t>
            </a:r>
            <a:r>
              <a:rPr lang="en-US" altLang="ja-JP" i="1" dirty="0"/>
              <a:t> salary</a:t>
            </a:r>
            <a:r>
              <a:rPr lang="en-US" altLang="ja-JP" dirty="0"/>
              <a:t> = 80000</a:t>
            </a:r>
          </a:p>
          <a:p>
            <a:pPr>
              <a:lnSpc>
                <a:spcPct val="90000"/>
              </a:lnSpc>
            </a:pPr>
            <a:r>
              <a:rPr lang="en-US" altLang="en-US" dirty="0"/>
              <a:t>Possible strategies for processing query using indices on single attributes:</a:t>
            </a:r>
          </a:p>
          <a:p>
            <a:pPr lvl="1">
              <a:lnSpc>
                <a:spcPct val="90000"/>
              </a:lnSpc>
              <a:buFont typeface="Monotype Sorts" pitchFamily="-65" charset="2"/>
              <a:buNone/>
            </a:pPr>
            <a:r>
              <a:rPr lang="en-US" altLang="en-US" dirty="0"/>
              <a:t>1.	Use index on </a:t>
            </a:r>
            <a:r>
              <a:rPr lang="en-US" altLang="en-US" i="1" dirty="0"/>
              <a:t>dept_name </a:t>
            </a:r>
            <a:r>
              <a:rPr lang="en-US" altLang="en-US" dirty="0"/>
              <a:t>to find instructors with department name Finance; test </a:t>
            </a:r>
            <a:r>
              <a:rPr lang="en-US" altLang="en-US" i="1" dirty="0"/>
              <a:t>salary = 80000 </a:t>
            </a:r>
          </a:p>
          <a:p>
            <a:pPr lvl="1">
              <a:lnSpc>
                <a:spcPct val="90000"/>
              </a:lnSpc>
              <a:buFont typeface="Monotype Sorts" pitchFamily="-65" charset="2"/>
              <a:buNone/>
            </a:pPr>
            <a:r>
              <a:rPr lang="en-US" altLang="en-US" i="1" dirty="0"/>
              <a:t>2.	</a:t>
            </a:r>
            <a:r>
              <a:rPr lang="en-US" altLang="en-US" dirty="0"/>
              <a:t>Use index</a:t>
            </a:r>
            <a:r>
              <a:rPr lang="en-US" altLang="en-US" i="1" dirty="0"/>
              <a:t> </a:t>
            </a:r>
            <a:r>
              <a:rPr lang="en-US" altLang="en-US" dirty="0"/>
              <a:t>on</a:t>
            </a:r>
            <a:r>
              <a:rPr lang="en-US" altLang="en-US" i="1" dirty="0"/>
              <a:t> salary </a:t>
            </a:r>
            <a:r>
              <a:rPr lang="en-US" altLang="en-US" dirty="0"/>
              <a:t>to find instructors with a salary of $80000; test</a:t>
            </a:r>
            <a:r>
              <a:rPr lang="en-US" altLang="en-US" i="1" dirty="0"/>
              <a:t> dept_name = </a:t>
            </a:r>
            <a:r>
              <a:rPr lang="ja-JP" altLang="en-US" dirty="0"/>
              <a:t>“</a:t>
            </a:r>
            <a:r>
              <a:rPr lang="en-US" altLang="ja-JP" dirty="0"/>
              <a:t>Finance</a:t>
            </a:r>
            <a:r>
              <a:rPr lang="ja-JP" altLang="en-US" dirty="0"/>
              <a:t>”</a:t>
            </a:r>
            <a:r>
              <a:rPr lang="en-US" altLang="ja-JP" dirty="0"/>
              <a:t>.</a:t>
            </a:r>
          </a:p>
          <a:p>
            <a:pPr lvl="1">
              <a:lnSpc>
                <a:spcPct val="90000"/>
              </a:lnSpc>
              <a:buFont typeface="Monotype Sorts" pitchFamily="-65" charset="2"/>
              <a:buNone/>
            </a:pPr>
            <a:r>
              <a:rPr lang="en-US" altLang="en-US" dirty="0"/>
              <a:t>3.	Use </a:t>
            </a:r>
            <a:r>
              <a:rPr lang="en-US" altLang="en-US" i="1" dirty="0"/>
              <a:t>dept_name </a:t>
            </a:r>
            <a:r>
              <a:rPr lang="en-US" altLang="en-US" dirty="0"/>
              <a:t>index to find pointers to all records pertaining to the </a:t>
            </a:r>
            <a:r>
              <a:rPr lang="ja-JP" altLang="en-US" dirty="0"/>
              <a:t>“</a:t>
            </a:r>
            <a:r>
              <a:rPr lang="en-US" altLang="ja-JP" dirty="0"/>
              <a:t>Finance</a:t>
            </a:r>
            <a:r>
              <a:rPr lang="ja-JP" altLang="en-US" dirty="0"/>
              <a:t>”</a:t>
            </a:r>
            <a:r>
              <a:rPr lang="en-US" altLang="ja-JP" dirty="0"/>
              <a:t> department.  Similarly use index on </a:t>
            </a:r>
            <a:r>
              <a:rPr lang="en-US" altLang="ja-JP" i="1" dirty="0"/>
              <a:t>salary</a:t>
            </a:r>
            <a:r>
              <a:rPr lang="en-US" altLang="ja-JP" dirty="0"/>
              <a:t>.  Take intersection of both sets of pointers obtained.</a:t>
            </a:r>
            <a:endParaRPr lang="en-US" altLang="en-US" dirty="0"/>
          </a:p>
        </p:txBody>
      </p:sp>
    </p:spTree>
    <p:extLst>
      <p:ext uri="{BB962C8B-B14F-4D97-AF65-F5344CB8AC3E}">
        <p14:creationId xmlns:p14="http://schemas.microsoft.com/office/powerpoint/2010/main" val="4255090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10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10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1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a:extLst>
              <a:ext uri="{FF2B5EF4-FFF2-40B4-BE49-F238E27FC236}">
                <a16:creationId xmlns:a16="http://schemas.microsoft.com/office/drawing/2014/main" xmlns="" id="{07F3202C-0109-474E-85DE-199E30FA343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Indices on Multiple Keys</a:t>
            </a:r>
          </a:p>
        </p:txBody>
      </p:sp>
      <p:sp>
        <p:nvSpPr>
          <p:cNvPr id="97283" name="Rectangle 3">
            <a:extLst>
              <a:ext uri="{FF2B5EF4-FFF2-40B4-BE49-F238E27FC236}">
                <a16:creationId xmlns:a16="http://schemas.microsoft.com/office/drawing/2014/main" xmlns="" id="{AD96BC10-12FC-4600-B3FD-7FCE70F4B316}"/>
              </a:ext>
            </a:extLst>
          </p:cNvPr>
          <p:cNvSpPr>
            <a:spLocks noGrp="1" noChangeArrowheads="1"/>
          </p:cNvSpPr>
          <p:nvPr>
            <p:ph type="body" idx="1"/>
          </p:nvPr>
        </p:nvSpPr>
        <p:spPr>
          <a:xfrm>
            <a:off x="834501" y="1067662"/>
            <a:ext cx="7680236" cy="5263469"/>
          </a:xfrm>
        </p:spPr>
        <p:txBody>
          <a:bodyPr/>
          <a:lstStyle/>
          <a:p>
            <a:r>
              <a:rPr lang="en-US" altLang="en-US" b="1" dirty="0">
                <a:solidFill>
                  <a:srgbClr val="002060"/>
                </a:solidFill>
              </a:rPr>
              <a:t>Composite search keys</a:t>
            </a:r>
            <a:r>
              <a:rPr lang="en-US" altLang="en-US" dirty="0">
                <a:solidFill>
                  <a:srgbClr val="002060"/>
                </a:solidFill>
              </a:rPr>
              <a:t> </a:t>
            </a:r>
            <a:r>
              <a:rPr lang="en-US" altLang="en-US" dirty="0"/>
              <a:t>are search keys containing more than one attribute</a:t>
            </a:r>
          </a:p>
          <a:p>
            <a:pPr lvl="1"/>
            <a:r>
              <a:rPr lang="en-US" altLang="en-US" dirty="0"/>
              <a:t>E.g</a:t>
            </a:r>
            <a:r>
              <a:rPr lang="en-US" altLang="en-US" dirty="0" smtClean="0"/>
              <a:t>., </a:t>
            </a:r>
            <a:r>
              <a:rPr lang="en-US" altLang="en-US" dirty="0"/>
              <a:t>(</a:t>
            </a:r>
            <a:r>
              <a:rPr lang="en-US" altLang="en-US" i="1" dirty="0"/>
              <a:t>dept_name, salary</a:t>
            </a:r>
            <a:r>
              <a:rPr lang="en-US" altLang="en-US" dirty="0"/>
              <a:t>)</a:t>
            </a:r>
          </a:p>
          <a:p>
            <a:r>
              <a:rPr lang="en-US" altLang="en-US" dirty="0"/>
              <a:t>Lexicographic ordering: (a</a:t>
            </a:r>
            <a:r>
              <a:rPr lang="en-US" altLang="en-US" baseline="-25000" dirty="0"/>
              <a:t>1</a:t>
            </a:r>
            <a:r>
              <a:rPr lang="en-US" altLang="en-US" dirty="0"/>
              <a:t>, a</a:t>
            </a:r>
            <a:r>
              <a:rPr lang="en-US" altLang="en-US" baseline="-25000" dirty="0"/>
              <a:t>2</a:t>
            </a:r>
            <a:r>
              <a:rPr lang="en-US" altLang="en-US" dirty="0"/>
              <a:t>) &lt; (b</a:t>
            </a:r>
            <a:r>
              <a:rPr lang="en-US" altLang="en-US" baseline="-25000" dirty="0"/>
              <a:t>1</a:t>
            </a:r>
            <a:r>
              <a:rPr lang="en-US" altLang="en-US" dirty="0"/>
              <a:t>, b</a:t>
            </a:r>
            <a:r>
              <a:rPr lang="en-US" altLang="en-US" baseline="-25000" dirty="0"/>
              <a:t>2</a:t>
            </a:r>
            <a:r>
              <a:rPr lang="en-US" altLang="en-US" dirty="0"/>
              <a:t>) if either </a:t>
            </a:r>
          </a:p>
          <a:p>
            <a:pPr lvl="1"/>
            <a:r>
              <a:rPr lang="en-US" altLang="en-US" dirty="0"/>
              <a:t>a</a:t>
            </a:r>
            <a:r>
              <a:rPr lang="en-US" altLang="en-US" baseline="-25000" dirty="0"/>
              <a:t>1</a:t>
            </a:r>
            <a:r>
              <a:rPr lang="en-US" altLang="en-US" dirty="0"/>
              <a:t> &lt; b</a:t>
            </a:r>
            <a:r>
              <a:rPr lang="en-US" altLang="en-US" baseline="-25000" dirty="0"/>
              <a:t>1</a:t>
            </a:r>
            <a:r>
              <a:rPr lang="en-US" altLang="en-US" dirty="0"/>
              <a:t>, or </a:t>
            </a:r>
          </a:p>
          <a:p>
            <a:pPr lvl="1"/>
            <a:r>
              <a:rPr lang="en-US" altLang="en-US" dirty="0"/>
              <a:t>a</a:t>
            </a:r>
            <a:r>
              <a:rPr lang="en-US" altLang="en-US" baseline="-25000" dirty="0"/>
              <a:t>1</a:t>
            </a:r>
            <a:r>
              <a:rPr lang="en-US" altLang="en-US" dirty="0"/>
              <a:t>=b</a:t>
            </a:r>
            <a:r>
              <a:rPr lang="en-US" altLang="en-US" baseline="-25000" dirty="0"/>
              <a:t>1</a:t>
            </a:r>
            <a:r>
              <a:rPr lang="en-US" altLang="en-US" dirty="0"/>
              <a:t> and  a</a:t>
            </a:r>
            <a:r>
              <a:rPr lang="en-US" altLang="en-US" baseline="-25000" dirty="0"/>
              <a:t>2</a:t>
            </a:r>
            <a:r>
              <a:rPr lang="en-US" altLang="en-US" dirty="0"/>
              <a:t> &lt; b</a:t>
            </a:r>
            <a:r>
              <a:rPr lang="en-US" altLang="en-US" baseline="-25000" dirty="0"/>
              <a:t>2</a:t>
            </a:r>
          </a:p>
        </p:txBody>
      </p:sp>
    </p:spTree>
    <p:extLst>
      <p:ext uri="{BB962C8B-B14F-4D97-AF65-F5344CB8AC3E}">
        <p14:creationId xmlns:p14="http://schemas.microsoft.com/office/powerpoint/2010/main" val="474465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xmlns="" id="{F9B8536D-5A49-4AA7-8186-E709FA04D1C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Indices on Multiple Attributes</a:t>
            </a:r>
          </a:p>
        </p:txBody>
      </p:sp>
      <p:sp>
        <p:nvSpPr>
          <p:cNvPr id="99331" name="Rectangle 3">
            <a:extLst>
              <a:ext uri="{FF2B5EF4-FFF2-40B4-BE49-F238E27FC236}">
                <a16:creationId xmlns:a16="http://schemas.microsoft.com/office/drawing/2014/main" xmlns="" id="{95EF6C0B-7AB3-42F5-A676-8C10A613CDA1}"/>
              </a:ext>
            </a:extLst>
          </p:cNvPr>
          <p:cNvSpPr>
            <a:spLocks noGrp="1" noChangeArrowheads="1"/>
          </p:cNvSpPr>
          <p:nvPr>
            <p:ph type="body" idx="1"/>
          </p:nvPr>
        </p:nvSpPr>
        <p:spPr>
          <a:xfrm>
            <a:off x="1068393" y="1900234"/>
            <a:ext cx="7467600" cy="4137025"/>
          </a:xfrm>
        </p:spPr>
        <p:txBody>
          <a:bodyPr/>
          <a:lstStyle/>
          <a:p>
            <a:r>
              <a:rPr lang="en-US" altLang="en-US" dirty="0"/>
              <a:t> With the </a:t>
            </a:r>
            <a:r>
              <a:rPr lang="en-US" altLang="en-US" b="1" dirty="0"/>
              <a:t>where</a:t>
            </a:r>
            <a:r>
              <a:rPr lang="en-US" altLang="en-US" dirty="0"/>
              <a:t> clause</a:t>
            </a:r>
            <a:br>
              <a:rPr lang="en-US" altLang="en-US" dirty="0"/>
            </a:br>
            <a:r>
              <a:rPr lang="en-US" altLang="en-US" dirty="0"/>
              <a:t>           </a:t>
            </a:r>
            <a:r>
              <a:rPr lang="en-US" altLang="en-US" b="1" dirty="0"/>
              <a:t>where</a:t>
            </a:r>
            <a:r>
              <a:rPr lang="en-US" altLang="en-US" i="1" dirty="0"/>
              <a:t> dept_name =</a:t>
            </a:r>
            <a:r>
              <a:rPr lang="en-US" altLang="en-US" dirty="0"/>
              <a:t> </a:t>
            </a:r>
            <a:r>
              <a:rPr lang="ja-JP" altLang="en-US" dirty="0"/>
              <a:t>“</a:t>
            </a:r>
            <a:r>
              <a:rPr lang="en-US" altLang="ja-JP" dirty="0"/>
              <a:t>Finance</a:t>
            </a:r>
            <a:r>
              <a:rPr lang="ja-JP" altLang="en-US" dirty="0"/>
              <a:t>”</a:t>
            </a:r>
            <a:r>
              <a:rPr lang="en-US" altLang="ja-JP" dirty="0"/>
              <a:t> </a:t>
            </a:r>
            <a:r>
              <a:rPr lang="en-US" altLang="ja-JP" b="1" dirty="0"/>
              <a:t>and</a:t>
            </a:r>
            <a:r>
              <a:rPr lang="en-US" altLang="ja-JP" dirty="0"/>
              <a:t> </a:t>
            </a:r>
            <a:r>
              <a:rPr lang="en-US" altLang="ja-JP" i="1" dirty="0"/>
              <a:t>salary = </a:t>
            </a:r>
            <a:r>
              <a:rPr lang="en-US" altLang="ja-JP" dirty="0"/>
              <a:t>80000</a:t>
            </a:r>
            <a:br>
              <a:rPr lang="en-US" altLang="ja-JP" dirty="0"/>
            </a:br>
            <a:r>
              <a:rPr lang="en-US" altLang="ja-JP" dirty="0"/>
              <a:t>the index on (</a:t>
            </a:r>
            <a:r>
              <a:rPr lang="en-US" altLang="ja-JP" i="1" dirty="0"/>
              <a:t>dept_name, salary</a:t>
            </a:r>
            <a:r>
              <a:rPr lang="en-US" altLang="ja-JP" dirty="0"/>
              <a:t>) can be used to fetch only records that satisfy both conditions.</a:t>
            </a:r>
          </a:p>
          <a:p>
            <a:pPr lvl="1"/>
            <a:r>
              <a:rPr lang="en-US" altLang="en-US" dirty="0"/>
              <a:t>Using separate indices in less efficient — we may fetch many records (or pointers) that satisfy only one of the conditions.</a:t>
            </a:r>
          </a:p>
          <a:p>
            <a:r>
              <a:rPr lang="en-US" altLang="en-US" dirty="0"/>
              <a:t>Can also efficiently handle </a:t>
            </a:r>
            <a:br>
              <a:rPr lang="en-US" altLang="en-US" dirty="0"/>
            </a:br>
            <a:r>
              <a:rPr lang="en-US" altLang="en-US" dirty="0"/>
              <a:t>           </a:t>
            </a:r>
            <a:r>
              <a:rPr lang="en-US" altLang="en-US" b="1" dirty="0"/>
              <a:t>where</a:t>
            </a:r>
            <a:r>
              <a:rPr lang="en-US" altLang="en-US" i="1" dirty="0"/>
              <a:t> dept_name</a:t>
            </a:r>
            <a:r>
              <a:rPr lang="en-US" altLang="en-US" dirty="0"/>
              <a:t> = </a:t>
            </a:r>
            <a:r>
              <a:rPr lang="ja-JP" altLang="en-US" dirty="0"/>
              <a:t>“</a:t>
            </a:r>
            <a:r>
              <a:rPr lang="en-US" altLang="ja-JP" dirty="0"/>
              <a:t>Finance</a:t>
            </a:r>
            <a:r>
              <a:rPr lang="ja-JP" altLang="en-US" dirty="0"/>
              <a:t>”</a:t>
            </a:r>
            <a:r>
              <a:rPr lang="en-US" altLang="ja-JP" dirty="0"/>
              <a:t> </a:t>
            </a:r>
            <a:r>
              <a:rPr lang="en-US" altLang="ja-JP" b="1" dirty="0"/>
              <a:t>and </a:t>
            </a:r>
            <a:r>
              <a:rPr lang="en-US" altLang="ja-JP" i="1" dirty="0"/>
              <a:t>salary </a:t>
            </a:r>
            <a:r>
              <a:rPr lang="en-US" altLang="ja-JP" dirty="0"/>
              <a:t>&lt; 80000</a:t>
            </a:r>
          </a:p>
          <a:p>
            <a:r>
              <a:rPr lang="en-US" altLang="en-US" dirty="0"/>
              <a:t>But cannot efficiently handle</a:t>
            </a:r>
            <a:br>
              <a:rPr lang="en-US" altLang="en-US" dirty="0"/>
            </a:br>
            <a:r>
              <a:rPr lang="en-US" altLang="en-US" dirty="0"/>
              <a:t>          </a:t>
            </a:r>
            <a:r>
              <a:rPr lang="en-US" altLang="en-US" b="1" dirty="0"/>
              <a:t>where</a:t>
            </a:r>
            <a:r>
              <a:rPr lang="en-US" altLang="en-US" i="1" dirty="0"/>
              <a:t> dept_name </a:t>
            </a:r>
            <a:r>
              <a:rPr lang="en-US" altLang="en-US" dirty="0"/>
              <a:t>&lt; </a:t>
            </a:r>
            <a:r>
              <a:rPr lang="ja-JP" altLang="en-US" dirty="0"/>
              <a:t>“</a:t>
            </a:r>
            <a:r>
              <a:rPr lang="en-US" altLang="ja-JP" dirty="0"/>
              <a:t>Finance</a:t>
            </a:r>
            <a:r>
              <a:rPr lang="ja-JP" altLang="en-US" dirty="0"/>
              <a:t>”</a:t>
            </a:r>
            <a:r>
              <a:rPr lang="en-US" altLang="ja-JP" dirty="0"/>
              <a:t> </a:t>
            </a:r>
            <a:r>
              <a:rPr lang="en-US" altLang="ja-JP" b="1" dirty="0"/>
              <a:t>and</a:t>
            </a:r>
            <a:r>
              <a:rPr lang="en-US" altLang="ja-JP" dirty="0"/>
              <a:t> </a:t>
            </a:r>
            <a:r>
              <a:rPr lang="en-US" altLang="ja-JP" i="1" dirty="0"/>
              <a:t>balance = </a:t>
            </a:r>
            <a:r>
              <a:rPr lang="en-US" altLang="ja-JP" dirty="0"/>
              <a:t>80000</a:t>
            </a:r>
          </a:p>
          <a:p>
            <a:pPr lvl="1"/>
            <a:r>
              <a:rPr lang="en-US" altLang="en-US" dirty="0"/>
              <a:t>May fetch many records that satisfy the first but not the second condition</a:t>
            </a:r>
          </a:p>
        </p:txBody>
      </p:sp>
      <p:sp>
        <p:nvSpPr>
          <p:cNvPr id="99332" name="Text Box 4">
            <a:extLst>
              <a:ext uri="{FF2B5EF4-FFF2-40B4-BE49-F238E27FC236}">
                <a16:creationId xmlns:a16="http://schemas.microsoft.com/office/drawing/2014/main" xmlns="" id="{8D3DF4BA-274C-458D-939D-AD458329B10C}"/>
              </a:ext>
            </a:extLst>
          </p:cNvPr>
          <p:cNvSpPr txBox="1">
            <a:spLocks noChangeArrowheads="1"/>
          </p:cNvSpPr>
          <p:nvPr/>
        </p:nvSpPr>
        <p:spPr bwMode="auto">
          <a:xfrm>
            <a:off x="900113" y="1178123"/>
            <a:ext cx="73358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pitchFamily="-65" charset="2"/>
              <a:buChar char="n"/>
              <a:tabLst>
                <a:tab pos="216535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tabLst>
                <a:tab pos="216535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tabLst>
                <a:tab pos="216535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tabLst>
                <a:tab pos="216535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tabLst>
                <a:tab pos="216535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tabLst>
                <a:tab pos="216535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tabLst>
                <a:tab pos="216535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tabLst>
                <a:tab pos="216535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tabLst>
                <a:tab pos="2165350" algn="l"/>
              </a:tabLst>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dirty="0"/>
              <a:t>Suppose we have an index on combined search-key</a:t>
            </a:r>
          </a:p>
          <a:p>
            <a:pPr>
              <a:spcBef>
                <a:spcPct val="0"/>
              </a:spcBef>
              <a:buClrTx/>
              <a:buSzTx/>
              <a:buFontTx/>
              <a:buNone/>
            </a:pPr>
            <a:r>
              <a:rPr kumimoji="0" lang="en-US" altLang="en-US" sz="1700" dirty="0"/>
              <a:t>	(</a:t>
            </a:r>
            <a:r>
              <a:rPr kumimoji="0" lang="en-US" altLang="en-US" sz="1700" i="1" dirty="0"/>
              <a:t>dept_name, salary</a:t>
            </a:r>
            <a:r>
              <a:rPr kumimoji="0" lang="en-US" altLang="en-US" sz="1700" dirty="0"/>
              <a:t>).</a:t>
            </a:r>
          </a:p>
        </p:txBody>
      </p:sp>
    </p:spTree>
    <p:extLst>
      <p:ext uri="{BB962C8B-B14F-4D97-AF65-F5344CB8AC3E}">
        <p14:creationId xmlns:p14="http://schemas.microsoft.com/office/powerpoint/2010/main" val="300601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a:extLst>
              <a:ext uri="{FF2B5EF4-FFF2-40B4-BE49-F238E27FC236}">
                <a16:creationId xmlns:a16="http://schemas.microsoft.com/office/drawing/2014/main" xmlns="" id="{A0AC463D-5BF0-4013-9522-A5AD19E7A614}"/>
              </a:ext>
            </a:extLst>
          </p:cNvPr>
          <p:cNvSpPr>
            <a:spLocks noGrp="1" noChangeArrowheads="1"/>
          </p:cNvSpPr>
          <p:nvPr>
            <p:ph type="title"/>
          </p:nvPr>
        </p:nvSpPr>
        <p:spPr>
          <a:xfrm>
            <a:off x="768350" y="668620"/>
            <a:ext cx="8077200" cy="609600"/>
          </a:xfrm>
        </p:spPr>
        <p:txBody>
          <a:bodyPr/>
          <a:lstStyle/>
          <a:p>
            <a:pPr>
              <a:defRPr/>
            </a:pPr>
            <a:r>
              <a:rPr lang="en-US" altLang="en-US" dirty="0">
                <a:effectLst>
                  <a:outerShdw blurRad="38100" dist="38100" dir="2700000" algn="tl">
                    <a:srgbClr val="C0C0C0"/>
                  </a:outerShdw>
                </a:effectLst>
              </a:rPr>
              <a:t>Dense Index Files (Cont.)</a:t>
            </a:r>
          </a:p>
        </p:txBody>
      </p:sp>
      <p:sp>
        <p:nvSpPr>
          <p:cNvPr id="17411" name="Rectangle 3">
            <a:extLst>
              <a:ext uri="{FF2B5EF4-FFF2-40B4-BE49-F238E27FC236}">
                <a16:creationId xmlns:a16="http://schemas.microsoft.com/office/drawing/2014/main" xmlns="" id="{972A41FD-6D01-4D50-86B9-6E628B8C7744}"/>
              </a:ext>
            </a:extLst>
          </p:cNvPr>
          <p:cNvSpPr>
            <a:spLocks noGrp="1" noChangeArrowheads="1"/>
          </p:cNvSpPr>
          <p:nvPr>
            <p:ph type="body" idx="1"/>
          </p:nvPr>
        </p:nvSpPr>
        <p:spPr>
          <a:xfrm>
            <a:off x="935030" y="1782618"/>
            <a:ext cx="7661275" cy="966787"/>
          </a:xfrm>
        </p:spPr>
        <p:txBody>
          <a:bodyPr/>
          <a:lstStyle/>
          <a:p>
            <a:r>
              <a:rPr lang="en-US" altLang="en-US" dirty="0"/>
              <a:t>Dense index on </a:t>
            </a:r>
            <a:r>
              <a:rPr lang="en-US" altLang="en-US" i="1" dirty="0"/>
              <a:t>dept_name</a:t>
            </a:r>
            <a:r>
              <a:rPr lang="en-US" altLang="en-US" dirty="0"/>
              <a:t>, with </a:t>
            </a:r>
            <a:r>
              <a:rPr lang="en-US" altLang="en-US" i="1" dirty="0"/>
              <a:t>instructor </a:t>
            </a:r>
            <a:r>
              <a:rPr lang="en-US" altLang="en-US" dirty="0"/>
              <a:t>file sorted on </a:t>
            </a:r>
            <a:r>
              <a:rPr lang="en-US" altLang="en-US" i="1" dirty="0"/>
              <a:t>dept_name</a:t>
            </a:r>
            <a:endParaRPr lang="en-US" altLang="en-US" dirty="0"/>
          </a:p>
        </p:txBody>
      </p:sp>
      <p:pic>
        <p:nvPicPr>
          <p:cNvPr id="17412" name="Picture 7">
            <a:extLst>
              <a:ext uri="{FF2B5EF4-FFF2-40B4-BE49-F238E27FC236}">
                <a16:creationId xmlns:a16="http://schemas.microsoft.com/office/drawing/2014/main" xmlns="" id="{6206C307-EB8B-44EE-BC03-F42F67E29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67" y="2749405"/>
            <a:ext cx="7081838" cy="294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a:extLst>
              <a:ext uri="{FF2B5EF4-FFF2-40B4-BE49-F238E27FC236}">
                <a16:creationId xmlns:a16="http://schemas.microsoft.com/office/drawing/2014/main" xmlns="" id="{EB621FDA-61A3-442F-BA71-505BD03749D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a:t>
            </a:r>
          </a:p>
        </p:txBody>
      </p:sp>
      <p:sp>
        <p:nvSpPr>
          <p:cNvPr id="155651" name="Rectangle 3">
            <a:extLst>
              <a:ext uri="{FF2B5EF4-FFF2-40B4-BE49-F238E27FC236}">
                <a16:creationId xmlns:a16="http://schemas.microsoft.com/office/drawing/2014/main" xmlns="" id="{E98C0208-69E7-4D57-8EBE-6ADDE7208326}"/>
              </a:ext>
            </a:extLst>
          </p:cNvPr>
          <p:cNvSpPr>
            <a:spLocks noGrp="1" noChangeArrowheads="1"/>
          </p:cNvSpPr>
          <p:nvPr>
            <p:ph type="body" idx="1"/>
          </p:nvPr>
        </p:nvSpPr>
        <p:spPr>
          <a:xfrm>
            <a:off x="834501" y="1067662"/>
            <a:ext cx="7528264" cy="5263469"/>
          </a:xfrm>
        </p:spPr>
        <p:txBody>
          <a:bodyPr/>
          <a:lstStyle/>
          <a:p>
            <a:r>
              <a:rPr lang="en-US" altLang="en-US" dirty="0"/>
              <a:t>Bitmap indices are a special type of index designed for efficient querying on multiple keys</a:t>
            </a:r>
          </a:p>
          <a:p>
            <a:r>
              <a:rPr lang="en-US" altLang="en-US" dirty="0"/>
              <a:t>Records in a relation are assumed to be numbered sequentially from, say, 0</a:t>
            </a:r>
          </a:p>
          <a:p>
            <a:pPr lvl="1"/>
            <a:r>
              <a:rPr lang="en-US" altLang="en-US" dirty="0"/>
              <a:t>Given a number </a:t>
            </a:r>
            <a:r>
              <a:rPr lang="en-US" altLang="en-US" i="1" dirty="0"/>
              <a:t>n</a:t>
            </a:r>
            <a:r>
              <a:rPr lang="en-US" altLang="en-US" dirty="0"/>
              <a:t> it must be easy to retrieve record </a:t>
            </a:r>
            <a:r>
              <a:rPr lang="en-US" altLang="en-US" i="1" dirty="0"/>
              <a:t>n</a:t>
            </a:r>
            <a:endParaRPr lang="en-US" altLang="en-US" dirty="0"/>
          </a:p>
          <a:p>
            <a:pPr lvl="2"/>
            <a:r>
              <a:rPr lang="en-US" altLang="en-US" dirty="0"/>
              <a:t>Particularly easy if records are of fixed size</a:t>
            </a:r>
          </a:p>
          <a:p>
            <a:r>
              <a:rPr lang="en-US" altLang="en-US" dirty="0"/>
              <a:t>Applicable on attributes that take on a relatively small number of distinct values</a:t>
            </a:r>
          </a:p>
          <a:p>
            <a:pPr lvl="1"/>
            <a:r>
              <a:rPr lang="en-US" altLang="en-US" dirty="0"/>
              <a:t>E.g</a:t>
            </a:r>
            <a:r>
              <a:rPr lang="en-US" altLang="en-US" dirty="0" smtClean="0"/>
              <a:t>., </a:t>
            </a:r>
            <a:r>
              <a:rPr lang="en-US" altLang="en-US" dirty="0"/>
              <a:t>gender, country, state, …</a:t>
            </a:r>
          </a:p>
          <a:p>
            <a:pPr lvl="1"/>
            <a:r>
              <a:rPr lang="en-US" altLang="en-US" dirty="0"/>
              <a:t>E.g</a:t>
            </a:r>
            <a:r>
              <a:rPr lang="en-US" altLang="en-US" dirty="0" smtClean="0"/>
              <a:t>., </a:t>
            </a:r>
            <a:r>
              <a:rPr lang="en-US" altLang="en-US" dirty="0"/>
              <a:t>income-level (income broken up into a small number of  levels such as 0-9999, 10000-19999, 20000-50000, 50000- infinity)</a:t>
            </a:r>
          </a:p>
          <a:p>
            <a:r>
              <a:rPr lang="en-US" altLang="en-US" dirty="0"/>
              <a:t>A bitmap is simply an array of bits</a:t>
            </a:r>
          </a:p>
        </p:txBody>
      </p:sp>
    </p:spTree>
    <p:extLst>
      <p:ext uri="{BB962C8B-B14F-4D97-AF65-F5344CB8AC3E}">
        <p14:creationId xmlns:p14="http://schemas.microsoft.com/office/powerpoint/2010/main" val="13212247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
            </a:r>
            <a:br>
              <a:rPr lang="en-IN" dirty="0">
                <a:effectLst/>
              </a:rPr>
            </a:br>
            <a:r>
              <a:rPr lang="en-IN" dirty="0">
                <a:effectLst/>
              </a:rPr>
              <a:t>Bitmap Index Structure</a:t>
            </a:r>
            <a:endParaRPr lang="en-IN" dirty="0"/>
          </a:p>
        </p:txBody>
      </p:sp>
      <p:sp>
        <p:nvSpPr>
          <p:cNvPr id="4" name="Rectangle 3"/>
          <p:cNvSpPr/>
          <p:nvPr/>
        </p:nvSpPr>
        <p:spPr>
          <a:xfrm>
            <a:off x="768350" y="1067662"/>
            <a:ext cx="8204200" cy="1919500"/>
          </a:xfrm>
          <a:prstGeom prst="rect">
            <a:avLst/>
          </a:prstGeom>
        </p:spPr>
        <p:txBody>
          <a:bodyPr wrap="square">
            <a:sp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 general, Bitmap combines the terms </a:t>
            </a:r>
            <a:r>
              <a:rPr lang="en-IN" b="1" dirty="0">
                <a:latin typeface="Times New Roman" panose="02020603050405020304" pitchFamily="18" charset="0"/>
                <a:ea typeface="Times New Roman" panose="02020603050405020304" pitchFamily="18" charset="0"/>
                <a:cs typeface="Times New Roman" panose="02020603050405020304" pitchFamily="18" charset="0"/>
              </a:rPr>
              <a:t>Bit</a:t>
            </a:r>
            <a:r>
              <a:rPr lang="en-IN"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Map</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where bit represents the smallest amount of data on a computer, which can only hold either 0 or 1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map means transforming and organizing the data according to what value should be assigned to 0 and 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39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a:extLst>
              <a:ext uri="{FF2B5EF4-FFF2-40B4-BE49-F238E27FC236}">
                <a16:creationId xmlns:a16="http://schemas.microsoft.com/office/drawing/2014/main" xmlns="" id="{2C5472FF-C093-4031-8337-24ECB6AE952F}"/>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Bitmap Indices (Cont.)</a:t>
            </a:r>
          </a:p>
        </p:txBody>
      </p:sp>
      <p:sp>
        <p:nvSpPr>
          <p:cNvPr id="157699" name="Rectangle 3">
            <a:extLst>
              <a:ext uri="{FF2B5EF4-FFF2-40B4-BE49-F238E27FC236}">
                <a16:creationId xmlns:a16="http://schemas.microsoft.com/office/drawing/2014/main" xmlns="" id="{8753F9D6-9728-4779-998F-F111D8EE8A80}"/>
              </a:ext>
            </a:extLst>
          </p:cNvPr>
          <p:cNvSpPr>
            <a:spLocks noGrp="1" noChangeArrowheads="1"/>
          </p:cNvSpPr>
          <p:nvPr>
            <p:ph type="body" idx="1"/>
          </p:nvPr>
        </p:nvSpPr>
        <p:spPr>
          <a:xfrm>
            <a:off x="834501" y="1020932"/>
            <a:ext cx="7641162" cy="4976643"/>
          </a:xfrm>
        </p:spPr>
        <p:txBody>
          <a:bodyPr/>
          <a:lstStyle/>
          <a:p>
            <a:r>
              <a:rPr lang="en-US" altLang="en-US" dirty="0"/>
              <a:t>In its simplest form a bitmap index on an attribute has a bitmap for each value of the attribute</a:t>
            </a:r>
          </a:p>
          <a:p>
            <a:pPr lvl="1"/>
            <a:r>
              <a:rPr lang="en-US" altLang="en-US" dirty="0"/>
              <a:t>Bitmap has as many bits as records</a:t>
            </a:r>
          </a:p>
          <a:p>
            <a:pPr lvl="1"/>
            <a:r>
              <a:rPr lang="en-US" altLang="en-US" dirty="0"/>
              <a:t>In a bitmap for value v, the bit for a record is 1 if the record has the value v for the attribute, and is 0 </a:t>
            </a:r>
            <a:r>
              <a:rPr lang="en-US" altLang="en-US" dirty="0" smtClean="0"/>
              <a:t>otherwise</a:t>
            </a:r>
          </a:p>
          <a:p>
            <a:r>
              <a:rPr lang="en-US" altLang="en-US" dirty="0" smtClean="0"/>
              <a:t>Example</a:t>
            </a:r>
            <a:endParaRPr lang="en-US" altLang="en-US" dirty="0"/>
          </a:p>
        </p:txBody>
      </p:sp>
      <p:pic>
        <p:nvPicPr>
          <p:cNvPr id="157700" name="Picture 7">
            <a:extLst>
              <a:ext uri="{FF2B5EF4-FFF2-40B4-BE49-F238E27FC236}">
                <a16:creationId xmlns:a16="http://schemas.microsoft.com/office/drawing/2014/main" xmlns="" id="{2291BD59-780C-4B0E-A14D-DBAEFB6E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6" y="3060303"/>
            <a:ext cx="6038127" cy="262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692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a:t>How Bitmap Indexing is Done?</a:t>
            </a:r>
            <a:br>
              <a:rPr lang="en-IN" dirty="0"/>
            </a:br>
            <a:r>
              <a:rPr lang="en-IN" dirty="0"/>
              <a:t>we have a Student table where we have 2 columns with </a:t>
            </a:r>
            <a:r>
              <a:rPr lang="en-IN" b="1" dirty="0"/>
              <a:t>low cardinality</a:t>
            </a:r>
            <a:r>
              <a:rPr lang="en-IN" dirty="0"/>
              <a:t>. Let's consider a problem statement, Query all the students who are female and have passed the exam.</a:t>
            </a:r>
          </a:p>
          <a:p>
            <a:r>
              <a:rPr lang="en-IN" dirty="0"/>
              <a:t>Select Name from Student where Gender =’F’ and Result=’Pass’</a:t>
            </a:r>
          </a:p>
          <a:p>
            <a:r>
              <a:rPr lang="en-IN" dirty="0"/>
              <a:t>Let's look at a table called Student and see how Bitmap is applied </a:t>
            </a:r>
            <a:r>
              <a:rPr lang="en-IN" dirty="0" smtClean="0"/>
              <a:t>to</a:t>
            </a:r>
          </a:p>
          <a:p>
            <a:r>
              <a:rPr lang="en-IN" dirty="0" smtClean="0"/>
              <a:t> </a:t>
            </a:r>
            <a:endParaRPr lang="en-IN" dirty="0"/>
          </a:p>
        </p:txBody>
      </p:sp>
      <p:pic>
        <p:nvPicPr>
          <p:cNvPr id="4" name="Picture 3"/>
          <p:cNvPicPr>
            <a:picLocks noChangeAspect="1"/>
          </p:cNvPicPr>
          <p:nvPr/>
        </p:nvPicPr>
        <p:blipFill>
          <a:blip r:embed="rId2"/>
          <a:stretch>
            <a:fillRect/>
          </a:stretch>
        </p:blipFill>
        <p:spPr>
          <a:xfrm>
            <a:off x="2379757" y="3044839"/>
            <a:ext cx="5606955" cy="3286292"/>
          </a:xfrm>
          <a:prstGeom prst="rect">
            <a:avLst/>
          </a:prstGeom>
        </p:spPr>
      </p:pic>
    </p:spTree>
    <p:extLst>
      <p:ext uri="{BB962C8B-B14F-4D97-AF65-F5344CB8AC3E}">
        <p14:creationId xmlns:p14="http://schemas.microsoft.com/office/powerpoint/2010/main" val="40809331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a:extLst>
              <a:ext uri="{FF2B5EF4-FFF2-40B4-BE49-F238E27FC236}">
                <a16:creationId xmlns:a16="http://schemas.microsoft.com/office/drawing/2014/main" xmlns="" id="{4C489884-9545-4F93-8C8F-DDF6077E45D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 (Cont.)</a:t>
            </a:r>
          </a:p>
        </p:txBody>
      </p:sp>
      <p:sp>
        <p:nvSpPr>
          <p:cNvPr id="159747" name="Rectangle 3">
            <a:extLst>
              <a:ext uri="{FF2B5EF4-FFF2-40B4-BE49-F238E27FC236}">
                <a16:creationId xmlns:a16="http://schemas.microsoft.com/office/drawing/2014/main" xmlns="" id="{4611B1AB-25D7-42D6-8DFD-D7E5A169CB3C}"/>
              </a:ext>
            </a:extLst>
          </p:cNvPr>
          <p:cNvSpPr>
            <a:spLocks noGrp="1" noChangeArrowheads="1"/>
          </p:cNvSpPr>
          <p:nvPr>
            <p:ph type="body" idx="1"/>
          </p:nvPr>
        </p:nvSpPr>
        <p:spPr>
          <a:xfrm>
            <a:off x="834502" y="1083075"/>
            <a:ext cx="7732450" cy="5311375"/>
          </a:xfrm>
        </p:spPr>
        <p:txBody>
          <a:bodyPr/>
          <a:lstStyle/>
          <a:p>
            <a:pPr marL="381000" indent="-381000"/>
            <a:r>
              <a:rPr lang="en-US" altLang="en-US" dirty="0"/>
              <a:t>Bitmap indices are useful for queries on multiple attributes </a:t>
            </a:r>
          </a:p>
          <a:p>
            <a:pPr marL="800100" lvl="1" indent="-342900"/>
            <a:r>
              <a:rPr lang="en-US" altLang="en-US" dirty="0"/>
              <a:t>not particularly useful for single attribute queries</a:t>
            </a:r>
          </a:p>
          <a:p>
            <a:pPr marL="381000" indent="-381000"/>
            <a:r>
              <a:rPr lang="en-US" altLang="en-US" dirty="0"/>
              <a:t>Queries are answered using bitmap operations</a:t>
            </a:r>
          </a:p>
          <a:p>
            <a:pPr marL="800100" lvl="1" indent="-342900"/>
            <a:r>
              <a:rPr lang="en-US" altLang="en-US" dirty="0"/>
              <a:t>Intersection (and)</a:t>
            </a:r>
          </a:p>
          <a:p>
            <a:pPr marL="800100" lvl="1" indent="-342900"/>
            <a:r>
              <a:rPr lang="en-US" altLang="en-US" dirty="0"/>
              <a:t>Union (or)</a:t>
            </a:r>
          </a:p>
          <a:p>
            <a:pPr marL="381000" indent="-381000"/>
            <a:r>
              <a:rPr lang="en-US" altLang="en-US" dirty="0"/>
              <a:t>Each operation takes two bitmaps of the same size and applies the operation on corresponding bits to get the result bitmap</a:t>
            </a:r>
          </a:p>
          <a:p>
            <a:pPr marL="800100" lvl="1" indent="-342900"/>
            <a:r>
              <a:rPr lang="en-US" altLang="en-US" dirty="0"/>
              <a:t>E.g</a:t>
            </a:r>
            <a:r>
              <a:rPr lang="en-US" altLang="en-US" dirty="0" smtClean="0"/>
              <a:t>.,   </a:t>
            </a:r>
            <a:r>
              <a:rPr lang="en-US" altLang="en-US" dirty="0"/>
              <a:t>100110  AND 110011 = 100010</a:t>
            </a:r>
          </a:p>
          <a:p>
            <a:pPr marL="800100" lvl="1" indent="-342900">
              <a:buFont typeface="Monotype Sorts" pitchFamily="-65" charset="2"/>
              <a:buNone/>
            </a:pPr>
            <a:r>
              <a:rPr lang="en-US" altLang="en-US" dirty="0"/>
              <a:t>               </a:t>
            </a:r>
            <a:r>
              <a:rPr lang="en-US" altLang="en-US" dirty="0" smtClean="0"/>
              <a:t> 100110  </a:t>
            </a:r>
            <a:r>
              <a:rPr lang="en-US" altLang="en-US" dirty="0"/>
              <a:t>OR  110011 = 110111</a:t>
            </a:r>
            <a:br>
              <a:rPr lang="en-US" altLang="en-US" dirty="0"/>
            </a:br>
            <a:r>
              <a:rPr lang="en-US" altLang="en-US" dirty="0"/>
              <a:t>                       NOT 100110  = 011001</a:t>
            </a:r>
          </a:p>
          <a:p>
            <a:pPr marL="800100" lvl="1" indent="-342900"/>
            <a:r>
              <a:rPr lang="en-US" altLang="en-US" dirty="0"/>
              <a:t>Males with income level L1:   10010 AND 10100 = 10000</a:t>
            </a:r>
          </a:p>
          <a:p>
            <a:pPr marL="1200150" lvl="2" indent="-342900"/>
            <a:r>
              <a:rPr lang="en-US" altLang="en-US" dirty="0"/>
              <a:t>Can then retrieve required tuples.</a:t>
            </a:r>
          </a:p>
          <a:p>
            <a:pPr marL="1200150" lvl="2" indent="-342900"/>
            <a:r>
              <a:rPr lang="en-US" altLang="en-US" dirty="0"/>
              <a:t>Counting number of matching tuples is even faster</a:t>
            </a:r>
          </a:p>
        </p:txBody>
      </p:sp>
    </p:spTree>
    <p:extLst>
      <p:ext uri="{BB962C8B-B14F-4D97-AF65-F5344CB8AC3E}">
        <p14:creationId xmlns:p14="http://schemas.microsoft.com/office/powerpoint/2010/main" val="40205637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047" y="3743325"/>
            <a:ext cx="4471805"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2901" y="1150656"/>
            <a:ext cx="8672512" cy="2322174"/>
          </a:xfrm>
          <a:prstGeom prst="rect">
            <a:avLst/>
          </a:prstGeom>
        </p:spPr>
        <p:txBody>
          <a:bodyPr wrap="square">
            <a:spAutoFit/>
          </a:bodyPr>
          <a:lstStyle/>
          <a:p>
            <a:pPr>
              <a:lnSpc>
                <a:spcPct val="115000"/>
              </a:lnSpc>
              <a:spcAft>
                <a:spcPts val="1000"/>
              </a:spcAf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For the query above, the </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operation is performed between </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Gender = F</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Result = Pass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All the </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Gender = F</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values are mapped as 1(which means true) and M as 0(which means false) whereas, in the Result column same happens with Pass and Fail. Therefore, </a:t>
            </a:r>
            <a:r>
              <a:rPr lang="en-IN" sz="1800" dirty="0" err="1">
                <a:latin typeface="Times New Roman" panose="02020603050405020304" pitchFamily="18" charset="0"/>
                <a:ea typeface="Times New Roman" panose="02020603050405020304" pitchFamily="18" charset="0"/>
                <a:cs typeface="Times New Roman" panose="02020603050405020304" pitchFamily="18" charset="0"/>
              </a:rPr>
              <a:t>bimap</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is the same in its operation, except that logically it operates on bits, making it faster to return the same results. Instead of fetching each row, a logical </a:t>
            </a: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operation is performed, and the 1(in output under Names shown below) indicates the names that are to be retrieved as output.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697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482600"/>
          </a:xfrm>
        </p:spPr>
        <p:txBody>
          <a:bodyPr/>
          <a:lstStyle/>
          <a:p>
            <a:r>
              <a:rPr lang="en-IN" dirty="0" smtClean="0">
                <a:effectLst/>
              </a:rPr>
              <a:t>Bitmap Indexing in SQL</a:t>
            </a:r>
            <a:endParaRPr lang="en-IN" dirty="0"/>
          </a:p>
        </p:txBody>
      </p:sp>
      <p:sp>
        <p:nvSpPr>
          <p:cNvPr id="3" name="Content Placeholder 2"/>
          <p:cNvSpPr>
            <a:spLocks noGrp="1"/>
          </p:cNvSpPr>
          <p:nvPr>
            <p:ph idx="1"/>
          </p:nvPr>
        </p:nvSpPr>
        <p:spPr>
          <a:xfrm>
            <a:off x="768350" y="600075"/>
            <a:ext cx="8375650" cy="5886450"/>
          </a:xfrm>
        </p:spPr>
        <p:txBody>
          <a:bodyPr/>
          <a:lstStyle/>
          <a:p>
            <a:r>
              <a:rPr lang="en-IN" dirty="0">
                <a:latin typeface="Times New Roman" panose="02020603050405020304" pitchFamily="18" charset="0"/>
                <a:cs typeface="Times New Roman" panose="02020603050405020304" pitchFamily="18" charset="0"/>
              </a:rPr>
              <a:t>This syntax can only be used by </a:t>
            </a:r>
            <a:r>
              <a:rPr lang="en-IN" b="1" dirty="0">
                <a:latin typeface="Times New Roman" panose="02020603050405020304" pitchFamily="18" charset="0"/>
                <a:cs typeface="Times New Roman" panose="02020603050405020304" pitchFamily="18" charset="0"/>
              </a:rPr>
              <a:t>Oracle</a:t>
            </a:r>
            <a:r>
              <a:rPr lang="en-IN" dirty="0">
                <a:latin typeface="Times New Roman" panose="02020603050405020304" pitchFamily="18" charset="0"/>
                <a:cs typeface="Times New Roman" panose="02020603050405020304" pitchFamily="18" charset="0"/>
              </a:rPr>
              <a:t> because </a:t>
            </a:r>
            <a:r>
              <a:rPr lang="en-IN" b="1" dirty="0">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is unable to support bitmap indexing.</a:t>
            </a:r>
          </a:p>
          <a:p>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Bitmap Index</a:t>
            </a:r>
            <a:r>
              <a:rPr lang="en-IN" dirty="0">
                <a:latin typeface="Times New Roman" panose="02020603050405020304" pitchFamily="18" charset="0"/>
                <a:cs typeface="Times New Roman" panose="02020603050405020304" pitchFamily="18" charset="0"/>
              </a:rPr>
              <a:t> is created using the following Syntax for a particular column of a particular table :</a:t>
            </a:r>
          </a:p>
          <a:p>
            <a:r>
              <a:rPr lang="en-IN" b="1" dirty="0">
                <a:latin typeface="Times New Roman" panose="02020603050405020304" pitchFamily="18" charset="0"/>
                <a:cs typeface="Times New Roman" panose="02020603050405020304" pitchFamily="18" charset="0"/>
              </a:rPr>
              <a:t>Syntax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_</a:t>
            </a:r>
            <a:r>
              <a:rPr lang="en-IN" dirty="0" err="1">
                <a:latin typeface="Times New Roman" panose="02020603050405020304" pitchFamily="18" charset="0"/>
                <a:cs typeface="Times New Roman" panose="02020603050405020304" pitchFamily="18" charset="0"/>
              </a:rPr>
              <a:t>Index_name</a:t>
            </a:r>
            <a:r>
              <a:rPr lang="en-IN" dirty="0">
                <a:latin typeface="Times New Roman" panose="02020603050405020304" pitchFamily="18" charset="0"/>
                <a:cs typeface="Times New Roman" panose="02020603050405020304" pitchFamily="18" charset="0"/>
              </a:rPr>
              <a:t>_ represents the name that you give to an index along with that to apply the bitmap to a particular column, you must specify the Table name and the exact column </a:t>
            </a:r>
            <a:r>
              <a:rPr lang="en-IN" dirty="0" smtClean="0">
                <a:latin typeface="Times New Roman" panose="02020603050405020304" pitchFamily="18" charset="0"/>
                <a:cs typeface="Times New Roman" panose="02020603050405020304" pitchFamily="18" charset="0"/>
              </a:rPr>
              <a:t>name.</a:t>
            </a:r>
          </a:p>
          <a:p>
            <a:pPr marL="0" indent="0">
              <a:buNone/>
            </a:pP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CREATE </a:t>
            </a:r>
            <a:r>
              <a:rPr lang="en-IN" b="1" dirty="0">
                <a:latin typeface="Times New Roman" panose="02020603050405020304" pitchFamily="18" charset="0"/>
                <a:cs typeface="Times New Roman" panose="02020603050405020304" pitchFamily="18" charset="0"/>
              </a:rPr>
              <a:t>BITMAP INDEX </a:t>
            </a:r>
            <a:r>
              <a:rPr lang="en-IN" b="1" dirty="0" err="1">
                <a:latin typeface="Times New Roman" panose="02020603050405020304" pitchFamily="18" charset="0"/>
                <a:cs typeface="Times New Roman" panose="02020603050405020304" pitchFamily="18" charset="0"/>
              </a:rPr>
              <a:t>Index_Name</a:t>
            </a:r>
            <a:r>
              <a:rPr lang="en-IN" b="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give new index name </a:t>
            </a:r>
            <a:r>
              <a:rPr lang="en-IN" b="1" i="1" dirty="0" smtClean="0">
                <a:latin typeface="Times New Roman" panose="02020603050405020304" pitchFamily="18" charset="0"/>
                <a:cs typeface="Times New Roman" panose="02020603050405020304" pitchFamily="18" charset="0"/>
              </a:rPr>
              <a:t>here</a:t>
            </a:r>
          </a:p>
          <a:p>
            <a:pPr marL="0" indent="0">
              <a:buNone/>
            </a:pPr>
            <a:r>
              <a:rPr lang="en-IN" b="1" dirty="0" smtClean="0">
                <a:latin typeface="Times New Roman" panose="02020603050405020304" pitchFamily="18" charset="0"/>
                <a:cs typeface="Times New Roman" panose="02020603050405020304" pitchFamily="18" charset="0"/>
              </a:rPr>
              <a:t>	ON </a:t>
            </a:r>
            <a:r>
              <a:rPr lang="en-IN" b="1" dirty="0" err="1">
                <a:latin typeface="Times New Roman" panose="02020603050405020304" pitchFamily="18" charset="0"/>
                <a:cs typeface="Times New Roman" panose="02020603050405020304" pitchFamily="18" charset="0"/>
              </a:rPr>
              <a:t>Table_Name</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Column_Name</a:t>
            </a:r>
            <a:r>
              <a:rPr lang="en-IN" b="1"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 give table name and column where you have to apply bitmap</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Therefore, in the above example, the </a:t>
            </a:r>
            <a:r>
              <a:rPr lang="en-IN" b="1" dirty="0">
                <a:latin typeface="Times New Roman" panose="02020603050405020304" pitchFamily="18" charset="0"/>
                <a:cs typeface="Times New Roman" panose="02020603050405020304" pitchFamily="18" charset="0"/>
              </a:rPr>
              <a:t>Bitmap</a:t>
            </a:r>
            <a:r>
              <a:rPr lang="en-IN" dirty="0">
                <a:latin typeface="Times New Roman" panose="02020603050405020304" pitchFamily="18" charset="0"/>
                <a:cs typeface="Times New Roman" panose="02020603050405020304" pitchFamily="18" charset="0"/>
              </a:rPr>
              <a:t> on the </a:t>
            </a:r>
            <a:r>
              <a:rPr lang="en-IN" b="1" dirty="0">
                <a:latin typeface="Times New Roman" panose="02020603050405020304" pitchFamily="18" charset="0"/>
                <a:cs typeface="Times New Roman" panose="02020603050405020304" pitchFamily="18" charset="0"/>
              </a:rPr>
              <a:t>Student</a:t>
            </a:r>
            <a:r>
              <a:rPr lang="en-IN" dirty="0">
                <a:latin typeface="Times New Roman" panose="02020603050405020304" pitchFamily="18" charset="0"/>
                <a:cs typeface="Times New Roman" panose="02020603050405020304" pitchFamily="18" charset="0"/>
              </a:rPr>
              <a:t> table will look like the following :</a:t>
            </a:r>
          </a:p>
          <a:p>
            <a:r>
              <a:rPr lang="en-IN" b="1" dirty="0">
                <a:latin typeface="Times New Roman" panose="02020603050405020304" pitchFamily="18" charset="0"/>
                <a:cs typeface="Times New Roman" panose="02020603050405020304" pitchFamily="18" charset="0"/>
              </a:rPr>
              <a:t>Query :</a:t>
            </a:r>
            <a:endParaRPr lang="en-IN" dirty="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	CREATE </a:t>
            </a:r>
            <a:r>
              <a:rPr lang="en-IN" b="1" dirty="0">
                <a:latin typeface="Times New Roman" panose="02020603050405020304" pitchFamily="18" charset="0"/>
                <a:cs typeface="Times New Roman" panose="02020603050405020304" pitchFamily="18" charset="0"/>
              </a:rPr>
              <a:t>BITMAP INDEX </a:t>
            </a:r>
            <a:r>
              <a:rPr lang="en-IN" b="1" dirty="0" err="1" smtClean="0">
                <a:latin typeface="Times New Roman" panose="02020603050405020304" pitchFamily="18" charset="0"/>
                <a:cs typeface="Times New Roman" panose="02020603050405020304" pitchFamily="18" charset="0"/>
              </a:rPr>
              <a:t>Student_bitmap</a:t>
            </a:r>
            <a:endParaRPr lang="en-IN" b="1"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	 ON Student (</a:t>
            </a:r>
            <a:r>
              <a:rPr lang="en-IN" b="1" dirty="0" err="1" smtClean="0">
                <a:latin typeface="Times New Roman" panose="02020603050405020304" pitchFamily="18" charset="0"/>
                <a:cs typeface="Times New Roman" panose="02020603050405020304" pitchFamily="18" charset="0"/>
              </a:rPr>
              <a:t>Gender,Result</a:t>
            </a:r>
            <a:r>
              <a:rPr lang="en-IN"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Index Created </a:t>
            </a:r>
          </a:p>
          <a:p>
            <a:endParaRPr lang="en-IN" dirty="0"/>
          </a:p>
          <a:p>
            <a:endParaRPr lang="en-IN" dirty="0"/>
          </a:p>
        </p:txBody>
      </p:sp>
    </p:spTree>
    <p:extLst>
      <p:ext uri="{BB962C8B-B14F-4D97-AF65-F5344CB8AC3E}">
        <p14:creationId xmlns:p14="http://schemas.microsoft.com/office/powerpoint/2010/main" val="9481204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a:t>
            </a:r>
            <a:endParaRPr lang="en-IN" dirty="0"/>
          </a:p>
        </p:txBody>
      </p:sp>
      <p:sp>
        <p:nvSpPr>
          <p:cNvPr id="3" name="Content Placeholder 2"/>
          <p:cNvSpPr>
            <a:spLocks noGrp="1"/>
          </p:cNvSpPr>
          <p:nvPr>
            <p:ph idx="1"/>
          </p:nvPr>
        </p:nvSpPr>
        <p:spPr/>
        <p:txBody>
          <a:bodyPr/>
          <a:lstStyle/>
          <a:p>
            <a:r>
              <a:rPr lang="en-IN" b="1" dirty="0"/>
              <a:t>Advantages:</a:t>
            </a:r>
            <a:endParaRPr lang="en-IN" dirty="0"/>
          </a:p>
          <a:p>
            <a:pPr lvl="0">
              <a:buFont typeface="+mj-lt"/>
              <a:buAutoNum type="arabicPeriod"/>
            </a:pPr>
            <a:r>
              <a:rPr lang="en-IN" dirty="0"/>
              <a:t>Compared to the traditional method, records can be retrieved faster as it fetches the rows in form of bits.</a:t>
            </a:r>
          </a:p>
          <a:p>
            <a:pPr lvl="0">
              <a:buFont typeface="+mj-lt"/>
              <a:buAutoNum type="arabicPeriod"/>
            </a:pPr>
            <a:r>
              <a:rPr lang="en-IN" dirty="0"/>
              <a:t>You can combine several bitmap indices to get the desired results.</a:t>
            </a:r>
          </a:p>
          <a:p>
            <a:pPr lvl="0">
              <a:buFont typeface="+mj-lt"/>
              <a:buAutoNum type="arabicPeriod"/>
            </a:pPr>
            <a:r>
              <a:rPr lang="en-IN" dirty="0"/>
              <a:t>In addition to being efficient, this method is more effective when the columns have the least number of </a:t>
            </a:r>
            <a:r>
              <a:rPr lang="en-IN" b="1" dirty="0"/>
              <a:t>inserts</a:t>
            </a:r>
            <a:r>
              <a:rPr lang="en-IN" dirty="0"/>
              <a:t>, </a:t>
            </a:r>
            <a:r>
              <a:rPr lang="en-IN" b="1" dirty="0"/>
              <a:t>updates</a:t>
            </a:r>
            <a:r>
              <a:rPr lang="en-IN" dirty="0"/>
              <a:t>, and </a:t>
            </a:r>
            <a:r>
              <a:rPr lang="en-IN" b="1" dirty="0"/>
              <a:t>deletions</a:t>
            </a:r>
            <a:r>
              <a:rPr lang="en-IN" dirty="0"/>
              <a:t>.</a:t>
            </a:r>
          </a:p>
          <a:p>
            <a:pPr>
              <a:buFont typeface="+mj-lt"/>
              <a:buAutoNum type="arabicPeriod"/>
            </a:pPr>
            <a:endParaRPr lang="en-IN" dirty="0"/>
          </a:p>
          <a:p>
            <a:r>
              <a:rPr lang="en-IN" b="1" dirty="0"/>
              <a:t>Disadvantages:</a:t>
            </a:r>
            <a:endParaRPr lang="en-IN" dirty="0"/>
          </a:p>
          <a:p>
            <a:pPr lvl="0">
              <a:buFont typeface="+mj-lt"/>
              <a:buAutoNum type="arabicPeriod"/>
            </a:pPr>
            <a:r>
              <a:rPr lang="en-IN" dirty="0"/>
              <a:t>On tables with few records, it is not recommended to use bitmap as the response time is already less for them.</a:t>
            </a:r>
          </a:p>
          <a:p>
            <a:pPr lvl="0">
              <a:buFont typeface="+mj-lt"/>
              <a:buAutoNum type="arabicPeriod"/>
            </a:pPr>
            <a:r>
              <a:rPr lang="en-IN" dirty="0"/>
              <a:t>A new record has to be entered into the table every time, which can be time-consuming and difficult to edit. As a result bitmap indexing is more efficient with static tables.</a:t>
            </a:r>
          </a:p>
          <a:p>
            <a:pPr lvl="0">
              <a:buFont typeface="+mj-lt"/>
              <a:buAutoNum type="arabicPeriod"/>
            </a:pPr>
            <a:r>
              <a:rPr lang="en-IN" dirty="0"/>
              <a:t>In the case of record deletion, the sequence of records is disturbed and creates gaps between other records.</a:t>
            </a:r>
          </a:p>
          <a:p>
            <a:endParaRPr lang="en-IN" dirty="0"/>
          </a:p>
        </p:txBody>
      </p:sp>
    </p:spTree>
    <p:extLst>
      <p:ext uri="{BB962C8B-B14F-4D97-AF65-F5344CB8AC3E}">
        <p14:creationId xmlns:p14="http://schemas.microsoft.com/office/powerpoint/2010/main" val="42331197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a:extLst>
              <a:ext uri="{FF2B5EF4-FFF2-40B4-BE49-F238E27FC236}">
                <a16:creationId xmlns:a16="http://schemas.microsoft.com/office/drawing/2014/main" xmlns="" id="{F0C66E22-7179-4713-954A-6250EC2A45A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Bitmap Indices (Cont.)</a:t>
            </a:r>
          </a:p>
        </p:txBody>
      </p:sp>
      <p:sp>
        <p:nvSpPr>
          <p:cNvPr id="161795" name="Rectangle 3">
            <a:extLst>
              <a:ext uri="{FF2B5EF4-FFF2-40B4-BE49-F238E27FC236}">
                <a16:creationId xmlns:a16="http://schemas.microsoft.com/office/drawing/2014/main" xmlns="" id="{5651EBC4-CA5E-4F80-A811-274B1D9AC061}"/>
              </a:ext>
            </a:extLst>
          </p:cNvPr>
          <p:cNvSpPr>
            <a:spLocks noGrp="1" noChangeArrowheads="1"/>
          </p:cNvSpPr>
          <p:nvPr>
            <p:ph type="body" idx="1"/>
          </p:nvPr>
        </p:nvSpPr>
        <p:spPr>
          <a:xfrm>
            <a:off x="852256" y="1198485"/>
            <a:ext cx="7510509" cy="4813378"/>
          </a:xfrm>
        </p:spPr>
        <p:txBody>
          <a:bodyPr/>
          <a:lstStyle/>
          <a:p>
            <a:r>
              <a:rPr lang="en-US" altLang="en-US" dirty="0"/>
              <a:t>Bitmap indices generally very small compared with relation size</a:t>
            </a:r>
          </a:p>
          <a:p>
            <a:pPr lvl="1"/>
            <a:r>
              <a:rPr lang="en-US" altLang="en-US" dirty="0"/>
              <a:t>E.g</a:t>
            </a:r>
            <a:r>
              <a:rPr lang="en-US" altLang="en-US" dirty="0" smtClean="0"/>
              <a:t>., </a:t>
            </a:r>
            <a:r>
              <a:rPr lang="en-US" altLang="en-US" dirty="0"/>
              <a:t>if record is 100 bytes, space for a single bitmap is 1/800 of space used by relation.  </a:t>
            </a:r>
          </a:p>
          <a:p>
            <a:pPr lvl="2"/>
            <a:r>
              <a:rPr lang="en-US" altLang="en-US" dirty="0"/>
              <a:t>If number of distinct attribute values is 8, bitmap is only 1% of relation size</a:t>
            </a:r>
          </a:p>
        </p:txBody>
      </p:sp>
    </p:spTree>
    <p:extLst>
      <p:ext uri="{BB962C8B-B14F-4D97-AF65-F5344CB8AC3E}">
        <p14:creationId xmlns:p14="http://schemas.microsoft.com/office/powerpoint/2010/main" val="39011844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a:extLst>
              <a:ext uri="{FF2B5EF4-FFF2-40B4-BE49-F238E27FC236}">
                <a16:creationId xmlns:a16="http://schemas.microsoft.com/office/drawing/2014/main" xmlns="" id="{B04DB7D5-E84C-420F-B6AC-28A2F85B2C19}"/>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Efficient Implementation of Bitmap Operations</a:t>
            </a:r>
          </a:p>
        </p:txBody>
      </p:sp>
      <p:sp>
        <p:nvSpPr>
          <p:cNvPr id="163843" name="Rectangle 3">
            <a:extLst>
              <a:ext uri="{FF2B5EF4-FFF2-40B4-BE49-F238E27FC236}">
                <a16:creationId xmlns:a16="http://schemas.microsoft.com/office/drawing/2014/main" xmlns="" id="{CFBFA6B0-F886-422A-A775-BBE4FA427BED}"/>
              </a:ext>
            </a:extLst>
          </p:cNvPr>
          <p:cNvSpPr>
            <a:spLocks noGrp="1" noChangeArrowheads="1"/>
          </p:cNvSpPr>
          <p:nvPr>
            <p:ph type="body" idx="1"/>
          </p:nvPr>
        </p:nvSpPr>
        <p:spPr>
          <a:xfrm>
            <a:off x="834500" y="1093788"/>
            <a:ext cx="7581531" cy="4903787"/>
          </a:xfrm>
        </p:spPr>
        <p:txBody>
          <a:bodyPr/>
          <a:lstStyle/>
          <a:p>
            <a:r>
              <a:rPr lang="en-US" altLang="en-US" dirty="0"/>
              <a:t>Bitmaps are packed into words;  a single word and (a basic CPU instruction) computes and of 32 or 64 bits at once</a:t>
            </a:r>
          </a:p>
          <a:p>
            <a:pPr lvl="1"/>
            <a:r>
              <a:rPr lang="en-US" altLang="en-US" dirty="0"/>
              <a:t>E.g</a:t>
            </a:r>
            <a:r>
              <a:rPr lang="en-US" altLang="en-US" dirty="0" smtClean="0"/>
              <a:t>., </a:t>
            </a:r>
            <a:r>
              <a:rPr lang="en-US" altLang="en-US" dirty="0"/>
              <a:t>1-million-bit maps can be and-</a:t>
            </a:r>
            <a:r>
              <a:rPr lang="en-US" altLang="en-US" dirty="0" err="1"/>
              <a:t>ed</a:t>
            </a:r>
            <a:r>
              <a:rPr lang="en-US" altLang="en-US" dirty="0"/>
              <a:t> with just 31,250 instruction</a:t>
            </a:r>
          </a:p>
          <a:p>
            <a:r>
              <a:rPr lang="en-US" altLang="en-US" dirty="0"/>
              <a:t>Counting number of 1s can be done fast by a trick:</a:t>
            </a:r>
          </a:p>
          <a:p>
            <a:pPr lvl="1"/>
            <a:r>
              <a:rPr lang="en-US" altLang="en-US" dirty="0"/>
              <a:t>Use each byte to index into a precomputed array of 256 elements each storing the count of 1s in the binary representation</a:t>
            </a:r>
          </a:p>
          <a:p>
            <a:pPr lvl="2"/>
            <a:r>
              <a:rPr lang="en-US" altLang="en-US" dirty="0"/>
              <a:t>Can use pairs of bytes to speed up further at a higher memory cost</a:t>
            </a:r>
          </a:p>
          <a:p>
            <a:pPr lvl="1"/>
            <a:r>
              <a:rPr lang="en-US" altLang="en-US" dirty="0"/>
              <a:t>Add up the retrieved counts</a:t>
            </a:r>
          </a:p>
          <a:p>
            <a:r>
              <a:rPr lang="en-US" altLang="en-US" dirty="0"/>
              <a:t>Bitmaps can be used instead of Tuple-ID lists at leaf levels of </a:t>
            </a:r>
            <a:br>
              <a:rPr lang="en-US" altLang="en-US" dirty="0"/>
            </a:br>
            <a:r>
              <a:rPr lang="en-US" altLang="en-US" dirty="0"/>
              <a:t>B</a:t>
            </a:r>
            <a:r>
              <a:rPr lang="en-US" altLang="en-US" baseline="30000" dirty="0"/>
              <a:t>+</a:t>
            </a:r>
            <a:r>
              <a:rPr lang="en-US" altLang="en-US" dirty="0"/>
              <a:t>-trees, for values that have a large number of matching records</a:t>
            </a:r>
          </a:p>
          <a:p>
            <a:pPr lvl="1"/>
            <a:r>
              <a:rPr lang="en-US" altLang="en-US" dirty="0"/>
              <a:t>Worthwhile if &gt; 1/64 of the records have that value, assuming a tuple-id is 64 bits</a:t>
            </a:r>
          </a:p>
          <a:p>
            <a:pPr lvl="1"/>
            <a:r>
              <a:rPr lang="en-US" altLang="en-US" dirty="0"/>
              <a:t>Above technique merges benefits of bitmap and B</a:t>
            </a:r>
            <a:r>
              <a:rPr lang="en-US" altLang="en-US" baseline="30000" dirty="0"/>
              <a:t>+</a:t>
            </a:r>
            <a:r>
              <a:rPr lang="en-US" altLang="en-US" dirty="0"/>
              <a:t>-tree indices</a:t>
            </a:r>
          </a:p>
        </p:txBody>
      </p:sp>
    </p:spTree>
    <p:extLst>
      <p:ext uri="{BB962C8B-B14F-4D97-AF65-F5344CB8AC3E}">
        <p14:creationId xmlns:p14="http://schemas.microsoft.com/office/powerpoint/2010/main" val="60725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xmlns="" id="{D16DB98C-5073-42B4-BF88-0C454293884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Sparse Index Files</a:t>
            </a:r>
          </a:p>
        </p:txBody>
      </p:sp>
      <p:sp>
        <p:nvSpPr>
          <p:cNvPr id="19459" name="Rectangle 3">
            <a:extLst>
              <a:ext uri="{FF2B5EF4-FFF2-40B4-BE49-F238E27FC236}">
                <a16:creationId xmlns:a16="http://schemas.microsoft.com/office/drawing/2014/main" xmlns="" id="{AEC30A03-5B48-4877-BFDE-46B4DC9354F2}"/>
              </a:ext>
            </a:extLst>
          </p:cNvPr>
          <p:cNvSpPr>
            <a:spLocks noGrp="1" noChangeArrowheads="1"/>
          </p:cNvSpPr>
          <p:nvPr>
            <p:ph type="body" idx="1"/>
          </p:nvPr>
        </p:nvSpPr>
        <p:spPr>
          <a:xfrm>
            <a:off x="814388" y="1093787"/>
            <a:ext cx="7432675" cy="4780919"/>
          </a:xfrm>
        </p:spPr>
        <p:txBody>
          <a:bodyPr/>
          <a:lstStyle/>
          <a:p>
            <a:pPr algn="just"/>
            <a:r>
              <a:rPr lang="en-US" altLang="en-US" b="1" dirty="0">
                <a:solidFill>
                  <a:srgbClr val="002060"/>
                </a:solidFill>
                <a:latin typeface="Times New Roman" pitchFamily="18" charset="0"/>
                <a:cs typeface="Times New Roman" pitchFamily="18" charset="0"/>
              </a:rPr>
              <a:t>Sparse Index</a:t>
            </a: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The index record appears only for a few items in the data file. Each item points to a block as shown.</a:t>
            </a:r>
          </a:p>
          <a:p>
            <a:pPr algn="just"/>
            <a:r>
              <a:rPr lang="en-US" dirty="0">
                <a:latin typeface="Times New Roman" pitchFamily="18" charset="0"/>
                <a:cs typeface="Times New Roman" pitchFamily="18" charset="0"/>
              </a:rPr>
              <a:t>To locate a record, we find the index record with the largest search key value less than or equal to the search key value we are looking for.</a:t>
            </a:r>
          </a:p>
          <a:p>
            <a:pPr algn="just"/>
            <a:r>
              <a:rPr lang="en-US" dirty="0">
                <a:latin typeface="Times New Roman" pitchFamily="18" charset="0"/>
                <a:cs typeface="Times New Roman" pitchFamily="18" charset="0"/>
              </a:rPr>
              <a:t>We start at that record pointed to by the index record, and proceed along with the pointers in the file (that is, sequentially) until we find the desired record.</a:t>
            </a:r>
          </a:p>
          <a:p>
            <a:pPr algn="just"/>
            <a:r>
              <a:rPr lang="en-US" dirty="0">
                <a:latin typeface="Times New Roman" pitchFamily="18" charset="0"/>
                <a:cs typeface="Times New Roman" pitchFamily="18" charset="0"/>
              </a:rPr>
              <a:t>Number of Accesses required=log₂(n)+1,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n=number of blocks acquired by index </a:t>
            </a:r>
            <a:r>
              <a:rPr lang="en-US" dirty="0" smtClean="0">
                <a:latin typeface="Times New Roman" pitchFamily="18" charset="0"/>
                <a:cs typeface="Times New Roman" pitchFamily="18" charset="0"/>
              </a:rPr>
              <a:t>file</a:t>
            </a:r>
            <a:endParaRPr lang="en-US" dirty="0">
              <a:latin typeface="Times New Roman" pitchFamily="18" charset="0"/>
              <a:cs typeface="Times New Roman" pitchFamily="18" charset="0"/>
            </a:endParaRPr>
          </a:p>
          <a:p>
            <a:pPr algn="just"/>
            <a:r>
              <a:rPr lang="en-US" altLang="en-US" dirty="0">
                <a:latin typeface="Times New Roman" pitchFamily="18" charset="0"/>
                <a:cs typeface="Times New Roman" pitchFamily="18" charset="0"/>
              </a:rPr>
              <a:t>C</a:t>
            </a:r>
            <a:r>
              <a:rPr lang="en-US" altLang="en-US" dirty="0" smtClean="0">
                <a:latin typeface="Times New Roman" pitchFamily="18" charset="0"/>
                <a:cs typeface="Times New Roman" pitchFamily="18" charset="0"/>
              </a:rPr>
              <a:t>ontains </a:t>
            </a:r>
            <a:r>
              <a:rPr lang="en-US" altLang="en-US" dirty="0">
                <a:latin typeface="Times New Roman" pitchFamily="18" charset="0"/>
                <a:cs typeface="Times New Roman" pitchFamily="18" charset="0"/>
              </a:rPr>
              <a:t>index records for only some search-key values.</a:t>
            </a:r>
          </a:p>
          <a:p>
            <a:pPr lvl="1" algn="just"/>
            <a:r>
              <a:rPr lang="en-US" altLang="en-US" dirty="0">
                <a:latin typeface="Times New Roman" pitchFamily="18" charset="0"/>
                <a:cs typeface="Times New Roman" pitchFamily="18" charset="0"/>
              </a:rPr>
              <a:t>Applicable when records are sequentially ordered on search-key</a:t>
            </a:r>
          </a:p>
          <a:p>
            <a:pPr algn="just"/>
            <a:r>
              <a:rPr lang="en-US" altLang="en-US" dirty="0">
                <a:latin typeface="Times New Roman" pitchFamily="18" charset="0"/>
                <a:cs typeface="Times New Roman" pitchFamily="18" charset="0"/>
              </a:rPr>
              <a:t>To locate a record with search-key value </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we:</a:t>
            </a:r>
          </a:p>
          <a:p>
            <a:pPr lvl="1" algn="just"/>
            <a:r>
              <a:rPr lang="en-US" altLang="en-US" dirty="0">
                <a:latin typeface="Times New Roman" pitchFamily="18" charset="0"/>
                <a:cs typeface="Times New Roman" pitchFamily="18" charset="0"/>
              </a:rPr>
              <a:t>Find index record with largest search-key value &lt; </a:t>
            </a:r>
            <a:r>
              <a:rPr lang="en-US" altLang="en-US" i="1" dirty="0">
                <a:latin typeface="Times New Roman" pitchFamily="18" charset="0"/>
                <a:cs typeface="Times New Roman" pitchFamily="18" charset="0"/>
              </a:rPr>
              <a:t>K</a:t>
            </a:r>
            <a:endParaRPr lang="en-US" altLang="en-US" dirty="0">
              <a:latin typeface="Times New Roman" pitchFamily="18" charset="0"/>
              <a:cs typeface="Times New Roman" pitchFamily="18" charset="0"/>
            </a:endParaRPr>
          </a:p>
          <a:p>
            <a:pPr lvl="1" algn="just"/>
            <a:r>
              <a:rPr lang="en-US" altLang="en-US" dirty="0">
                <a:latin typeface="Times New Roman" pitchFamily="18" charset="0"/>
                <a:cs typeface="Times New Roman" pitchFamily="18" charset="0"/>
              </a:rPr>
              <a:t>Search file sequentially starting at the record to which the index record points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76341</TotalTime>
  <Words>5558</Words>
  <Application>Microsoft Office PowerPoint</Application>
  <PresentationFormat>On-screen Show (4:3)</PresentationFormat>
  <Paragraphs>688</Paragraphs>
  <Slides>89</Slides>
  <Notes>52</Notes>
  <HiddenSlides>5</HiddenSlides>
  <MMClips>0</MMClips>
  <ScaleCrop>false</ScaleCrop>
  <HeadingPairs>
    <vt:vector size="10"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89</vt:i4>
      </vt:variant>
      <vt:variant>
        <vt:lpstr>Custom Shows</vt:lpstr>
      </vt:variant>
      <vt:variant>
        <vt:i4>1</vt:i4>
      </vt:variant>
    </vt:vector>
  </HeadingPairs>
  <TitlesOfParts>
    <vt:vector size="104" baseType="lpstr">
      <vt:lpstr>MS PGothic</vt:lpstr>
      <vt:lpstr>MS PGothic</vt:lpstr>
      <vt:lpstr>Arial</vt:lpstr>
      <vt:lpstr>Calibri</vt:lpstr>
      <vt:lpstr>Helvetica</vt:lpstr>
      <vt:lpstr>Monotype Sorts</vt:lpstr>
      <vt:lpstr>Nunito</vt:lpstr>
      <vt:lpstr>Symbol</vt:lpstr>
      <vt:lpstr>Times New Roman</vt:lpstr>
      <vt:lpstr>Verdana</vt:lpstr>
      <vt:lpstr>Webdings</vt:lpstr>
      <vt:lpstr>Wingdings</vt:lpstr>
      <vt:lpstr>2_db-5-grey</vt:lpstr>
      <vt:lpstr>Equation</vt:lpstr>
      <vt:lpstr>Chapter 4: Indexing</vt:lpstr>
      <vt:lpstr>Outline</vt:lpstr>
      <vt:lpstr>Basic Concepts</vt:lpstr>
      <vt:lpstr>Index Evaluation Metrics or Attributes of Indexing</vt:lpstr>
      <vt:lpstr>Indexing Methods</vt:lpstr>
      <vt:lpstr>Ordered Indices</vt:lpstr>
      <vt:lpstr>Dense Index Files</vt:lpstr>
      <vt:lpstr>Dense Index Files (Cont.)</vt:lpstr>
      <vt:lpstr>Sparse Index Files</vt:lpstr>
      <vt:lpstr>PowerPoint Presentation</vt:lpstr>
      <vt:lpstr>Sparse Index Files (Cont.)</vt:lpstr>
      <vt:lpstr>    Indexing in database </vt:lpstr>
      <vt:lpstr>Create INDEX </vt:lpstr>
      <vt:lpstr>Create and drop single column Index.</vt:lpstr>
      <vt:lpstr>PowerPoint Presentation</vt:lpstr>
      <vt:lpstr>Create and drop multi column Index.</vt:lpstr>
      <vt:lpstr>Unique index </vt:lpstr>
      <vt:lpstr>Secondary Index </vt:lpstr>
      <vt:lpstr>Secondary Index </vt:lpstr>
      <vt:lpstr>Secondary Indices Example</vt:lpstr>
      <vt:lpstr>Index Update:  Deletion</vt:lpstr>
      <vt:lpstr>Index Update:  Insertion</vt:lpstr>
      <vt:lpstr> Indexing Use Cases</vt:lpstr>
      <vt:lpstr>B+-Tree</vt:lpstr>
      <vt:lpstr> Structure of B+ Tree</vt:lpstr>
      <vt:lpstr>Properties of B+ trees </vt:lpstr>
      <vt:lpstr>Example of B+-Tree</vt:lpstr>
      <vt:lpstr>B+-Tree Index Files (Cont.)</vt:lpstr>
      <vt:lpstr>B+-Tree Node Structure</vt:lpstr>
      <vt:lpstr>Leaf Nodes in B+-Trees</vt:lpstr>
      <vt:lpstr>Non-Leaf Nodes in B+-Trees</vt:lpstr>
      <vt:lpstr>Example of B+-tree</vt:lpstr>
      <vt:lpstr>Observations about B+-trees</vt:lpstr>
      <vt:lpstr>Queries on B+-Trees</vt:lpstr>
      <vt:lpstr>Queries on B+-Trees (Cont.)</vt:lpstr>
      <vt:lpstr>Queries on B+-Trees (Cont.)</vt:lpstr>
      <vt:lpstr>Non-Unique Keys</vt:lpstr>
      <vt:lpstr>Updates on B+-Trees:  Insertion</vt:lpstr>
      <vt:lpstr>Updates on B+-Trees:  Insertion (Cont.)</vt:lpstr>
      <vt:lpstr>B+-Tree  Insertion</vt:lpstr>
      <vt:lpstr>B+-Tree  Insertion</vt:lpstr>
      <vt:lpstr>Insertion in B+-Trees (Cont.)</vt:lpstr>
      <vt:lpstr>Examples of B+-Tree Deletion</vt:lpstr>
      <vt:lpstr>Examples of B+-Tree Deletion (Cont.)</vt:lpstr>
      <vt:lpstr>Example of B+-tree Deletion (Cont.)</vt:lpstr>
      <vt:lpstr>Updates on B+-Trees: Deletion</vt:lpstr>
      <vt:lpstr>Updates on B+-Trees:  Deletion</vt:lpstr>
      <vt:lpstr>Complexity of Updates</vt:lpstr>
      <vt:lpstr>Non-Unique Search Keys</vt:lpstr>
      <vt:lpstr>B+-Tree File Organization</vt:lpstr>
      <vt:lpstr>B+-Tree File Organization (Cont.)</vt:lpstr>
      <vt:lpstr>Other Issues in Indexing</vt:lpstr>
      <vt:lpstr>Indexing Strings</vt:lpstr>
      <vt:lpstr>Bulk Loading and Bottom-Up Build</vt:lpstr>
      <vt:lpstr>B-Tree Index Files</vt:lpstr>
      <vt:lpstr>B-Tree Index Files (Cont.)</vt:lpstr>
      <vt:lpstr>B-Tree Index File Example</vt:lpstr>
      <vt:lpstr>Indexing on Flash</vt:lpstr>
      <vt:lpstr>Indexing in Main Memory</vt:lpstr>
      <vt:lpstr> Hashing</vt:lpstr>
      <vt:lpstr>Example of Hash Index</vt:lpstr>
      <vt:lpstr>Comparison Indexing VS Hashing </vt:lpstr>
      <vt:lpstr>Comparison Indexing VS Hashing </vt:lpstr>
      <vt:lpstr>Static Hashing</vt:lpstr>
      <vt:lpstr>  Static hashing</vt:lpstr>
      <vt:lpstr>PowerPoint Presentation</vt:lpstr>
      <vt:lpstr>  Linear probing (open hashing)</vt:lpstr>
      <vt:lpstr>Handling of Bucket Overflows</vt:lpstr>
      <vt:lpstr>Handling of Bucket Overflows (Cont.)</vt:lpstr>
      <vt:lpstr>Example of Hash File Organization</vt:lpstr>
      <vt:lpstr>Example of Hash File Organization </vt:lpstr>
      <vt:lpstr>Deficiencies of Static Hashing</vt:lpstr>
      <vt:lpstr>Dynamic Hashing</vt:lpstr>
      <vt:lpstr>Dynamic hashing (extensible hashing) </vt:lpstr>
      <vt:lpstr>Conti…</vt:lpstr>
      <vt:lpstr>Comparison of Ordered Indexing and Hashing</vt:lpstr>
      <vt:lpstr>Multiple-Key Access</vt:lpstr>
      <vt:lpstr>Indices on Multiple Keys</vt:lpstr>
      <vt:lpstr>Indices on Multiple Attributes</vt:lpstr>
      <vt:lpstr>Bitmap Indices</vt:lpstr>
      <vt:lpstr> Bitmap Index Structure</vt:lpstr>
      <vt:lpstr>Bitmap Indices (Cont.)</vt:lpstr>
      <vt:lpstr> </vt:lpstr>
      <vt:lpstr>Bitmap Indices (Cont.)</vt:lpstr>
      <vt:lpstr>PowerPoint Presentation</vt:lpstr>
      <vt:lpstr>Bitmap Indexing in SQL</vt:lpstr>
      <vt:lpstr>Conti..</vt:lpstr>
      <vt:lpstr>Bitmap Indices (Cont.)</vt:lpstr>
      <vt:lpstr>Efficient Implementation of Bitmap Operations</vt:lpstr>
      <vt:lpstr>Custom Show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Windows User</cp:lastModifiedBy>
  <cp:revision>392</cp:revision>
  <cp:lastPrinted>2019-06-24T14:40:34Z</cp:lastPrinted>
  <dcterms:created xsi:type="dcterms:W3CDTF">2009-12-23T00:01:06Z</dcterms:created>
  <dcterms:modified xsi:type="dcterms:W3CDTF">2024-09-23T05:42:26Z</dcterms:modified>
</cp:coreProperties>
</file>