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78" r:id="rId2"/>
    <p:sldId id="287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58" r:id="rId12"/>
    <p:sldId id="259" r:id="rId13"/>
    <p:sldId id="262" r:id="rId14"/>
    <p:sldId id="272" r:id="rId15"/>
    <p:sldId id="274" r:id="rId16"/>
    <p:sldId id="276" r:id="rId17"/>
    <p:sldId id="275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1/21/2025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070" y="2964656"/>
            <a:ext cx="241101" cy="21520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7391" y="2732483"/>
            <a:ext cx="321468" cy="23842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695" y="991195"/>
            <a:ext cx="3080741" cy="1053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31148" y="517921"/>
            <a:ext cx="53578" cy="5357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080492" y="6463605"/>
            <a:ext cx="4923790" cy="0"/>
          </a:xfrm>
          <a:custGeom>
            <a:avLst/>
            <a:gdLst/>
            <a:ahLst/>
            <a:cxnLst/>
            <a:rect l="l" t="t" r="r" b="b"/>
            <a:pathLst>
              <a:path w="4923790">
                <a:moveTo>
                  <a:pt x="0" y="0"/>
                </a:moveTo>
                <a:lnTo>
                  <a:pt x="4923236" y="0"/>
                </a:lnTo>
              </a:path>
            </a:pathLst>
          </a:custGeom>
          <a:ln w="3175">
            <a:solidFill>
              <a:srgbClr val="8C4F5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132161"/>
            <a:ext cx="8229600" cy="1427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590">
              <a:lnSpc>
                <a:spcPts val="5370"/>
              </a:lnSpc>
              <a:spcBef>
                <a:spcPts val="135"/>
              </a:spcBef>
            </a:pPr>
            <a:r>
              <a:rPr sz="4650" spc="-260" dirty="0">
                <a:solidFill>
                  <a:srgbClr val="38338A"/>
                </a:solidFill>
                <a:latin typeface="Arial MT"/>
                <a:cs typeface="Arial MT"/>
              </a:rPr>
              <a:t>Representing</a:t>
            </a:r>
            <a:r>
              <a:rPr sz="4650" spc="360" dirty="0">
                <a:solidFill>
                  <a:srgbClr val="38338A"/>
                </a:solidFill>
                <a:latin typeface="Arial MT"/>
                <a:cs typeface="Arial MT"/>
              </a:rPr>
              <a:t> </a:t>
            </a:r>
            <a:r>
              <a:rPr sz="4650" spc="-40" dirty="0">
                <a:solidFill>
                  <a:srgbClr val="3836A5"/>
                </a:solidFill>
                <a:latin typeface="Arial MT"/>
                <a:cs typeface="Arial MT"/>
              </a:rPr>
              <a:t>digitai</a:t>
            </a:r>
            <a:r>
              <a:rPr sz="4650" spc="60" dirty="0">
                <a:solidFill>
                  <a:srgbClr val="3836A5"/>
                </a:solidFill>
                <a:latin typeface="Arial MT"/>
                <a:cs typeface="Arial MT"/>
              </a:rPr>
              <a:t> </a:t>
            </a:r>
            <a:r>
              <a:rPr sz="4650" spc="-285" dirty="0">
                <a:solidFill>
                  <a:srgbClr val="383393"/>
                </a:solidFill>
                <a:latin typeface="Arial MT"/>
                <a:cs typeface="Arial MT"/>
              </a:rPr>
              <a:t>images</a:t>
            </a:r>
            <a:endParaRPr sz="4650" dirty="0">
              <a:latin typeface="Arial MT"/>
              <a:cs typeface="Arial MT"/>
            </a:endParaRPr>
          </a:p>
          <a:p>
            <a:pPr marL="13970">
              <a:lnSpc>
                <a:spcPts val="5550"/>
              </a:lnSpc>
            </a:pPr>
            <a:endParaRPr sz="48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4743" y="1993006"/>
            <a:ext cx="2439670" cy="576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91795" indent="-387350">
              <a:lnSpc>
                <a:spcPct val="100000"/>
              </a:lnSpc>
              <a:spcBef>
                <a:spcPts val="110"/>
              </a:spcBef>
              <a:buClr>
                <a:srgbClr val="3431CD"/>
              </a:buClr>
              <a:buSzPct val="81944"/>
              <a:buFont typeface="Arial MT"/>
              <a:buChar char="■"/>
              <a:tabLst>
                <a:tab pos="391795" algn="l"/>
              </a:tabLst>
            </a:pPr>
            <a:r>
              <a:rPr sz="3600" spc="-295" dirty="0">
                <a:latin typeface="Cambria"/>
                <a:cs typeface="Cambria"/>
              </a:rPr>
              <a:t>Matrix</a:t>
            </a:r>
            <a:r>
              <a:rPr sz="3600" spc="340" dirty="0">
                <a:latin typeface="Cambria"/>
                <a:cs typeface="Cambria"/>
              </a:rPr>
              <a:t> </a:t>
            </a:r>
            <a:r>
              <a:rPr sz="3600" spc="-290" dirty="0">
                <a:latin typeface="Cambria"/>
                <a:cs typeface="Cambria"/>
              </a:rPr>
              <a:t>form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4283" y="2882750"/>
            <a:ext cx="2014220" cy="9188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500"/>
              </a:lnSpc>
              <a:spcBef>
                <a:spcPts val="125"/>
              </a:spcBef>
              <a:tabLst>
                <a:tab pos="1118870" algn="l"/>
              </a:tabLst>
            </a:pPr>
            <a:r>
              <a:rPr sz="3050" spc="-10" dirty="0">
                <a:latin typeface="Cambria"/>
                <a:cs typeface="Cambria"/>
              </a:rPr>
              <a:t>f(0,0)</a:t>
            </a:r>
            <a:r>
              <a:rPr sz="3050" dirty="0">
                <a:latin typeface="Cambria"/>
                <a:cs typeface="Cambria"/>
              </a:rPr>
              <a:t>	</a:t>
            </a:r>
            <a:r>
              <a:rPr sz="3050" spc="-70" dirty="0">
                <a:latin typeface="Cambria"/>
                <a:cs typeface="Cambria"/>
              </a:rPr>
              <a:t>t(0,1)</a:t>
            </a:r>
            <a:endParaRPr sz="3050" dirty="0">
              <a:latin typeface="Cambria"/>
              <a:cs typeface="Cambria"/>
            </a:endParaRPr>
          </a:p>
          <a:p>
            <a:pPr marL="12700">
              <a:lnSpc>
                <a:spcPts val="3500"/>
              </a:lnSpc>
              <a:tabLst>
                <a:tab pos="1109980" algn="l"/>
              </a:tabLst>
            </a:pPr>
            <a:r>
              <a:rPr sz="3050" spc="-10" dirty="0">
                <a:latin typeface="Cambria"/>
                <a:cs typeface="Cambria"/>
              </a:rPr>
              <a:t>f(1,0)</a:t>
            </a:r>
            <a:r>
              <a:rPr sz="3050" dirty="0">
                <a:latin typeface="Cambria"/>
                <a:cs typeface="Cambria"/>
              </a:rPr>
              <a:t>	</a:t>
            </a:r>
            <a:r>
              <a:rPr sz="3050" spc="-25" dirty="0">
                <a:latin typeface="Cambria"/>
                <a:cs typeface="Cambria"/>
              </a:rPr>
              <a:t>i(0,1)</a:t>
            </a:r>
            <a:endParaRPr sz="3050" dirty="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17543" y="4596258"/>
            <a:ext cx="2793365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512570" algn="l"/>
              </a:tabLst>
            </a:pPr>
            <a:r>
              <a:rPr sz="2950" spc="-375" dirty="0">
                <a:latin typeface="Cambria"/>
                <a:cs typeface="Cambria"/>
              </a:rPr>
              <a:t>f(M—</a:t>
            </a:r>
            <a:r>
              <a:rPr sz="2950" spc="-275" dirty="0">
                <a:latin typeface="Cambria"/>
                <a:cs typeface="Cambria"/>
              </a:rPr>
              <a:t>1,0)</a:t>
            </a:r>
            <a:r>
              <a:rPr sz="2950" dirty="0">
                <a:latin typeface="Cambria"/>
                <a:cs typeface="Cambria"/>
              </a:rPr>
              <a:t>	</a:t>
            </a:r>
            <a:r>
              <a:rPr sz="2950" spc="-375" dirty="0">
                <a:latin typeface="Cambria"/>
                <a:cs typeface="Cambria"/>
              </a:rPr>
              <a:t>f(M—</a:t>
            </a:r>
            <a:r>
              <a:rPr sz="2950" spc="-275" dirty="0">
                <a:latin typeface="Cambria"/>
                <a:cs typeface="Cambria"/>
              </a:rPr>
              <a:t>1,1)</a:t>
            </a:r>
            <a:endParaRPr sz="295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7228" y="2878285"/>
            <a:ext cx="1282065" cy="9232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3520"/>
              </a:lnSpc>
              <a:spcBef>
                <a:spcPts val="125"/>
              </a:spcBef>
            </a:pPr>
            <a:r>
              <a:rPr sz="3050" spc="-55" dirty="0">
                <a:latin typeface="Cambria"/>
                <a:cs typeface="Cambria"/>
              </a:rPr>
              <a:t>f(0,N-1)</a:t>
            </a:r>
            <a:endParaRPr sz="3050">
              <a:latin typeface="Cambria"/>
              <a:cs typeface="Cambria"/>
            </a:endParaRPr>
          </a:p>
          <a:p>
            <a:pPr marL="12700">
              <a:lnSpc>
                <a:spcPts val="3515"/>
              </a:lnSpc>
            </a:pPr>
            <a:r>
              <a:rPr sz="3050" spc="-55" dirty="0">
                <a:latin typeface="Cambria"/>
                <a:cs typeface="Cambria"/>
              </a:rPr>
              <a:t>f(1,N-1)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83681" y="4583856"/>
            <a:ext cx="1672589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spc="-110" dirty="0">
                <a:latin typeface="Cambria"/>
                <a:cs typeface="Cambria"/>
              </a:rPr>
              <a:t>f(M-</a:t>
            </a:r>
            <a:r>
              <a:rPr sz="3050" spc="-105" dirty="0">
                <a:latin typeface="Cambria"/>
                <a:cs typeface="Cambria"/>
              </a:rPr>
              <a:t>1,N-</a:t>
            </a:r>
            <a:r>
              <a:rPr sz="3050" spc="-25" dirty="0">
                <a:latin typeface="Cambria"/>
                <a:cs typeface="Cambria"/>
              </a:rPr>
              <a:t>1)</a:t>
            </a:r>
            <a:endParaRPr sz="305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7860" y="5658395"/>
            <a:ext cx="6820265" cy="7727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ts val="2940"/>
              </a:lnSpc>
              <a:spcBef>
                <a:spcPts val="90"/>
              </a:spcBef>
              <a:tabLst>
                <a:tab pos="3025775" algn="l"/>
              </a:tabLst>
            </a:pPr>
            <a:r>
              <a:rPr sz="2500" spc="-295" dirty="0">
                <a:latin typeface="Arial MT"/>
                <a:cs typeface="Arial MT"/>
              </a:rPr>
              <a:t>i</a:t>
            </a:r>
            <a:r>
              <a:rPr sz="2500" spc="105" dirty="0">
                <a:latin typeface="Arial MT"/>
                <a:cs typeface="Arial MT"/>
              </a:rPr>
              <a:t>bi</a:t>
            </a:r>
            <a:r>
              <a:rPr sz="2500" spc="-45" dirty="0">
                <a:latin typeface="Arial MT"/>
                <a:cs typeface="Arial MT"/>
              </a:rPr>
              <a:t>t</a:t>
            </a:r>
            <a:r>
              <a:rPr sz="2500" spc="-1964" dirty="0">
                <a:latin typeface="Arial MT"/>
                <a:cs typeface="Arial MT"/>
              </a:rPr>
              <a:t>m</a:t>
            </a:r>
            <a:r>
              <a:rPr sz="2500" spc="105" dirty="0">
                <a:latin typeface="Arial MT"/>
                <a:cs typeface="Arial MT"/>
              </a:rPr>
              <a:t>s</a:t>
            </a:r>
            <a:r>
              <a:rPr sz="2500" spc="10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to</a:t>
            </a:r>
            <a:r>
              <a:rPr sz="2500" spc="-80" dirty="0">
                <a:latin typeface="Arial MT"/>
                <a:cs typeface="Arial MT"/>
              </a:rPr>
              <a:t> </a:t>
            </a:r>
            <a:r>
              <a:rPr sz="2500" spc="-35" dirty="0">
                <a:latin typeface="Arial MT"/>
                <a:cs typeface="Arial MT"/>
              </a:rPr>
              <a:t>store</a:t>
            </a:r>
            <a:r>
              <a:rPr sz="2500" spc="10" dirty="0">
                <a:latin typeface="Arial MT"/>
                <a:cs typeface="Arial MT"/>
              </a:rPr>
              <a:t> </a:t>
            </a:r>
            <a:r>
              <a:rPr sz="2500" spc="110" dirty="0">
                <a:latin typeface="Arial MT"/>
                <a:cs typeface="Arial MT"/>
              </a:rPr>
              <a:t>t</a:t>
            </a:r>
            <a:r>
              <a:rPr sz="2500" spc="-620" dirty="0">
                <a:latin typeface="Arial MT"/>
                <a:cs typeface="Arial MT"/>
              </a:rPr>
              <a:t>h</a:t>
            </a:r>
            <a:r>
              <a:rPr sz="2500" spc="-1150" dirty="0">
                <a:latin typeface="Arial MT"/>
                <a:cs typeface="Arial MT"/>
              </a:rPr>
              <a:t>a</a:t>
            </a:r>
            <a:r>
              <a:rPr sz="2500" spc="120" dirty="0">
                <a:latin typeface="Arial MT"/>
                <a:cs typeface="Arial MT"/>
              </a:rPr>
              <a:t>e</a:t>
            </a:r>
            <a:r>
              <a:rPr sz="2500" dirty="0">
                <a:latin typeface="Arial MT"/>
                <a:cs typeface="Arial MT"/>
              </a:rPr>
              <a:t>	</a:t>
            </a:r>
            <a:r>
              <a:rPr sz="2500" spc="935" dirty="0">
                <a:latin typeface="Arial MT"/>
                <a:cs typeface="Arial MT"/>
              </a:rPr>
              <a:t>g</a:t>
            </a:r>
            <a:r>
              <a:rPr sz="2500" spc="1605" dirty="0">
                <a:latin typeface="Arial MT"/>
                <a:cs typeface="Arial MT"/>
              </a:rPr>
              <a:t>M</a:t>
            </a:r>
            <a:r>
              <a:rPr sz="2500" spc="100" dirty="0">
                <a:latin typeface="Arial MT"/>
                <a:cs typeface="Arial MT"/>
              </a:rPr>
              <a:t> </a:t>
            </a:r>
            <a:r>
              <a:rPr sz="2500" spc="225" dirty="0">
                <a:latin typeface="Arial MT"/>
                <a:cs typeface="Arial MT"/>
              </a:rPr>
              <a:t>x</a:t>
            </a:r>
            <a:r>
              <a:rPr sz="2500" spc="-1250" dirty="0">
                <a:latin typeface="Arial MT"/>
                <a:cs typeface="Arial MT"/>
              </a:rPr>
              <a:t>e</a:t>
            </a:r>
            <a:r>
              <a:rPr sz="2500" spc="40" dirty="0">
                <a:latin typeface="Arial MT"/>
                <a:cs typeface="Arial MT"/>
              </a:rPr>
              <a:t>N</a:t>
            </a:r>
            <a:r>
              <a:rPr sz="2500" spc="7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x</a:t>
            </a:r>
            <a:r>
              <a:rPr sz="2500" spc="30" dirty="0">
                <a:latin typeface="Arial MT"/>
                <a:cs typeface="Arial MT"/>
              </a:rPr>
              <a:t> </a:t>
            </a:r>
            <a:r>
              <a:rPr sz="2500" spc="-50" dirty="0">
                <a:latin typeface="Arial MT"/>
                <a:cs typeface="Arial MT"/>
              </a:rPr>
              <a:t>k</a:t>
            </a:r>
            <a:endParaRPr sz="2500" dirty="0">
              <a:latin typeface="Arial MT"/>
              <a:cs typeface="Arial MT"/>
            </a:endParaRPr>
          </a:p>
          <a:p>
            <a:pPr marL="112395" algn="ctr">
              <a:lnSpc>
                <a:spcPts val="2940"/>
              </a:lnSpc>
            </a:pPr>
            <a:r>
              <a:rPr sz="2500" spc="-30" dirty="0">
                <a:latin typeface="Arial MT"/>
                <a:cs typeface="Arial MT"/>
              </a:rPr>
              <a:t>gray</a:t>
            </a:r>
            <a:r>
              <a:rPr sz="2500" spc="-45" dirty="0">
                <a:latin typeface="Arial MT"/>
                <a:cs typeface="Arial MT"/>
              </a:rPr>
              <a:t> </a:t>
            </a:r>
            <a:r>
              <a:rPr sz="2500" spc="-35" dirty="0">
                <a:latin typeface="Arial MT"/>
                <a:cs typeface="Arial MT"/>
              </a:rPr>
              <a:t>level</a:t>
            </a:r>
            <a:r>
              <a:rPr sz="2500" spc="45" dirty="0">
                <a:latin typeface="Arial MT"/>
                <a:cs typeface="Arial MT"/>
              </a:rPr>
              <a:t> </a:t>
            </a:r>
            <a:r>
              <a:rPr sz="2500" spc="145" dirty="0">
                <a:latin typeface="Arial MT"/>
                <a:cs typeface="Arial MT"/>
              </a:rPr>
              <a:t>=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spc="-25" dirty="0">
                <a:latin typeface="Arial MT"/>
                <a:cs typeface="Arial MT"/>
              </a:rPr>
              <a:t>2*</a:t>
            </a:r>
            <a:endParaRPr sz="250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19950" y="5011241"/>
            <a:ext cx="575945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spc="-170" dirty="0">
                <a:latin typeface="Courier New"/>
                <a:cs typeface="Courier New"/>
              </a:rPr>
              <a:t>MxN</a:t>
            </a:r>
            <a:endParaRPr sz="27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6180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6898" y="2419945"/>
            <a:ext cx="1321593" cy="1250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9695" y="991195"/>
            <a:ext cx="3080741" cy="10537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24219" y="1007268"/>
            <a:ext cx="5641954" cy="7251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286000" algn="l"/>
              </a:tabLst>
            </a:pPr>
            <a:r>
              <a:rPr sz="4550" spc="-10" dirty="0">
                <a:solidFill>
                  <a:srgbClr val="2F2DA1"/>
                </a:solidFill>
              </a:rPr>
              <a:t>Distance</a:t>
            </a:r>
            <a:r>
              <a:rPr sz="4550" dirty="0">
                <a:solidFill>
                  <a:srgbClr val="2F2DA1"/>
                </a:solidFill>
              </a:rPr>
              <a:t>	</a:t>
            </a:r>
            <a:r>
              <a:rPr sz="4550" spc="-10" dirty="0">
                <a:solidFill>
                  <a:srgbClr val="38318C"/>
                </a:solidFill>
              </a:rPr>
              <a:t>measure</a:t>
            </a:r>
            <a:endParaRPr sz="4550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57200" y="1481328"/>
            <a:ext cx="8229600" cy="4857099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427355" indent="-425450">
              <a:lnSpc>
                <a:spcPct val="100000"/>
              </a:lnSpc>
              <a:spcBef>
                <a:spcPts val="735"/>
              </a:spcBef>
              <a:buClr>
                <a:srgbClr val="3431CD"/>
              </a:buClr>
              <a:buSzPct val="94202"/>
              <a:buChar char="■"/>
              <a:tabLst>
                <a:tab pos="427355" algn="l"/>
                <a:tab pos="2246630" algn="l"/>
              </a:tabLst>
            </a:pPr>
            <a:endParaRPr lang="en-US" dirty="0" smtClean="0"/>
          </a:p>
          <a:p>
            <a:pPr marL="427355" indent="-425450">
              <a:lnSpc>
                <a:spcPct val="100000"/>
              </a:lnSpc>
              <a:spcBef>
                <a:spcPts val="735"/>
              </a:spcBef>
              <a:buClr>
                <a:srgbClr val="3431CD"/>
              </a:buClr>
              <a:buSzPct val="94202"/>
              <a:buChar char="■"/>
              <a:tabLst>
                <a:tab pos="427355" algn="l"/>
                <a:tab pos="2246630" algn="l"/>
              </a:tabLst>
            </a:pPr>
            <a:endParaRPr lang="en-US" dirty="0"/>
          </a:p>
          <a:p>
            <a:pPr marL="427355" indent="-425450">
              <a:lnSpc>
                <a:spcPct val="100000"/>
              </a:lnSpc>
              <a:spcBef>
                <a:spcPts val="735"/>
              </a:spcBef>
              <a:buClr>
                <a:srgbClr val="3431CD"/>
              </a:buClr>
              <a:buSzPct val="94202"/>
              <a:buChar char="■"/>
              <a:tabLst>
                <a:tab pos="427355" algn="l"/>
                <a:tab pos="2246630" algn="l"/>
              </a:tabLst>
            </a:pPr>
            <a:r>
              <a:rPr dirty="0" smtClean="0"/>
              <a:t>p:</a:t>
            </a:r>
            <a:r>
              <a:rPr spc="30" dirty="0" smtClean="0"/>
              <a:t> </a:t>
            </a:r>
            <a:r>
              <a:rPr spc="-10" dirty="0" smtClean="0"/>
              <a:t>(</a:t>
            </a:r>
            <a:r>
              <a:rPr spc="-10" dirty="0" err="1" smtClean="0"/>
              <a:t>x,y</a:t>
            </a:r>
            <a:r>
              <a:rPr spc="-10" dirty="0" smtClean="0"/>
              <a:t>),</a:t>
            </a:r>
            <a:r>
              <a:rPr dirty="0" smtClean="0"/>
              <a:t>	</a:t>
            </a:r>
            <a:r>
              <a:rPr lang="en-US" dirty="0" smtClean="0"/>
              <a:t>q</a:t>
            </a:r>
            <a:r>
              <a:rPr dirty="0" smtClean="0"/>
              <a:t>:</a:t>
            </a:r>
            <a:r>
              <a:rPr spc="145" dirty="0" smtClean="0"/>
              <a:t> </a:t>
            </a:r>
            <a:r>
              <a:rPr spc="-10" dirty="0" smtClean="0"/>
              <a:t>(</a:t>
            </a:r>
            <a:r>
              <a:rPr spc="-10" dirty="0" err="1" smtClean="0"/>
              <a:t>s,t</a:t>
            </a:r>
            <a:r>
              <a:rPr spc="-10" dirty="0" smtClean="0"/>
              <a:t>)</a:t>
            </a:r>
          </a:p>
          <a:p>
            <a:pPr marL="421640" indent="-419100">
              <a:lnSpc>
                <a:spcPct val="100000"/>
              </a:lnSpc>
              <a:spcBef>
                <a:spcPts val="615"/>
              </a:spcBef>
              <a:buClr>
                <a:srgbClr val="3133C8"/>
              </a:buClr>
              <a:buSzPct val="96969"/>
              <a:buChar char="■"/>
              <a:tabLst>
                <a:tab pos="421640" algn="l"/>
              </a:tabLst>
            </a:pPr>
            <a:r>
              <a:rPr sz="3300" spc="-110" dirty="0" smtClean="0"/>
              <a:t>Euclidean</a:t>
            </a:r>
            <a:r>
              <a:rPr sz="3300" spc="-55" dirty="0" smtClean="0"/>
              <a:t> </a:t>
            </a:r>
            <a:r>
              <a:rPr sz="3300" spc="-10" dirty="0"/>
              <a:t>distance</a:t>
            </a:r>
            <a:endParaRPr sz="3300" dirty="0"/>
          </a:p>
          <a:p>
            <a:pPr marL="827405" lvl="1" indent="-374650">
              <a:lnSpc>
                <a:spcPct val="100000"/>
              </a:lnSpc>
              <a:spcBef>
                <a:spcPts val="565"/>
              </a:spcBef>
              <a:buClr>
                <a:srgbClr val="E90700"/>
              </a:buClr>
              <a:buFont typeface="Arial MT"/>
              <a:buChar char="■"/>
              <a:tabLst>
                <a:tab pos="827405" algn="l"/>
              </a:tabLst>
            </a:pPr>
            <a:r>
              <a:rPr sz="2850" spc="145" dirty="0">
                <a:latin typeface="Calibri"/>
                <a:cs typeface="Calibri"/>
              </a:rPr>
              <a:t>D</a:t>
            </a:r>
            <a:r>
              <a:rPr sz="3150" spc="217" baseline="-18518" dirty="0">
                <a:latin typeface="Calibri"/>
                <a:cs typeface="Calibri"/>
              </a:rPr>
              <a:t>e</a:t>
            </a:r>
            <a:r>
              <a:rPr sz="2850" spc="145" dirty="0">
                <a:latin typeface="Calibri"/>
                <a:cs typeface="Calibri"/>
              </a:rPr>
              <a:t>(p,q)=[(x-</a:t>
            </a:r>
            <a:r>
              <a:rPr sz="2850" spc="135" dirty="0">
                <a:latin typeface="Calibri"/>
                <a:cs typeface="Calibri"/>
              </a:rPr>
              <a:t>s)</a:t>
            </a:r>
            <a:r>
              <a:rPr sz="3075" spc="202" baseline="23035" dirty="0">
                <a:latin typeface="Calibri"/>
                <a:cs typeface="Calibri"/>
              </a:rPr>
              <a:t>2</a:t>
            </a:r>
            <a:r>
              <a:rPr sz="2850" spc="135" dirty="0">
                <a:latin typeface="Calibri"/>
                <a:cs typeface="Calibri"/>
              </a:rPr>
              <a:t>+(</a:t>
            </a:r>
            <a:r>
              <a:rPr sz="2850" spc="135" dirty="0" smtClean="0">
                <a:latin typeface="Calibri"/>
                <a:cs typeface="Calibri"/>
              </a:rPr>
              <a:t>y-</a:t>
            </a:r>
            <a:r>
              <a:rPr sz="2850" spc="105" dirty="0" smtClean="0">
                <a:latin typeface="Calibri"/>
                <a:cs typeface="Calibri"/>
              </a:rPr>
              <a:t>t)</a:t>
            </a:r>
            <a:r>
              <a:rPr sz="3075" spc="157" baseline="23035" dirty="0" smtClean="0">
                <a:latin typeface="Calibri"/>
                <a:cs typeface="Calibri"/>
              </a:rPr>
              <a:t>2</a:t>
            </a:r>
            <a:r>
              <a:rPr sz="2850" spc="105" dirty="0" smtClean="0">
                <a:latin typeface="Calibri"/>
                <a:cs typeface="Calibri"/>
              </a:rPr>
              <a:t>]</a:t>
            </a:r>
            <a:r>
              <a:rPr sz="3150" spc="157" baseline="22486" dirty="0" smtClean="0">
                <a:latin typeface="Calibri"/>
                <a:cs typeface="Calibri"/>
              </a:rPr>
              <a:t>1</a:t>
            </a:r>
            <a:r>
              <a:rPr lang="en-US" sz="3150" spc="157" baseline="22486" dirty="0" smtClean="0">
                <a:latin typeface="Calibri"/>
                <a:cs typeface="Calibri"/>
              </a:rPr>
              <a:t>/</a:t>
            </a:r>
            <a:r>
              <a:rPr sz="3150" spc="157" baseline="22486" dirty="0" smtClean="0">
                <a:latin typeface="Calibri"/>
                <a:cs typeface="Calibri"/>
              </a:rPr>
              <a:t>2</a:t>
            </a:r>
            <a:endParaRPr sz="3150" baseline="22486" dirty="0">
              <a:latin typeface="Calibri"/>
              <a:cs typeface="Calibri"/>
            </a:endParaRPr>
          </a:p>
          <a:p>
            <a:pPr marL="417195" indent="-412750">
              <a:lnSpc>
                <a:spcPct val="100000"/>
              </a:lnSpc>
              <a:spcBef>
                <a:spcPts val="400"/>
              </a:spcBef>
              <a:buClr>
                <a:srgbClr val="2F33CC"/>
              </a:buClr>
              <a:buSzPct val="87500"/>
              <a:buFont typeface="Arial MT"/>
              <a:buChar char="■"/>
              <a:tabLst>
                <a:tab pos="417195" algn="l"/>
              </a:tabLst>
            </a:pPr>
            <a:r>
              <a:rPr sz="3600" dirty="0">
                <a:latin typeface="Calibri"/>
                <a:cs typeface="Calibri"/>
              </a:rPr>
              <a:t>D</a:t>
            </a:r>
            <a:r>
              <a:rPr sz="3750" baseline="-16666" dirty="0">
                <a:latin typeface="Calibri"/>
                <a:cs typeface="Calibri"/>
              </a:rPr>
              <a:t>4</a:t>
            </a:r>
            <a:r>
              <a:rPr sz="3750" spc="419" baseline="-16666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distance</a:t>
            </a:r>
            <a:endParaRPr sz="3600" dirty="0">
              <a:latin typeface="Calibri"/>
              <a:cs typeface="Calibri"/>
            </a:endParaRPr>
          </a:p>
          <a:p>
            <a:pPr marL="524510">
              <a:lnSpc>
                <a:spcPct val="100000"/>
              </a:lnSpc>
              <a:spcBef>
                <a:spcPts val="180"/>
              </a:spcBef>
              <a:tabLst>
                <a:tab pos="822960" algn="l"/>
              </a:tabLst>
            </a:pPr>
            <a:r>
              <a:rPr sz="3250" spc="-50" dirty="0">
                <a:solidFill>
                  <a:srgbClr val="F60307"/>
                </a:solidFill>
                <a:latin typeface="Calibri"/>
                <a:cs typeface="Calibri"/>
              </a:rPr>
              <a:t>›</a:t>
            </a:r>
            <a:r>
              <a:rPr sz="3250" dirty="0">
                <a:solidFill>
                  <a:srgbClr val="F60307"/>
                </a:solidFill>
                <a:latin typeface="Calibri"/>
                <a:cs typeface="Calibri"/>
              </a:rPr>
              <a:t>	</a:t>
            </a:r>
            <a:r>
              <a:rPr sz="3250" dirty="0">
                <a:latin typeface="Calibri"/>
                <a:cs typeface="Calibri"/>
              </a:rPr>
              <a:t>D</a:t>
            </a:r>
            <a:r>
              <a:rPr sz="3250" spc="165" dirty="0">
                <a:latin typeface="Calibri"/>
                <a:cs typeface="Calibri"/>
              </a:rPr>
              <a:t> </a:t>
            </a:r>
            <a:r>
              <a:rPr sz="4875" spc="225" baseline="3418" dirty="0">
                <a:latin typeface="Calibri"/>
                <a:cs typeface="Calibri"/>
              </a:rPr>
              <a:t>(</a:t>
            </a:r>
            <a:r>
              <a:rPr sz="4875" spc="225" baseline="3418" dirty="0" err="1" smtClean="0">
                <a:latin typeface="Calibri"/>
                <a:cs typeface="Calibri"/>
              </a:rPr>
              <a:t>p,</a:t>
            </a:r>
            <a:r>
              <a:rPr sz="4875" spc="225" baseline="-5982" dirty="0" err="1" smtClean="0">
                <a:latin typeface="Calibri"/>
                <a:cs typeface="Calibri"/>
              </a:rPr>
              <a:t>q</a:t>
            </a:r>
            <a:r>
              <a:rPr sz="4875" spc="225" baseline="-5982" dirty="0" smtClean="0">
                <a:latin typeface="Calibri"/>
                <a:cs typeface="Calibri"/>
              </a:rPr>
              <a:t>)</a:t>
            </a:r>
            <a:r>
              <a:rPr lang="en-US" sz="4875" spc="225" baseline="-5982" dirty="0" smtClean="0">
                <a:latin typeface="Calibri"/>
                <a:cs typeface="Calibri"/>
              </a:rPr>
              <a:t>=</a:t>
            </a:r>
            <a:r>
              <a:rPr sz="4875" spc="225" baseline="-5982" dirty="0" smtClean="0">
                <a:latin typeface="Calibri"/>
                <a:cs typeface="Calibri"/>
              </a:rPr>
              <a:t>l</a:t>
            </a:r>
            <a:r>
              <a:rPr sz="4875" spc="225" baseline="3418" dirty="0" smtClean="0">
                <a:latin typeface="Calibri"/>
                <a:cs typeface="Calibri"/>
              </a:rPr>
              <a:t>x-</a:t>
            </a:r>
            <a:r>
              <a:rPr sz="4875" spc="-22" baseline="2564" dirty="0" smtClean="0">
                <a:latin typeface="Calibri"/>
                <a:cs typeface="Calibri"/>
              </a:rPr>
              <a:t>s</a:t>
            </a:r>
            <a:r>
              <a:rPr sz="4875" spc="-922" baseline="2564" dirty="0">
                <a:latin typeface="Calibri"/>
                <a:cs typeface="Calibri"/>
              </a:rPr>
              <a:t>|</a:t>
            </a:r>
            <a:r>
              <a:rPr sz="3250" spc="-125" dirty="0">
                <a:latin typeface="Calibri"/>
                <a:cs typeface="Calibri"/>
              </a:rPr>
              <a:t>+</a:t>
            </a:r>
            <a:r>
              <a:rPr sz="3250" spc="-35" dirty="0">
                <a:latin typeface="Calibri"/>
                <a:cs typeface="Calibri"/>
              </a:rPr>
              <a:t>|y-</a:t>
            </a:r>
            <a:r>
              <a:rPr sz="3250" spc="-25" dirty="0">
                <a:latin typeface="Calibri"/>
                <a:cs typeface="Calibri"/>
              </a:rPr>
              <a:t>t|</a:t>
            </a:r>
            <a:endParaRPr sz="3250" dirty="0">
              <a:latin typeface="Calibri"/>
              <a:cs typeface="Calibri"/>
            </a:endParaRPr>
          </a:p>
          <a:p>
            <a:pPr marL="433705" indent="-367665">
              <a:lnSpc>
                <a:spcPct val="100000"/>
              </a:lnSpc>
              <a:spcBef>
                <a:spcPts val="350"/>
              </a:spcBef>
              <a:buClr>
                <a:srgbClr val="3333C6"/>
              </a:buClr>
              <a:buChar char="•"/>
              <a:tabLst>
                <a:tab pos="433705" algn="l"/>
              </a:tabLst>
            </a:pPr>
            <a:r>
              <a:rPr lang="en-IN" sz="3200" dirty="0" smtClean="0">
                <a:latin typeface="Calibri"/>
                <a:cs typeface="Calibri"/>
              </a:rPr>
              <a:t>D</a:t>
            </a:r>
            <a:r>
              <a:rPr lang="en-IN" sz="3600" baseline="-16666" dirty="0" smtClean="0">
                <a:latin typeface="Calibri"/>
                <a:cs typeface="Calibri"/>
              </a:rPr>
              <a:t>8</a:t>
            </a:r>
            <a:r>
              <a:rPr sz="3500" spc="25" dirty="0" smtClean="0">
                <a:latin typeface="Calibri"/>
                <a:cs typeface="Calibri"/>
              </a:rPr>
              <a:t> </a:t>
            </a:r>
            <a:r>
              <a:rPr sz="3500" spc="-10" dirty="0">
                <a:latin typeface="Calibri"/>
                <a:cs typeface="Calibri"/>
              </a:rPr>
              <a:t>distance</a:t>
            </a:r>
            <a:endParaRPr sz="3500" dirty="0">
              <a:latin typeface="Calibri"/>
              <a:cs typeface="Calibri"/>
            </a:endParaRPr>
          </a:p>
          <a:p>
            <a:pPr marL="824230" lvl="1" indent="-406400">
              <a:lnSpc>
                <a:spcPct val="100000"/>
              </a:lnSpc>
              <a:spcBef>
                <a:spcPts val="315"/>
              </a:spcBef>
              <a:buClr>
                <a:srgbClr val="FB0108"/>
              </a:buClr>
              <a:buFont typeface="Arial MT"/>
              <a:buChar char="■"/>
              <a:tabLst>
                <a:tab pos="824230" algn="l"/>
              </a:tabLst>
            </a:pPr>
            <a:r>
              <a:rPr sz="3100" spc="-40" dirty="0">
                <a:latin typeface="Calibri"/>
                <a:cs typeface="Calibri"/>
              </a:rPr>
              <a:t>Dg(p,q)=max(|x-</a:t>
            </a:r>
            <a:r>
              <a:rPr sz="3100" spc="-120" dirty="0">
                <a:latin typeface="Calibri"/>
                <a:cs typeface="Calibri"/>
              </a:rPr>
              <a:t>s|,|y-</a:t>
            </a:r>
            <a:r>
              <a:rPr sz="3100" spc="-25" dirty="0">
                <a:latin typeface="Calibri"/>
                <a:cs typeface="Calibri"/>
              </a:rPr>
              <a:t>t|</a:t>
            </a:r>
            <a:endParaRPr sz="31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52059" y="3715940"/>
            <a:ext cx="1040765" cy="1591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" algn="ctr">
              <a:lnSpc>
                <a:spcPts val="2520"/>
              </a:lnSpc>
              <a:spcBef>
                <a:spcPts val="95"/>
              </a:spcBef>
            </a:pPr>
            <a:r>
              <a:rPr sz="2250" spc="-50" dirty="0">
                <a:latin typeface="Consolas"/>
                <a:cs typeface="Consolas"/>
              </a:rPr>
              <a:t>2</a:t>
            </a:r>
            <a:endParaRPr sz="2250">
              <a:latin typeface="Consolas"/>
              <a:cs typeface="Consolas"/>
            </a:endParaRPr>
          </a:p>
          <a:p>
            <a:pPr algn="ctr">
              <a:lnSpc>
                <a:spcPts val="2465"/>
              </a:lnSpc>
            </a:pPr>
            <a:r>
              <a:rPr sz="2300" spc="-110" dirty="0">
                <a:latin typeface="Consolas"/>
                <a:cs typeface="Consolas"/>
              </a:rPr>
              <a:t>2</a:t>
            </a:r>
            <a:r>
              <a:rPr sz="2300" spc="-525" dirty="0">
                <a:latin typeface="Consolas"/>
                <a:cs typeface="Consolas"/>
              </a:rPr>
              <a:t> </a:t>
            </a:r>
            <a:r>
              <a:rPr sz="2300" spc="-380" dirty="0">
                <a:latin typeface="Consolas"/>
                <a:cs typeface="Consolas"/>
              </a:rPr>
              <a:t>1</a:t>
            </a:r>
            <a:r>
              <a:rPr sz="2300" spc="-625" dirty="0">
                <a:latin typeface="Consolas"/>
                <a:cs typeface="Consolas"/>
              </a:rPr>
              <a:t> </a:t>
            </a:r>
            <a:r>
              <a:rPr sz="2300" spc="-50" dirty="0">
                <a:latin typeface="Consolas"/>
                <a:cs typeface="Consolas"/>
              </a:rPr>
              <a:t>2</a:t>
            </a:r>
            <a:endParaRPr sz="2300">
              <a:latin typeface="Consolas"/>
              <a:cs typeface="Consolas"/>
            </a:endParaRPr>
          </a:p>
          <a:p>
            <a:pPr algn="ctr">
              <a:lnSpc>
                <a:spcPts val="2340"/>
              </a:lnSpc>
            </a:pPr>
            <a:r>
              <a:rPr sz="2200" spc="345" dirty="0">
                <a:latin typeface="Consolas"/>
                <a:cs typeface="Consolas"/>
              </a:rPr>
              <a:t>2101</a:t>
            </a:r>
            <a:r>
              <a:rPr sz="2200" spc="-655" dirty="0">
                <a:latin typeface="Consolas"/>
                <a:cs typeface="Consolas"/>
              </a:rPr>
              <a:t> </a:t>
            </a:r>
            <a:r>
              <a:rPr sz="2200" spc="-50" dirty="0">
                <a:latin typeface="Consolas"/>
                <a:cs typeface="Consolas"/>
              </a:rPr>
              <a:t>2</a:t>
            </a:r>
            <a:endParaRPr sz="2200">
              <a:latin typeface="Consolas"/>
              <a:cs typeface="Consolas"/>
            </a:endParaRPr>
          </a:p>
          <a:p>
            <a:pPr algn="ctr">
              <a:lnSpc>
                <a:spcPts val="2475"/>
              </a:lnSpc>
            </a:pPr>
            <a:r>
              <a:rPr sz="2350" spc="-125" dirty="0">
                <a:latin typeface="Consolas"/>
                <a:cs typeface="Consolas"/>
              </a:rPr>
              <a:t>2</a:t>
            </a:r>
            <a:r>
              <a:rPr sz="2350" spc="-550" dirty="0">
                <a:latin typeface="Consolas"/>
                <a:cs typeface="Consolas"/>
              </a:rPr>
              <a:t> </a:t>
            </a:r>
            <a:r>
              <a:rPr sz="2350" spc="45" dirty="0">
                <a:latin typeface="Consolas"/>
                <a:cs typeface="Consolas"/>
              </a:rPr>
              <a:t>12</a:t>
            </a:r>
            <a:endParaRPr sz="2350">
              <a:latin typeface="Consolas"/>
              <a:cs typeface="Consolas"/>
            </a:endParaRPr>
          </a:p>
          <a:p>
            <a:pPr marL="7620" algn="ctr">
              <a:lnSpc>
                <a:spcPts val="2535"/>
              </a:lnSpc>
            </a:pPr>
            <a:r>
              <a:rPr sz="2250" spc="-50" dirty="0">
                <a:latin typeface="Consolas"/>
                <a:cs typeface="Consolas"/>
              </a:rPr>
              <a:t>2</a:t>
            </a:r>
            <a:endParaRPr sz="2250">
              <a:latin typeface="Consolas"/>
              <a:cs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70935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image processing, aspect ratio refers to the proportional relationship between the width </a:t>
            </a:r>
            <a:r>
              <a:rPr lang="en-US" dirty="0" smtClean="0"/>
              <a:t>and height </a:t>
            </a:r>
            <a:r>
              <a:rPr lang="en-US" dirty="0"/>
              <a:t>of an image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is an important parameter that affects the visual appearance </a:t>
            </a:r>
            <a:r>
              <a:rPr lang="en-US" dirty="0" smtClean="0"/>
              <a:t>and suitability </a:t>
            </a:r>
            <a:r>
              <a:rPr lang="en-US" dirty="0"/>
              <a:t>of an image for different applications, such as printing, display, and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calculate the aspect ratio of an image using </a:t>
            </a:r>
            <a:r>
              <a:rPr lang="en-US" dirty="0" err="1" smtClean="0"/>
              <a:t>OpenCV</a:t>
            </a:r>
            <a:r>
              <a:rPr lang="en-US" dirty="0" smtClean="0"/>
              <a:t>, we use method cv2.imread() function to read the image and shape attribute of an image array </a:t>
            </a:r>
            <a:r>
              <a:rPr lang="en-US" dirty="0" smtClean="0"/>
              <a:t>to obtain </a:t>
            </a:r>
            <a:r>
              <a:rPr lang="en-US" dirty="0" smtClean="0"/>
              <a:t>its dimension.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Aspect ratio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7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686800" cy="6019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import </a:t>
            </a:r>
            <a:r>
              <a:rPr lang="en-US" dirty="0" smtClean="0">
                <a:solidFill>
                  <a:schemeClr val="tx2"/>
                </a:solidFill>
              </a:rPr>
              <a:t>cv2</a:t>
            </a:r>
            <a:r>
              <a:rPr lang="en-US" dirty="0" smtClean="0"/>
              <a:t>	# </a:t>
            </a:r>
            <a:r>
              <a:rPr lang="en-US" dirty="0"/>
              <a:t>Load the image</a:t>
            </a:r>
          </a:p>
          <a:p>
            <a:r>
              <a:rPr lang="en-US" dirty="0" err="1">
                <a:solidFill>
                  <a:schemeClr val="tx2"/>
                </a:solidFill>
              </a:rPr>
              <a:t>img</a:t>
            </a:r>
            <a:r>
              <a:rPr lang="en-US" dirty="0">
                <a:solidFill>
                  <a:schemeClr val="tx2"/>
                </a:solidFill>
              </a:rPr>
              <a:t> = cv2.imread('image.jpg')</a:t>
            </a:r>
          </a:p>
          <a:p>
            <a:pPr marL="0" indent="0">
              <a:buNone/>
            </a:pPr>
            <a:r>
              <a:rPr lang="en-US" dirty="0" smtClean="0"/>
              <a:t>			# </a:t>
            </a:r>
            <a:r>
              <a:rPr lang="en-US" dirty="0"/>
              <a:t>Get the dimensions of the image</a:t>
            </a:r>
          </a:p>
          <a:p>
            <a:r>
              <a:rPr lang="en-US" dirty="0">
                <a:solidFill>
                  <a:schemeClr val="tx2"/>
                </a:solidFill>
              </a:rPr>
              <a:t>height, width, channels = </a:t>
            </a:r>
            <a:r>
              <a:rPr lang="en-US" dirty="0" err="1">
                <a:solidFill>
                  <a:schemeClr val="tx2"/>
                </a:solidFill>
              </a:rPr>
              <a:t>img.shape</a:t>
            </a: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#Calculate </a:t>
            </a:r>
            <a:r>
              <a:rPr lang="en-US" dirty="0"/>
              <a:t>the aspect ratio</a:t>
            </a:r>
          </a:p>
          <a:p>
            <a:r>
              <a:rPr lang="en-US" dirty="0" err="1">
                <a:solidFill>
                  <a:schemeClr val="tx2"/>
                </a:solidFill>
              </a:rPr>
              <a:t>aspect_ratio</a:t>
            </a:r>
            <a:r>
              <a:rPr lang="en-US" dirty="0">
                <a:solidFill>
                  <a:schemeClr val="tx2"/>
                </a:solidFill>
              </a:rPr>
              <a:t> = width / height</a:t>
            </a:r>
          </a:p>
          <a:p>
            <a:pPr marL="0" indent="0">
              <a:buNone/>
            </a:pPr>
            <a:r>
              <a:rPr lang="en-US" dirty="0" smtClean="0"/>
              <a:t>			# </a:t>
            </a:r>
            <a:r>
              <a:rPr lang="en-US" dirty="0"/>
              <a:t>Display the aspect ratio</a:t>
            </a:r>
          </a:p>
          <a:p>
            <a:r>
              <a:rPr lang="en-US" dirty="0">
                <a:solidFill>
                  <a:schemeClr val="tx2"/>
                </a:solidFill>
              </a:rPr>
              <a:t>print('Aspect ratio:', </a:t>
            </a:r>
            <a:r>
              <a:rPr lang="en-US" dirty="0" err="1">
                <a:solidFill>
                  <a:schemeClr val="tx2"/>
                </a:solidFill>
              </a:rPr>
              <a:t>aspect_ratio</a:t>
            </a:r>
            <a:r>
              <a:rPr lang="en-US" dirty="0">
                <a:solidFill>
                  <a:schemeClr val="tx2"/>
                </a:solidFill>
              </a:rPr>
              <a:t>)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53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5181600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/>
              <a:t>1. Improving </a:t>
            </a:r>
            <a:r>
              <a:rPr lang="en-US" sz="2400" b="1" dirty="0"/>
              <a:t>image quality: </a:t>
            </a:r>
            <a:r>
              <a:rPr lang="en-US" sz="2400" dirty="0" smtClean="0"/>
              <a:t>to </a:t>
            </a:r>
            <a:r>
              <a:rPr lang="en-US" sz="2400" dirty="0"/>
              <a:t>improve </a:t>
            </a:r>
            <a:r>
              <a:rPr lang="en-US" sz="2400" dirty="0" smtClean="0"/>
              <a:t>the quality </a:t>
            </a:r>
            <a:r>
              <a:rPr lang="en-US" sz="2400" dirty="0"/>
              <a:t>of an image by adjusting factors such as brightness, contrast, and color balance. </a:t>
            </a:r>
            <a:endParaRPr lang="en-US" sz="2400" dirty="0" smtClean="0"/>
          </a:p>
          <a:p>
            <a:pPr algn="just"/>
            <a:r>
              <a:rPr lang="en-US" sz="2400" b="1" dirty="0" smtClean="0"/>
              <a:t>2</a:t>
            </a:r>
            <a:r>
              <a:rPr lang="en-US" sz="2400" b="1" dirty="0"/>
              <a:t>. Removing unwanted elements: </a:t>
            </a:r>
            <a:r>
              <a:rPr lang="en-US" sz="2400" dirty="0" smtClean="0"/>
              <a:t>It can </a:t>
            </a:r>
            <a:r>
              <a:rPr lang="en-US" sz="2400" dirty="0"/>
              <a:t>help to improve the composition of an image and make it more </a:t>
            </a:r>
            <a:r>
              <a:rPr lang="en-US" sz="2400" dirty="0" smtClean="0"/>
              <a:t>visually appealing</a:t>
            </a:r>
            <a:r>
              <a:rPr lang="en-US" sz="2400" dirty="0"/>
              <a:t>.</a:t>
            </a:r>
          </a:p>
          <a:p>
            <a:pPr algn="just"/>
            <a:r>
              <a:rPr lang="en-US" sz="2400" b="1" dirty="0"/>
              <a:t>3. Highlighting specific features: </a:t>
            </a:r>
            <a:r>
              <a:rPr lang="en-US" sz="2400" b="1" dirty="0" smtClean="0"/>
              <a:t> </a:t>
            </a:r>
            <a:r>
              <a:rPr lang="en-US" sz="2400" dirty="0" smtClean="0"/>
              <a:t>It  </a:t>
            </a:r>
            <a:r>
              <a:rPr lang="en-US" sz="2400" dirty="0"/>
              <a:t>help to highlight specific features in an image, such as the details in </a:t>
            </a:r>
            <a:r>
              <a:rPr lang="en-US" sz="2400" dirty="0" smtClean="0"/>
              <a:t>a landscape </a:t>
            </a:r>
            <a:r>
              <a:rPr lang="en-US" sz="2400" dirty="0"/>
              <a:t>or the texture of a product.</a:t>
            </a:r>
          </a:p>
          <a:p>
            <a:pPr algn="just"/>
            <a:r>
              <a:rPr lang="en-US" sz="2400" b="1" dirty="0"/>
              <a:t>4. Creating a consistent visual identity</a:t>
            </a:r>
            <a:r>
              <a:rPr lang="en-US" sz="2400" dirty="0"/>
              <a:t>: </a:t>
            </a:r>
            <a:r>
              <a:rPr lang="en-US" sz="2400" dirty="0" smtClean="0"/>
              <a:t>It </a:t>
            </a:r>
            <a:r>
              <a:rPr lang="en-US" sz="2400" dirty="0"/>
              <a:t>help to </a:t>
            </a:r>
            <a:r>
              <a:rPr lang="en-US" sz="2400" dirty="0" smtClean="0"/>
              <a:t>create a </a:t>
            </a:r>
            <a:r>
              <a:rPr lang="en-US" sz="2400" dirty="0"/>
              <a:t>consistent visual identity across a company's marketing materials or social media </a:t>
            </a:r>
            <a:r>
              <a:rPr lang="en-US" sz="2400" dirty="0" smtClean="0"/>
              <a:t>channels</a:t>
            </a:r>
            <a:r>
              <a:rPr lang="en-US" sz="2400" dirty="0"/>
              <a:t>.</a:t>
            </a:r>
            <a:endParaRPr lang="en-US" sz="2400" dirty="0" smtClean="0"/>
          </a:p>
          <a:p>
            <a:pPr algn="just"/>
            <a:r>
              <a:rPr lang="en-US" sz="2400" dirty="0" smtClean="0"/>
              <a:t> </a:t>
            </a:r>
            <a:r>
              <a:rPr lang="en-US" sz="2400" b="1" dirty="0" smtClean="0"/>
              <a:t>5</a:t>
            </a:r>
            <a:r>
              <a:rPr lang="en-US" sz="2400" b="1" dirty="0"/>
              <a:t>. Meeting specific requirements:</a:t>
            </a:r>
            <a:r>
              <a:rPr lang="en-US" sz="2400" dirty="0"/>
              <a:t> </a:t>
            </a:r>
            <a:r>
              <a:rPr lang="en-US" sz="2400" dirty="0" smtClean="0"/>
              <a:t>resolution </a:t>
            </a:r>
            <a:r>
              <a:rPr lang="en-US" sz="2400" dirty="0"/>
              <a:t>or color profile needed for </a:t>
            </a:r>
            <a:r>
              <a:rPr lang="en-US" sz="2400" dirty="0" smtClean="0"/>
              <a:t>printing or </a:t>
            </a:r>
            <a:r>
              <a:rPr lang="en-US" sz="2400" dirty="0"/>
              <a:t>online use.</a:t>
            </a:r>
            <a:endParaRPr lang="en-IN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/>
              <a:t>Importance of image manipulation and enhancement</a:t>
            </a:r>
          </a:p>
        </p:txBody>
      </p:sp>
    </p:spTree>
    <p:extLst>
      <p:ext uri="{BB962C8B-B14F-4D97-AF65-F5344CB8AC3E}">
        <p14:creationId xmlns:p14="http://schemas.microsoft.com/office/powerpoint/2010/main" val="63686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305800" cy="499567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Removing noise is the process of reducing or eliminating unwanted or irrelevant </a:t>
            </a:r>
            <a:r>
              <a:rPr lang="en-US" dirty="0" smtClean="0"/>
              <a:t>information from </a:t>
            </a:r>
            <a:r>
              <a:rPr lang="en-US" dirty="0"/>
              <a:t>an image. </a:t>
            </a:r>
            <a:endParaRPr lang="en-US" dirty="0" smtClean="0"/>
          </a:p>
          <a:p>
            <a:pPr algn="just"/>
            <a:r>
              <a:rPr lang="en-US" dirty="0" smtClean="0"/>
              <a:t>Noise </a:t>
            </a:r>
            <a:r>
              <a:rPr lang="en-US" dirty="0"/>
              <a:t>is any random variation in an image that is not part of the </a:t>
            </a:r>
            <a:r>
              <a:rPr lang="en-US" dirty="0" smtClean="0"/>
              <a:t>underlying structure </a:t>
            </a:r>
            <a:r>
              <a:rPr lang="en-US" dirty="0"/>
              <a:t>or signal, and can be caused by factors such as low light conditions, camera </a:t>
            </a:r>
            <a:r>
              <a:rPr lang="en-US" dirty="0" smtClean="0"/>
              <a:t>sensor limitations</a:t>
            </a:r>
            <a:r>
              <a:rPr lang="en-US" dirty="0"/>
              <a:t>, or interference in data transmission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Removing noise is important in image processing because it can improve the clarity </a:t>
            </a:r>
            <a:r>
              <a:rPr lang="en-US" dirty="0" smtClean="0"/>
              <a:t>and quality </a:t>
            </a:r>
            <a:r>
              <a:rPr lang="en-US" dirty="0"/>
              <a:t>of the image, making it easier to analyze and interpret.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Definition and importance of removing noise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635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algn="just"/>
            <a:r>
              <a:rPr lang="en-US" dirty="0" smtClean="0">
                <a:solidFill>
                  <a:schemeClr val="accent3"/>
                </a:solidFill>
              </a:rPr>
              <a:t>1. Gaussian </a:t>
            </a:r>
            <a:r>
              <a:rPr lang="en-US" dirty="0">
                <a:solidFill>
                  <a:schemeClr val="accent3"/>
                </a:solidFill>
              </a:rPr>
              <a:t>filtering: </a:t>
            </a:r>
            <a:r>
              <a:rPr lang="en-US" dirty="0"/>
              <a:t>Gaussian filtering is a type of low-pass filtering that can be used </a:t>
            </a:r>
            <a:r>
              <a:rPr lang="en-US" dirty="0" smtClean="0"/>
              <a:t>to remove </a:t>
            </a:r>
            <a:r>
              <a:rPr lang="en-US" dirty="0"/>
              <a:t>high-frequency noise from an image. It works by convolving the image with </a:t>
            </a:r>
            <a:r>
              <a:rPr lang="en-US" dirty="0" smtClean="0"/>
              <a:t>a Gaussian </a:t>
            </a:r>
            <a:r>
              <a:rPr lang="en-US" dirty="0"/>
              <a:t>kernel that reduces the contribution of high-frequency components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cv2.GaussianBlur() </a:t>
            </a:r>
            <a:r>
              <a:rPr lang="en-US" dirty="0"/>
              <a:t>function from the </a:t>
            </a:r>
            <a:r>
              <a:rPr lang="en-US" dirty="0" err="1"/>
              <a:t>OpenCV</a:t>
            </a:r>
            <a:r>
              <a:rPr lang="en-US" dirty="0"/>
              <a:t> library </a:t>
            </a:r>
            <a:r>
              <a:rPr lang="en-US" dirty="0" smtClean="0"/>
              <a:t>to </a:t>
            </a:r>
            <a:r>
              <a:rPr lang="en-US" dirty="0"/>
              <a:t>apply </a:t>
            </a:r>
            <a:r>
              <a:rPr lang="en-US" dirty="0" smtClean="0"/>
              <a:t>a Gaussian </a:t>
            </a:r>
            <a:r>
              <a:rPr lang="en-US" dirty="0"/>
              <a:t>filter to an image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function takes the input image and the standard deviation </a:t>
            </a:r>
            <a:r>
              <a:rPr lang="en-US" dirty="0" smtClean="0"/>
              <a:t>of the </a:t>
            </a:r>
            <a:r>
              <a:rPr lang="en-US" dirty="0"/>
              <a:t>Gaussian kernel as parameters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109728" indent="0" algn="just">
              <a:buNone/>
            </a:pPr>
            <a:r>
              <a:rPr lang="en-US" b="1" dirty="0" smtClean="0"/>
              <a:t>filtered </a:t>
            </a:r>
            <a:r>
              <a:rPr lang="en-US" b="1" dirty="0"/>
              <a:t>= cv2.GaussianBlur(</a:t>
            </a:r>
            <a:r>
              <a:rPr lang="en-US" b="1" dirty="0" err="1"/>
              <a:t>img</a:t>
            </a:r>
            <a:r>
              <a:rPr lang="en-US" b="1" dirty="0"/>
              <a:t>, (5, 5), 0)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techniques </a:t>
            </a:r>
            <a:r>
              <a:rPr lang="en-US" dirty="0" smtClean="0"/>
              <a:t>for removing </a:t>
            </a:r>
            <a:r>
              <a:rPr lang="en-US" dirty="0"/>
              <a:t>noise include: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732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321491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chemeClr val="accent3"/>
                </a:solidFill>
              </a:rPr>
              <a:t>2. Median filtering: </a:t>
            </a:r>
            <a:r>
              <a:rPr lang="en-US" dirty="0"/>
              <a:t>Median filtering is a non-linear filtering method that can be used to remove salt-and-pepper noise from an image. It works by replacing each pixel in the image with the median value of the neighboring pixels.</a:t>
            </a:r>
          </a:p>
          <a:p>
            <a:pPr algn="just"/>
            <a:endParaRPr lang="en-IN" dirty="0"/>
          </a:p>
          <a:p>
            <a:pPr algn="just"/>
            <a:r>
              <a:rPr lang="en-US" b="1" dirty="0"/>
              <a:t>cv2.medianBlur() </a:t>
            </a:r>
            <a:r>
              <a:rPr lang="en-US" dirty="0"/>
              <a:t>function from the </a:t>
            </a:r>
            <a:r>
              <a:rPr lang="en-US" dirty="0" err="1" smtClean="0"/>
              <a:t>OpenCV</a:t>
            </a:r>
            <a:r>
              <a:rPr lang="en-US" dirty="0" smtClean="0"/>
              <a:t> library </a:t>
            </a:r>
            <a:r>
              <a:rPr lang="en-US" dirty="0"/>
              <a:t>to apply a median filter to an image. The function takes the input image and the </a:t>
            </a:r>
            <a:r>
              <a:rPr lang="en-US" dirty="0" smtClean="0"/>
              <a:t>size of </a:t>
            </a:r>
            <a:r>
              <a:rPr lang="en-US" dirty="0"/>
              <a:t>the median filter as parameters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/>
              <a:t>filtered = cv2.medianBlur(</a:t>
            </a:r>
            <a:r>
              <a:rPr lang="en-US" b="1" dirty="0" err="1"/>
              <a:t>img</a:t>
            </a:r>
            <a:r>
              <a:rPr lang="en-US" b="1" dirty="0"/>
              <a:t>, 5)</a:t>
            </a:r>
          </a:p>
          <a:p>
            <a:pPr algn="just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2116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3"/>
                </a:solidFill>
              </a:rPr>
              <a:t>3. Wavelet </a:t>
            </a:r>
            <a:r>
              <a:rPr lang="en-US" dirty="0" err="1">
                <a:solidFill>
                  <a:schemeClr val="accent3"/>
                </a:solidFill>
              </a:rPr>
              <a:t>denoising</a:t>
            </a:r>
            <a:r>
              <a:rPr lang="en-US" dirty="0">
                <a:solidFill>
                  <a:schemeClr val="accent3"/>
                </a:solidFill>
              </a:rPr>
              <a:t>: </a:t>
            </a:r>
            <a:r>
              <a:rPr lang="en-US" dirty="0"/>
              <a:t>Wavelet </a:t>
            </a:r>
            <a:r>
              <a:rPr lang="en-US" dirty="0" err="1"/>
              <a:t>denoising</a:t>
            </a:r>
            <a:r>
              <a:rPr lang="en-US" dirty="0"/>
              <a:t> is a technique that uses a wavelet transform </a:t>
            </a:r>
            <a:r>
              <a:rPr lang="en-US" dirty="0" smtClean="0"/>
              <a:t>to decompose </a:t>
            </a:r>
            <a:r>
              <a:rPr lang="en-US" dirty="0"/>
              <a:t>an image into multiple frequency bands, and then removes noise from each </a:t>
            </a:r>
            <a:r>
              <a:rPr lang="en-US" dirty="0" smtClean="0"/>
              <a:t>band separately</a:t>
            </a:r>
            <a:r>
              <a:rPr lang="en-US" dirty="0"/>
              <a:t>. It can be used to remove both high-frequency noise and low-frequency noise </a:t>
            </a:r>
            <a:r>
              <a:rPr lang="en-US" dirty="0" smtClean="0"/>
              <a:t>from an </a:t>
            </a:r>
            <a:r>
              <a:rPr lang="en-US" dirty="0"/>
              <a:t>image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 err="1"/>
              <a:t>pywt</a:t>
            </a:r>
            <a:r>
              <a:rPr lang="en-US" dirty="0"/>
              <a:t> library to perform wavelet </a:t>
            </a:r>
            <a:r>
              <a:rPr lang="en-US" dirty="0" err="1"/>
              <a:t>denoising</a:t>
            </a:r>
            <a:r>
              <a:rPr lang="en-US" dirty="0"/>
              <a:t>. </a:t>
            </a:r>
            <a:r>
              <a:rPr lang="en-US" dirty="0" smtClean="0"/>
              <a:t>The </a:t>
            </a:r>
            <a:r>
              <a:rPr lang="en-US" b="1" dirty="0" smtClean="0"/>
              <a:t>pywt.wavedec2</a:t>
            </a:r>
            <a:r>
              <a:rPr lang="en-US" b="1" dirty="0"/>
              <a:t>() </a:t>
            </a:r>
            <a:r>
              <a:rPr lang="en-US" dirty="0"/>
              <a:t>function can be used to perform the wavelet decomposition, and the</a:t>
            </a:r>
          </a:p>
          <a:p>
            <a:pPr algn="just"/>
            <a:r>
              <a:rPr lang="en-US" b="1" dirty="0"/>
              <a:t>pywt.waverec2() </a:t>
            </a:r>
            <a:r>
              <a:rPr lang="en-US" dirty="0"/>
              <a:t>function can be used to reconstruct the image after </a:t>
            </a:r>
            <a:r>
              <a:rPr lang="en-US" dirty="0" err="1"/>
              <a:t>denoising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14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09600"/>
            <a:ext cx="8382000" cy="586740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accent3"/>
                </a:solidFill>
              </a:rPr>
              <a:t>4. Deep learning-based </a:t>
            </a:r>
            <a:r>
              <a:rPr lang="en-US" dirty="0" err="1">
                <a:solidFill>
                  <a:schemeClr val="accent3"/>
                </a:solidFill>
              </a:rPr>
              <a:t>denoising</a:t>
            </a:r>
            <a:r>
              <a:rPr lang="en-US" dirty="0">
                <a:solidFill>
                  <a:schemeClr val="accent3"/>
                </a:solidFill>
              </a:rPr>
              <a:t>: </a:t>
            </a:r>
            <a:r>
              <a:rPr lang="en-US" dirty="0"/>
              <a:t>Deep learning-based </a:t>
            </a:r>
            <a:r>
              <a:rPr lang="en-US" dirty="0" err="1"/>
              <a:t>denoising</a:t>
            </a:r>
            <a:r>
              <a:rPr lang="en-US" dirty="0"/>
              <a:t> is a more recent technique that uses deep neural </a:t>
            </a:r>
            <a:r>
              <a:rPr lang="en-US" dirty="0" smtClean="0"/>
              <a:t>networks. </a:t>
            </a:r>
            <a:r>
              <a:rPr lang="en-US" dirty="0"/>
              <a:t>It involves training a neural network on a large dataset of noisy and clean images, and then using the network to remove noise from new images</a:t>
            </a:r>
            <a:endParaRPr lang="en-IN" dirty="0"/>
          </a:p>
          <a:p>
            <a:pPr algn="just"/>
            <a:r>
              <a:rPr lang="en-US" b="1" dirty="0" err="1"/>
              <a:t>TensorFlow</a:t>
            </a:r>
            <a:r>
              <a:rPr lang="en-US" b="1" dirty="0"/>
              <a:t> or </a:t>
            </a:r>
            <a:r>
              <a:rPr lang="en-US" b="1" dirty="0" err="1"/>
              <a:t>PyTorch</a:t>
            </a:r>
            <a:r>
              <a:rPr lang="en-US" b="1" dirty="0"/>
              <a:t> </a:t>
            </a:r>
            <a:r>
              <a:rPr lang="en-US" dirty="0"/>
              <a:t>to implement deep learning-based </a:t>
            </a:r>
            <a:r>
              <a:rPr lang="en-US" dirty="0" err="1"/>
              <a:t>denoising</a:t>
            </a:r>
            <a:r>
              <a:rPr lang="en-US" dirty="0" smtClean="0"/>
              <a:t>.</a:t>
            </a:r>
          </a:p>
          <a:p>
            <a:pPr algn="just"/>
            <a:r>
              <a:rPr lang="en-IN" dirty="0"/>
              <a:t>model = </a:t>
            </a:r>
            <a:r>
              <a:rPr lang="en-IN" dirty="0" err="1" smtClean="0"/>
              <a:t>tf.keras.models.load_model</a:t>
            </a:r>
            <a:r>
              <a:rPr lang="en-IN" dirty="0" smtClean="0"/>
              <a:t> (</a:t>
            </a:r>
            <a:r>
              <a:rPr lang="en-IN" dirty="0"/>
              <a:t>'denoising_model.h5</a:t>
            </a:r>
            <a:r>
              <a:rPr lang="en-IN" dirty="0" smtClean="0"/>
              <a:t>')</a:t>
            </a:r>
          </a:p>
          <a:p>
            <a:pPr algn="just"/>
            <a:endParaRPr lang="en-IN" dirty="0"/>
          </a:p>
          <a:p>
            <a:pPr algn="just"/>
            <a:r>
              <a:rPr lang="en-IN" dirty="0" err="1"/>
              <a:t>denoised</a:t>
            </a:r>
            <a:r>
              <a:rPr lang="en-IN" dirty="0"/>
              <a:t> = </a:t>
            </a:r>
            <a:r>
              <a:rPr lang="en-IN" dirty="0" err="1"/>
              <a:t>model.predict</a:t>
            </a:r>
            <a:r>
              <a:rPr lang="en-IN" dirty="0"/>
              <a:t>(</a:t>
            </a:r>
            <a:r>
              <a:rPr lang="en-IN" dirty="0" err="1"/>
              <a:t>img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8496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spc="-260" dirty="0">
                <a:solidFill>
                  <a:srgbClr val="38338A"/>
                </a:solidFill>
                <a:latin typeface="Arial MT"/>
                <a:cs typeface="Arial MT"/>
              </a:rPr>
              <a:t>Representing</a:t>
            </a:r>
            <a:r>
              <a:rPr lang="en-IN" sz="4400" spc="360" dirty="0">
                <a:solidFill>
                  <a:srgbClr val="38338A"/>
                </a:solidFill>
                <a:latin typeface="Arial MT"/>
                <a:cs typeface="Arial MT"/>
              </a:rPr>
              <a:t> </a:t>
            </a:r>
            <a:r>
              <a:rPr lang="en-IN" sz="4400" spc="-40" dirty="0" err="1">
                <a:solidFill>
                  <a:srgbClr val="3836A5"/>
                </a:solidFill>
                <a:latin typeface="Arial MT"/>
                <a:cs typeface="Arial MT"/>
              </a:rPr>
              <a:t>digitai</a:t>
            </a:r>
            <a:r>
              <a:rPr lang="en-IN" sz="4400" spc="60" dirty="0">
                <a:solidFill>
                  <a:srgbClr val="3836A5"/>
                </a:solidFill>
                <a:latin typeface="Arial MT"/>
                <a:cs typeface="Arial MT"/>
              </a:rPr>
              <a:t> </a:t>
            </a:r>
            <a:r>
              <a:rPr lang="en-IN" sz="4400" spc="-285" dirty="0">
                <a:solidFill>
                  <a:srgbClr val="383393"/>
                </a:solidFill>
                <a:latin typeface="Arial MT"/>
                <a:cs typeface="Arial MT"/>
              </a:rPr>
              <a:t>images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737" y="1481138"/>
            <a:ext cx="5188525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754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695" y="991195"/>
            <a:ext cx="3080741" cy="10537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1590">
              <a:lnSpc>
                <a:spcPts val="5350"/>
              </a:lnSpc>
              <a:spcBef>
                <a:spcPts val="135"/>
              </a:spcBef>
            </a:pPr>
            <a:r>
              <a:rPr sz="4650" spc="-260" dirty="0">
                <a:solidFill>
                  <a:srgbClr val="38338A"/>
                </a:solidFill>
                <a:latin typeface="Arial MT"/>
                <a:cs typeface="Arial MT"/>
              </a:rPr>
              <a:t>Representing</a:t>
            </a:r>
            <a:r>
              <a:rPr sz="4650" spc="360" dirty="0">
                <a:solidFill>
                  <a:srgbClr val="38338A"/>
                </a:solidFill>
                <a:latin typeface="Arial MT"/>
                <a:cs typeface="Arial MT"/>
              </a:rPr>
              <a:t> </a:t>
            </a:r>
            <a:r>
              <a:rPr sz="4650" spc="-40" dirty="0">
                <a:solidFill>
                  <a:srgbClr val="332F97"/>
                </a:solidFill>
                <a:latin typeface="Arial MT"/>
                <a:cs typeface="Arial MT"/>
              </a:rPr>
              <a:t>digitai</a:t>
            </a:r>
            <a:r>
              <a:rPr sz="4650" spc="60" dirty="0">
                <a:solidFill>
                  <a:srgbClr val="332F97"/>
                </a:solidFill>
                <a:latin typeface="Arial MT"/>
                <a:cs typeface="Arial MT"/>
              </a:rPr>
              <a:t> </a:t>
            </a:r>
            <a:r>
              <a:rPr sz="4650" spc="-285" dirty="0">
                <a:solidFill>
                  <a:srgbClr val="383393"/>
                </a:solidFill>
                <a:latin typeface="Arial MT"/>
                <a:cs typeface="Arial MT"/>
              </a:rPr>
              <a:t>images</a:t>
            </a:r>
            <a:endParaRPr sz="4650">
              <a:latin typeface="Arial MT"/>
              <a:cs typeface="Arial MT"/>
            </a:endParaRPr>
          </a:p>
          <a:p>
            <a:pPr marL="13970">
              <a:lnSpc>
                <a:spcPts val="5530"/>
              </a:lnSpc>
            </a:pPr>
            <a:r>
              <a:rPr sz="4800" spc="-20" dirty="0">
                <a:solidFill>
                  <a:srgbClr val="342F93"/>
                </a:solidFill>
                <a:latin typeface="Arial MT"/>
                <a:cs typeface="Arial MT"/>
              </a:rPr>
              <a:t>(cont.)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602" y="1932236"/>
            <a:ext cx="8173720" cy="40354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403860" indent="-349250">
              <a:lnSpc>
                <a:spcPct val="100000"/>
              </a:lnSpc>
              <a:spcBef>
                <a:spcPts val="869"/>
              </a:spcBef>
              <a:buClr>
                <a:srgbClr val="3133BC"/>
              </a:buClr>
              <a:buChar char="•"/>
              <a:tabLst>
                <a:tab pos="403860" algn="l"/>
                <a:tab pos="1163320" algn="l"/>
              </a:tabLst>
            </a:pPr>
            <a:r>
              <a:rPr sz="3250" dirty="0">
                <a:latin typeface="Arial MT"/>
                <a:cs typeface="Arial MT"/>
              </a:rPr>
              <a:t>L</a:t>
            </a:r>
            <a:r>
              <a:rPr sz="3250" spc="-65" dirty="0">
                <a:latin typeface="Arial MT"/>
                <a:cs typeface="Arial MT"/>
              </a:rPr>
              <a:t> </a:t>
            </a:r>
            <a:r>
              <a:rPr sz="3250" spc="-50" dirty="0">
                <a:latin typeface="Arial MT"/>
                <a:cs typeface="Arial MT"/>
              </a:rPr>
              <a:t>=</a:t>
            </a:r>
            <a:r>
              <a:rPr sz="3250" dirty="0">
                <a:latin typeface="Arial MT"/>
                <a:cs typeface="Arial MT"/>
              </a:rPr>
              <a:t>	2</a:t>
            </a:r>
            <a:r>
              <a:rPr sz="3300" baseline="23989" dirty="0">
                <a:latin typeface="Arial MT"/>
                <a:cs typeface="Arial MT"/>
              </a:rPr>
              <a:t>k</a:t>
            </a:r>
            <a:r>
              <a:rPr sz="3300" spc="60" baseline="23989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gray</a:t>
            </a:r>
            <a:r>
              <a:rPr sz="3250" spc="-20" dirty="0">
                <a:latin typeface="Arial MT"/>
                <a:cs typeface="Arial MT"/>
              </a:rPr>
              <a:t> </a:t>
            </a:r>
            <a:r>
              <a:rPr sz="3250" spc="-45" dirty="0">
                <a:latin typeface="Arial MT"/>
                <a:cs typeface="Arial MT"/>
              </a:rPr>
              <a:t>levels,</a:t>
            </a:r>
            <a:r>
              <a:rPr sz="3250" spc="20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gray</a:t>
            </a:r>
            <a:r>
              <a:rPr sz="3250" spc="-45" dirty="0">
                <a:latin typeface="Arial MT"/>
                <a:cs typeface="Arial MT"/>
              </a:rPr>
              <a:t> </a:t>
            </a:r>
            <a:r>
              <a:rPr sz="3250" spc="-95" dirty="0">
                <a:latin typeface="Arial MT"/>
                <a:cs typeface="Arial MT"/>
              </a:rPr>
              <a:t>scales</a:t>
            </a:r>
            <a:r>
              <a:rPr sz="3250" spc="-10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[0,...,L-</a:t>
            </a:r>
            <a:r>
              <a:rPr sz="3250" spc="-25" dirty="0">
                <a:latin typeface="Arial MT"/>
                <a:cs typeface="Arial MT"/>
              </a:rPr>
              <a:t>1]</a:t>
            </a:r>
            <a:endParaRPr sz="3250">
              <a:latin typeface="Arial MT"/>
              <a:cs typeface="Arial MT"/>
            </a:endParaRPr>
          </a:p>
          <a:p>
            <a:pPr marL="387985" indent="-387350">
              <a:lnSpc>
                <a:spcPct val="100000"/>
              </a:lnSpc>
              <a:spcBef>
                <a:spcPts val="775"/>
              </a:spcBef>
              <a:buClr>
                <a:srgbClr val="2B31D1"/>
              </a:buClr>
              <a:buSzPct val="90769"/>
              <a:buChar char="■"/>
              <a:tabLst>
                <a:tab pos="387985" algn="l"/>
              </a:tabLst>
            </a:pPr>
            <a:r>
              <a:rPr sz="3250" dirty="0">
                <a:latin typeface="Arial MT"/>
                <a:cs typeface="Arial MT"/>
              </a:rPr>
              <a:t>The</a:t>
            </a:r>
            <a:r>
              <a:rPr sz="3250" spc="-70" dirty="0">
                <a:latin typeface="Arial MT"/>
                <a:cs typeface="Arial MT"/>
              </a:rPr>
              <a:t> </a:t>
            </a:r>
            <a:r>
              <a:rPr sz="3250" spc="-45" dirty="0">
                <a:solidFill>
                  <a:srgbClr val="F0111A"/>
                </a:solidFill>
                <a:latin typeface="Arial MT"/>
                <a:cs typeface="Arial MT"/>
              </a:rPr>
              <a:t>dynamic</a:t>
            </a:r>
            <a:r>
              <a:rPr sz="3250" spc="120" dirty="0">
                <a:solidFill>
                  <a:srgbClr val="F0111A"/>
                </a:solidFill>
                <a:latin typeface="Arial MT"/>
                <a:cs typeface="Arial MT"/>
              </a:rPr>
              <a:t> </a:t>
            </a:r>
            <a:r>
              <a:rPr sz="3250" spc="-35" dirty="0">
                <a:solidFill>
                  <a:srgbClr val="CF232F"/>
                </a:solidFill>
                <a:latin typeface="Arial MT"/>
                <a:cs typeface="Arial MT"/>
              </a:rPr>
              <a:t>range</a:t>
            </a:r>
            <a:r>
              <a:rPr sz="3250" spc="-55" dirty="0">
                <a:solidFill>
                  <a:srgbClr val="CF232F"/>
                </a:solidFill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of</a:t>
            </a:r>
            <a:r>
              <a:rPr sz="3250" spc="-100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an</a:t>
            </a:r>
            <a:r>
              <a:rPr sz="3250" spc="-90" dirty="0">
                <a:latin typeface="Arial MT"/>
                <a:cs typeface="Arial MT"/>
              </a:rPr>
              <a:t> </a:t>
            </a:r>
            <a:r>
              <a:rPr sz="3250" spc="-10" dirty="0">
                <a:latin typeface="Arial MT"/>
                <a:cs typeface="Arial MT"/>
              </a:rPr>
              <a:t>image</a:t>
            </a:r>
            <a:endParaRPr sz="3250">
              <a:latin typeface="Arial MT"/>
              <a:cs typeface="Arial MT"/>
            </a:endParaRPr>
          </a:p>
          <a:p>
            <a:pPr marL="801370" lvl="1" indent="-374650">
              <a:lnSpc>
                <a:spcPct val="100000"/>
              </a:lnSpc>
              <a:spcBef>
                <a:spcPts val="615"/>
              </a:spcBef>
              <a:buClr>
                <a:srgbClr val="F60000"/>
              </a:buClr>
              <a:buChar char="■"/>
              <a:tabLst>
                <a:tab pos="801370" algn="l"/>
                <a:tab pos="2964180" algn="l"/>
              </a:tabLst>
            </a:pPr>
            <a:r>
              <a:rPr sz="2850" spc="-10" dirty="0">
                <a:latin typeface="Arial MT"/>
                <a:cs typeface="Arial MT"/>
              </a:rPr>
              <a:t>[min(image)</a:t>
            </a:r>
            <a:r>
              <a:rPr sz="2850" dirty="0">
                <a:latin typeface="Arial MT"/>
                <a:cs typeface="Arial MT"/>
              </a:rPr>
              <a:t>	</a:t>
            </a:r>
            <a:r>
              <a:rPr sz="2850" spc="-10" dirty="0">
                <a:latin typeface="Arial MT"/>
                <a:cs typeface="Arial MT"/>
              </a:rPr>
              <a:t>max(image)]</a:t>
            </a:r>
            <a:endParaRPr sz="2850">
              <a:latin typeface="Arial MT"/>
              <a:cs typeface="Arial MT"/>
            </a:endParaRPr>
          </a:p>
          <a:p>
            <a:pPr marL="781050" marR="576580" lvl="1" indent="-444500">
              <a:lnSpc>
                <a:spcPts val="3379"/>
              </a:lnSpc>
              <a:spcBef>
                <a:spcPts val="770"/>
              </a:spcBef>
              <a:buClr>
                <a:srgbClr val="FB030A"/>
              </a:buClr>
              <a:buFont typeface="Arial MT"/>
              <a:buChar char="■"/>
              <a:tabLst>
                <a:tab pos="789940" algn="l"/>
                <a:tab pos="1159510" algn="l"/>
              </a:tabLst>
            </a:pPr>
            <a:r>
              <a:rPr sz="3400" spc="-495" dirty="0">
                <a:latin typeface="Calibri"/>
                <a:cs typeface="Calibri"/>
              </a:rPr>
              <a:t>If</a:t>
            </a:r>
            <a:r>
              <a:rPr sz="3400" dirty="0">
                <a:latin typeface="Calibri"/>
                <a:cs typeface="Calibri"/>
              </a:rPr>
              <a:t>	</a:t>
            </a:r>
            <a:r>
              <a:rPr sz="3400" spc="-220" dirty="0">
                <a:latin typeface="Calibri"/>
                <a:cs typeface="Calibri"/>
              </a:rPr>
              <a:t>the</a:t>
            </a:r>
            <a:r>
              <a:rPr sz="3400" spc="-15" dirty="0">
                <a:latin typeface="Calibri"/>
                <a:cs typeface="Calibri"/>
              </a:rPr>
              <a:t> </a:t>
            </a:r>
            <a:r>
              <a:rPr sz="3400" spc="-200" dirty="0">
                <a:latin typeface="Calibri"/>
                <a:cs typeface="Calibri"/>
              </a:rPr>
              <a:t>dynamic</a:t>
            </a:r>
            <a:r>
              <a:rPr sz="3400" spc="5" dirty="0">
                <a:latin typeface="Calibri"/>
                <a:cs typeface="Calibri"/>
              </a:rPr>
              <a:t> </a:t>
            </a:r>
            <a:r>
              <a:rPr sz="3400" spc="-155" dirty="0">
                <a:latin typeface="Calibri"/>
                <a:cs typeface="Calibri"/>
              </a:rPr>
              <a:t>range</a:t>
            </a:r>
            <a:r>
              <a:rPr sz="3400" spc="30" dirty="0">
                <a:latin typeface="Calibri"/>
                <a:cs typeface="Calibri"/>
              </a:rPr>
              <a:t> </a:t>
            </a:r>
            <a:r>
              <a:rPr sz="3400" spc="-135" dirty="0">
                <a:latin typeface="Calibri"/>
                <a:cs typeface="Calibri"/>
              </a:rPr>
              <a:t>of</a:t>
            </a:r>
            <a:r>
              <a:rPr sz="3400" spc="-60" dirty="0">
                <a:latin typeface="Calibri"/>
                <a:cs typeface="Calibri"/>
              </a:rPr>
              <a:t> </a:t>
            </a:r>
            <a:r>
              <a:rPr sz="3400" spc="-150" dirty="0">
                <a:latin typeface="Calibri"/>
                <a:cs typeface="Calibri"/>
              </a:rPr>
              <a:t>an</a:t>
            </a:r>
            <a:r>
              <a:rPr sz="3400" spc="-35" dirty="0">
                <a:latin typeface="Calibri"/>
                <a:cs typeface="Calibri"/>
              </a:rPr>
              <a:t> </a:t>
            </a:r>
            <a:r>
              <a:rPr sz="3400" spc="-175" dirty="0">
                <a:latin typeface="Calibri"/>
                <a:cs typeface="Calibri"/>
              </a:rPr>
              <a:t>image</a:t>
            </a:r>
            <a:r>
              <a:rPr sz="3400" spc="-20" dirty="0">
                <a:latin typeface="Calibri"/>
                <a:cs typeface="Calibri"/>
              </a:rPr>
              <a:t> </a:t>
            </a:r>
            <a:r>
              <a:rPr sz="3400" spc="-145" dirty="0">
                <a:latin typeface="Calibri"/>
                <a:cs typeface="Calibri"/>
              </a:rPr>
              <a:t>spans</a:t>
            </a:r>
            <a:r>
              <a:rPr sz="3400" dirty="0">
                <a:latin typeface="Calibri"/>
                <a:cs typeface="Calibri"/>
              </a:rPr>
              <a:t> </a:t>
            </a:r>
            <a:r>
              <a:rPr sz="3400" spc="-50" dirty="0">
                <a:latin typeface="Calibri"/>
                <a:cs typeface="Calibri"/>
              </a:rPr>
              <a:t>a 	</a:t>
            </a:r>
            <a:r>
              <a:rPr sz="3400" spc="-145" dirty="0">
                <a:latin typeface="Calibri"/>
                <a:cs typeface="Calibri"/>
              </a:rPr>
              <a:t>significant</a:t>
            </a:r>
            <a:r>
              <a:rPr sz="3400" spc="95" dirty="0">
                <a:latin typeface="Calibri"/>
                <a:cs typeface="Calibri"/>
              </a:rPr>
              <a:t> </a:t>
            </a:r>
            <a:r>
              <a:rPr sz="3400" spc="-254" dirty="0">
                <a:latin typeface="Calibri"/>
                <a:cs typeface="Calibri"/>
              </a:rPr>
              <a:t>portion</a:t>
            </a:r>
            <a:r>
              <a:rPr sz="3400" spc="120" dirty="0">
                <a:latin typeface="Calibri"/>
                <a:cs typeface="Calibri"/>
              </a:rPr>
              <a:t> </a:t>
            </a:r>
            <a:r>
              <a:rPr sz="3400" spc="-100" dirty="0">
                <a:latin typeface="Calibri"/>
                <a:cs typeface="Calibri"/>
              </a:rPr>
              <a:t>of</a:t>
            </a:r>
            <a:r>
              <a:rPr sz="3400" spc="-65" dirty="0">
                <a:latin typeface="Calibri"/>
                <a:cs typeface="Calibri"/>
              </a:rPr>
              <a:t> </a:t>
            </a:r>
            <a:r>
              <a:rPr sz="3400" spc="-170" dirty="0">
                <a:latin typeface="Calibri"/>
                <a:cs typeface="Calibri"/>
              </a:rPr>
              <a:t>the</a:t>
            </a:r>
            <a:r>
              <a:rPr sz="3400" spc="-5" dirty="0">
                <a:latin typeface="Calibri"/>
                <a:cs typeface="Calibri"/>
              </a:rPr>
              <a:t> </a:t>
            </a:r>
            <a:r>
              <a:rPr sz="3400" spc="-120" dirty="0">
                <a:latin typeface="Calibri"/>
                <a:cs typeface="Calibri"/>
              </a:rPr>
              <a:t>gray</a:t>
            </a:r>
            <a:r>
              <a:rPr sz="3400" spc="45" dirty="0">
                <a:latin typeface="Calibri"/>
                <a:cs typeface="Calibri"/>
              </a:rPr>
              <a:t> </a:t>
            </a:r>
            <a:r>
              <a:rPr sz="3400" spc="-114" dirty="0">
                <a:latin typeface="Calibri"/>
                <a:cs typeface="Calibri"/>
              </a:rPr>
              <a:t>scale</a:t>
            </a:r>
            <a:r>
              <a:rPr sz="3400" spc="5" dirty="0">
                <a:latin typeface="Calibri"/>
                <a:cs typeface="Calibri"/>
              </a:rPr>
              <a:t> </a:t>
            </a:r>
            <a:r>
              <a:rPr sz="3400" dirty="0">
                <a:latin typeface="Calibri"/>
                <a:cs typeface="Calibri"/>
              </a:rPr>
              <a:t>-</a:t>
            </a:r>
            <a:r>
              <a:rPr sz="3400" spc="65" dirty="0">
                <a:latin typeface="Calibri"/>
                <a:cs typeface="Calibri"/>
              </a:rPr>
              <a:t>&gt;</a:t>
            </a:r>
            <a:r>
              <a:rPr sz="3400" spc="95" dirty="0">
                <a:latin typeface="Calibri"/>
                <a:cs typeface="Calibri"/>
              </a:rPr>
              <a:t> </a:t>
            </a:r>
            <a:r>
              <a:rPr sz="3400" spc="-75" dirty="0">
                <a:solidFill>
                  <a:srgbClr val="D4111A"/>
                </a:solidFill>
                <a:latin typeface="Calibri"/>
                <a:cs typeface="Calibri"/>
              </a:rPr>
              <a:t>high 	</a:t>
            </a:r>
            <a:r>
              <a:rPr sz="3400" spc="-85" dirty="0">
                <a:solidFill>
                  <a:srgbClr val="D41816"/>
                </a:solidFill>
                <a:latin typeface="Calibri"/>
                <a:cs typeface="Calibri"/>
              </a:rPr>
              <a:t>contrast</a:t>
            </a:r>
            <a:endParaRPr sz="3400">
              <a:latin typeface="Calibri"/>
              <a:cs typeface="Calibri"/>
            </a:endParaRPr>
          </a:p>
          <a:p>
            <a:pPr marL="789940" marR="17780" lvl="1" indent="-381000">
              <a:lnSpc>
                <a:spcPts val="3379"/>
              </a:lnSpc>
              <a:spcBef>
                <a:spcPts val="615"/>
              </a:spcBef>
              <a:buClr>
                <a:srgbClr val="FB0300"/>
              </a:buClr>
              <a:buChar char="■"/>
              <a:tabLst>
                <a:tab pos="808355" algn="l"/>
              </a:tabLst>
            </a:pPr>
            <a:r>
              <a:rPr sz="2900" spc="-45" dirty="0">
                <a:latin typeface="Arial MT"/>
                <a:cs typeface="Arial MT"/>
              </a:rPr>
              <a:t>Otherwise,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dirty="0">
                <a:solidFill>
                  <a:srgbClr val="AE1F33"/>
                </a:solidFill>
                <a:latin typeface="Arial MT"/>
                <a:cs typeface="Arial MT"/>
              </a:rPr>
              <a:t>low</a:t>
            </a:r>
            <a:r>
              <a:rPr sz="2900" spc="-105" dirty="0">
                <a:solidFill>
                  <a:srgbClr val="AE1F33"/>
                </a:solidFill>
                <a:latin typeface="Arial MT"/>
                <a:cs typeface="Arial MT"/>
              </a:rPr>
              <a:t> </a:t>
            </a:r>
            <a:r>
              <a:rPr sz="2900" spc="-75" dirty="0">
                <a:solidFill>
                  <a:srgbClr val="EB1111"/>
                </a:solidFill>
                <a:latin typeface="Arial MT"/>
                <a:cs typeface="Arial MT"/>
              </a:rPr>
              <a:t>dynamic</a:t>
            </a:r>
            <a:r>
              <a:rPr sz="2900" spc="20" dirty="0">
                <a:solidFill>
                  <a:srgbClr val="EB1111"/>
                </a:solidFill>
                <a:latin typeface="Arial MT"/>
                <a:cs typeface="Arial MT"/>
              </a:rPr>
              <a:t> </a:t>
            </a:r>
            <a:r>
              <a:rPr sz="2900" spc="-60" dirty="0">
                <a:solidFill>
                  <a:srgbClr val="DA0C0F"/>
                </a:solidFill>
                <a:latin typeface="Arial MT"/>
                <a:cs typeface="Arial MT"/>
              </a:rPr>
              <a:t>range</a:t>
            </a:r>
            <a:r>
              <a:rPr sz="2900" spc="-80" dirty="0">
                <a:solidFill>
                  <a:srgbClr val="DA0C0F"/>
                </a:solidFill>
                <a:latin typeface="Arial MT"/>
                <a:cs typeface="Arial MT"/>
              </a:rPr>
              <a:t> </a:t>
            </a:r>
            <a:r>
              <a:rPr sz="2900" spc="-45" dirty="0">
                <a:latin typeface="Arial MT"/>
                <a:cs typeface="Arial MT"/>
              </a:rPr>
              <a:t>results</a:t>
            </a:r>
            <a:r>
              <a:rPr sz="2900" spc="-8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in</a:t>
            </a:r>
            <a:r>
              <a:rPr sz="2900" spc="-16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a</a:t>
            </a:r>
            <a:r>
              <a:rPr sz="2900" spc="-95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dull, 	</a:t>
            </a:r>
            <a:r>
              <a:rPr sz="2900" spc="-114" dirty="0">
                <a:latin typeface="Arial MT"/>
                <a:cs typeface="Arial MT"/>
              </a:rPr>
              <a:t>washed</a:t>
            </a:r>
            <a:r>
              <a:rPr sz="2900" spc="1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out</a:t>
            </a:r>
            <a:r>
              <a:rPr sz="2900" spc="-150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gray</a:t>
            </a:r>
            <a:r>
              <a:rPr sz="2900" spc="-50" dirty="0">
                <a:latin typeface="Arial MT"/>
                <a:cs typeface="Arial MT"/>
              </a:rPr>
              <a:t> </a:t>
            </a:r>
            <a:r>
              <a:rPr sz="2900" spc="-20" dirty="0">
                <a:latin typeface="Arial MT"/>
                <a:cs typeface="Arial MT"/>
              </a:rPr>
              <a:t>look</a:t>
            </a:r>
            <a:endParaRPr sz="29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9990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8342" y="2213024"/>
            <a:ext cx="7549515" cy="7626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spc="55" dirty="0">
                <a:solidFill>
                  <a:srgbClr val="000000"/>
                </a:solidFill>
              </a:rPr>
              <a:t>Relationships</a:t>
            </a:r>
            <a:r>
              <a:rPr sz="4800" spc="280" dirty="0">
                <a:solidFill>
                  <a:srgbClr val="000000"/>
                </a:solidFill>
              </a:rPr>
              <a:t> </a:t>
            </a:r>
            <a:r>
              <a:rPr sz="4800" dirty="0">
                <a:solidFill>
                  <a:srgbClr val="000000"/>
                </a:solidFill>
              </a:rPr>
              <a:t>Between</a:t>
            </a:r>
            <a:r>
              <a:rPr sz="4800" spc="300" dirty="0">
                <a:solidFill>
                  <a:srgbClr val="000000"/>
                </a:solidFill>
              </a:rPr>
              <a:t> </a:t>
            </a:r>
            <a:r>
              <a:rPr sz="4800" spc="130" dirty="0">
                <a:solidFill>
                  <a:srgbClr val="000000"/>
                </a:solidFill>
              </a:rPr>
              <a:t>Pixels</a:t>
            </a:r>
            <a:endParaRPr sz="4800"/>
          </a:p>
        </p:txBody>
      </p:sp>
    </p:spTree>
    <p:extLst>
      <p:ext uri="{BB962C8B-B14F-4D97-AF65-F5344CB8AC3E}">
        <p14:creationId xmlns:p14="http://schemas.microsoft.com/office/powerpoint/2010/main" val="150138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2273" y="5786437"/>
            <a:ext cx="241101" cy="13394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36531" y="3946921"/>
            <a:ext cx="1393031" cy="14019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9695" y="991195"/>
            <a:ext cx="3080741" cy="1053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65093" y="1812726"/>
            <a:ext cx="1705570" cy="16252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7828" y="990401"/>
            <a:ext cx="6239772" cy="739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322320" algn="l"/>
              </a:tabLst>
            </a:pPr>
            <a:r>
              <a:rPr sz="4650" spc="-10" dirty="0">
                <a:solidFill>
                  <a:srgbClr val="3A3D9E"/>
                </a:solidFill>
                <a:latin typeface="Arial MT"/>
                <a:cs typeface="Arial MT"/>
              </a:rPr>
              <a:t>Neighbors</a:t>
            </a:r>
            <a:r>
              <a:rPr sz="4650" dirty="0">
                <a:solidFill>
                  <a:srgbClr val="3A3D9E"/>
                </a:solidFill>
                <a:latin typeface="Arial MT"/>
                <a:cs typeface="Arial MT"/>
              </a:rPr>
              <a:t>	</a:t>
            </a:r>
            <a:r>
              <a:rPr sz="4650" spc="-440" dirty="0">
                <a:solidFill>
                  <a:srgbClr val="343393"/>
                </a:solidFill>
                <a:latin typeface="Arial MT"/>
                <a:cs typeface="Arial MT"/>
              </a:rPr>
              <a:t>a</a:t>
            </a:r>
            <a:r>
              <a:rPr sz="4650" spc="200" dirty="0">
                <a:solidFill>
                  <a:srgbClr val="343393"/>
                </a:solidFill>
                <a:latin typeface="Arial MT"/>
                <a:cs typeface="Arial MT"/>
              </a:rPr>
              <a:t> </a:t>
            </a:r>
            <a:r>
              <a:rPr sz="4650" spc="-175" dirty="0">
                <a:solidFill>
                  <a:srgbClr val="383693"/>
                </a:solidFill>
                <a:latin typeface="Arial MT"/>
                <a:cs typeface="Arial MT"/>
              </a:rPr>
              <a:t>pixel</a:t>
            </a:r>
            <a:endParaRPr sz="465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7469" y="2036415"/>
            <a:ext cx="4589145" cy="524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1320" indent="-400050">
              <a:lnSpc>
                <a:spcPct val="100000"/>
              </a:lnSpc>
              <a:spcBef>
                <a:spcPts val="120"/>
              </a:spcBef>
              <a:buClr>
                <a:srgbClr val="3431CD"/>
              </a:buClr>
              <a:buSzPct val="93846"/>
              <a:buChar char="■"/>
              <a:tabLst>
                <a:tab pos="401320" algn="l"/>
              </a:tabLst>
            </a:pPr>
            <a:r>
              <a:rPr sz="3250" spc="-80" dirty="0">
                <a:latin typeface="Arial MT"/>
                <a:cs typeface="Arial MT"/>
              </a:rPr>
              <a:t>4-</a:t>
            </a:r>
            <a:r>
              <a:rPr sz="3250" spc="-35" dirty="0">
                <a:latin typeface="Arial MT"/>
                <a:cs typeface="Arial MT"/>
              </a:rPr>
              <a:t>neighbors</a:t>
            </a:r>
            <a:r>
              <a:rPr sz="3250" spc="285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of</a:t>
            </a:r>
            <a:r>
              <a:rPr sz="3250" spc="10" dirty="0">
                <a:latin typeface="Arial MT"/>
                <a:cs typeface="Arial MT"/>
              </a:rPr>
              <a:t> </a:t>
            </a:r>
            <a:r>
              <a:rPr sz="3250" dirty="0">
                <a:latin typeface="Arial MT"/>
                <a:cs typeface="Arial MT"/>
              </a:rPr>
              <a:t>p:</a:t>
            </a:r>
            <a:r>
              <a:rPr sz="3250" spc="114" dirty="0">
                <a:latin typeface="Arial MT"/>
                <a:cs typeface="Arial MT"/>
              </a:rPr>
              <a:t> </a:t>
            </a:r>
            <a:r>
              <a:rPr sz="3250" spc="-20" dirty="0">
                <a:latin typeface="Arial MT"/>
                <a:cs typeface="Arial MT"/>
              </a:rPr>
              <a:t>N</a:t>
            </a:r>
            <a:r>
              <a:rPr sz="3750" spc="-30" baseline="-17777" dirty="0">
                <a:latin typeface="Arial MT"/>
                <a:cs typeface="Arial MT"/>
              </a:rPr>
              <a:t>4</a:t>
            </a:r>
            <a:r>
              <a:rPr sz="3250" spc="-20" dirty="0">
                <a:latin typeface="Arial MT"/>
                <a:cs typeface="Arial MT"/>
              </a:rPr>
              <a:t>(p)</a:t>
            </a:r>
            <a:endParaRPr sz="32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03994" y="3789361"/>
            <a:ext cx="5151120" cy="531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5765" indent="-400050">
              <a:lnSpc>
                <a:spcPct val="100000"/>
              </a:lnSpc>
              <a:spcBef>
                <a:spcPts val="120"/>
              </a:spcBef>
              <a:buClr>
                <a:srgbClr val="3131CD"/>
              </a:buClr>
              <a:buSzPct val="92424"/>
              <a:buChar char="■"/>
              <a:tabLst>
                <a:tab pos="405765" algn="l"/>
                <a:tab pos="4130040" algn="l"/>
              </a:tabLst>
            </a:pPr>
            <a:r>
              <a:rPr sz="3300" spc="-85" dirty="0">
                <a:latin typeface="Arial MT"/>
                <a:cs typeface="Arial MT"/>
              </a:rPr>
              <a:t>Diagonal</a:t>
            </a:r>
            <a:r>
              <a:rPr sz="3300" spc="-45" dirty="0">
                <a:latin typeface="Arial MT"/>
                <a:cs typeface="Arial MT"/>
              </a:rPr>
              <a:t> </a:t>
            </a:r>
            <a:r>
              <a:rPr sz="3300" spc="-10" dirty="0">
                <a:latin typeface="Arial MT"/>
                <a:cs typeface="Arial MT"/>
              </a:rPr>
              <a:t>neighbors:</a:t>
            </a:r>
            <a:r>
              <a:rPr sz="3300" dirty="0">
                <a:latin typeface="Arial MT"/>
                <a:cs typeface="Arial MT"/>
              </a:rPr>
              <a:t>	</a:t>
            </a:r>
            <a:r>
              <a:rPr sz="3300" spc="-10" dirty="0">
                <a:latin typeface="Arial MT"/>
                <a:cs typeface="Arial MT"/>
              </a:rPr>
              <a:t>N</a:t>
            </a:r>
            <a:r>
              <a:rPr sz="3300" spc="-15" baseline="-18939" dirty="0">
                <a:latin typeface="Arial MT"/>
                <a:cs typeface="Arial MT"/>
              </a:rPr>
              <a:t>D</a:t>
            </a:r>
            <a:r>
              <a:rPr sz="3300" spc="-10" dirty="0">
                <a:latin typeface="Arial MT"/>
                <a:cs typeface="Arial MT"/>
              </a:rPr>
              <a:t>(p)</a:t>
            </a:r>
            <a:endParaRPr sz="33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3994" y="5544045"/>
            <a:ext cx="7086600" cy="10185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10845" marR="30480" indent="-405765">
              <a:lnSpc>
                <a:spcPts val="3829"/>
              </a:lnSpc>
              <a:spcBef>
                <a:spcPts val="355"/>
              </a:spcBef>
              <a:buClr>
                <a:srgbClr val="3331CF"/>
              </a:buClr>
              <a:buSzPct val="93939"/>
              <a:buChar char="■"/>
              <a:tabLst>
                <a:tab pos="410845" algn="l"/>
                <a:tab pos="3094355" algn="l"/>
              </a:tabLst>
            </a:pPr>
            <a:r>
              <a:rPr sz="3300" spc="-95" dirty="0">
                <a:latin typeface="Arial MT"/>
                <a:cs typeface="Arial MT"/>
              </a:rPr>
              <a:t>8-</a:t>
            </a:r>
            <a:r>
              <a:rPr sz="3300" spc="-10" dirty="0">
                <a:latin typeface="Arial MT"/>
                <a:cs typeface="Arial MT"/>
              </a:rPr>
              <a:t>neighbors</a:t>
            </a:r>
            <a:r>
              <a:rPr sz="3300" dirty="0">
                <a:latin typeface="Arial MT"/>
                <a:cs typeface="Arial MT"/>
              </a:rPr>
              <a:t>	</a:t>
            </a:r>
            <a:r>
              <a:rPr sz="3300" spc="-70" dirty="0">
                <a:latin typeface="Arial MT"/>
                <a:cs typeface="Arial MT"/>
              </a:rPr>
              <a:t>4-</a:t>
            </a:r>
            <a:r>
              <a:rPr sz="3300" spc="-75" dirty="0">
                <a:latin typeface="Arial MT"/>
                <a:cs typeface="Arial MT"/>
              </a:rPr>
              <a:t>neighbors-</a:t>
            </a:r>
            <a:r>
              <a:rPr sz="3300" spc="-55" dirty="0">
                <a:latin typeface="Arial MT"/>
                <a:cs typeface="Arial MT"/>
              </a:rPr>
              <a:t>rdiagonaI neighbors</a:t>
            </a:r>
            <a:r>
              <a:rPr sz="3300" spc="160" dirty="0">
                <a:latin typeface="Arial MT"/>
                <a:cs typeface="Arial MT"/>
              </a:rPr>
              <a:t> </a:t>
            </a:r>
            <a:r>
              <a:rPr sz="3300" dirty="0">
                <a:latin typeface="Arial MT"/>
                <a:cs typeface="Arial MT"/>
              </a:rPr>
              <a:t>:</a:t>
            </a:r>
            <a:r>
              <a:rPr sz="3300" spc="-20" dirty="0">
                <a:latin typeface="Arial MT"/>
                <a:cs typeface="Arial MT"/>
              </a:rPr>
              <a:t> N</a:t>
            </a:r>
            <a:r>
              <a:rPr sz="3300" spc="-30" baseline="-20202" dirty="0">
                <a:latin typeface="Arial MT"/>
                <a:cs typeface="Arial MT"/>
              </a:rPr>
              <a:t>8</a:t>
            </a:r>
            <a:r>
              <a:rPr sz="3300" spc="-20" dirty="0">
                <a:latin typeface="Arial MT"/>
                <a:cs typeface="Arial MT"/>
              </a:rPr>
              <a:t>(p)</a:t>
            </a:r>
            <a:endParaRPr sz="33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93287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695" y="991195"/>
            <a:ext cx="3080741" cy="105370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1590" marR="5080" indent="3810">
              <a:lnSpc>
                <a:spcPts val="5270"/>
              </a:lnSpc>
              <a:spcBef>
                <a:spcPts val="555"/>
              </a:spcBef>
            </a:pPr>
            <a:r>
              <a:rPr sz="4650" spc="-280" dirty="0">
                <a:solidFill>
                  <a:srgbClr val="312D9A"/>
                </a:solidFill>
                <a:latin typeface="Arial MT"/>
                <a:cs typeface="Arial MT"/>
              </a:rPr>
              <a:t>Adjacency,</a:t>
            </a:r>
            <a:r>
              <a:rPr sz="4650" spc="459" dirty="0">
                <a:solidFill>
                  <a:srgbClr val="312D9A"/>
                </a:solidFill>
                <a:latin typeface="Arial MT"/>
                <a:cs typeface="Arial MT"/>
              </a:rPr>
              <a:t> </a:t>
            </a:r>
            <a:r>
              <a:rPr sz="4650" spc="-145" dirty="0">
                <a:solidFill>
                  <a:srgbClr val="3B3695"/>
                </a:solidFill>
                <a:latin typeface="Arial MT"/>
                <a:cs typeface="Arial MT"/>
              </a:rPr>
              <a:t>connectivity', </a:t>
            </a:r>
            <a:r>
              <a:rPr sz="4650" spc="-125" dirty="0">
                <a:solidFill>
                  <a:srgbClr val="3B3890"/>
                </a:solidFill>
                <a:latin typeface="Arial MT"/>
                <a:cs typeface="Arial MT"/>
              </a:rPr>
              <a:t>regions,</a:t>
            </a:r>
            <a:r>
              <a:rPr sz="4650" spc="-170" dirty="0">
                <a:solidFill>
                  <a:srgbClr val="3B3890"/>
                </a:solidFill>
                <a:latin typeface="Arial MT"/>
                <a:cs typeface="Arial MT"/>
              </a:rPr>
              <a:t> </a:t>
            </a:r>
            <a:r>
              <a:rPr sz="4650" spc="-75" dirty="0">
                <a:solidFill>
                  <a:srgbClr val="332D95"/>
                </a:solidFill>
                <a:latin typeface="Arial MT"/>
                <a:cs typeface="Arial MT"/>
              </a:rPr>
              <a:t>and</a:t>
            </a:r>
            <a:r>
              <a:rPr sz="4650" spc="-245" dirty="0">
                <a:solidFill>
                  <a:srgbClr val="332D95"/>
                </a:solidFill>
                <a:latin typeface="Arial MT"/>
                <a:cs typeface="Arial MT"/>
              </a:rPr>
              <a:t> </a:t>
            </a:r>
            <a:r>
              <a:rPr sz="4650" spc="-204" dirty="0">
                <a:solidFill>
                  <a:srgbClr val="2D2D85"/>
                </a:solidFill>
                <a:latin typeface="Arial MT"/>
                <a:cs typeface="Arial MT"/>
              </a:rPr>
              <a:t>boundaries</a:t>
            </a:r>
            <a:endParaRPr sz="46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6694" y="1944221"/>
            <a:ext cx="7504430" cy="461772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386715" indent="-381000">
              <a:lnSpc>
                <a:spcPct val="100000"/>
              </a:lnSpc>
              <a:spcBef>
                <a:spcPts val="409"/>
              </a:spcBef>
              <a:buClr>
                <a:srgbClr val="2F33CC"/>
              </a:buClr>
              <a:buSzPct val="87878"/>
              <a:buChar char="■"/>
              <a:tabLst>
                <a:tab pos="386715" algn="l"/>
              </a:tabLst>
            </a:pPr>
            <a:r>
              <a:rPr sz="3300" spc="-60" dirty="0">
                <a:latin typeface="Arial MT"/>
                <a:cs typeface="Arial MT"/>
              </a:rPr>
              <a:t>Connectivity</a:t>
            </a:r>
            <a:r>
              <a:rPr sz="3300" spc="125" dirty="0">
                <a:latin typeface="Arial MT"/>
                <a:cs typeface="Arial MT"/>
              </a:rPr>
              <a:t> </a:t>
            </a:r>
            <a:r>
              <a:rPr sz="3300" dirty="0">
                <a:latin typeface="Arial MT"/>
                <a:cs typeface="Arial MT"/>
              </a:rPr>
              <a:t>of</a:t>
            </a:r>
            <a:r>
              <a:rPr sz="3300" spc="-75" dirty="0">
                <a:latin typeface="Arial MT"/>
                <a:cs typeface="Arial MT"/>
              </a:rPr>
              <a:t> </a:t>
            </a:r>
            <a:r>
              <a:rPr sz="3300" spc="-10" dirty="0">
                <a:latin typeface="Arial MT"/>
                <a:cs typeface="Arial MT"/>
              </a:rPr>
              <a:t>pixels</a:t>
            </a:r>
            <a:endParaRPr sz="3300" dirty="0">
              <a:latin typeface="Arial MT"/>
              <a:cs typeface="Arial MT"/>
            </a:endParaRPr>
          </a:p>
          <a:p>
            <a:pPr marL="792480" lvl="1" indent="-278765">
              <a:lnSpc>
                <a:spcPct val="100000"/>
              </a:lnSpc>
              <a:spcBef>
                <a:spcPts val="285"/>
              </a:spcBef>
              <a:buClr>
                <a:srgbClr val="F60107"/>
              </a:buClr>
              <a:buChar char="•"/>
              <a:tabLst>
                <a:tab pos="792480" algn="l"/>
              </a:tabLst>
            </a:pPr>
            <a:r>
              <a:rPr sz="2850" spc="-20" dirty="0">
                <a:latin typeface="Arial MT"/>
                <a:cs typeface="Arial MT"/>
              </a:rPr>
              <a:t>They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are</a:t>
            </a:r>
            <a:r>
              <a:rPr sz="2850" spc="-140" dirty="0">
                <a:latin typeface="Arial MT"/>
                <a:cs typeface="Arial MT"/>
              </a:rPr>
              <a:t> </a:t>
            </a:r>
            <a:r>
              <a:rPr sz="2850" spc="-10" dirty="0">
                <a:solidFill>
                  <a:srgbClr val="D11616"/>
                </a:solidFill>
                <a:latin typeface="Arial MT"/>
                <a:cs typeface="Arial MT"/>
              </a:rPr>
              <a:t>neighbors</a:t>
            </a:r>
            <a:endParaRPr sz="2850" dirty="0">
              <a:latin typeface="Arial MT"/>
              <a:cs typeface="Arial MT"/>
            </a:endParaRPr>
          </a:p>
          <a:p>
            <a:pPr marL="790575" marR="1264920" indent="-374650">
              <a:lnSpc>
                <a:spcPts val="3020"/>
              </a:lnSpc>
              <a:spcBef>
                <a:spcPts val="705"/>
              </a:spcBef>
              <a:buClr>
                <a:srgbClr val="F40100"/>
              </a:buClr>
              <a:buChar char="■"/>
              <a:tabLst>
                <a:tab pos="795655" algn="l"/>
              </a:tabLst>
            </a:pPr>
            <a:r>
              <a:rPr sz="2850" dirty="0">
                <a:latin typeface="Arial MT"/>
                <a:cs typeface="Arial MT"/>
              </a:rPr>
              <a:t>Their</a:t>
            </a:r>
            <a:r>
              <a:rPr sz="2850" spc="-55" dirty="0">
                <a:latin typeface="Arial MT"/>
                <a:cs typeface="Arial MT"/>
              </a:rPr>
              <a:t> </a:t>
            </a:r>
            <a:r>
              <a:rPr sz="2850" spc="-25" dirty="0">
                <a:solidFill>
                  <a:srgbClr val="E40A13"/>
                </a:solidFill>
                <a:latin typeface="Arial MT"/>
                <a:cs typeface="Arial MT"/>
              </a:rPr>
              <a:t>gray</a:t>
            </a:r>
            <a:r>
              <a:rPr sz="2850" spc="-35" dirty="0">
                <a:solidFill>
                  <a:srgbClr val="E40A13"/>
                </a:solidFill>
                <a:latin typeface="Arial MT"/>
                <a:cs typeface="Arial MT"/>
              </a:rPr>
              <a:t> </a:t>
            </a:r>
            <a:r>
              <a:rPr sz="2850" spc="-60" dirty="0">
                <a:solidFill>
                  <a:srgbClr val="C11824"/>
                </a:solidFill>
                <a:latin typeface="Arial MT"/>
                <a:cs typeface="Arial MT"/>
              </a:rPr>
              <a:t>levels</a:t>
            </a:r>
            <a:r>
              <a:rPr sz="2850" spc="-100" dirty="0">
                <a:solidFill>
                  <a:srgbClr val="C11824"/>
                </a:solidFill>
                <a:latin typeface="Arial MT"/>
                <a:cs typeface="Arial MT"/>
              </a:rPr>
              <a:t> </a:t>
            </a:r>
            <a:r>
              <a:rPr sz="2850" spc="-20" dirty="0">
                <a:latin typeface="Arial MT"/>
                <a:cs typeface="Arial MT"/>
              </a:rPr>
              <a:t>satisfy</a:t>
            </a:r>
            <a:r>
              <a:rPr sz="2850" spc="-1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a</a:t>
            </a:r>
            <a:r>
              <a:rPr sz="2850" spc="-110" dirty="0">
                <a:latin typeface="Arial MT"/>
                <a:cs typeface="Arial MT"/>
              </a:rPr>
              <a:t> </a:t>
            </a:r>
            <a:r>
              <a:rPr sz="2850" spc="-60" dirty="0">
                <a:latin typeface="Arial MT"/>
                <a:cs typeface="Arial MT"/>
              </a:rPr>
              <a:t>specified 	</a:t>
            </a:r>
            <a:r>
              <a:rPr sz="2850" dirty="0">
                <a:latin typeface="Arial MT"/>
                <a:cs typeface="Arial MT"/>
              </a:rPr>
              <a:t>criterion</a:t>
            </a:r>
            <a:r>
              <a:rPr sz="2850" spc="8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of</a:t>
            </a:r>
            <a:r>
              <a:rPr sz="2850" spc="-4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similarity</a:t>
            </a:r>
            <a:endParaRPr sz="2850" dirty="0">
              <a:latin typeface="Arial MT"/>
              <a:cs typeface="Arial MT"/>
            </a:endParaRPr>
          </a:p>
          <a:p>
            <a:pPr marL="788670" indent="-412750">
              <a:lnSpc>
                <a:spcPts val="3629"/>
              </a:lnSpc>
              <a:buClr>
                <a:srgbClr val="F40701"/>
              </a:buClr>
              <a:buChar char="■"/>
              <a:tabLst>
                <a:tab pos="788670" algn="l"/>
              </a:tabLst>
            </a:pPr>
            <a:r>
              <a:rPr sz="3150" spc="-290" dirty="0">
                <a:latin typeface="Arial MT"/>
                <a:cs typeface="Arial MT"/>
              </a:rPr>
              <a:t>Concept</a:t>
            </a:r>
            <a:r>
              <a:rPr sz="3150" spc="135" dirty="0">
                <a:latin typeface="Arial MT"/>
                <a:cs typeface="Arial MT"/>
              </a:rPr>
              <a:t> </a:t>
            </a:r>
            <a:r>
              <a:rPr sz="3150" spc="-170" dirty="0">
                <a:latin typeface="Arial MT"/>
                <a:cs typeface="Arial MT"/>
              </a:rPr>
              <a:t>about</a:t>
            </a:r>
            <a:r>
              <a:rPr sz="3150" spc="65" dirty="0">
                <a:latin typeface="Arial MT"/>
                <a:cs typeface="Arial MT"/>
              </a:rPr>
              <a:t> </a:t>
            </a:r>
            <a:r>
              <a:rPr sz="3150" spc="-200" dirty="0">
                <a:latin typeface="Arial MT"/>
                <a:cs typeface="Arial MT"/>
              </a:rPr>
              <a:t>regions</a:t>
            </a:r>
            <a:r>
              <a:rPr sz="3150" spc="60" dirty="0">
                <a:latin typeface="Arial MT"/>
                <a:cs typeface="Arial MT"/>
              </a:rPr>
              <a:t> </a:t>
            </a:r>
            <a:r>
              <a:rPr sz="3150" spc="-270" dirty="0">
                <a:latin typeface="Arial MT"/>
                <a:cs typeface="Arial MT"/>
              </a:rPr>
              <a:t>and</a:t>
            </a:r>
            <a:r>
              <a:rPr sz="3150" spc="50" dirty="0">
                <a:latin typeface="Arial MT"/>
                <a:cs typeface="Arial MT"/>
              </a:rPr>
              <a:t> </a:t>
            </a:r>
            <a:r>
              <a:rPr sz="3150" spc="-110" dirty="0">
                <a:latin typeface="Arial MT"/>
                <a:cs typeface="Arial MT"/>
              </a:rPr>
              <a:t>boundaries</a:t>
            </a:r>
            <a:endParaRPr sz="3150" dirty="0">
              <a:latin typeface="Arial MT"/>
              <a:cs typeface="Arial MT"/>
            </a:endParaRPr>
          </a:p>
          <a:p>
            <a:pPr marL="400050" indent="-347345">
              <a:lnSpc>
                <a:spcPts val="4305"/>
              </a:lnSpc>
              <a:buClr>
                <a:srgbClr val="2F34CC"/>
              </a:buClr>
              <a:buChar char="•"/>
              <a:tabLst>
                <a:tab pos="400050" algn="l"/>
              </a:tabLst>
            </a:pPr>
            <a:r>
              <a:rPr sz="3700" spc="-355" dirty="0">
                <a:latin typeface="Arial MT"/>
                <a:cs typeface="Arial MT"/>
              </a:rPr>
              <a:t>Adjacency</a:t>
            </a:r>
            <a:endParaRPr sz="3700" dirty="0">
              <a:latin typeface="Arial MT"/>
              <a:cs typeface="Arial MT"/>
            </a:endParaRPr>
          </a:p>
          <a:p>
            <a:pPr marL="795655" marR="18415" lvl="1" indent="-403860">
              <a:lnSpc>
                <a:spcPts val="3130"/>
              </a:lnSpc>
              <a:spcBef>
                <a:spcPts val="600"/>
              </a:spcBef>
              <a:buChar char="■"/>
              <a:tabLst>
                <a:tab pos="795655" algn="l"/>
                <a:tab pos="804545" algn="l"/>
                <a:tab pos="2917825" algn="l"/>
              </a:tabLst>
            </a:pPr>
            <a:r>
              <a:rPr sz="3150" dirty="0">
                <a:solidFill>
                  <a:srgbClr val="F20105"/>
                </a:solidFill>
                <a:latin typeface="Arial MT"/>
                <a:cs typeface="Arial MT"/>
              </a:rPr>
              <a:t>	</a:t>
            </a:r>
            <a:r>
              <a:rPr sz="3150" spc="-215" dirty="0">
                <a:latin typeface="Arial MT"/>
                <a:cs typeface="Arial MT"/>
              </a:rPr>
              <a:t>4-</a:t>
            </a:r>
            <a:r>
              <a:rPr sz="3150" spc="-90" dirty="0">
                <a:latin typeface="Arial MT"/>
                <a:cs typeface="Arial MT"/>
              </a:rPr>
              <a:t>adjacency:</a:t>
            </a:r>
            <a:r>
              <a:rPr sz="3150" dirty="0">
                <a:latin typeface="Arial MT"/>
                <a:cs typeface="Arial MT"/>
              </a:rPr>
              <a:t>	</a:t>
            </a:r>
            <a:r>
              <a:rPr sz="3150" spc="-229" dirty="0">
                <a:latin typeface="Arial MT"/>
                <a:cs typeface="Arial MT"/>
              </a:rPr>
              <a:t>p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-270" dirty="0">
                <a:latin typeface="Arial MT"/>
                <a:cs typeface="Arial MT"/>
              </a:rPr>
              <a:t>and</a:t>
            </a:r>
            <a:r>
              <a:rPr sz="3150" spc="40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q</a:t>
            </a:r>
            <a:r>
              <a:rPr sz="3150" spc="-220" dirty="0">
                <a:latin typeface="Arial MT"/>
                <a:cs typeface="Arial MT"/>
              </a:rPr>
              <a:t> </a:t>
            </a:r>
            <a:r>
              <a:rPr sz="3150" spc="-95" dirty="0">
                <a:latin typeface="Arial MT"/>
                <a:cs typeface="Arial MT"/>
              </a:rPr>
              <a:t>with</a:t>
            </a:r>
            <a:r>
              <a:rPr sz="3150" spc="-125" dirty="0">
                <a:latin typeface="Arial MT"/>
                <a:cs typeface="Arial MT"/>
              </a:rPr>
              <a:t> </a:t>
            </a:r>
            <a:r>
              <a:rPr sz="3150" spc="-130" dirty="0">
                <a:latin typeface="Arial MT"/>
                <a:cs typeface="Arial MT"/>
              </a:rPr>
              <a:t>intensity</a:t>
            </a:r>
            <a:r>
              <a:rPr sz="3150" spc="20" dirty="0">
                <a:latin typeface="Arial MT"/>
                <a:cs typeface="Arial MT"/>
              </a:rPr>
              <a:t> </a:t>
            </a:r>
            <a:r>
              <a:rPr sz="3150" spc="-125" dirty="0">
                <a:latin typeface="Arial MT"/>
                <a:cs typeface="Arial MT"/>
              </a:rPr>
              <a:t>from</a:t>
            </a:r>
            <a:r>
              <a:rPr sz="3150" spc="-45" dirty="0">
                <a:latin typeface="Arial MT"/>
                <a:cs typeface="Arial MT"/>
              </a:rPr>
              <a:t> </a:t>
            </a:r>
            <a:r>
              <a:rPr sz="3150" spc="-555" dirty="0">
                <a:latin typeface="Arial MT"/>
                <a:cs typeface="Arial MT"/>
              </a:rPr>
              <a:t>V </a:t>
            </a:r>
            <a:r>
              <a:rPr sz="3150" spc="-270" dirty="0">
                <a:latin typeface="Arial MT"/>
                <a:cs typeface="Arial MT"/>
              </a:rPr>
              <a:t>and</a:t>
            </a:r>
            <a:r>
              <a:rPr sz="3150" spc="40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q</a:t>
            </a:r>
            <a:r>
              <a:rPr sz="3150" spc="-220" dirty="0">
                <a:latin typeface="Arial MT"/>
                <a:cs typeface="Arial MT"/>
              </a:rPr>
              <a:t> </a:t>
            </a:r>
            <a:r>
              <a:rPr sz="3150" spc="-145" dirty="0">
                <a:latin typeface="Arial MT"/>
                <a:cs typeface="Arial MT"/>
              </a:rPr>
              <a:t>is</a:t>
            </a:r>
            <a:r>
              <a:rPr sz="3150" spc="-70" dirty="0">
                <a:latin typeface="Arial MT"/>
                <a:cs typeface="Arial MT"/>
              </a:rPr>
              <a:t> </a:t>
            </a:r>
            <a:r>
              <a:rPr sz="3150" spc="-80" dirty="0">
                <a:latin typeface="Arial MT"/>
                <a:cs typeface="Arial MT"/>
              </a:rPr>
              <a:t>in</a:t>
            </a:r>
            <a:r>
              <a:rPr sz="3150" spc="-105" dirty="0">
                <a:latin typeface="Arial MT"/>
                <a:cs typeface="Arial MT"/>
              </a:rPr>
              <a:t> </a:t>
            </a:r>
            <a:r>
              <a:rPr sz="4725" spc="-30" baseline="3527" dirty="0" smtClean="0">
                <a:latin typeface="Arial MT"/>
                <a:cs typeface="Arial MT"/>
              </a:rPr>
              <a:t>N</a:t>
            </a:r>
            <a:r>
              <a:rPr sz="4725" spc="-30" baseline="-9700" dirty="0" smtClean="0">
                <a:latin typeface="Arial MT"/>
                <a:cs typeface="Arial MT"/>
              </a:rPr>
              <a:t>4fp</a:t>
            </a:r>
            <a:endParaRPr sz="4725" baseline="-9700" dirty="0">
              <a:latin typeface="Arial MT"/>
              <a:cs typeface="Arial MT"/>
            </a:endParaRPr>
          </a:p>
          <a:p>
            <a:pPr marL="795020" indent="-281305">
              <a:lnSpc>
                <a:spcPts val="3325"/>
              </a:lnSpc>
              <a:spcBef>
                <a:spcPts val="110"/>
              </a:spcBef>
              <a:buClr>
                <a:srgbClr val="F20301"/>
              </a:buClr>
              <a:buChar char="•"/>
              <a:tabLst>
                <a:tab pos="795020" algn="l"/>
                <a:tab pos="2919730" algn="l"/>
              </a:tabLst>
            </a:pPr>
            <a:r>
              <a:rPr sz="2850" spc="-90" dirty="0">
                <a:latin typeface="Arial MT"/>
                <a:cs typeface="Arial MT"/>
              </a:rPr>
              <a:t>8-</a:t>
            </a:r>
            <a:r>
              <a:rPr sz="2850" spc="-10" dirty="0">
                <a:latin typeface="Arial MT"/>
                <a:cs typeface="Arial MT"/>
              </a:rPr>
              <a:t>adjacency:</a:t>
            </a:r>
            <a:r>
              <a:rPr sz="2850" dirty="0">
                <a:latin typeface="Arial MT"/>
                <a:cs typeface="Arial MT"/>
              </a:rPr>
              <a:t>	p</a:t>
            </a:r>
            <a:r>
              <a:rPr sz="2850" spc="-55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and</a:t>
            </a:r>
            <a:r>
              <a:rPr sz="2850" spc="3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q</a:t>
            </a:r>
            <a:r>
              <a:rPr sz="2850" spc="-50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with</a:t>
            </a:r>
            <a:r>
              <a:rPr sz="2850" spc="40" dirty="0">
                <a:latin typeface="Arial MT"/>
                <a:cs typeface="Arial MT"/>
              </a:rPr>
              <a:t> </a:t>
            </a:r>
            <a:r>
              <a:rPr sz="2850" spc="-10" dirty="0">
                <a:latin typeface="Arial MT"/>
                <a:cs typeface="Arial MT"/>
              </a:rPr>
              <a:t>intensity</a:t>
            </a:r>
            <a:r>
              <a:rPr sz="2850" spc="185" dirty="0">
                <a:latin typeface="Arial MT"/>
                <a:cs typeface="Arial MT"/>
              </a:rPr>
              <a:t> </a:t>
            </a:r>
            <a:r>
              <a:rPr sz="2850" dirty="0">
                <a:latin typeface="Arial MT"/>
                <a:cs typeface="Arial MT"/>
              </a:rPr>
              <a:t>from</a:t>
            </a:r>
            <a:r>
              <a:rPr sz="2850" spc="55" dirty="0">
                <a:latin typeface="Arial MT"/>
                <a:cs typeface="Arial MT"/>
              </a:rPr>
              <a:t> </a:t>
            </a:r>
            <a:r>
              <a:rPr sz="2850" spc="-355" dirty="0">
                <a:latin typeface="Arial MT"/>
                <a:cs typeface="Arial MT"/>
              </a:rPr>
              <a:t>V</a:t>
            </a:r>
            <a:endParaRPr sz="2850" dirty="0">
              <a:latin typeface="Arial MT"/>
              <a:cs typeface="Arial MT"/>
            </a:endParaRPr>
          </a:p>
          <a:p>
            <a:pPr marL="797560">
              <a:lnSpc>
                <a:spcPts val="3204"/>
              </a:lnSpc>
            </a:pPr>
            <a:r>
              <a:rPr sz="2750" dirty="0">
                <a:latin typeface="Arial MT"/>
                <a:cs typeface="Arial MT"/>
              </a:rPr>
              <a:t>and</a:t>
            </a:r>
            <a:r>
              <a:rPr sz="2750" spc="175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q</a:t>
            </a:r>
            <a:r>
              <a:rPr sz="2750" spc="4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is</a:t>
            </a:r>
            <a:r>
              <a:rPr sz="2750" spc="80" dirty="0">
                <a:latin typeface="Arial MT"/>
                <a:cs typeface="Arial MT"/>
              </a:rPr>
              <a:t> </a:t>
            </a:r>
            <a:r>
              <a:rPr sz="2750" dirty="0">
                <a:latin typeface="Arial MT"/>
                <a:cs typeface="Arial MT"/>
              </a:rPr>
              <a:t>in</a:t>
            </a:r>
            <a:r>
              <a:rPr sz="2750" spc="100" dirty="0">
                <a:latin typeface="Arial MT"/>
                <a:cs typeface="Arial MT"/>
              </a:rPr>
              <a:t> </a:t>
            </a:r>
            <a:r>
              <a:rPr sz="4125" spc="-30" baseline="3030" dirty="0" smtClean="0">
                <a:latin typeface="Arial MT"/>
                <a:cs typeface="Arial MT"/>
              </a:rPr>
              <a:t>N</a:t>
            </a:r>
            <a:r>
              <a:rPr sz="4125" spc="-30" baseline="-11111" dirty="0" smtClean="0">
                <a:latin typeface="Arial MT"/>
                <a:cs typeface="Arial MT"/>
              </a:rPr>
              <a:t>8fp</a:t>
            </a:r>
            <a:endParaRPr sz="4125" baseline="-11111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617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695" y="991195"/>
            <a:ext cx="3080741" cy="1053703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285750" y="6808886"/>
            <a:ext cx="8429625" cy="0"/>
          </a:xfrm>
          <a:custGeom>
            <a:avLst/>
            <a:gdLst/>
            <a:ahLst/>
            <a:cxnLst/>
            <a:rect l="l" t="t" r="r" b="b"/>
            <a:pathLst>
              <a:path w="8429625">
                <a:moveTo>
                  <a:pt x="0" y="0"/>
                </a:moveTo>
                <a:lnTo>
                  <a:pt x="8429629" y="0"/>
                </a:lnTo>
              </a:path>
            </a:pathLst>
          </a:custGeom>
          <a:ln w="2678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76820" y="5848945"/>
            <a:ext cx="741680" cy="250190"/>
            <a:chOff x="276820" y="5848945"/>
            <a:chExt cx="741680" cy="2501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6820" y="5848945"/>
              <a:ext cx="741164" cy="2500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820" y="5848945"/>
              <a:ext cx="741164" cy="250031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294679" y="6241851"/>
            <a:ext cx="8402955" cy="473709"/>
            <a:chOff x="294679" y="6241851"/>
            <a:chExt cx="8402955" cy="473709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679" y="6241851"/>
              <a:ext cx="8402835" cy="23217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609" y="6509742"/>
              <a:ext cx="3437929" cy="205382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335">
              <a:lnSpc>
                <a:spcPts val="5315"/>
              </a:lnSpc>
              <a:spcBef>
                <a:spcPts val="135"/>
              </a:spcBef>
            </a:pPr>
            <a:r>
              <a:rPr sz="4600" spc="-265" dirty="0">
                <a:solidFill>
                  <a:srgbClr val="343197"/>
                </a:solidFill>
                <a:latin typeface="Arial MT"/>
                <a:cs typeface="Arial MT"/>
              </a:rPr>
              <a:t>Connectivit:y</a:t>
            </a:r>
            <a:r>
              <a:rPr sz="4600" spc="340" dirty="0">
                <a:solidFill>
                  <a:srgbClr val="343197"/>
                </a:solidFill>
                <a:latin typeface="Arial MT"/>
                <a:cs typeface="Arial MT"/>
              </a:rPr>
              <a:t> </a:t>
            </a:r>
            <a:r>
              <a:rPr sz="4600" spc="-65" dirty="0">
                <a:solidFill>
                  <a:srgbClr val="343187"/>
                </a:solidFill>
                <a:latin typeface="Arial MT"/>
                <a:cs typeface="Arial MT"/>
              </a:rPr>
              <a:t>and</a:t>
            </a:r>
            <a:r>
              <a:rPr sz="4600" spc="-5" dirty="0">
                <a:solidFill>
                  <a:srgbClr val="343187"/>
                </a:solidFill>
                <a:latin typeface="Arial MT"/>
                <a:cs typeface="Arial MT"/>
              </a:rPr>
              <a:t> </a:t>
            </a:r>
            <a:r>
              <a:rPr sz="4600" spc="-165" dirty="0">
                <a:solidFill>
                  <a:srgbClr val="282A87"/>
                </a:solidFill>
                <a:latin typeface="Arial MT"/>
                <a:cs typeface="Arial MT"/>
              </a:rPr>
              <a:t>adjacency</a:t>
            </a:r>
            <a:endParaRPr sz="4600">
              <a:latin typeface="Arial MT"/>
              <a:cs typeface="Arial MT"/>
            </a:endParaRPr>
          </a:p>
          <a:p>
            <a:pPr marL="13970">
              <a:lnSpc>
                <a:spcPts val="5555"/>
              </a:lnSpc>
            </a:pPr>
            <a:r>
              <a:rPr sz="4800" spc="-20" dirty="0">
                <a:solidFill>
                  <a:srgbClr val="342F93"/>
                </a:solidFill>
                <a:latin typeface="Arial MT"/>
                <a:cs typeface="Arial MT"/>
              </a:rPr>
              <a:t>(cont.)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8310" y="2030709"/>
            <a:ext cx="6690359" cy="216148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31470" marR="44450" indent="-330200">
              <a:lnSpc>
                <a:spcPts val="3340"/>
              </a:lnSpc>
              <a:spcBef>
                <a:spcPts val="355"/>
              </a:spcBef>
              <a:buClr>
                <a:srgbClr val="F70500"/>
              </a:buClr>
              <a:buSzPct val="86206"/>
              <a:buChar char="■"/>
              <a:tabLst>
                <a:tab pos="332740" algn="l"/>
                <a:tab pos="5440680" algn="l"/>
              </a:tabLst>
            </a:pPr>
            <a:r>
              <a:rPr sz="2900" spc="-90" dirty="0">
                <a:latin typeface="Arial MT"/>
                <a:cs typeface="Arial MT"/>
              </a:rPr>
              <a:t>m-</a:t>
            </a:r>
            <a:r>
              <a:rPr sz="2900" spc="-65" dirty="0">
                <a:latin typeface="Arial MT"/>
                <a:cs typeface="Arial MT"/>
              </a:rPr>
              <a:t>adjacency(mixed</a:t>
            </a:r>
            <a:r>
              <a:rPr sz="2900" spc="-70" dirty="0">
                <a:latin typeface="Arial MT"/>
                <a:cs typeface="Arial MT"/>
              </a:rPr>
              <a:t> </a:t>
            </a:r>
            <a:r>
              <a:rPr sz="2900" spc="-10" dirty="0">
                <a:latin typeface="Arial MT"/>
                <a:cs typeface="Arial MT"/>
              </a:rPr>
              <a:t>adjacency):</a:t>
            </a:r>
            <a:r>
              <a:rPr sz="2900" dirty="0">
                <a:latin typeface="Arial MT"/>
                <a:cs typeface="Arial MT"/>
              </a:rPr>
              <a:t>	p</a:t>
            </a:r>
            <a:r>
              <a:rPr sz="2900" spc="-130" dirty="0">
                <a:latin typeface="Arial MT"/>
                <a:cs typeface="Arial MT"/>
              </a:rPr>
              <a:t> </a:t>
            </a:r>
            <a:r>
              <a:rPr sz="2900" spc="-25" dirty="0">
                <a:latin typeface="Arial MT"/>
                <a:cs typeface="Arial MT"/>
              </a:rPr>
              <a:t>and</a:t>
            </a:r>
            <a:r>
              <a:rPr sz="2900" spc="-35" dirty="0">
                <a:latin typeface="Arial MT"/>
                <a:cs typeface="Arial MT"/>
              </a:rPr>
              <a:t> </a:t>
            </a:r>
            <a:r>
              <a:rPr sz="2900" spc="-50" dirty="0">
                <a:latin typeface="Arial MT"/>
                <a:cs typeface="Arial MT"/>
              </a:rPr>
              <a:t>q 	having</a:t>
            </a:r>
            <a:r>
              <a:rPr sz="2900" spc="-130" dirty="0">
                <a:latin typeface="Arial MT"/>
                <a:cs typeface="Arial MT"/>
              </a:rPr>
              <a:t> </a:t>
            </a:r>
            <a:r>
              <a:rPr sz="2900" spc="-35" dirty="0">
                <a:latin typeface="Arial MT"/>
                <a:cs typeface="Arial MT"/>
              </a:rPr>
              <a:t>intensity</a:t>
            </a:r>
            <a:r>
              <a:rPr sz="2900" spc="10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from</a:t>
            </a:r>
            <a:r>
              <a:rPr sz="2900" spc="-5" dirty="0">
                <a:latin typeface="Arial MT"/>
                <a:cs typeface="Arial MT"/>
              </a:rPr>
              <a:t> </a:t>
            </a:r>
            <a:r>
              <a:rPr sz="2900" spc="-350" dirty="0">
                <a:latin typeface="Arial MT"/>
                <a:cs typeface="Arial MT"/>
              </a:rPr>
              <a:t>V</a:t>
            </a:r>
            <a:r>
              <a:rPr sz="2900" spc="100" dirty="0">
                <a:latin typeface="Arial MT"/>
                <a:cs typeface="Arial MT"/>
              </a:rPr>
              <a:t> </a:t>
            </a:r>
            <a:r>
              <a:rPr sz="2900" spc="-25" dirty="0">
                <a:latin typeface="Arial MT"/>
                <a:cs typeface="Arial MT"/>
              </a:rPr>
              <a:t>and</a:t>
            </a:r>
            <a:endParaRPr sz="2900" dirty="0">
              <a:latin typeface="Arial MT"/>
              <a:cs typeface="Arial MT"/>
            </a:endParaRPr>
          </a:p>
          <a:p>
            <a:pPr marL="738505" lvl="1" indent="-330200">
              <a:lnSpc>
                <a:spcPct val="100000"/>
              </a:lnSpc>
              <a:spcBef>
                <a:spcPts val="385"/>
              </a:spcBef>
              <a:buClr>
                <a:srgbClr val="312FD4"/>
              </a:buClr>
              <a:buChar char="■"/>
              <a:tabLst>
                <a:tab pos="738505" algn="l"/>
              </a:tabLst>
            </a:pPr>
            <a:r>
              <a:rPr sz="2500" dirty="0">
                <a:latin typeface="Arial MT"/>
                <a:cs typeface="Arial MT"/>
              </a:rPr>
              <a:t>q</a:t>
            </a:r>
            <a:r>
              <a:rPr sz="2500" spc="-15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is</a:t>
            </a:r>
            <a:r>
              <a:rPr sz="2500" spc="-6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in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dirty="0">
                <a:latin typeface="Arial MT"/>
                <a:cs typeface="Arial MT"/>
              </a:rPr>
              <a:t>N,(p),</a:t>
            </a:r>
            <a:r>
              <a:rPr sz="2500" spc="-40" dirty="0">
                <a:latin typeface="Arial MT"/>
                <a:cs typeface="Arial MT"/>
              </a:rPr>
              <a:t> </a:t>
            </a:r>
            <a:r>
              <a:rPr sz="2500" spc="-25" dirty="0">
                <a:latin typeface="Arial MT"/>
                <a:cs typeface="Arial MT"/>
              </a:rPr>
              <a:t>or</a:t>
            </a:r>
            <a:endParaRPr sz="2500" dirty="0">
              <a:latin typeface="Arial MT"/>
              <a:cs typeface="Arial MT"/>
            </a:endParaRPr>
          </a:p>
          <a:p>
            <a:pPr marL="738505" marR="17780" lvl="1" indent="-336550">
              <a:lnSpc>
                <a:spcPts val="2850"/>
              </a:lnSpc>
              <a:spcBef>
                <a:spcPts val="700"/>
              </a:spcBef>
              <a:buClr>
                <a:srgbClr val="3334C3"/>
              </a:buClr>
              <a:buChar char="■"/>
              <a:tabLst>
                <a:tab pos="740410" algn="l"/>
              </a:tabLst>
            </a:pPr>
            <a:r>
              <a:rPr sz="2550" dirty="0">
                <a:latin typeface="Arial MT"/>
                <a:cs typeface="Arial MT"/>
              </a:rPr>
              <a:t>q</a:t>
            </a:r>
            <a:r>
              <a:rPr sz="2550" spc="-12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is</a:t>
            </a:r>
            <a:r>
              <a:rPr sz="2550" spc="-8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in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3825" spc="-97" baseline="1089" dirty="0">
                <a:latin typeface="Arial MT"/>
                <a:cs typeface="Arial MT"/>
              </a:rPr>
              <a:t>N</a:t>
            </a:r>
            <a:r>
              <a:rPr sz="3825" spc="-97" baseline="-11982" dirty="0">
                <a:latin typeface="Arial MT"/>
                <a:cs typeface="Arial MT"/>
              </a:rPr>
              <a:t>o</a:t>
            </a:r>
            <a:r>
              <a:rPr sz="3825" spc="-254" baseline="-11982" dirty="0">
                <a:latin typeface="Arial MT"/>
                <a:cs typeface="Arial MT"/>
              </a:rPr>
              <a:t> </a:t>
            </a:r>
            <a:r>
              <a:rPr sz="3825" baseline="-11982" dirty="0">
                <a:latin typeface="Arial MT"/>
                <a:cs typeface="Arial MT"/>
              </a:rPr>
              <a:t>e</a:t>
            </a:r>
            <a:r>
              <a:rPr sz="3825" baseline="1089" dirty="0">
                <a:latin typeface="Arial MT"/>
                <a:cs typeface="Arial MT"/>
              </a:rPr>
              <a:t>)</a:t>
            </a:r>
            <a:r>
              <a:rPr sz="3825" spc="-165" baseline="1089" dirty="0">
                <a:latin typeface="Arial MT"/>
                <a:cs typeface="Arial MT"/>
              </a:rPr>
              <a:t> </a:t>
            </a:r>
            <a:r>
              <a:rPr sz="2550" spc="-75" dirty="0">
                <a:latin typeface="Arial MT"/>
                <a:cs typeface="Arial MT"/>
              </a:rPr>
              <a:t>and</a:t>
            </a:r>
            <a:r>
              <a:rPr sz="2550" spc="-15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N,(p)</a:t>
            </a:r>
            <a:r>
              <a:rPr sz="2550" spc="30" dirty="0">
                <a:latin typeface="Arial MT"/>
                <a:cs typeface="Arial MT"/>
              </a:rPr>
              <a:t> </a:t>
            </a:r>
            <a:r>
              <a:rPr sz="2550" dirty="0">
                <a:latin typeface="Arial MT"/>
                <a:cs typeface="Arial MT"/>
              </a:rPr>
              <a:t>nN</a:t>
            </a:r>
            <a:r>
              <a:rPr sz="2625" baseline="-17460" dirty="0">
                <a:latin typeface="Arial MT"/>
                <a:cs typeface="Arial MT"/>
              </a:rPr>
              <a:t>4</a:t>
            </a:r>
            <a:r>
              <a:rPr sz="2550" dirty="0">
                <a:latin typeface="Arial MT"/>
                <a:cs typeface="Arial MT"/>
              </a:rPr>
              <a:t>(q)</a:t>
            </a:r>
            <a:r>
              <a:rPr sz="2550" spc="-114" dirty="0">
                <a:latin typeface="Arial MT"/>
                <a:cs typeface="Arial MT"/>
              </a:rPr>
              <a:t> </a:t>
            </a:r>
            <a:r>
              <a:rPr sz="2550" spc="-120" dirty="0">
                <a:latin typeface="Arial MT"/>
                <a:cs typeface="Arial MT"/>
              </a:rPr>
              <a:t>has</a:t>
            </a:r>
            <a:r>
              <a:rPr sz="2550" spc="-50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no</a:t>
            </a:r>
            <a:r>
              <a:rPr sz="2550" spc="-75" dirty="0">
                <a:latin typeface="Arial MT"/>
                <a:cs typeface="Arial MT"/>
              </a:rPr>
              <a:t> </a:t>
            </a:r>
            <a:r>
              <a:rPr sz="2550" spc="-70" dirty="0">
                <a:latin typeface="Arial MT"/>
                <a:cs typeface="Arial MT"/>
              </a:rPr>
              <a:t>pixels 	</a:t>
            </a:r>
            <a:r>
              <a:rPr sz="2550" spc="-114" dirty="0">
                <a:latin typeface="Arial MT"/>
                <a:cs typeface="Arial MT"/>
              </a:rPr>
              <a:t>whose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-114" dirty="0">
                <a:latin typeface="Arial MT"/>
                <a:cs typeface="Arial MT"/>
              </a:rPr>
              <a:t>values</a:t>
            </a:r>
            <a:r>
              <a:rPr sz="2550" spc="-65" dirty="0">
                <a:latin typeface="Arial MT"/>
                <a:cs typeface="Arial MT"/>
              </a:rPr>
              <a:t> </a:t>
            </a:r>
            <a:r>
              <a:rPr sz="2550" spc="-45" dirty="0" smtClean="0">
                <a:latin typeface="Arial MT"/>
                <a:cs typeface="Arial MT"/>
              </a:rPr>
              <a:t>are</a:t>
            </a:r>
            <a:r>
              <a:rPr sz="2550" spc="-120" dirty="0" smtClean="0">
                <a:latin typeface="Arial MT"/>
                <a:cs typeface="Arial MT"/>
              </a:rPr>
              <a:t> </a:t>
            </a:r>
            <a:r>
              <a:rPr sz="2550" spc="-10" dirty="0" smtClean="0">
                <a:latin typeface="Arial MT"/>
                <a:cs typeface="Arial MT"/>
              </a:rPr>
              <a:t>from</a:t>
            </a:r>
            <a:r>
              <a:rPr sz="2550" spc="-105" dirty="0" smtClean="0">
                <a:latin typeface="Arial MT"/>
                <a:cs typeface="Arial MT"/>
              </a:rPr>
              <a:t> </a:t>
            </a:r>
            <a:r>
              <a:rPr sz="2550" spc="-360" dirty="0" smtClean="0">
                <a:latin typeface="Arial MT"/>
                <a:cs typeface="Arial MT"/>
              </a:rPr>
              <a:t>V</a:t>
            </a:r>
            <a:endParaRPr sz="2550" dirty="0" smtClean="0">
              <a:latin typeface="Arial MT"/>
              <a:cs typeface="Arial M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1693" y="4212980"/>
            <a:ext cx="56483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97141" y="4973835"/>
            <a:ext cx="455414" cy="39290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9304" y="4518421"/>
            <a:ext cx="232171" cy="12501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34195" y="3616523"/>
            <a:ext cx="4813101" cy="3214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9695" y="991195"/>
            <a:ext cx="3080741" cy="10537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86871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5"/>
              </a:spcBef>
            </a:pPr>
            <a:r>
              <a:rPr sz="4650" spc="-340" dirty="0">
                <a:solidFill>
                  <a:srgbClr val="363499"/>
                </a:solidFill>
                <a:latin typeface="Arial MT"/>
                <a:cs typeface="Arial MT"/>
              </a:rPr>
              <a:t>Path</a:t>
            </a:r>
            <a:endParaRPr sz="46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618" y="2024012"/>
            <a:ext cx="5019782" cy="10255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2905" marR="5080" indent="-377825">
              <a:lnSpc>
                <a:spcPts val="3829"/>
              </a:lnSpc>
              <a:spcBef>
                <a:spcPts val="405"/>
              </a:spcBef>
              <a:buSzPct val="86567"/>
              <a:buChar char="■"/>
              <a:tabLst>
                <a:tab pos="382905" algn="l"/>
                <a:tab pos="386080" algn="l"/>
              </a:tabLst>
            </a:pPr>
            <a:r>
              <a:rPr sz="3350" dirty="0">
                <a:solidFill>
                  <a:srgbClr val="3431CD"/>
                </a:solidFill>
                <a:latin typeface="Arial MT"/>
                <a:cs typeface="Arial MT"/>
              </a:rPr>
              <a:t>	</a:t>
            </a:r>
            <a:r>
              <a:rPr sz="3350" spc="-405" dirty="0">
                <a:latin typeface="Arial MT"/>
                <a:cs typeface="Arial MT"/>
              </a:rPr>
              <a:t>A</a:t>
            </a:r>
            <a:r>
              <a:rPr sz="3350" spc="150" dirty="0">
                <a:latin typeface="Arial MT"/>
                <a:cs typeface="Arial MT"/>
              </a:rPr>
              <a:t> </a:t>
            </a:r>
            <a:r>
              <a:rPr sz="3350" dirty="0">
                <a:solidFill>
                  <a:srgbClr val="E80F18"/>
                </a:solidFill>
                <a:latin typeface="Arial MT"/>
                <a:cs typeface="Arial MT"/>
              </a:rPr>
              <a:t>path</a:t>
            </a:r>
            <a:r>
              <a:rPr sz="3350" spc="-105" dirty="0">
                <a:solidFill>
                  <a:srgbClr val="E80F18"/>
                </a:solidFill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from</a:t>
            </a:r>
            <a:r>
              <a:rPr sz="3350" spc="-35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p:</a:t>
            </a:r>
            <a:r>
              <a:rPr sz="3350" spc="60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(x,y)</a:t>
            </a:r>
            <a:r>
              <a:rPr sz="3350" spc="5" dirty="0">
                <a:latin typeface="Arial MT"/>
                <a:cs typeface="Arial MT"/>
              </a:rPr>
              <a:t> </a:t>
            </a:r>
            <a:r>
              <a:rPr sz="3350" spc="-25" dirty="0">
                <a:latin typeface="Arial MT"/>
                <a:cs typeface="Arial MT"/>
              </a:rPr>
              <a:t>to </a:t>
            </a:r>
            <a:r>
              <a:rPr lang="en-US" sz="3350" spc="-25" dirty="0" smtClean="0">
                <a:latin typeface="Arial MT"/>
                <a:cs typeface="Arial MT"/>
              </a:rPr>
              <a:t>q </a:t>
            </a:r>
            <a:r>
              <a:rPr sz="3350" spc="-150" dirty="0" smtClean="0">
                <a:latin typeface="Arial MT"/>
                <a:cs typeface="Arial MT"/>
              </a:rPr>
              <a:t>sequence</a:t>
            </a:r>
            <a:r>
              <a:rPr sz="3350" spc="30" dirty="0" smtClean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of</a:t>
            </a:r>
            <a:r>
              <a:rPr sz="3350" spc="-55" dirty="0">
                <a:latin typeface="Arial MT"/>
                <a:cs typeface="Arial MT"/>
              </a:rPr>
              <a:t> </a:t>
            </a:r>
            <a:r>
              <a:rPr sz="3350" spc="-10" dirty="0">
                <a:latin typeface="Arial MT"/>
                <a:cs typeface="Arial MT"/>
              </a:rPr>
              <a:t>pixels:</a:t>
            </a:r>
            <a:endParaRPr sz="33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47626" y="2024012"/>
            <a:ext cx="1769110" cy="539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350" dirty="0">
                <a:latin typeface="Arial MT"/>
                <a:cs typeface="Arial MT"/>
              </a:rPr>
              <a:t>:</a:t>
            </a:r>
            <a:r>
              <a:rPr sz="3350" spc="75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(s,t)</a:t>
            </a:r>
            <a:r>
              <a:rPr sz="3350" spc="125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is</a:t>
            </a:r>
            <a:r>
              <a:rPr sz="3350" spc="-30" dirty="0">
                <a:latin typeface="Arial MT"/>
                <a:cs typeface="Arial MT"/>
              </a:rPr>
              <a:t> </a:t>
            </a:r>
            <a:r>
              <a:rPr sz="3350" spc="-330" dirty="0">
                <a:latin typeface="Arial MT"/>
                <a:cs typeface="Arial MT"/>
              </a:rPr>
              <a:t>a</a:t>
            </a:r>
            <a:endParaRPr sz="33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07450" y="3133525"/>
            <a:ext cx="2898140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4350" spc="-195" baseline="8620" dirty="0">
                <a:latin typeface="Arial MT"/>
                <a:cs typeface="Arial MT"/>
              </a:rPr>
              <a:t>(x,y),</a:t>
            </a:r>
            <a:r>
              <a:rPr sz="4350" baseline="8620" dirty="0">
                <a:latin typeface="Arial MT"/>
                <a:cs typeface="Arial MT"/>
              </a:rPr>
              <a:t> </a:t>
            </a:r>
            <a:r>
              <a:rPr sz="4350" spc="-270" baseline="11494" dirty="0">
                <a:latin typeface="Arial MT"/>
                <a:cs typeface="Arial MT"/>
              </a:rPr>
              <a:t>(x</a:t>
            </a:r>
            <a:r>
              <a:rPr sz="2900" spc="-180" dirty="0">
                <a:latin typeface="Arial MT"/>
                <a:cs typeface="Arial MT"/>
              </a:rPr>
              <a:t>c.</a:t>
            </a:r>
            <a:r>
              <a:rPr sz="4350" spc="-270" baseline="3831" dirty="0">
                <a:latin typeface="Arial MT"/>
                <a:cs typeface="Arial MT"/>
              </a:rPr>
              <a:t>v</a:t>
            </a:r>
            <a:r>
              <a:rPr sz="2900" spc="-180" dirty="0">
                <a:latin typeface="Arial MT"/>
                <a:cs typeface="Arial MT"/>
              </a:rPr>
              <a:t>e).</a:t>
            </a:r>
            <a:r>
              <a:rPr sz="4350" spc="-270" baseline="10536" dirty="0">
                <a:latin typeface="Arial MT"/>
                <a:cs typeface="Arial MT"/>
              </a:rPr>
              <a:t>(x</a:t>
            </a:r>
            <a:r>
              <a:rPr sz="2900" spc="-180" dirty="0">
                <a:latin typeface="Arial MT"/>
                <a:cs typeface="Arial MT"/>
              </a:rPr>
              <a:t>c.y</a:t>
            </a:r>
            <a:r>
              <a:rPr sz="2900" spc="-260" dirty="0">
                <a:latin typeface="Arial MT"/>
                <a:cs typeface="Arial MT"/>
              </a:rPr>
              <a:t> </a:t>
            </a:r>
            <a:r>
              <a:rPr sz="4350" spc="-37" baseline="-1915" dirty="0">
                <a:latin typeface="Arial MT"/>
                <a:cs typeface="Arial MT"/>
              </a:rPr>
              <a:t>).</a:t>
            </a:r>
            <a:endParaRPr sz="4350" baseline="-1915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06622" y="3079948"/>
            <a:ext cx="2347595" cy="472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1528445" algn="l"/>
              </a:tabLst>
            </a:pPr>
            <a:r>
              <a:rPr sz="2900" dirty="0">
                <a:latin typeface="Arial MT"/>
                <a:cs typeface="Arial MT"/>
              </a:rPr>
              <a:t>,</a:t>
            </a:r>
            <a:r>
              <a:rPr sz="2900" spc="-215" dirty="0">
                <a:latin typeface="Arial MT"/>
                <a:cs typeface="Arial MT"/>
              </a:rPr>
              <a:t> </a:t>
            </a:r>
            <a:r>
              <a:rPr sz="2900" dirty="0">
                <a:latin typeface="Arial MT"/>
                <a:cs typeface="Arial MT"/>
              </a:rPr>
              <a:t>, </a:t>
            </a:r>
            <a:r>
              <a:rPr sz="2900" spc="-90" dirty="0">
                <a:latin typeface="Arial MT"/>
                <a:cs typeface="Arial MT"/>
              </a:rPr>
              <a:t>(x</a:t>
            </a:r>
            <a:r>
              <a:rPr sz="4350" spc="-135" baseline="-12452" dirty="0">
                <a:latin typeface="Arial MT"/>
                <a:cs typeface="Arial MT"/>
              </a:rPr>
              <a:t>c</a:t>
            </a:r>
            <a:r>
              <a:rPr sz="4350" spc="-127" baseline="-12452" dirty="0">
                <a:latin typeface="Arial MT"/>
                <a:cs typeface="Arial MT"/>
              </a:rPr>
              <a:t> </a:t>
            </a:r>
            <a:r>
              <a:rPr sz="4350" spc="-585" baseline="-9578" dirty="0">
                <a:latin typeface="Arial MT"/>
                <a:cs typeface="Arial MT"/>
              </a:rPr>
              <a:t>.</a:t>
            </a:r>
            <a:r>
              <a:rPr sz="4350" spc="-585" baseline="-9578" dirty="0" err="1" smtClean="0">
                <a:latin typeface="Arial MT"/>
                <a:cs typeface="Arial MT"/>
              </a:rPr>
              <a:t>ve</a:t>
            </a:r>
            <a:r>
              <a:rPr sz="4350" spc="-82" baseline="-10536" dirty="0" smtClean="0">
                <a:latin typeface="Arial MT"/>
                <a:cs typeface="Arial MT"/>
              </a:rPr>
              <a:t>).</a:t>
            </a:r>
            <a:r>
              <a:rPr lang="en-US" sz="4350" spc="-82" baseline="-10536" dirty="0" smtClean="0">
                <a:latin typeface="Arial MT"/>
                <a:cs typeface="Arial MT"/>
              </a:rPr>
              <a:t>(</a:t>
            </a:r>
            <a:r>
              <a:rPr sz="2900" spc="-55" dirty="0" err="1" smtClean="0">
                <a:latin typeface="Arial MT"/>
                <a:cs typeface="Arial MT"/>
              </a:rPr>
              <a:t>s,t</a:t>
            </a:r>
            <a:r>
              <a:rPr sz="2900" spc="-55" dirty="0">
                <a:latin typeface="Arial MT"/>
                <a:cs typeface="Arial MT"/>
              </a:rPr>
              <a:t>)</a:t>
            </a:r>
            <a:endParaRPr sz="2900" dirty="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8619" y="3937694"/>
            <a:ext cx="6351905" cy="19418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40335" algn="ctr">
              <a:lnSpc>
                <a:spcPts val="2850"/>
              </a:lnSpc>
              <a:spcBef>
                <a:spcPts val="140"/>
              </a:spcBef>
            </a:pPr>
            <a:r>
              <a:rPr sz="2500" spc="-80" dirty="0">
                <a:latin typeface="Arial MT"/>
                <a:cs typeface="Arial MT"/>
              </a:rPr>
              <a:t>consecutive</a:t>
            </a:r>
            <a:r>
              <a:rPr sz="2500" spc="-30" dirty="0">
                <a:latin typeface="Arial MT"/>
                <a:cs typeface="Arial MT"/>
              </a:rPr>
              <a:t> </a:t>
            </a:r>
            <a:r>
              <a:rPr sz="2500" spc="-65" dirty="0">
                <a:latin typeface="Arial MT"/>
                <a:cs typeface="Arial MT"/>
              </a:rPr>
              <a:t>pixels</a:t>
            </a:r>
            <a:r>
              <a:rPr sz="2500" spc="-110" dirty="0">
                <a:latin typeface="Arial MT"/>
                <a:cs typeface="Arial MT"/>
              </a:rPr>
              <a:t> </a:t>
            </a:r>
            <a:r>
              <a:rPr sz="2500" spc="-10" dirty="0">
                <a:latin typeface="Arial MT"/>
                <a:cs typeface="Arial MT"/>
              </a:rPr>
              <a:t>are</a:t>
            </a:r>
            <a:r>
              <a:rPr sz="2500" spc="-165" dirty="0">
                <a:latin typeface="Arial MT"/>
                <a:cs typeface="Arial MT"/>
              </a:rPr>
              <a:t> </a:t>
            </a:r>
            <a:r>
              <a:rPr sz="2500" spc="-10" dirty="0">
                <a:solidFill>
                  <a:srgbClr val="D81A23"/>
                </a:solidFill>
                <a:latin typeface="Arial MT"/>
                <a:cs typeface="Arial MT"/>
              </a:rPr>
              <a:t>adjacency</a:t>
            </a:r>
            <a:endParaRPr sz="2500" dirty="0">
              <a:latin typeface="Arial MT"/>
              <a:cs typeface="Arial MT"/>
            </a:endParaRPr>
          </a:p>
          <a:p>
            <a:pPr marL="382270" indent="-381000">
              <a:lnSpc>
                <a:spcPts val="3750"/>
              </a:lnSpc>
              <a:buClr>
                <a:srgbClr val="3431CC"/>
              </a:buClr>
              <a:buSzPct val="89230"/>
              <a:buChar char="■"/>
              <a:tabLst>
                <a:tab pos="382270" algn="l"/>
                <a:tab pos="2172335" algn="l"/>
              </a:tabLst>
            </a:pPr>
            <a:r>
              <a:rPr sz="3250" spc="-10" dirty="0">
                <a:latin typeface="Arial MT"/>
                <a:cs typeface="Arial MT"/>
              </a:rPr>
              <a:t>Length</a:t>
            </a:r>
            <a:r>
              <a:rPr sz="3250" dirty="0">
                <a:latin typeface="Arial MT"/>
                <a:cs typeface="Arial MT"/>
              </a:rPr>
              <a:t>	</a:t>
            </a:r>
            <a:r>
              <a:rPr sz="3250" spc="-50" dirty="0">
                <a:latin typeface="Arial MT"/>
                <a:cs typeface="Arial MT"/>
              </a:rPr>
              <a:t>n</a:t>
            </a:r>
            <a:endParaRPr sz="3250" dirty="0">
              <a:latin typeface="Arial MT"/>
              <a:cs typeface="Arial MT"/>
            </a:endParaRPr>
          </a:p>
          <a:p>
            <a:pPr marL="364490" indent="-361950">
              <a:lnSpc>
                <a:spcPts val="3985"/>
              </a:lnSpc>
              <a:spcBef>
                <a:spcPts val="535"/>
              </a:spcBef>
              <a:buClr>
                <a:srgbClr val="3331CF"/>
              </a:buClr>
              <a:buSzPct val="82089"/>
              <a:buChar char="■"/>
              <a:tabLst>
                <a:tab pos="364490" algn="l"/>
                <a:tab pos="5068570" algn="l"/>
              </a:tabLst>
            </a:pPr>
            <a:r>
              <a:rPr sz="3350" spc="215" dirty="0">
                <a:latin typeface="Arial MT"/>
                <a:cs typeface="Arial MT"/>
              </a:rPr>
              <a:t>It's</a:t>
            </a:r>
            <a:r>
              <a:rPr sz="3350" spc="-135" dirty="0">
                <a:latin typeface="Arial MT"/>
                <a:cs typeface="Arial MT"/>
              </a:rPr>
              <a:t> </a:t>
            </a:r>
            <a:r>
              <a:rPr sz="3350" spc="-280" dirty="0">
                <a:latin typeface="Arial MT"/>
                <a:cs typeface="Arial MT"/>
              </a:rPr>
              <a:t>a</a:t>
            </a:r>
            <a:r>
              <a:rPr sz="3350" spc="125" dirty="0">
                <a:latin typeface="Arial MT"/>
                <a:cs typeface="Arial MT"/>
              </a:rPr>
              <a:t> </a:t>
            </a:r>
            <a:r>
              <a:rPr sz="3350" spc="-95" dirty="0">
                <a:latin typeface="Arial MT"/>
                <a:cs typeface="Arial MT"/>
              </a:rPr>
              <a:t>k-</a:t>
            </a:r>
            <a:r>
              <a:rPr sz="3350" spc="-10" dirty="0">
                <a:latin typeface="Arial MT"/>
                <a:cs typeface="Arial MT"/>
              </a:rPr>
              <a:t>path</a:t>
            </a:r>
            <a:r>
              <a:rPr sz="3350" spc="114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if</a:t>
            </a:r>
            <a:r>
              <a:rPr sz="3350" spc="-10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it</a:t>
            </a:r>
            <a:r>
              <a:rPr sz="3350" spc="60" dirty="0">
                <a:latin typeface="Arial MT"/>
                <a:cs typeface="Arial MT"/>
              </a:rPr>
              <a:t> </a:t>
            </a:r>
            <a:r>
              <a:rPr sz="3350" dirty="0">
                <a:latin typeface="Arial MT"/>
                <a:cs typeface="Arial MT"/>
              </a:rPr>
              <a:t>is</a:t>
            </a:r>
            <a:r>
              <a:rPr sz="3350" spc="-50" dirty="0">
                <a:latin typeface="Arial MT"/>
                <a:cs typeface="Arial MT"/>
              </a:rPr>
              <a:t> </a:t>
            </a:r>
            <a:r>
              <a:rPr sz="3350" spc="-10" dirty="0">
                <a:latin typeface="Arial MT"/>
                <a:cs typeface="Arial MT"/>
              </a:rPr>
              <a:t>4-</a:t>
            </a:r>
            <a:r>
              <a:rPr sz="3350" spc="-50" dirty="0">
                <a:latin typeface="Arial MT"/>
                <a:cs typeface="Arial MT"/>
              </a:rPr>
              <a:t>,</a:t>
            </a:r>
            <a:r>
              <a:rPr sz="3350" dirty="0">
                <a:latin typeface="Arial MT"/>
                <a:cs typeface="Arial MT"/>
              </a:rPr>
              <a:t>	</a:t>
            </a:r>
            <a:r>
              <a:rPr sz="3350" spc="-60" dirty="0">
                <a:latin typeface="Arial MT"/>
                <a:cs typeface="Arial MT"/>
              </a:rPr>
              <a:t>and</a:t>
            </a:r>
            <a:r>
              <a:rPr sz="3350" spc="-155" dirty="0">
                <a:latin typeface="Arial MT"/>
                <a:cs typeface="Arial MT"/>
              </a:rPr>
              <a:t> </a:t>
            </a:r>
            <a:r>
              <a:rPr sz="3350" spc="-25" dirty="0">
                <a:latin typeface="Arial MT"/>
                <a:cs typeface="Arial MT"/>
              </a:rPr>
              <a:t>m-</a:t>
            </a:r>
            <a:endParaRPr sz="3350" dirty="0">
              <a:latin typeface="Arial MT"/>
              <a:cs typeface="Arial MT"/>
            </a:endParaRPr>
          </a:p>
          <a:p>
            <a:pPr marL="381000">
              <a:lnSpc>
                <a:spcPts val="3925"/>
              </a:lnSpc>
            </a:pPr>
            <a:r>
              <a:rPr sz="3300" spc="-10" dirty="0">
                <a:latin typeface="Arial MT"/>
                <a:cs typeface="Arial MT"/>
              </a:rPr>
              <a:t>adjacency</a:t>
            </a:r>
            <a:endParaRPr sz="33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4750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765" y="2286000"/>
            <a:ext cx="89296" cy="41165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4656" y="5759648"/>
            <a:ext cx="3821906" cy="94654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55726" y="4688085"/>
            <a:ext cx="3830835" cy="95547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4656" y="3580804"/>
            <a:ext cx="3821906" cy="10001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03921" y="2723554"/>
            <a:ext cx="3607593" cy="7143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9695" y="991195"/>
            <a:ext cx="3080741" cy="105370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435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15" dirty="0">
                <a:solidFill>
                  <a:srgbClr val="42449C"/>
                </a:solidFill>
              </a:rPr>
              <a:t>Growth</a:t>
            </a:r>
            <a:r>
              <a:rPr spc="340" dirty="0">
                <a:solidFill>
                  <a:srgbClr val="42449C"/>
                </a:solidFill>
              </a:rPr>
              <a:t> </a:t>
            </a:r>
            <a:r>
              <a:rPr spc="-290" dirty="0">
                <a:solidFill>
                  <a:srgbClr val="3B349A"/>
                </a:solidFill>
              </a:rPr>
              <a:t>of</a:t>
            </a:r>
            <a:r>
              <a:rPr spc="75" dirty="0">
                <a:solidFill>
                  <a:srgbClr val="3B349A"/>
                </a:solidFill>
              </a:rPr>
              <a:t> </a:t>
            </a:r>
            <a:r>
              <a:rPr spc="-330" dirty="0"/>
              <a:t>definitions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75771" y="2107108"/>
            <a:ext cx="2940685" cy="43414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128520" algn="l"/>
                <a:tab pos="2744470" algn="l"/>
              </a:tabLst>
            </a:pPr>
            <a:r>
              <a:rPr sz="2500" spc="-10" dirty="0">
                <a:latin typeface="Arial MT"/>
                <a:cs typeface="Arial MT"/>
              </a:rPr>
              <a:t>adjacency</a:t>
            </a:r>
            <a:r>
              <a:rPr sz="2500" dirty="0">
                <a:latin typeface="Arial MT"/>
                <a:cs typeface="Arial MT"/>
              </a:rPr>
              <a:t>	</a:t>
            </a:r>
            <a:r>
              <a:rPr sz="2500" spc="-50" dirty="0">
                <a:latin typeface="Arial MT"/>
                <a:cs typeface="Arial MT"/>
              </a:rPr>
              <a:t>e</a:t>
            </a:r>
            <a:r>
              <a:rPr sz="2500" dirty="0">
                <a:latin typeface="Arial MT"/>
                <a:cs typeface="Arial MT"/>
              </a:rPr>
              <a:t>	</a:t>
            </a:r>
            <a:r>
              <a:rPr sz="2500" spc="-50" dirty="0">
                <a:latin typeface="Arial MT"/>
                <a:cs typeface="Arial MT"/>
              </a:rPr>
              <a:t>e</a:t>
            </a:r>
            <a:endParaRPr sz="2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2500" dirty="0">
              <a:latin typeface="Arial MT"/>
              <a:cs typeface="Arial MT"/>
            </a:endParaRPr>
          </a:p>
          <a:p>
            <a:pPr marL="82550">
              <a:lnSpc>
                <a:spcPct val="100000"/>
              </a:lnSpc>
            </a:pPr>
            <a:r>
              <a:rPr sz="2600" spc="-20" dirty="0">
                <a:latin typeface="Arial MT"/>
                <a:cs typeface="Arial MT"/>
              </a:rPr>
              <a:t>path</a:t>
            </a:r>
            <a:endParaRPr sz="2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600" dirty="0">
              <a:latin typeface="Arial MT"/>
              <a:cs typeface="Arial MT"/>
            </a:endParaRPr>
          </a:p>
          <a:p>
            <a:pPr marL="80010" marR="1364615">
              <a:lnSpc>
                <a:spcPts val="2880"/>
              </a:lnSpc>
              <a:spcBef>
                <a:spcPts val="5"/>
              </a:spcBef>
            </a:pPr>
            <a:r>
              <a:rPr sz="2750" spc="-25" dirty="0">
                <a:latin typeface="Calibri"/>
                <a:cs typeface="Calibri"/>
              </a:rPr>
              <a:t>connected </a:t>
            </a:r>
            <a:r>
              <a:rPr sz="2750" spc="-145" dirty="0">
                <a:latin typeface="Calibri"/>
                <a:cs typeface="Calibri"/>
              </a:rPr>
              <a:t>component</a:t>
            </a:r>
            <a:endParaRPr sz="2750" dirty="0">
              <a:latin typeface="Calibri"/>
              <a:cs typeface="Calibri"/>
            </a:endParaRPr>
          </a:p>
          <a:p>
            <a:pPr marL="100965">
              <a:lnSpc>
                <a:spcPts val="2900"/>
              </a:lnSpc>
              <a:spcBef>
                <a:spcPts val="2480"/>
              </a:spcBef>
            </a:pPr>
            <a:r>
              <a:rPr sz="2500" spc="-10" dirty="0">
                <a:latin typeface="Arial MT"/>
                <a:cs typeface="Arial MT"/>
              </a:rPr>
              <a:t>connected</a:t>
            </a:r>
            <a:endParaRPr sz="2500" dirty="0">
              <a:latin typeface="Arial MT"/>
              <a:cs typeface="Arial MT"/>
            </a:endParaRPr>
          </a:p>
          <a:p>
            <a:pPr marL="103505">
              <a:lnSpc>
                <a:spcPts val="2960"/>
              </a:lnSpc>
            </a:pPr>
            <a:r>
              <a:rPr sz="2550" spc="-50" dirty="0">
                <a:latin typeface="Arial MT"/>
                <a:cs typeface="Arial MT"/>
              </a:rPr>
              <a:t>set</a:t>
            </a:r>
            <a:r>
              <a:rPr sz="2550" spc="-125" dirty="0">
                <a:latin typeface="Arial MT"/>
                <a:cs typeface="Arial MT"/>
              </a:rPr>
              <a:t> </a:t>
            </a:r>
            <a:r>
              <a:rPr sz="2550" spc="-10" dirty="0">
                <a:latin typeface="Arial MT"/>
                <a:cs typeface="Arial MT"/>
              </a:rPr>
              <a:t>(region)</a:t>
            </a:r>
            <a:endParaRPr sz="25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2550" dirty="0">
              <a:latin typeface="Arial MT"/>
              <a:cs typeface="Arial MT"/>
            </a:endParaRPr>
          </a:p>
          <a:p>
            <a:pPr marL="163830">
              <a:lnSpc>
                <a:spcPct val="100000"/>
              </a:lnSpc>
            </a:pPr>
            <a:r>
              <a:rPr sz="2500" spc="-10" dirty="0">
                <a:latin typeface="Arial MT"/>
                <a:cs typeface="Arial MT"/>
              </a:rPr>
              <a:t>boundary</a:t>
            </a:r>
            <a:endParaRPr sz="25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826718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414</TotalTime>
  <Words>753</Words>
  <Application>Microsoft Office PowerPoint</Application>
  <PresentationFormat>On-screen Show (4:3)</PresentationFormat>
  <Paragraphs>115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Concourse</vt:lpstr>
      <vt:lpstr>Representing digitai images </vt:lpstr>
      <vt:lpstr>Representing digitai images</vt:lpstr>
      <vt:lpstr>Representing digitai images (cont.)</vt:lpstr>
      <vt:lpstr>Relationships Between Pixels</vt:lpstr>
      <vt:lpstr>Neighbors a pixel</vt:lpstr>
      <vt:lpstr>Adjacency, connectivity', regions, and boundaries</vt:lpstr>
      <vt:lpstr>Connectivit:y and adjacency (cont.)</vt:lpstr>
      <vt:lpstr>Path</vt:lpstr>
      <vt:lpstr>Growth of definitions</vt:lpstr>
      <vt:lpstr>Distance measure</vt:lpstr>
      <vt:lpstr>Aspect ratio</vt:lpstr>
      <vt:lpstr>PowerPoint Presentation</vt:lpstr>
      <vt:lpstr>Importance of image manipulation and enhancement</vt:lpstr>
      <vt:lpstr>Definition and importance of removing noise</vt:lpstr>
      <vt:lpstr>common techniques for removing noise include: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</dc:creator>
  <cp:lastModifiedBy>patilap</cp:lastModifiedBy>
  <cp:revision>17</cp:revision>
  <dcterms:created xsi:type="dcterms:W3CDTF">2006-08-16T00:00:00Z</dcterms:created>
  <dcterms:modified xsi:type="dcterms:W3CDTF">2025-01-21T04:41:46Z</dcterms:modified>
</cp:coreProperties>
</file>