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1/23/2025</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1/23/2025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nyquist-sampling-rate-and-nyquist-interv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44562"/>
          </a:xfrm>
        </p:spPr>
        <p:txBody>
          <a:bodyPr/>
          <a:lstStyle/>
          <a:p>
            <a:r>
              <a:rPr lang="en-US" b="1" dirty="0"/>
              <a:t>Antialiasing</a:t>
            </a:r>
            <a:endParaRPr lang="en-IN" dirty="0"/>
          </a:p>
        </p:txBody>
      </p:sp>
      <p:sp>
        <p:nvSpPr>
          <p:cNvPr id="3" name="Content Placeholder 2"/>
          <p:cNvSpPr>
            <a:spLocks noGrp="1"/>
          </p:cNvSpPr>
          <p:nvPr>
            <p:ph idx="1"/>
          </p:nvPr>
        </p:nvSpPr>
        <p:spPr>
          <a:xfrm>
            <a:off x="457200" y="1447800"/>
            <a:ext cx="7696200" cy="5181600"/>
          </a:xfrm>
        </p:spPr>
        <p:txBody>
          <a:bodyPr>
            <a:noAutofit/>
          </a:bodyPr>
          <a:lstStyle/>
          <a:p>
            <a:pPr algn="just"/>
            <a:r>
              <a:rPr lang="en-US" sz="2400" b="1" dirty="0"/>
              <a:t>Antialiasing</a:t>
            </a:r>
            <a:r>
              <a:rPr lang="en-US" sz="2400" dirty="0"/>
              <a:t> is a technique used in </a:t>
            </a:r>
            <a:r>
              <a:rPr lang="en-US" sz="2400" b="1" dirty="0"/>
              <a:t>computer graphics</a:t>
            </a:r>
            <a:r>
              <a:rPr lang="en-US" sz="2400" dirty="0"/>
              <a:t> to remove the aliasing effect. The aliasing effect is the appearance of</a:t>
            </a:r>
            <a:r>
              <a:rPr lang="en-US" sz="2400" b="1" dirty="0"/>
              <a:t> jagged edges</a:t>
            </a:r>
            <a:r>
              <a:rPr lang="en-US" sz="2400" dirty="0"/>
              <a:t> or </a:t>
            </a:r>
            <a:r>
              <a:rPr lang="en-US" sz="2400" b="1" dirty="0"/>
              <a:t>“</a:t>
            </a:r>
            <a:r>
              <a:rPr lang="en-US" sz="2400" b="1" dirty="0" err="1"/>
              <a:t>jaggies</a:t>
            </a:r>
            <a:r>
              <a:rPr lang="en-US" sz="2400" dirty="0"/>
              <a:t>” in a rasterized image (an image rendered using pixels). The problem of jagged edges technically occurs due to distortion of the image when scan conversion is done with sampling at a low frequency, which is also known as </a:t>
            </a:r>
            <a:r>
              <a:rPr lang="en-US" sz="2400" b="1" dirty="0" err="1"/>
              <a:t>Undersampling</a:t>
            </a:r>
            <a:r>
              <a:rPr lang="en-US" sz="2400" dirty="0"/>
              <a:t>. Aliasing occurs when real-world objects which comprise smooth, continuous curves are rasterized using pixels. The cause of anti-aliasing is </a:t>
            </a:r>
            <a:r>
              <a:rPr lang="en-US" sz="2400" b="1" dirty="0" err="1"/>
              <a:t>Undersampling</a:t>
            </a:r>
            <a:r>
              <a:rPr lang="en-US" sz="2400" dirty="0" smtClean="0"/>
              <a:t>.</a:t>
            </a:r>
          </a:p>
          <a:p>
            <a:pPr algn="just"/>
            <a:r>
              <a:rPr lang="en-US" sz="2400" dirty="0"/>
              <a:t> Anti-aliasing works by smoothing out these edges, making the image appear more realistic and visually appealing</a:t>
            </a:r>
            <a:endParaRPr lang="en-IN" sz="2400" dirty="0"/>
          </a:p>
        </p:txBody>
      </p:sp>
    </p:spTree>
    <p:extLst>
      <p:ext uri="{BB962C8B-B14F-4D97-AF65-F5344CB8AC3E}">
        <p14:creationId xmlns:p14="http://schemas.microsoft.com/office/powerpoint/2010/main" val="238988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resizing</a:t>
            </a:r>
            <a:endParaRPr lang="en-IN" dirty="0"/>
          </a:p>
        </p:txBody>
      </p:sp>
      <p:sp>
        <p:nvSpPr>
          <p:cNvPr id="3" name="Content Placeholder 2"/>
          <p:cNvSpPr>
            <a:spLocks noGrp="1"/>
          </p:cNvSpPr>
          <p:nvPr>
            <p:ph idx="1"/>
          </p:nvPr>
        </p:nvSpPr>
        <p:spPr/>
        <p:txBody>
          <a:bodyPr/>
          <a:lstStyle/>
          <a:p>
            <a:pPr algn="just"/>
            <a:r>
              <a:rPr lang="en-US" dirty="0"/>
              <a:t>Image resizing refers to the scaling of images. </a:t>
            </a:r>
            <a:endParaRPr lang="en-US" dirty="0" smtClean="0"/>
          </a:p>
          <a:p>
            <a:pPr algn="just"/>
            <a:r>
              <a:rPr lang="en-US" dirty="0" smtClean="0"/>
              <a:t>It </a:t>
            </a:r>
            <a:r>
              <a:rPr lang="en-US" dirty="0"/>
              <a:t>helps in reducing the number of pixels from an image and that has several advantages e.g. It can reduce the time of training of a neural network as the more the number of pixels in an image more is the number of input nodes that in turn increases the complexity of the </a:t>
            </a:r>
            <a:r>
              <a:rPr lang="en-US" dirty="0" smtClean="0"/>
              <a:t>model. It </a:t>
            </a:r>
            <a:r>
              <a:rPr lang="en-US" dirty="0"/>
              <a:t>also helps in zooming in on images. </a:t>
            </a:r>
            <a:endParaRPr lang="en-US" dirty="0" smtClean="0"/>
          </a:p>
          <a:p>
            <a:pPr algn="just"/>
            <a:r>
              <a:rPr lang="en-US" dirty="0" smtClean="0"/>
              <a:t>Many </a:t>
            </a:r>
            <a:r>
              <a:rPr lang="en-US" dirty="0"/>
              <a:t>times we need to resize the image i.e. either shrink it or scale it up to meet the size requirements. </a:t>
            </a:r>
            <a:endParaRPr lang="en-US" dirty="0" smtClean="0"/>
          </a:p>
          <a:p>
            <a:pPr algn="just"/>
            <a:r>
              <a:rPr lang="en-US" dirty="0" err="1" smtClean="0"/>
              <a:t>OpenCV</a:t>
            </a:r>
            <a:r>
              <a:rPr lang="en-US" dirty="0" smtClean="0"/>
              <a:t> </a:t>
            </a:r>
            <a:r>
              <a:rPr lang="en-US" dirty="0"/>
              <a:t>provides us several interpolation methods for resizing an image</a:t>
            </a:r>
            <a:endParaRPr lang="en-IN" dirty="0"/>
          </a:p>
        </p:txBody>
      </p:sp>
    </p:spTree>
    <p:extLst>
      <p:ext uri="{BB962C8B-B14F-4D97-AF65-F5344CB8AC3E}">
        <p14:creationId xmlns:p14="http://schemas.microsoft.com/office/powerpoint/2010/main" val="2714576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20000" cy="884238"/>
          </a:xfrm>
        </p:spPr>
        <p:txBody>
          <a:bodyPr/>
          <a:lstStyle/>
          <a:p>
            <a:r>
              <a:rPr lang="en-US" b="1" dirty="0"/>
              <a:t>Choice of Interpolation Method for Resizing:</a:t>
            </a:r>
            <a:r>
              <a:rPr lang="en-US" dirty="0"/>
              <a:t/>
            </a:r>
            <a:br>
              <a:rPr lang="en-US" dirty="0"/>
            </a:br>
            <a:endParaRPr lang="en-IN" dirty="0"/>
          </a:p>
        </p:txBody>
      </p:sp>
      <p:sp>
        <p:nvSpPr>
          <p:cNvPr id="3" name="Content Placeholder 2"/>
          <p:cNvSpPr>
            <a:spLocks noGrp="1"/>
          </p:cNvSpPr>
          <p:nvPr>
            <p:ph idx="1"/>
          </p:nvPr>
        </p:nvSpPr>
        <p:spPr/>
        <p:txBody>
          <a:bodyPr>
            <a:normAutofit/>
          </a:bodyPr>
          <a:lstStyle/>
          <a:p>
            <a:pPr algn="just" fontAlgn="base"/>
            <a:r>
              <a:rPr lang="en-US" sz="3200" b="1" dirty="0" smtClean="0"/>
              <a:t>cv2.INTER_AREA</a:t>
            </a:r>
            <a:r>
              <a:rPr lang="en-US" sz="3200" b="1" dirty="0"/>
              <a:t>: </a:t>
            </a:r>
            <a:r>
              <a:rPr lang="en-US" sz="3200" dirty="0"/>
              <a:t>This is used when we need to shrink an image.</a:t>
            </a:r>
          </a:p>
          <a:p>
            <a:pPr algn="just" fontAlgn="base"/>
            <a:r>
              <a:rPr lang="en-US" sz="3200" b="1" dirty="0"/>
              <a:t>cv2.INTER_CUBIC: </a:t>
            </a:r>
            <a:r>
              <a:rPr lang="en-US" sz="3200" dirty="0"/>
              <a:t>This is slow but more efficient.</a:t>
            </a:r>
          </a:p>
          <a:p>
            <a:pPr algn="just" fontAlgn="base"/>
            <a:r>
              <a:rPr lang="en-US" sz="3200" b="1" dirty="0" smtClean="0"/>
              <a:t>cv2.INTER_LINEAR: </a:t>
            </a:r>
            <a:r>
              <a:rPr lang="en-US" sz="3200" dirty="0" smtClean="0"/>
              <a:t>This is primarily used when zooming is required. This is the default interpolation technique in </a:t>
            </a:r>
            <a:r>
              <a:rPr lang="en-US" sz="3200" dirty="0" err="1" smtClean="0"/>
              <a:t>OpenCV</a:t>
            </a:r>
            <a:r>
              <a:rPr lang="en-US" sz="3200" dirty="0" smtClean="0"/>
              <a:t>.</a:t>
            </a:r>
          </a:p>
          <a:p>
            <a:pPr algn="just"/>
            <a:endParaRPr lang="en-IN" sz="3200" dirty="0"/>
          </a:p>
        </p:txBody>
      </p:sp>
    </p:spTree>
    <p:extLst>
      <p:ext uri="{BB962C8B-B14F-4D97-AF65-F5344CB8AC3E}">
        <p14:creationId xmlns:p14="http://schemas.microsoft.com/office/powerpoint/2010/main" val="317372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153400" cy="6324600"/>
          </a:xfrm>
        </p:spPr>
        <p:txBody>
          <a:bodyPr>
            <a:noAutofit/>
          </a:bodyPr>
          <a:lstStyle/>
          <a:p>
            <a:pPr fontAlgn="base"/>
            <a:r>
              <a:rPr lang="en-US" sz="2800" b="1" dirty="0"/>
              <a:t>Syntax: </a:t>
            </a:r>
            <a:r>
              <a:rPr lang="en-US" sz="2800" dirty="0"/>
              <a:t>cv2.resize(source, </a:t>
            </a:r>
            <a:r>
              <a:rPr lang="en-US" sz="2800" dirty="0" err="1"/>
              <a:t>dsize</a:t>
            </a:r>
            <a:r>
              <a:rPr lang="en-US" sz="2800" dirty="0"/>
              <a:t>, </a:t>
            </a:r>
            <a:r>
              <a:rPr lang="en-US" sz="2800" dirty="0" err="1"/>
              <a:t>dest</a:t>
            </a:r>
            <a:r>
              <a:rPr lang="en-US" sz="2800" dirty="0"/>
              <a:t>, </a:t>
            </a:r>
            <a:r>
              <a:rPr lang="en-US" sz="2800" dirty="0" err="1"/>
              <a:t>fx</a:t>
            </a:r>
            <a:r>
              <a:rPr lang="en-US" sz="2800" dirty="0"/>
              <a:t>, </a:t>
            </a:r>
            <a:r>
              <a:rPr lang="en-US" sz="2800" dirty="0" err="1"/>
              <a:t>fy</a:t>
            </a:r>
            <a:r>
              <a:rPr lang="en-US" sz="2800" dirty="0"/>
              <a:t>, interpolation)</a:t>
            </a:r>
          </a:p>
          <a:p>
            <a:pPr marL="114300" indent="0" fontAlgn="base">
              <a:buNone/>
            </a:pPr>
            <a:endParaRPr lang="en-US" sz="2800" b="1" smtClean="0"/>
          </a:p>
          <a:p>
            <a:pPr marL="114300" indent="0" fontAlgn="base">
              <a:buNone/>
            </a:pPr>
            <a:r>
              <a:rPr lang="en-US" sz="2800" b="1" smtClean="0"/>
              <a:t>Parameters</a:t>
            </a:r>
            <a:r>
              <a:rPr lang="en-US" sz="2800" b="1" dirty="0"/>
              <a:t>:</a:t>
            </a:r>
            <a:endParaRPr lang="en-US" sz="2800" dirty="0"/>
          </a:p>
          <a:p>
            <a:pPr fontAlgn="base"/>
            <a:r>
              <a:rPr lang="en-US" sz="2800" b="1" dirty="0"/>
              <a:t>source: </a:t>
            </a:r>
            <a:r>
              <a:rPr lang="en-US" sz="2800" dirty="0"/>
              <a:t>Input Image array (Single-channel, 8-bit or floating-point) </a:t>
            </a:r>
          </a:p>
          <a:p>
            <a:pPr fontAlgn="base"/>
            <a:r>
              <a:rPr lang="en-US" sz="2800" b="1" dirty="0" err="1"/>
              <a:t>dsize</a:t>
            </a:r>
            <a:r>
              <a:rPr lang="en-US" sz="2800" b="1" dirty="0"/>
              <a:t>:</a:t>
            </a:r>
            <a:r>
              <a:rPr lang="en-US" sz="2800" dirty="0"/>
              <a:t> Size of the output array</a:t>
            </a:r>
          </a:p>
          <a:p>
            <a:pPr fontAlgn="base"/>
            <a:r>
              <a:rPr lang="en-US" sz="2800" b="1" dirty="0" err="1"/>
              <a:t>dest</a:t>
            </a:r>
            <a:r>
              <a:rPr lang="en-US" sz="2800" b="1" dirty="0"/>
              <a:t>:</a:t>
            </a:r>
            <a:r>
              <a:rPr lang="en-US" sz="2800" dirty="0"/>
              <a:t> Output array (Similar to the dimensions and type of Input image array) [optional]</a:t>
            </a:r>
          </a:p>
          <a:p>
            <a:pPr fontAlgn="base"/>
            <a:r>
              <a:rPr lang="en-US" sz="2800" b="1" dirty="0" err="1"/>
              <a:t>fx</a:t>
            </a:r>
            <a:r>
              <a:rPr lang="en-US" sz="2800" b="1" dirty="0"/>
              <a:t>:</a:t>
            </a:r>
            <a:r>
              <a:rPr lang="en-US" sz="2800" dirty="0"/>
              <a:t> Scale factor along the horizontal axis  [optional]</a:t>
            </a:r>
          </a:p>
          <a:p>
            <a:pPr fontAlgn="base"/>
            <a:r>
              <a:rPr lang="en-US" sz="2800" b="1" dirty="0" err="1"/>
              <a:t>fy</a:t>
            </a:r>
            <a:r>
              <a:rPr lang="en-US" sz="2800" b="1" dirty="0"/>
              <a:t>: </a:t>
            </a:r>
            <a:r>
              <a:rPr lang="en-US" sz="2800" dirty="0"/>
              <a:t>Scale factor along the vertical axis  [optional]</a:t>
            </a:r>
          </a:p>
          <a:p>
            <a:pPr fontAlgn="base"/>
            <a:r>
              <a:rPr lang="en-US" sz="2800" b="1" dirty="0"/>
              <a:t>interpolation: </a:t>
            </a:r>
            <a:r>
              <a:rPr lang="en-US" sz="2800" dirty="0"/>
              <a:t>One of the above interpolation methods  [optional]</a:t>
            </a:r>
          </a:p>
          <a:p>
            <a:endParaRPr lang="en-IN" sz="2800" dirty="0"/>
          </a:p>
        </p:txBody>
      </p:sp>
    </p:spTree>
    <p:extLst>
      <p:ext uri="{BB962C8B-B14F-4D97-AF65-F5344CB8AC3E}">
        <p14:creationId xmlns:p14="http://schemas.microsoft.com/office/powerpoint/2010/main" val="374954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fontAlgn="base"/>
            <a:r>
              <a:rPr lang="en-US" dirty="0" smtClean="0"/>
              <a:t>Under sampling </a:t>
            </a:r>
            <a:r>
              <a:rPr lang="en-US" dirty="0"/>
              <a:t>results in a loss of information about the picture. </a:t>
            </a:r>
            <a:r>
              <a:rPr lang="en-US" dirty="0" smtClean="0"/>
              <a:t>Under sampling </a:t>
            </a:r>
            <a:r>
              <a:rPr lang="en-US" dirty="0"/>
              <a:t>occurs when sampling is done at a frequency lower than the </a:t>
            </a:r>
            <a:r>
              <a:rPr lang="en-US" u="sng" dirty="0" err="1">
                <a:hlinkClick r:id="rId2"/>
              </a:rPr>
              <a:t>Nyquist</a:t>
            </a:r>
            <a:r>
              <a:rPr lang="en-US" u="sng" dirty="0">
                <a:hlinkClick r:id="rId2"/>
              </a:rPr>
              <a:t> Sampling Frequency</a:t>
            </a:r>
            <a:r>
              <a:rPr lang="en-US" dirty="0"/>
              <a:t>. To avoid this loss, we need to have our sampling frequency at least twice that of the highest frequency occurring in the object. </a:t>
            </a:r>
          </a:p>
          <a:p>
            <a:pPr algn="just" fontAlgn="base"/>
            <a:r>
              <a:rPr lang="en-US" dirty="0"/>
              <a:t>This minimum required frequency is referred to as </a:t>
            </a:r>
            <a:r>
              <a:rPr lang="en-US" b="1" dirty="0" err="1"/>
              <a:t>Nyquist</a:t>
            </a:r>
            <a:r>
              <a:rPr lang="en-US" b="1" dirty="0"/>
              <a:t> sampling frequency (</a:t>
            </a:r>
            <a:r>
              <a:rPr lang="en-US" b="1" dirty="0" err="1"/>
              <a:t>fs</a:t>
            </a:r>
            <a:r>
              <a:rPr lang="en-US" b="1" dirty="0"/>
              <a:t>). </a:t>
            </a:r>
            <a:r>
              <a:rPr lang="en-US" dirty="0"/>
              <a:t>It can be stated as:</a:t>
            </a:r>
          </a:p>
          <a:p>
            <a:pPr algn="just"/>
            <a:r>
              <a:rPr lang="en-US" dirty="0" err="1"/>
              <a:t>f</a:t>
            </a:r>
            <a:r>
              <a:rPr lang="en-US" baseline="-25000" dirty="0" err="1"/>
              <a:t>s</a:t>
            </a:r>
            <a:r>
              <a:rPr lang="en-US" dirty="0"/>
              <a:t> =</a:t>
            </a:r>
            <a:r>
              <a:rPr lang="en-US" dirty="0" smtClean="0"/>
              <a:t>2*</a:t>
            </a:r>
            <a:r>
              <a:rPr lang="en-US" dirty="0" err="1" smtClean="0"/>
              <a:t>f</a:t>
            </a:r>
            <a:r>
              <a:rPr lang="en-US" baseline="-25000" dirty="0" err="1" smtClean="0"/>
              <a:t>max</a:t>
            </a:r>
            <a:endParaRPr lang="en-IN" dirty="0"/>
          </a:p>
        </p:txBody>
      </p:sp>
    </p:spTree>
    <p:extLst>
      <p:ext uri="{BB962C8B-B14F-4D97-AF65-F5344CB8AC3E}">
        <p14:creationId xmlns:p14="http://schemas.microsoft.com/office/powerpoint/2010/main" val="355455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76200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31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b="1" dirty="0"/>
              <a:t>Methods of Anti-Aliasing (AA)</a:t>
            </a:r>
            <a:br>
              <a:rPr lang="en-US" b="1" dirty="0"/>
            </a:br>
            <a:endParaRPr lang="en-IN" dirty="0"/>
          </a:p>
        </p:txBody>
      </p:sp>
      <p:sp>
        <p:nvSpPr>
          <p:cNvPr id="3" name="Content Placeholder 2"/>
          <p:cNvSpPr>
            <a:spLocks noGrp="1"/>
          </p:cNvSpPr>
          <p:nvPr>
            <p:ph idx="1"/>
          </p:nvPr>
        </p:nvSpPr>
        <p:spPr/>
        <p:txBody>
          <a:bodyPr/>
          <a:lstStyle/>
          <a:p>
            <a:pPr fontAlgn="base"/>
            <a:r>
              <a:rPr lang="en-US" dirty="0" smtClean="0"/>
              <a:t>There </a:t>
            </a:r>
            <a:r>
              <a:rPr lang="en-US" dirty="0"/>
              <a:t>are four methods of Anti-Aliasing. These methods are mentioned below.</a:t>
            </a:r>
          </a:p>
          <a:p>
            <a:pPr fontAlgn="base"/>
            <a:r>
              <a:rPr lang="en-US" dirty="0"/>
              <a:t>High-Resolution Display</a:t>
            </a:r>
          </a:p>
          <a:p>
            <a:pPr fontAlgn="base"/>
            <a:r>
              <a:rPr lang="en-US" dirty="0"/>
              <a:t>Post-Filtering</a:t>
            </a:r>
          </a:p>
          <a:p>
            <a:pPr fontAlgn="base"/>
            <a:r>
              <a:rPr lang="en-US" dirty="0"/>
              <a:t>Pre-Filtering</a:t>
            </a:r>
          </a:p>
          <a:p>
            <a:pPr fontAlgn="base"/>
            <a:r>
              <a:rPr lang="en-US" dirty="0"/>
              <a:t>Pixel Phasing</a:t>
            </a:r>
          </a:p>
          <a:p>
            <a:endParaRPr lang="en-IN" dirty="0"/>
          </a:p>
        </p:txBody>
      </p:sp>
    </p:spTree>
    <p:extLst>
      <p:ext uri="{BB962C8B-B14F-4D97-AF65-F5344CB8AC3E}">
        <p14:creationId xmlns:p14="http://schemas.microsoft.com/office/powerpoint/2010/main" val="387733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620000" cy="731838"/>
          </a:xfrm>
        </p:spPr>
        <p:txBody>
          <a:bodyPr/>
          <a:lstStyle/>
          <a:p>
            <a:r>
              <a:rPr lang="en-US" b="1" dirty="0"/>
              <a:t>1. Using High-Resolution Display</a:t>
            </a:r>
            <a:br>
              <a:rPr lang="en-US" b="1" dirty="0"/>
            </a:br>
            <a:endParaRPr lang="en-IN" dirty="0"/>
          </a:p>
        </p:txBody>
      </p:sp>
      <p:sp>
        <p:nvSpPr>
          <p:cNvPr id="3" name="Content Placeholder 2"/>
          <p:cNvSpPr>
            <a:spLocks noGrp="1"/>
          </p:cNvSpPr>
          <p:nvPr>
            <p:ph idx="1"/>
          </p:nvPr>
        </p:nvSpPr>
        <p:spPr>
          <a:xfrm>
            <a:off x="457200" y="1828800"/>
            <a:ext cx="7620000" cy="4572000"/>
          </a:xfrm>
        </p:spPr>
        <p:txBody>
          <a:bodyPr/>
          <a:lstStyle/>
          <a:p>
            <a:pPr fontAlgn="base"/>
            <a:r>
              <a:rPr lang="en-US" dirty="0" smtClean="0"/>
              <a:t>One </a:t>
            </a:r>
            <a:r>
              <a:rPr lang="en-US" dirty="0"/>
              <a:t>way to reduce the aliasing effect and increase the sampling rate is to simply display objects at a higher resolution. Using high resolution, the </a:t>
            </a:r>
            <a:r>
              <a:rPr lang="en-US" dirty="0" err="1"/>
              <a:t>jaggies</a:t>
            </a:r>
            <a:r>
              <a:rPr lang="en-US" dirty="0"/>
              <a:t> become so small that they become indistinguishable from the human eye. Hence, jagged edges get blurred out and edges appear smooth. </a:t>
            </a:r>
          </a:p>
          <a:p>
            <a:pPr fontAlgn="base"/>
            <a:r>
              <a:rPr lang="en-US" b="1" dirty="0"/>
              <a:t>Practical applications:</a:t>
            </a:r>
            <a:r>
              <a:rPr lang="en-US" dirty="0"/>
              <a:t> For example, retina displays in Apple devices, and OLED displays have high pixel density due to which </a:t>
            </a:r>
            <a:r>
              <a:rPr lang="en-US" dirty="0" err="1"/>
              <a:t>jaggies</a:t>
            </a:r>
            <a:r>
              <a:rPr lang="en-US" dirty="0"/>
              <a:t> formed are so small that they blurred and are indistinguishable by our eyes.</a:t>
            </a:r>
          </a:p>
          <a:p>
            <a:endParaRPr lang="en-IN" dirty="0"/>
          </a:p>
        </p:txBody>
      </p:sp>
    </p:spTree>
    <p:extLst>
      <p:ext uri="{BB962C8B-B14F-4D97-AF65-F5344CB8AC3E}">
        <p14:creationId xmlns:p14="http://schemas.microsoft.com/office/powerpoint/2010/main" val="226665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86800" cy="1143000"/>
          </a:xfrm>
        </p:spPr>
        <p:txBody>
          <a:bodyPr/>
          <a:lstStyle/>
          <a:p>
            <a:r>
              <a:rPr lang="en-IN" b="1" dirty="0"/>
              <a:t>2. Post Filtering (</a:t>
            </a:r>
            <a:r>
              <a:rPr lang="en-IN" b="1" dirty="0" err="1"/>
              <a:t>Supersampling</a:t>
            </a:r>
            <a:r>
              <a:rPr lang="en-IN" b="1" dirty="0"/>
              <a:t>)</a:t>
            </a:r>
            <a:br>
              <a:rPr lang="en-IN" b="1" dirty="0"/>
            </a:br>
            <a:endParaRPr lang="en-IN" dirty="0"/>
          </a:p>
        </p:txBody>
      </p:sp>
      <p:sp>
        <p:nvSpPr>
          <p:cNvPr id="3" name="Content Placeholder 2"/>
          <p:cNvSpPr>
            <a:spLocks noGrp="1"/>
          </p:cNvSpPr>
          <p:nvPr>
            <p:ph idx="1"/>
          </p:nvPr>
        </p:nvSpPr>
        <p:spPr/>
        <p:txBody>
          <a:bodyPr>
            <a:normAutofit lnSpcReduction="10000"/>
          </a:bodyPr>
          <a:lstStyle/>
          <a:p>
            <a:pPr fontAlgn="base"/>
            <a:r>
              <a:rPr lang="en-US" dirty="0"/>
              <a:t>In this method, we are increasing the sampling resolution by treating the screen as if it’s made of a much more fine grid, due to which the effective pixel size is reduced. But the screen resolution remains the same. Now, intensity from each </a:t>
            </a:r>
            <a:r>
              <a:rPr lang="en-US" dirty="0" err="1"/>
              <a:t>subpixel</a:t>
            </a:r>
            <a:r>
              <a:rPr lang="en-US" dirty="0"/>
              <a:t> is calculated and the average intensity of the pixel is found from the average of intensities of </a:t>
            </a:r>
            <a:r>
              <a:rPr lang="en-US" dirty="0" err="1"/>
              <a:t>subpixels</a:t>
            </a:r>
            <a:r>
              <a:rPr lang="en-US" dirty="0"/>
              <a:t>. Thus we do sampling at a higher resolution and display the image at a lower resolution or resolution of the screen, hence this technique is called </a:t>
            </a:r>
            <a:r>
              <a:rPr lang="en-US" dirty="0" err="1"/>
              <a:t>supersampling</a:t>
            </a:r>
            <a:r>
              <a:rPr lang="en-US" dirty="0"/>
              <a:t>. This method is also known as post filtration as this procedure is done after generating the rasterized image. </a:t>
            </a:r>
          </a:p>
          <a:p>
            <a:pPr fontAlgn="base"/>
            <a:r>
              <a:rPr lang="en-US" b="1" dirty="0"/>
              <a:t>Practical Applications:</a:t>
            </a:r>
            <a:r>
              <a:rPr lang="en-US" dirty="0"/>
              <a:t> In gaming, </a:t>
            </a:r>
            <a:r>
              <a:rPr lang="en-US" b="1" dirty="0"/>
              <a:t>SSAA (</a:t>
            </a:r>
            <a:r>
              <a:rPr lang="en-US" b="1" dirty="0" err="1"/>
              <a:t>Supersample</a:t>
            </a:r>
            <a:r>
              <a:rPr lang="en-US" b="1" dirty="0"/>
              <a:t> Antialiasing)</a:t>
            </a:r>
            <a:r>
              <a:rPr lang="en-US" dirty="0"/>
              <a:t> or </a:t>
            </a:r>
            <a:r>
              <a:rPr lang="en-US" b="1" dirty="0"/>
              <a:t>FSAA (Full-Scene Antialiasing)</a:t>
            </a:r>
            <a:r>
              <a:rPr lang="en-US" dirty="0"/>
              <a:t> is used to create the best image quality. It is often called pure AA and hence is very slow and has a very high computational cost. </a:t>
            </a:r>
          </a:p>
          <a:p>
            <a:endParaRPr lang="en-IN" dirty="0"/>
          </a:p>
        </p:txBody>
      </p:sp>
    </p:spTree>
    <p:extLst>
      <p:ext uri="{BB962C8B-B14F-4D97-AF65-F5344CB8AC3E}">
        <p14:creationId xmlns:p14="http://schemas.microsoft.com/office/powerpoint/2010/main" val="79599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Pre-Filtering (Area Sampling)</a:t>
            </a:r>
            <a:br>
              <a:rPr lang="en-US" b="1" dirty="0"/>
            </a:br>
            <a:endParaRPr lang="en-IN" dirty="0"/>
          </a:p>
        </p:txBody>
      </p:sp>
      <p:sp>
        <p:nvSpPr>
          <p:cNvPr id="3" name="Content Placeholder 2"/>
          <p:cNvSpPr>
            <a:spLocks noGrp="1"/>
          </p:cNvSpPr>
          <p:nvPr>
            <p:ph idx="1"/>
          </p:nvPr>
        </p:nvSpPr>
        <p:spPr/>
        <p:txBody>
          <a:bodyPr/>
          <a:lstStyle/>
          <a:p>
            <a:pPr fontAlgn="base"/>
            <a:r>
              <a:rPr lang="en-US" dirty="0" smtClean="0"/>
              <a:t>In </a:t>
            </a:r>
            <a:r>
              <a:rPr lang="en-US" dirty="0"/>
              <a:t>area sampling, pixel intensities are calculated proportionally to areas of overlap of each pixel with objects to be displayed. Here pixel color is computed based on the overlap of the scene’s objects with a pixel area.</a:t>
            </a:r>
          </a:p>
          <a:p>
            <a:pPr fontAlgn="base"/>
            <a:r>
              <a:rPr lang="en-US" b="1" dirty="0"/>
              <a:t>Example:</a:t>
            </a:r>
            <a:r>
              <a:rPr lang="en-US" dirty="0"/>
              <a:t> Suppose, a line passes through two pixels. The pixel covering a bigger portion(90%) of the line displays 90% intensity while less area(10%) covering the pixel displays 10-15% intensity. If the pixel area overlaps with different color areas, then the final pixel color is taken as an average of colors of the overlap area. This method is also known as pre-filtering as this procedure is done </a:t>
            </a:r>
            <a:r>
              <a:rPr lang="en-US" b="1" dirty="0"/>
              <a:t>BEFORE</a:t>
            </a:r>
            <a:r>
              <a:rPr lang="en-US" dirty="0"/>
              <a:t> generating the rasterized image. It’s done using some graphics primitive algorithms.</a:t>
            </a:r>
          </a:p>
          <a:p>
            <a:endParaRPr lang="en-IN" dirty="0"/>
          </a:p>
        </p:txBody>
      </p:sp>
    </p:spTree>
    <p:extLst>
      <p:ext uri="{BB962C8B-B14F-4D97-AF65-F5344CB8AC3E}">
        <p14:creationId xmlns:p14="http://schemas.microsoft.com/office/powerpoint/2010/main" val="100720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Pixel Phasing</a:t>
            </a:r>
            <a:br>
              <a:rPr lang="en-US" b="1" dirty="0"/>
            </a:br>
            <a:endParaRPr lang="en-IN" dirty="0"/>
          </a:p>
        </p:txBody>
      </p:sp>
      <p:sp>
        <p:nvSpPr>
          <p:cNvPr id="3" name="Content Placeholder 2"/>
          <p:cNvSpPr>
            <a:spLocks noGrp="1"/>
          </p:cNvSpPr>
          <p:nvPr>
            <p:ph idx="1"/>
          </p:nvPr>
        </p:nvSpPr>
        <p:spPr/>
        <p:txBody>
          <a:bodyPr/>
          <a:lstStyle/>
          <a:p>
            <a:pPr fontAlgn="base"/>
            <a:r>
              <a:rPr lang="en-US" dirty="0" smtClean="0"/>
              <a:t>It’s </a:t>
            </a:r>
            <a:r>
              <a:rPr lang="en-US" dirty="0"/>
              <a:t>a technique to remove aliasing. Here pixel positions are shifted to nearly approximate positions near object geometry. Some systems allow the size of individual pixels to be adjusted for distributing intensities which is helpful in pixel phasing.</a:t>
            </a:r>
          </a:p>
          <a:p>
            <a:endParaRPr lang="en-IN" dirty="0"/>
          </a:p>
        </p:txBody>
      </p:sp>
    </p:spTree>
    <p:extLst>
      <p:ext uri="{BB962C8B-B14F-4D97-AF65-F5344CB8AC3E}">
        <p14:creationId xmlns:p14="http://schemas.microsoft.com/office/powerpoint/2010/main" val="42654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Anti-Aliasing</a:t>
            </a:r>
            <a:br>
              <a:rPr lang="en-US" b="1" dirty="0"/>
            </a:br>
            <a:endParaRPr lang="en-IN" dirty="0"/>
          </a:p>
        </p:txBody>
      </p:sp>
      <p:sp>
        <p:nvSpPr>
          <p:cNvPr id="3" name="Content Placeholder 2"/>
          <p:cNvSpPr>
            <a:spLocks noGrp="1"/>
          </p:cNvSpPr>
          <p:nvPr>
            <p:ph idx="1"/>
          </p:nvPr>
        </p:nvSpPr>
        <p:spPr>
          <a:xfrm>
            <a:off x="457200" y="1219200"/>
            <a:ext cx="7696200" cy="5181600"/>
          </a:xfrm>
        </p:spPr>
        <p:txBody>
          <a:bodyPr>
            <a:normAutofit lnSpcReduction="10000"/>
          </a:bodyPr>
          <a:lstStyle/>
          <a:p>
            <a:pPr fontAlgn="base"/>
            <a:r>
              <a:rPr lang="en-US" dirty="0" smtClean="0"/>
              <a:t>Anti-Aliasing </a:t>
            </a:r>
            <a:r>
              <a:rPr lang="en-US" dirty="0"/>
              <a:t>can be broadly classified into two broad categories. </a:t>
            </a:r>
            <a:endParaRPr lang="en-US" dirty="0" smtClean="0"/>
          </a:p>
          <a:p>
            <a:pPr algn="just" fontAlgn="base"/>
            <a:r>
              <a:rPr lang="en-US" b="1" dirty="0" smtClean="0"/>
              <a:t>Spatial </a:t>
            </a:r>
            <a:r>
              <a:rPr lang="en-US" b="1" dirty="0"/>
              <a:t>Anti-Aliasing:</a:t>
            </a:r>
            <a:r>
              <a:rPr lang="en-US" dirty="0"/>
              <a:t> Spatial Anti-Aliasing is a technique that is used in cases when a low-resolution picture has </a:t>
            </a:r>
            <a:r>
              <a:rPr lang="en-US" dirty="0" err="1"/>
              <a:t>jaggies</a:t>
            </a:r>
            <a:r>
              <a:rPr lang="en-US" dirty="0"/>
              <a:t>. It is used to minimize the distortion effects upon the representation of the higher image to a lower image. These are classified as:</a:t>
            </a:r>
          </a:p>
          <a:p>
            <a:pPr lvl="1" fontAlgn="base"/>
            <a:r>
              <a:rPr lang="en-US" dirty="0"/>
              <a:t>Super Sampling Anti-Aliasing</a:t>
            </a:r>
          </a:p>
          <a:p>
            <a:pPr lvl="1" fontAlgn="base"/>
            <a:r>
              <a:rPr lang="en-US" dirty="0"/>
              <a:t>Multi-Sample Anti-Aliasing</a:t>
            </a:r>
          </a:p>
          <a:p>
            <a:pPr algn="just" fontAlgn="base"/>
            <a:r>
              <a:rPr lang="en-US" b="1" dirty="0"/>
              <a:t>Post-Process Anti-Aliasing:</a:t>
            </a:r>
            <a:r>
              <a:rPr lang="en-US" dirty="0"/>
              <a:t> Post-Processing Anti-Aliasing is a technique used when every process is blurred in the rendering processing. It is a quicker technique in comparison to Spatial Anti-Aliasing. It is of the following types:</a:t>
            </a:r>
          </a:p>
          <a:p>
            <a:pPr lvl="1" fontAlgn="base"/>
            <a:r>
              <a:rPr lang="en-US" dirty="0"/>
              <a:t>Temporal </a:t>
            </a:r>
            <a:r>
              <a:rPr lang="en-US" dirty="0" err="1"/>
              <a:t>AntiAliasing</a:t>
            </a:r>
            <a:endParaRPr lang="en-US" dirty="0"/>
          </a:p>
          <a:p>
            <a:pPr lvl="1" fontAlgn="base"/>
            <a:r>
              <a:rPr lang="en-US" dirty="0"/>
              <a:t>Enhanced </a:t>
            </a:r>
            <a:r>
              <a:rPr lang="en-US" dirty="0" err="1"/>
              <a:t>Subpixel</a:t>
            </a:r>
            <a:r>
              <a:rPr lang="en-US" dirty="0"/>
              <a:t> Morphological Antialiasing</a:t>
            </a:r>
          </a:p>
          <a:p>
            <a:endParaRPr lang="en-IN" dirty="0"/>
          </a:p>
        </p:txBody>
      </p:sp>
    </p:spTree>
    <p:extLst>
      <p:ext uri="{BB962C8B-B14F-4D97-AF65-F5344CB8AC3E}">
        <p14:creationId xmlns:p14="http://schemas.microsoft.com/office/powerpoint/2010/main" val="3469490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54</TotalTime>
  <Words>502</Words>
  <Application>Microsoft Office PowerPoint</Application>
  <PresentationFormat>On-screen Show (4:3)</PresentationFormat>
  <Paragraphs>49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Antialiasing</vt:lpstr>
      <vt:lpstr>PowerPoint Presentation</vt:lpstr>
      <vt:lpstr>PowerPoint Presentation</vt:lpstr>
      <vt:lpstr>Methods of Anti-Aliasing (AA) </vt:lpstr>
      <vt:lpstr>1. Using High-Resolution Display </vt:lpstr>
      <vt:lpstr>2. Post Filtering (Supersampling) </vt:lpstr>
      <vt:lpstr>3. Pre-Filtering (Area Sampling) </vt:lpstr>
      <vt:lpstr>4. Pixel Phasing </vt:lpstr>
      <vt:lpstr>Types of Anti-Aliasing </vt:lpstr>
      <vt:lpstr>Image resizing</vt:lpstr>
      <vt:lpstr>Choice of Interpolation Method for Resizing: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Antialiasing</dc:title>
  <dc:creator>IT</dc:creator>
  <cp:lastModifiedBy>patilap</cp:lastModifiedBy>
  <cp:revision>4</cp:revision>
  <dcterms:created xsi:type="dcterms:W3CDTF">2006-08-16T00:00:00Z</dcterms:created>
  <dcterms:modified xsi:type="dcterms:W3CDTF">2025-01-23T07:26:32Z</dcterms:modified>
</cp:coreProperties>
</file>