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9" r:id="rId4"/>
    <p:sldId id="257" r:id="rId5"/>
    <p:sldId id="258" r:id="rId6"/>
    <p:sldId id="266" r:id="rId7"/>
    <p:sldId id="259" r:id="rId8"/>
    <p:sldId id="260" r:id="rId9"/>
    <p:sldId id="261" r:id="rId10"/>
    <p:sldId id="262" r:id="rId11"/>
    <p:sldId id="267" r:id="rId12"/>
    <p:sldId id="263" r:id="rId13"/>
    <p:sldId id="264" r:id="rId14"/>
    <p:sldId id="265"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1" d="100"/>
          <a:sy n="51" d="100"/>
        </p:scale>
        <p:origin x="-150"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B80BD39-6F3D-4A13-A3A5-8BADE4EC30B7}" type="datetimeFigureOut">
              <a:rPr lang="en-IN" smtClean="0"/>
              <a:t>13-02-2025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C8E4D3-4C29-45BD-B6FB-8F1B955738D7}" type="slidenum">
              <a:rPr lang="en-IN" smtClean="0"/>
              <a:t>‹#›</a:t>
            </a:fld>
            <a:endParaRPr lang="en-IN"/>
          </a:p>
        </p:txBody>
      </p:sp>
    </p:spTree>
    <p:extLst>
      <p:ext uri="{BB962C8B-B14F-4D97-AF65-F5344CB8AC3E}">
        <p14:creationId xmlns:p14="http://schemas.microsoft.com/office/powerpoint/2010/main" val="410017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B80BD39-6F3D-4A13-A3A5-8BADE4EC30B7}" type="datetimeFigureOut">
              <a:rPr lang="en-IN" smtClean="0"/>
              <a:t>13-02-2025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C8E4D3-4C29-45BD-B6FB-8F1B955738D7}" type="slidenum">
              <a:rPr lang="en-IN" smtClean="0"/>
              <a:t>‹#›</a:t>
            </a:fld>
            <a:endParaRPr lang="en-IN"/>
          </a:p>
        </p:txBody>
      </p:sp>
    </p:spTree>
    <p:extLst>
      <p:ext uri="{BB962C8B-B14F-4D97-AF65-F5344CB8AC3E}">
        <p14:creationId xmlns:p14="http://schemas.microsoft.com/office/powerpoint/2010/main" val="2887264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B80BD39-6F3D-4A13-A3A5-8BADE4EC30B7}" type="datetimeFigureOut">
              <a:rPr lang="en-IN" smtClean="0"/>
              <a:t>13-02-2025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C8E4D3-4C29-45BD-B6FB-8F1B955738D7}" type="slidenum">
              <a:rPr lang="en-IN" smtClean="0"/>
              <a:t>‹#›</a:t>
            </a:fld>
            <a:endParaRPr lang="en-IN"/>
          </a:p>
        </p:txBody>
      </p:sp>
    </p:spTree>
    <p:extLst>
      <p:ext uri="{BB962C8B-B14F-4D97-AF65-F5344CB8AC3E}">
        <p14:creationId xmlns:p14="http://schemas.microsoft.com/office/powerpoint/2010/main" val="2323589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B80BD39-6F3D-4A13-A3A5-8BADE4EC30B7}" type="datetimeFigureOut">
              <a:rPr lang="en-IN" smtClean="0"/>
              <a:t>13-02-2025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C8E4D3-4C29-45BD-B6FB-8F1B955738D7}" type="slidenum">
              <a:rPr lang="en-IN" smtClean="0"/>
              <a:t>‹#›</a:t>
            </a:fld>
            <a:endParaRPr lang="en-IN"/>
          </a:p>
        </p:txBody>
      </p:sp>
    </p:spTree>
    <p:extLst>
      <p:ext uri="{BB962C8B-B14F-4D97-AF65-F5344CB8AC3E}">
        <p14:creationId xmlns:p14="http://schemas.microsoft.com/office/powerpoint/2010/main" val="4210849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80BD39-6F3D-4A13-A3A5-8BADE4EC30B7}" type="datetimeFigureOut">
              <a:rPr lang="en-IN" smtClean="0"/>
              <a:t>13-02-2025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C8E4D3-4C29-45BD-B6FB-8F1B955738D7}" type="slidenum">
              <a:rPr lang="en-IN" smtClean="0"/>
              <a:t>‹#›</a:t>
            </a:fld>
            <a:endParaRPr lang="en-IN"/>
          </a:p>
        </p:txBody>
      </p:sp>
    </p:spTree>
    <p:extLst>
      <p:ext uri="{BB962C8B-B14F-4D97-AF65-F5344CB8AC3E}">
        <p14:creationId xmlns:p14="http://schemas.microsoft.com/office/powerpoint/2010/main" val="2371793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B80BD39-6F3D-4A13-A3A5-8BADE4EC30B7}" type="datetimeFigureOut">
              <a:rPr lang="en-IN" smtClean="0"/>
              <a:t>13-02-2025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C8E4D3-4C29-45BD-B6FB-8F1B955738D7}" type="slidenum">
              <a:rPr lang="en-IN" smtClean="0"/>
              <a:t>‹#›</a:t>
            </a:fld>
            <a:endParaRPr lang="en-IN"/>
          </a:p>
        </p:txBody>
      </p:sp>
    </p:spTree>
    <p:extLst>
      <p:ext uri="{BB962C8B-B14F-4D97-AF65-F5344CB8AC3E}">
        <p14:creationId xmlns:p14="http://schemas.microsoft.com/office/powerpoint/2010/main" val="3558071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B80BD39-6F3D-4A13-A3A5-8BADE4EC30B7}" type="datetimeFigureOut">
              <a:rPr lang="en-IN" smtClean="0"/>
              <a:t>13-02-2025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C8E4D3-4C29-45BD-B6FB-8F1B955738D7}" type="slidenum">
              <a:rPr lang="en-IN" smtClean="0"/>
              <a:t>‹#›</a:t>
            </a:fld>
            <a:endParaRPr lang="en-IN"/>
          </a:p>
        </p:txBody>
      </p:sp>
    </p:spTree>
    <p:extLst>
      <p:ext uri="{BB962C8B-B14F-4D97-AF65-F5344CB8AC3E}">
        <p14:creationId xmlns:p14="http://schemas.microsoft.com/office/powerpoint/2010/main" val="691529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B80BD39-6F3D-4A13-A3A5-8BADE4EC30B7}" type="datetimeFigureOut">
              <a:rPr lang="en-IN" smtClean="0"/>
              <a:t>13-02-2025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C8E4D3-4C29-45BD-B6FB-8F1B955738D7}" type="slidenum">
              <a:rPr lang="en-IN" smtClean="0"/>
              <a:t>‹#›</a:t>
            </a:fld>
            <a:endParaRPr lang="en-IN"/>
          </a:p>
        </p:txBody>
      </p:sp>
    </p:spTree>
    <p:extLst>
      <p:ext uri="{BB962C8B-B14F-4D97-AF65-F5344CB8AC3E}">
        <p14:creationId xmlns:p14="http://schemas.microsoft.com/office/powerpoint/2010/main" val="358040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80BD39-6F3D-4A13-A3A5-8BADE4EC30B7}" type="datetimeFigureOut">
              <a:rPr lang="en-IN" smtClean="0"/>
              <a:t>13-02-2025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7C8E4D3-4C29-45BD-B6FB-8F1B955738D7}" type="slidenum">
              <a:rPr lang="en-IN" smtClean="0"/>
              <a:t>‹#›</a:t>
            </a:fld>
            <a:endParaRPr lang="en-IN"/>
          </a:p>
        </p:txBody>
      </p:sp>
    </p:spTree>
    <p:extLst>
      <p:ext uri="{BB962C8B-B14F-4D97-AF65-F5344CB8AC3E}">
        <p14:creationId xmlns:p14="http://schemas.microsoft.com/office/powerpoint/2010/main" val="2054405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80BD39-6F3D-4A13-A3A5-8BADE4EC30B7}" type="datetimeFigureOut">
              <a:rPr lang="en-IN" smtClean="0"/>
              <a:t>13-02-2025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C8E4D3-4C29-45BD-B6FB-8F1B955738D7}" type="slidenum">
              <a:rPr lang="en-IN" smtClean="0"/>
              <a:t>‹#›</a:t>
            </a:fld>
            <a:endParaRPr lang="en-IN"/>
          </a:p>
        </p:txBody>
      </p:sp>
    </p:spTree>
    <p:extLst>
      <p:ext uri="{BB962C8B-B14F-4D97-AF65-F5344CB8AC3E}">
        <p14:creationId xmlns:p14="http://schemas.microsoft.com/office/powerpoint/2010/main" val="2344543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80BD39-6F3D-4A13-A3A5-8BADE4EC30B7}" type="datetimeFigureOut">
              <a:rPr lang="en-IN" smtClean="0"/>
              <a:t>13-02-2025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C8E4D3-4C29-45BD-B6FB-8F1B955738D7}" type="slidenum">
              <a:rPr lang="en-IN" smtClean="0"/>
              <a:t>‹#›</a:t>
            </a:fld>
            <a:endParaRPr lang="en-IN"/>
          </a:p>
        </p:txBody>
      </p:sp>
    </p:spTree>
    <p:extLst>
      <p:ext uri="{BB962C8B-B14F-4D97-AF65-F5344CB8AC3E}">
        <p14:creationId xmlns:p14="http://schemas.microsoft.com/office/powerpoint/2010/main" val="813571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80BD39-6F3D-4A13-A3A5-8BADE4EC30B7}" type="datetimeFigureOut">
              <a:rPr lang="en-IN" smtClean="0"/>
              <a:t>13-02-2025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C8E4D3-4C29-45BD-B6FB-8F1B955738D7}" type="slidenum">
              <a:rPr lang="en-IN" smtClean="0"/>
              <a:t>‹#›</a:t>
            </a:fld>
            <a:endParaRPr lang="en-IN"/>
          </a:p>
        </p:txBody>
      </p:sp>
    </p:spTree>
    <p:extLst>
      <p:ext uri="{BB962C8B-B14F-4D97-AF65-F5344CB8AC3E}">
        <p14:creationId xmlns:p14="http://schemas.microsoft.com/office/powerpoint/2010/main" val="28260745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in.mathworks.com/help/wavelet/gs/what-is-a-wavelet.html" TargetMode="External"/><Relationship Id="rId2" Type="http://schemas.openxmlformats.org/officeDocument/2006/relationships/hyperlink" Target="https://en.wikipedia.org/wiki/Fourier_transfor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www.geeksforgeeks.org/digital-image-processing-basics/" TargetMode="External"/><Relationship Id="rId4" Type="http://schemas.openxmlformats.org/officeDocument/2006/relationships/hyperlink" Target="https://www.geeksforgeeks.org/what-is-noise-factor/"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1196752"/>
            <a:ext cx="7772400" cy="1470025"/>
          </a:xfrm>
        </p:spPr>
        <p:txBody>
          <a:bodyPr/>
          <a:lstStyle/>
          <a:p>
            <a:r>
              <a:rPr lang="en-US" b="1" dirty="0" smtClean="0"/>
              <a:t>Image noise</a:t>
            </a:r>
            <a:r>
              <a:rPr lang="en-US" dirty="0" smtClean="0"/>
              <a:t> </a:t>
            </a:r>
            <a:endParaRPr lang="en-IN" dirty="0"/>
          </a:p>
        </p:txBody>
      </p:sp>
      <p:sp>
        <p:nvSpPr>
          <p:cNvPr id="3" name="Subtitle 2"/>
          <p:cNvSpPr>
            <a:spLocks noGrp="1"/>
          </p:cNvSpPr>
          <p:nvPr>
            <p:ph type="subTitle" idx="1"/>
          </p:nvPr>
        </p:nvSpPr>
        <p:spPr>
          <a:xfrm>
            <a:off x="539552" y="3356992"/>
            <a:ext cx="8064896" cy="2281808"/>
          </a:xfrm>
        </p:spPr>
        <p:txBody>
          <a:bodyPr>
            <a:noAutofit/>
          </a:bodyPr>
          <a:lstStyle/>
          <a:p>
            <a:pPr algn="just"/>
            <a:r>
              <a:rPr lang="en-US" sz="2800" dirty="0" smtClean="0">
                <a:solidFill>
                  <a:schemeClr val="tx1"/>
                </a:solidFill>
              </a:rPr>
              <a:t>It refers to random variations in pixel values that are not part of the actual image content. It can distort or degrade the quality of an image, making it look grainy or pixelated. Image noise typically arises due to various factors during image capture or processing.</a:t>
            </a:r>
          </a:p>
          <a:p>
            <a:endParaRPr lang="en-IN" sz="2800" b="1" dirty="0">
              <a:solidFill>
                <a:schemeClr val="tx1"/>
              </a:solidFill>
            </a:endParaRPr>
          </a:p>
        </p:txBody>
      </p:sp>
    </p:spTree>
    <p:extLst>
      <p:ext uri="{BB962C8B-B14F-4D97-AF65-F5344CB8AC3E}">
        <p14:creationId xmlns:p14="http://schemas.microsoft.com/office/powerpoint/2010/main" val="1836822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4. Speckle Noise</a:t>
            </a:r>
            <a:br>
              <a:rPr lang="en-US" b="1" dirty="0" smtClean="0"/>
            </a:br>
            <a:endParaRPr lang="en-IN" dirty="0"/>
          </a:p>
        </p:txBody>
      </p:sp>
      <p:sp>
        <p:nvSpPr>
          <p:cNvPr id="3" name="Content Placeholder 2"/>
          <p:cNvSpPr>
            <a:spLocks noGrp="1"/>
          </p:cNvSpPr>
          <p:nvPr>
            <p:ph idx="1"/>
          </p:nvPr>
        </p:nvSpPr>
        <p:spPr/>
        <p:txBody>
          <a:bodyPr>
            <a:normAutofit/>
          </a:bodyPr>
          <a:lstStyle/>
          <a:p>
            <a:r>
              <a:rPr lang="en-US" b="1" dirty="0" smtClean="0"/>
              <a:t>Description</a:t>
            </a:r>
            <a:r>
              <a:rPr lang="en-US" dirty="0" smtClean="0"/>
              <a:t>: Speckle noise manifests as grainy patterns or specks throughout the image. It's similar to salt-and-pepper noise but is typically more uniform and closely packed.</a:t>
            </a:r>
          </a:p>
          <a:p>
            <a:r>
              <a:rPr lang="en-US" b="1" dirty="0" smtClean="0"/>
              <a:t>Cause</a:t>
            </a:r>
            <a:r>
              <a:rPr lang="en-US" dirty="0" smtClean="0"/>
              <a:t>: It can be caused by issues in the image sensor or by interference from other signals.</a:t>
            </a:r>
          </a:p>
          <a:p>
            <a:r>
              <a:rPr lang="en-US" b="1" dirty="0" smtClean="0"/>
              <a:t>Visual Effect</a:t>
            </a:r>
            <a:r>
              <a:rPr lang="en-US" dirty="0" smtClean="0"/>
              <a:t>: It looks like random grainy dots in the image.</a:t>
            </a:r>
          </a:p>
          <a:p>
            <a:endParaRPr lang="en-IN" dirty="0"/>
          </a:p>
        </p:txBody>
      </p:sp>
    </p:spTree>
    <p:extLst>
      <p:ext uri="{BB962C8B-B14F-4D97-AF65-F5344CB8AC3E}">
        <p14:creationId xmlns:p14="http://schemas.microsoft.com/office/powerpoint/2010/main" val="4004157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484784"/>
            <a:ext cx="8064896"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0517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5. Quantization Noise</a:t>
            </a:r>
            <a:br>
              <a:rPr lang="en-US" b="1" dirty="0" smtClean="0"/>
            </a:br>
            <a:endParaRPr lang="en-IN" dirty="0"/>
          </a:p>
        </p:txBody>
      </p:sp>
      <p:sp>
        <p:nvSpPr>
          <p:cNvPr id="3" name="Content Placeholder 2"/>
          <p:cNvSpPr>
            <a:spLocks noGrp="1"/>
          </p:cNvSpPr>
          <p:nvPr>
            <p:ph idx="1"/>
          </p:nvPr>
        </p:nvSpPr>
        <p:spPr/>
        <p:txBody>
          <a:bodyPr>
            <a:normAutofit fontScale="92500"/>
          </a:bodyPr>
          <a:lstStyle/>
          <a:p>
            <a:r>
              <a:rPr lang="en-US" b="1" dirty="0" smtClean="0"/>
              <a:t>Description</a:t>
            </a:r>
            <a:r>
              <a:rPr lang="en-US" dirty="0" smtClean="0"/>
              <a:t>: This occurs when an image is converted from a higher bit depth to a lower one, causing small errors in pixel value representation.</a:t>
            </a:r>
          </a:p>
          <a:p>
            <a:r>
              <a:rPr lang="en-US" b="1" dirty="0" smtClean="0"/>
              <a:t>Cause</a:t>
            </a:r>
            <a:r>
              <a:rPr lang="en-US" dirty="0" smtClean="0"/>
              <a:t>: Often happens during digital conversion processes, such as in JPEG compression or reducing the bit depth for storage.</a:t>
            </a:r>
          </a:p>
          <a:p>
            <a:r>
              <a:rPr lang="en-US" b="1" dirty="0" smtClean="0"/>
              <a:t>Visual Effect</a:t>
            </a:r>
            <a:r>
              <a:rPr lang="en-US" dirty="0" smtClean="0"/>
              <a:t>: This can cause a blocky or blurry appearance due to a reduction in color or pixel precision.</a:t>
            </a:r>
          </a:p>
          <a:p>
            <a:endParaRPr lang="en-IN" dirty="0"/>
          </a:p>
        </p:txBody>
      </p:sp>
    </p:spTree>
    <p:extLst>
      <p:ext uri="{BB962C8B-B14F-4D97-AF65-F5344CB8AC3E}">
        <p14:creationId xmlns:p14="http://schemas.microsoft.com/office/powerpoint/2010/main" val="2978174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6. Thermal Noise</a:t>
            </a:r>
            <a:br>
              <a:rPr lang="en-US" b="1" dirty="0" smtClean="0"/>
            </a:br>
            <a:endParaRPr lang="en-IN" dirty="0"/>
          </a:p>
        </p:txBody>
      </p:sp>
      <p:sp>
        <p:nvSpPr>
          <p:cNvPr id="3" name="Content Placeholder 2"/>
          <p:cNvSpPr>
            <a:spLocks noGrp="1"/>
          </p:cNvSpPr>
          <p:nvPr>
            <p:ph idx="1"/>
          </p:nvPr>
        </p:nvSpPr>
        <p:spPr/>
        <p:txBody>
          <a:bodyPr>
            <a:normAutofit/>
          </a:bodyPr>
          <a:lstStyle/>
          <a:p>
            <a:r>
              <a:rPr lang="en-US" b="1" dirty="0" smtClean="0"/>
              <a:t>Description</a:t>
            </a:r>
            <a:r>
              <a:rPr lang="en-US" dirty="0" smtClean="0"/>
              <a:t>: Caused by the random motion of charge carriers (electrons) in the image sensor due to temperature, often appearing as small variations in pixel values.</a:t>
            </a:r>
          </a:p>
          <a:p>
            <a:r>
              <a:rPr lang="en-US" b="1" dirty="0" smtClean="0"/>
              <a:t>Cause</a:t>
            </a:r>
            <a:r>
              <a:rPr lang="en-US" dirty="0" smtClean="0"/>
              <a:t>: Typically occurs in low-light conditions or when using sensors with high exposure.</a:t>
            </a:r>
          </a:p>
          <a:p>
            <a:r>
              <a:rPr lang="en-US" b="1" dirty="0" smtClean="0"/>
              <a:t>Visual Effect</a:t>
            </a:r>
            <a:r>
              <a:rPr lang="en-US" dirty="0" smtClean="0"/>
              <a:t>: It can appear as random pixel variations in both color and brightness.</a:t>
            </a:r>
          </a:p>
          <a:p>
            <a:endParaRPr lang="en-IN" dirty="0"/>
          </a:p>
        </p:txBody>
      </p:sp>
    </p:spTree>
    <p:extLst>
      <p:ext uri="{BB962C8B-B14F-4D97-AF65-F5344CB8AC3E}">
        <p14:creationId xmlns:p14="http://schemas.microsoft.com/office/powerpoint/2010/main" val="30678133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Image </a:t>
            </a:r>
            <a:r>
              <a:rPr lang="en-US" dirty="0" err="1" smtClean="0"/>
              <a:t>Denoising</a:t>
            </a:r>
            <a:r>
              <a:rPr lang="en-US" dirty="0" smtClean="0"/>
              <a:t> using </a:t>
            </a:r>
            <a:r>
              <a:rPr lang="en-US" dirty="0" err="1" smtClean="0"/>
              <a:t>Autoencoders</a:t>
            </a:r>
            <a:r>
              <a:rPr lang="en-US" dirty="0" smtClean="0"/>
              <a:t/>
            </a:r>
            <a:br>
              <a:rPr lang="en-US" dirty="0" smtClean="0"/>
            </a:br>
            <a:endParaRPr lang="en-IN" dirty="0"/>
          </a:p>
        </p:txBody>
      </p:sp>
      <p:sp>
        <p:nvSpPr>
          <p:cNvPr id="3" name="Content Placeholder 2"/>
          <p:cNvSpPr>
            <a:spLocks noGrp="1"/>
          </p:cNvSpPr>
          <p:nvPr>
            <p:ph idx="1"/>
          </p:nvPr>
        </p:nvSpPr>
        <p:spPr>
          <a:xfrm>
            <a:off x="179512" y="1600200"/>
            <a:ext cx="8712968" cy="4525963"/>
          </a:xfrm>
        </p:spPr>
        <p:txBody>
          <a:bodyPr>
            <a:normAutofit/>
          </a:bodyPr>
          <a:lstStyle/>
          <a:p>
            <a:r>
              <a:rPr lang="en-US" dirty="0" smtClean="0"/>
              <a:t>Another </a:t>
            </a:r>
            <a:r>
              <a:rPr lang="en-US" dirty="0"/>
              <a:t>commonly used approach for </a:t>
            </a:r>
            <a:r>
              <a:rPr lang="en-US" dirty="0" err="1"/>
              <a:t>denoising</a:t>
            </a:r>
            <a:r>
              <a:rPr lang="en-US" dirty="0"/>
              <a:t> is with </a:t>
            </a:r>
            <a:r>
              <a:rPr lang="en-US" dirty="0" err="1"/>
              <a:t>autoencoders</a:t>
            </a:r>
            <a:r>
              <a:rPr lang="en-US" dirty="0"/>
              <a:t> which is an </a:t>
            </a:r>
            <a:r>
              <a:rPr lang="en-US" dirty="0" smtClean="0"/>
              <a:t>used </a:t>
            </a:r>
            <a:r>
              <a:rPr lang="en-US" dirty="0"/>
              <a:t>to compress and decompress data by leveraging encoders and decoders in a supervised manner. To use </a:t>
            </a:r>
            <a:r>
              <a:rPr lang="en-US" dirty="0" err="1"/>
              <a:t>autoencoders</a:t>
            </a:r>
            <a:r>
              <a:rPr lang="en-US" dirty="0"/>
              <a:t> for </a:t>
            </a:r>
            <a:r>
              <a:rPr lang="en-US" dirty="0" err="1"/>
              <a:t>denoising</a:t>
            </a:r>
            <a:r>
              <a:rPr lang="en-US" dirty="0"/>
              <a:t>, train the encoders and decoders with noisy images as to features, and cleaned images as targets. </a:t>
            </a:r>
          </a:p>
          <a:p>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431" y="5343525"/>
            <a:ext cx="6572250"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16794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Common Noise Reduction Techniques</a:t>
            </a:r>
            <a:br>
              <a:rPr lang="en-IN" b="1" dirty="0"/>
            </a:br>
            <a:endParaRPr lang="en-IN" dirty="0"/>
          </a:p>
        </p:txBody>
      </p:sp>
      <p:sp>
        <p:nvSpPr>
          <p:cNvPr id="3" name="Content Placeholder 2"/>
          <p:cNvSpPr>
            <a:spLocks noGrp="1"/>
          </p:cNvSpPr>
          <p:nvPr>
            <p:ph idx="1"/>
          </p:nvPr>
        </p:nvSpPr>
        <p:spPr>
          <a:xfrm>
            <a:off x="457200" y="1600200"/>
            <a:ext cx="8229600" cy="5069160"/>
          </a:xfrm>
        </p:spPr>
        <p:txBody>
          <a:bodyPr>
            <a:normAutofit fontScale="77500" lnSpcReduction="20000"/>
          </a:bodyPr>
          <a:lstStyle/>
          <a:p>
            <a:pPr fontAlgn="base"/>
            <a:r>
              <a:rPr lang="en-US" b="1" dirty="0"/>
              <a:t>Median Filtering:</a:t>
            </a:r>
            <a:r>
              <a:rPr lang="en-US" dirty="0"/>
              <a:t> To eliminate impulse noise, median filtering substitutes the pixel's value with the median values of its nearby pixels.</a:t>
            </a:r>
          </a:p>
          <a:p>
            <a:pPr fontAlgn="base"/>
            <a:r>
              <a:rPr lang="en-US" b="1" dirty="0"/>
              <a:t>Gaussian Filtering:</a:t>
            </a:r>
            <a:r>
              <a:rPr lang="en-US" dirty="0"/>
              <a:t> This technique replaces each pixel in an image with a weighted average of the pixels in a neighborhood of pixels around that pixel.</a:t>
            </a:r>
          </a:p>
          <a:p>
            <a:pPr fontAlgn="base"/>
            <a:r>
              <a:rPr lang="en-US" b="1" dirty="0"/>
              <a:t>Bilateral Filtering:</a:t>
            </a:r>
            <a:r>
              <a:rPr lang="en-US" dirty="0"/>
              <a:t> This technique combines the median and Gaussian filtering to reduce noise with intact edges.</a:t>
            </a:r>
          </a:p>
          <a:p>
            <a:pPr fontAlgn="base"/>
            <a:r>
              <a:rPr lang="en-US" b="1" dirty="0"/>
              <a:t>Wavelet Filtering:</a:t>
            </a:r>
            <a:r>
              <a:rPr lang="en-US" dirty="0"/>
              <a:t> This technique uses the </a:t>
            </a:r>
            <a:r>
              <a:rPr lang="en-US" dirty="0">
                <a:hlinkClick r:id="rId2"/>
              </a:rPr>
              <a:t>Fourier Transform</a:t>
            </a:r>
            <a:r>
              <a:rPr lang="en-US" dirty="0"/>
              <a:t> model to pass image </a:t>
            </a:r>
            <a:r>
              <a:rPr lang="en-US" dirty="0">
                <a:hlinkClick r:id="rId3"/>
              </a:rPr>
              <a:t>wavelet coefficients</a:t>
            </a:r>
            <a:r>
              <a:rPr lang="en-US" dirty="0"/>
              <a:t> to reduce noise</a:t>
            </a:r>
            <a:r>
              <a:rPr lang="en-US" dirty="0" smtClean="0"/>
              <a:t>.</a:t>
            </a:r>
          </a:p>
          <a:p>
            <a:pPr fontAlgn="base"/>
            <a:r>
              <a:rPr lang="en-US" b="1" dirty="0" err="1" smtClean="0"/>
              <a:t>Denoising</a:t>
            </a:r>
            <a:r>
              <a:rPr lang="en-US" b="1" dirty="0" smtClean="0"/>
              <a:t> </a:t>
            </a:r>
            <a:r>
              <a:rPr lang="en-US" b="1" dirty="0" err="1" smtClean="0"/>
              <a:t>Autoencoders</a:t>
            </a:r>
            <a:r>
              <a:rPr lang="en-US" dirty="0" smtClean="0"/>
              <a:t>:</a:t>
            </a:r>
            <a:br>
              <a:rPr lang="en-US" dirty="0" smtClean="0"/>
            </a:br>
            <a:r>
              <a:rPr lang="en-US" dirty="0" smtClean="0"/>
              <a:t>For more advanced noise reduction, deep learning techniques like </a:t>
            </a:r>
            <a:r>
              <a:rPr lang="en-US" dirty="0" err="1" smtClean="0"/>
              <a:t>denoising</a:t>
            </a:r>
            <a:r>
              <a:rPr lang="en-US" dirty="0" smtClean="0"/>
              <a:t> </a:t>
            </a:r>
            <a:r>
              <a:rPr lang="en-US" dirty="0" err="1" smtClean="0"/>
              <a:t>autoencoders</a:t>
            </a:r>
            <a:r>
              <a:rPr lang="en-US" dirty="0" smtClean="0"/>
              <a:t> can be used, which are trained to learn how to remove noise from images.</a:t>
            </a:r>
            <a:endParaRPr lang="en-US" dirty="0"/>
          </a:p>
          <a:p>
            <a:endParaRPr lang="en-IN" dirty="0"/>
          </a:p>
        </p:txBody>
      </p:sp>
    </p:spTree>
    <p:extLst>
      <p:ext uri="{BB962C8B-B14F-4D97-AF65-F5344CB8AC3E}">
        <p14:creationId xmlns:p14="http://schemas.microsoft.com/office/powerpoint/2010/main" val="3795056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of </a:t>
            </a:r>
            <a:r>
              <a:rPr lang="en-US" b="1" dirty="0" smtClean="0"/>
              <a:t>Gaussian Filtering</a:t>
            </a:r>
            <a:endParaRPr lang="en-IN"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9592" y="1772816"/>
            <a:ext cx="6621478" cy="4425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0362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And the result of the Gaussian Blur with σ=3</a:t>
            </a:r>
            <a:r>
              <a:rPr lang="en-US" dirty="0" smtClean="0"/>
              <a:t/>
            </a:r>
            <a:br>
              <a:rPr lang="en-US" dirty="0" smtClean="0"/>
            </a:br>
            <a:endParaRPr lang="en-IN"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5993" y="1600200"/>
            <a:ext cx="6772014"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C0D0E"/>
                </a:solidFill>
                <a:effectLst/>
                <a:latin typeface="-apple-system"/>
                <a:cs typeface="Arial" pitchFamily="34" charset="0"/>
              </a:rPr>
              <a:t>And the result of the Gaussian Blur with </a:t>
            </a:r>
            <a:r>
              <a:rPr kumimoji="0" lang="en-US" sz="1200" b="0" i="0" u="none" strike="noStrike" cap="none" normalizeH="0" baseline="0" dirty="0" smtClean="0">
                <a:ln>
                  <a:noFill/>
                </a:ln>
                <a:solidFill>
                  <a:srgbClr val="0C0D0E"/>
                </a:solidFill>
                <a:effectLst/>
                <a:latin typeface="MathJax_Math-italic"/>
                <a:cs typeface="Arial" pitchFamily="34" charset="0"/>
              </a:rPr>
              <a:t>σ</a:t>
            </a:r>
            <a:r>
              <a:rPr kumimoji="0" lang="en-US" sz="1200" b="0" i="0" u="none" strike="noStrike" cap="none" normalizeH="0" baseline="0" dirty="0" smtClean="0">
                <a:ln>
                  <a:noFill/>
                </a:ln>
                <a:solidFill>
                  <a:srgbClr val="0C0D0E"/>
                </a:solidFill>
                <a:effectLst/>
                <a:latin typeface="MathJax_Main"/>
                <a:cs typeface="Arial" pitchFamily="34" charset="0"/>
              </a:rPr>
              <a:t>=3</a:t>
            </a:r>
            <a:r>
              <a:rPr kumimoji="0" lang="en-US" sz="800" b="0" i="0" u="none" strike="noStrike" cap="none" normalizeH="0" baseline="0" dirty="0" smtClean="0">
                <a:ln>
                  <a:noFill/>
                </a:ln>
                <a:solidFill>
                  <a:schemeClr val="tx1"/>
                </a:solidFill>
                <a:effectLst/>
                <a:latin typeface="Arial" pitchFamily="34" charset="0"/>
                <a:cs typeface="Arial" pitchFamily="34" charset="0"/>
              </a:rPr>
              <a:t/>
            </a:r>
            <a:br>
              <a:rPr kumimoji="0" lang="en-US" sz="800" b="0" i="0" u="none" strike="noStrike" cap="none" normalizeH="0" baseline="0" dirty="0" smtClean="0">
                <a:ln>
                  <a:noFill/>
                </a:ln>
                <a:solidFill>
                  <a:schemeClr val="tx1"/>
                </a:solidFill>
                <a:effectLst/>
                <a:latin typeface="Arial" pitchFamily="34" charset="0"/>
                <a:cs typeface="Arial" pitchFamily="34"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4088256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Causes of Noise in Image Processing</a:t>
            </a:r>
            <a:br>
              <a:rPr lang="en-US" b="1" dirty="0"/>
            </a:br>
            <a:endParaRPr lang="en-IN" dirty="0"/>
          </a:p>
        </p:txBody>
      </p:sp>
      <p:sp>
        <p:nvSpPr>
          <p:cNvPr id="3" name="Content Placeholder 2"/>
          <p:cNvSpPr>
            <a:spLocks noGrp="1"/>
          </p:cNvSpPr>
          <p:nvPr>
            <p:ph idx="1"/>
          </p:nvPr>
        </p:nvSpPr>
        <p:spPr>
          <a:xfrm>
            <a:off x="251520" y="1600200"/>
            <a:ext cx="8712968" cy="4997152"/>
          </a:xfrm>
        </p:spPr>
        <p:txBody>
          <a:bodyPr>
            <a:normAutofit fontScale="70000" lnSpcReduction="20000"/>
          </a:bodyPr>
          <a:lstStyle/>
          <a:p>
            <a:pPr fontAlgn="base"/>
            <a:r>
              <a:rPr lang="en-US" b="1" dirty="0"/>
              <a:t>Environmental Conditions:</a:t>
            </a:r>
            <a:r>
              <a:rPr lang="en-US" dirty="0"/>
              <a:t> External factors such as poor lighting or nearby electronic interference commonly cause noise in images. They can add random variations in images.</a:t>
            </a:r>
          </a:p>
          <a:p>
            <a:pPr fontAlgn="base"/>
            <a:r>
              <a:rPr lang="en-US" b="1" dirty="0"/>
              <a:t>Sensor Noise:</a:t>
            </a:r>
            <a:r>
              <a:rPr lang="en-US" dirty="0"/>
              <a:t> Any issues with the sensor used in cameras and scanners can add to noise in images. For example, in poor lighting conditions, if you’re not using a good quality sensor, it can amplify the noise along with the light.</a:t>
            </a:r>
          </a:p>
          <a:p>
            <a:pPr fontAlgn="base"/>
            <a:r>
              <a:rPr lang="en-US" b="1" dirty="0"/>
              <a:t>Quantization Noise:</a:t>
            </a:r>
            <a:r>
              <a:rPr lang="en-US" dirty="0"/>
              <a:t> Occurs when analog signals are converted to digital form, particularly in high-contrast images. For example, when you scan a photograph, you’ll often see noise appear in the resulting image. This is quantization noise appearing from image digitization.</a:t>
            </a:r>
          </a:p>
          <a:p>
            <a:pPr fontAlgn="base"/>
            <a:r>
              <a:rPr lang="en-US" b="1" dirty="0"/>
              <a:t>Transmission Noise:</a:t>
            </a:r>
            <a:r>
              <a:rPr lang="en-US" dirty="0"/>
              <a:t> Occurs when images are transmitted over noisy channels, be it through networks (e.g., the internet) or stored on noisy storage media (like hard drives).</a:t>
            </a:r>
          </a:p>
          <a:p>
            <a:pPr fontAlgn="base"/>
            <a:r>
              <a:rPr lang="en-US" b="1" dirty="0"/>
              <a:t>Processing Noise:</a:t>
            </a:r>
            <a:r>
              <a:rPr lang="en-US" dirty="0"/>
              <a:t> Occurs during image processing operations, such as filtering, compression, etc.</a:t>
            </a:r>
          </a:p>
          <a:p>
            <a:endParaRPr lang="en-IN" dirty="0"/>
          </a:p>
        </p:txBody>
      </p:sp>
    </p:spTree>
    <p:extLst>
      <p:ext uri="{BB962C8B-B14F-4D97-AF65-F5344CB8AC3E}">
        <p14:creationId xmlns:p14="http://schemas.microsoft.com/office/powerpoint/2010/main" val="2456197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Noise Measurement</a:t>
            </a:r>
            <a:br>
              <a:rPr lang="en-US" b="1" dirty="0" smtClean="0"/>
            </a:br>
            <a:endParaRPr lang="en-IN" dirty="0"/>
          </a:p>
        </p:txBody>
      </p:sp>
      <p:sp>
        <p:nvSpPr>
          <p:cNvPr id="3" name="Content Placeholder 2"/>
          <p:cNvSpPr>
            <a:spLocks noGrp="1"/>
          </p:cNvSpPr>
          <p:nvPr>
            <p:ph idx="1"/>
          </p:nvPr>
        </p:nvSpPr>
        <p:spPr>
          <a:xfrm>
            <a:off x="564704" y="1268760"/>
            <a:ext cx="8579296" cy="4968552"/>
          </a:xfrm>
        </p:spPr>
        <p:txBody>
          <a:bodyPr>
            <a:noAutofit/>
          </a:bodyPr>
          <a:lstStyle/>
          <a:p>
            <a:pPr fontAlgn="base"/>
            <a:r>
              <a:rPr lang="en-US" sz="2400" dirty="0" smtClean="0"/>
              <a:t>In </a:t>
            </a:r>
            <a:r>
              <a:rPr lang="en-US" sz="2400" dirty="0"/>
              <a:t>image analysis, noise assessment and evaluation is a fundamental task. It involves quantifying the level of noise in an image. This process relies on two primary noise measurement techniques:</a:t>
            </a:r>
          </a:p>
          <a:p>
            <a:pPr fontAlgn="base"/>
            <a:r>
              <a:rPr lang="en-US" sz="2400" b="1" dirty="0"/>
              <a:t>Peak Signal-to-Noise Ratio (PSNR):</a:t>
            </a:r>
            <a:r>
              <a:rPr lang="en-US" sz="2400" dirty="0"/>
              <a:t> PSNR serves as a benchmark for evaluating the quality of image reconstruction. It compares the pixel values of the original image to those of the reproduced image, providing a numerical measure of how faithfully the image is reproduced.</a:t>
            </a:r>
          </a:p>
          <a:p>
            <a:pPr fontAlgn="base"/>
            <a:r>
              <a:rPr lang="en-US" sz="2400" b="1" dirty="0"/>
              <a:t>Mean Squared Error (MSE):</a:t>
            </a:r>
            <a:r>
              <a:rPr lang="en-US" sz="2400" dirty="0"/>
              <a:t> MSE, in contrast, assesses the differences between the pixel values of two images. This method calculates the average of the squared differences between corresponding pixels in the two images. This quantitative approach helps us understand the extent of noise in an image and its impact on quality.</a:t>
            </a:r>
          </a:p>
          <a:p>
            <a:endParaRPr lang="en-IN" sz="2400" dirty="0"/>
          </a:p>
        </p:txBody>
      </p:sp>
    </p:spTree>
    <p:extLst>
      <p:ext uri="{BB962C8B-B14F-4D97-AF65-F5344CB8AC3E}">
        <p14:creationId xmlns:p14="http://schemas.microsoft.com/office/powerpoint/2010/main" val="125241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tx1"/>
                </a:solidFill>
              </a:rPr>
              <a:t>There are several types of image noise:</a:t>
            </a:r>
            <a:br>
              <a:rPr lang="en-US" dirty="0" smtClean="0">
                <a:solidFill>
                  <a:schemeClr val="tx1"/>
                </a:solidFill>
              </a:rPr>
            </a:br>
            <a:endParaRPr lang="en-IN" dirty="0"/>
          </a:p>
        </p:txBody>
      </p:sp>
      <p:sp>
        <p:nvSpPr>
          <p:cNvPr id="3" name="Content Placeholder 2"/>
          <p:cNvSpPr>
            <a:spLocks noGrp="1"/>
          </p:cNvSpPr>
          <p:nvPr>
            <p:ph idx="1"/>
          </p:nvPr>
        </p:nvSpPr>
        <p:spPr/>
        <p:txBody>
          <a:bodyPr/>
          <a:lstStyle/>
          <a:p>
            <a:r>
              <a:rPr lang="en-IN" dirty="0" smtClean="0"/>
              <a:t>1. </a:t>
            </a:r>
            <a:r>
              <a:rPr lang="en-IN" b="1" dirty="0" smtClean="0"/>
              <a:t>Gaussian Noise</a:t>
            </a:r>
          </a:p>
          <a:p>
            <a:r>
              <a:rPr lang="en-IN" dirty="0" smtClean="0"/>
              <a:t>2. </a:t>
            </a:r>
            <a:r>
              <a:rPr lang="en-IN" b="1" dirty="0" smtClean="0"/>
              <a:t>Salt and Pepper Noise</a:t>
            </a:r>
          </a:p>
          <a:p>
            <a:r>
              <a:rPr lang="en-IN" dirty="0" smtClean="0"/>
              <a:t>3. </a:t>
            </a:r>
            <a:r>
              <a:rPr lang="en-IN" b="1" dirty="0" smtClean="0"/>
              <a:t>Poisson Noise (Photon Shot Noise)</a:t>
            </a:r>
          </a:p>
          <a:p>
            <a:r>
              <a:rPr lang="en-IN" dirty="0" smtClean="0"/>
              <a:t>4. </a:t>
            </a:r>
            <a:r>
              <a:rPr lang="en-IN" b="1" dirty="0" smtClean="0"/>
              <a:t>Speckle Noise</a:t>
            </a:r>
          </a:p>
          <a:p>
            <a:r>
              <a:rPr lang="en-IN" dirty="0" smtClean="0"/>
              <a:t>5. </a:t>
            </a:r>
            <a:r>
              <a:rPr lang="en-IN" b="1" dirty="0" smtClean="0"/>
              <a:t>Quantization Noise</a:t>
            </a:r>
          </a:p>
          <a:p>
            <a:r>
              <a:rPr lang="en-IN" dirty="0" smtClean="0"/>
              <a:t>6. </a:t>
            </a:r>
            <a:r>
              <a:rPr lang="en-IN" b="1" dirty="0" smtClean="0"/>
              <a:t>Thermal Noise</a:t>
            </a:r>
            <a:endParaRPr lang="en-IN" dirty="0"/>
          </a:p>
        </p:txBody>
      </p:sp>
    </p:spTree>
    <p:extLst>
      <p:ext uri="{BB962C8B-B14F-4D97-AF65-F5344CB8AC3E}">
        <p14:creationId xmlns:p14="http://schemas.microsoft.com/office/powerpoint/2010/main" val="3360684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1. Gaussian Noise</a:t>
            </a:r>
            <a:br>
              <a:rPr lang="en-US" b="1" dirty="0" smtClean="0"/>
            </a:br>
            <a:endParaRPr lang="en-IN" dirty="0"/>
          </a:p>
        </p:txBody>
      </p:sp>
      <p:sp>
        <p:nvSpPr>
          <p:cNvPr id="3" name="Content Placeholder 2"/>
          <p:cNvSpPr>
            <a:spLocks noGrp="1"/>
          </p:cNvSpPr>
          <p:nvPr>
            <p:ph idx="1"/>
          </p:nvPr>
        </p:nvSpPr>
        <p:spPr>
          <a:xfrm>
            <a:off x="457200" y="1268760"/>
            <a:ext cx="8229600" cy="5400600"/>
          </a:xfrm>
        </p:spPr>
        <p:txBody>
          <a:bodyPr>
            <a:normAutofit fontScale="85000" lnSpcReduction="10000"/>
          </a:bodyPr>
          <a:lstStyle/>
          <a:p>
            <a:r>
              <a:rPr lang="en-US" b="1" dirty="0" smtClean="0"/>
              <a:t>Description</a:t>
            </a:r>
            <a:r>
              <a:rPr lang="en-US" dirty="0" smtClean="0"/>
              <a:t>: It’s one of the most common types of noise in images. The noise follows a Gaussian distribution, meaning it appears as random variations in pixel values with a bell-curve probability.</a:t>
            </a:r>
          </a:p>
          <a:p>
            <a:r>
              <a:rPr lang="en-US" b="1" dirty="0" smtClean="0"/>
              <a:t>Cause</a:t>
            </a:r>
            <a:r>
              <a:rPr lang="en-US" dirty="0" smtClean="0"/>
              <a:t>: It often results from sensor imperfections or environmental conditions, such as low-light situations.</a:t>
            </a:r>
          </a:p>
          <a:p>
            <a:r>
              <a:rPr lang="en-US" b="1" dirty="0" smtClean="0"/>
              <a:t>Visual Effect</a:t>
            </a:r>
            <a:r>
              <a:rPr lang="en-US" dirty="0" smtClean="0"/>
              <a:t>: It appears as fine-grained random variations in pixel values.</a:t>
            </a:r>
          </a:p>
          <a:p>
            <a:r>
              <a:rPr lang="en-IN" dirty="0" smtClean="0"/>
              <a:t>Gaussian noise is </a:t>
            </a:r>
            <a:r>
              <a:rPr lang="en-IN" dirty="0" err="1" smtClean="0"/>
              <a:t>modeled</a:t>
            </a:r>
            <a:r>
              <a:rPr lang="en-IN" dirty="0" smtClean="0"/>
              <a:t> by a normal (Gaussian) distribution. The equation for Gaussian noise is:</a:t>
            </a:r>
          </a:p>
          <a:p>
            <a:pPr algn="ctr"/>
            <a:r>
              <a:rPr lang="en-IN" dirty="0" err="1" smtClean="0"/>
              <a:t>Inoisy</a:t>
            </a:r>
            <a:r>
              <a:rPr lang="en-IN" dirty="0" smtClean="0"/>
              <a:t>(</a:t>
            </a:r>
            <a:r>
              <a:rPr lang="en-IN" dirty="0" err="1" smtClean="0"/>
              <a:t>x,y</a:t>
            </a:r>
            <a:r>
              <a:rPr lang="en-IN" dirty="0" smtClean="0"/>
              <a:t>)=</a:t>
            </a:r>
            <a:r>
              <a:rPr lang="en-IN" dirty="0" err="1" smtClean="0"/>
              <a:t>Iclean</a:t>
            </a:r>
            <a:r>
              <a:rPr lang="en-IN" dirty="0" smtClean="0"/>
              <a:t>(</a:t>
            </a:r>
            <a:r>
              <a:rPr lang="en-IN" dirty="0" err="1" smtClean="0"/>
              <a:t>x,y</a:t>
            </a:r>
            <a:r>
              <a:rPr lang="en-IN" dirty="0" smtClean="0"/>
              <a:t>)+N(0,</a:t>
            </a:r>
            <a:r>
              <a:rPr lang="el-GR" dirty="0" smtClean="0"/>
              <a:t>σ2)</a:t>
            </a:r>
            <a:endParaRPr lang="en-US" dirty="0" smtClean="0"/>
          </a:p>
          <a:p>
            <a:pPr algn="ctr"/>
            <a:r>
              <a:rPr lang="en-IN" dirty="0" err="1" smtClean="0"/>
              <a:t>Inoisy</a:t>
            </a:r>
            <a:r>
              <a:rPr lang="en-IN" dirty="0" smtClean="0"/>
              <a:t>​(</a:t>
            </a:r>
            <a:r>
              <a:rPr lang="en-IN" dirty="0" err="1" smtClean="0"/>
              <a:t>x,y</a:t>
            </a:r>
            <a:r>
              <a:rPr lang="en-IN" dirty="0" smtClean="0"/>
              <a:t>) is the noisy pixel value at position (</a:t>
            </a:r>
            <a:r>
              <a:rPr lang="en-IN" dirty="0" err="1" smtClean="0"/>
              <a:t>x,y</a:t>
            </a:r>
            <a:r>
              <a:rPr lang="en-IN" dirty="0" smtClean="0"/>
              <a:t>)(x, y)(</a:t>
            </a:r>
            <a:r>
              <a:rPr lang="en-IN" dirty="0" err="1" smtClean="0"/>
              <a:t>x,y</a:t>
            </a:r>
            <a:r>
              <a:rPr lang="en-IN" dirty="0" smtClean="0"/>
              <a:t>).</a:t>
            </a:r>
          </a:p>
          <a:p>
            <a:endParaRPr lang="en-IN" dirty="0"/>
          </a:p>
        </p:txBody>
      </p:sp>
    </p:spTree>
    <p:extLst>
      <p:ext uri="{BB962C8B-B14F-4D97-AF65-F5344CB8AC3E}">
        <p14:creationId xmlns:p14="http://schemas.microsoft.com/office/powerpoint/2010/main" val="2345771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9552" y="620688"/>
            <a:ext cx="8064896" cy="5040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3699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2. Salt and Pepper Noise</a:t>
            </a:r>
            <a:br>
              <a:rPr lang="en-US" b="1" dirty="0" smtClean="0"/>
            </a:br>
            <a:endParaRPr lang="en-IN" dirty="0"/>
          </a:p>
        </p:txBody>
      </p:sp>
      <p:sp>
        <p:nvSpPr>
          <p:cNvPr id="3" name="Content Placeholder 2"/>
          <p:cNvSpPr>
            <a:spLocks noGrp="1"/>
          </p:cNvSpPr>
          <p:nvPr>
            <p:ph idx="1"/>
          </p:nvPr>
        </p:nvSpPr>
        <p:spPr/>
        <p:txBody>
          <a:bodyPr>
            <a:normAutofit fontScale="92500"/>
          </a:bodyPr>
          <a:lstStyle/>
          <a:p>
            <a:r>
              <a:rPr lang="en-US" b="1" dirty="0" smtClean="0"/>
              <a:t>Description</a:t>
            </a:r>
            <a:r>
              <a:rPr lang="en-US" dirty="0" smtClean="0"/>
              <a:t>: This noise consists of randomly occurring white and black pixels scattered across the image, resembling salt-and-pepper grains.</a:t>
            </a:r>
          </a:p>
          <a:p>
            <a:r>
              <a:rPr lang="en-US" b="1" dirty="0" smtClean="0"/>
              <a:t>Cause</a:t>
            </a:r>
            <a:r>
              <a:rPr lang="en-US" dirty="0" smtClean="0"/>
              <a:t>: It typically occurs due to sensor malfunction or transmission errors, where some pixels are overexposed (salt) or underexposed (pepper).</a:t>
            </a:r>
          </a:p>
          <a:p>
            <a:r>
              <a:rPr lang="en-US" b="1" dirty="0" smtClean="0"/>
              <a:t>Visual Effect</a:t>
            </a:r>
            <a:r>
              <a:rPr lang="en-US" dirty="0" smtClean="0"/>
              <a:t>: It appears as small dots of black and white pixels scattered across the image.</a:t>
            </a:r>
          </a:p>
          <a:p>
            <a:endParaRPr lang="en-IN" dirty="0"/>
          </a:p>
        </p:txBody>
      </p:sp>
    </p:spTree>
    <p:extLst>
      <p:ext uri="{BB962C8B-B14F-4D97-AF65-F5344CB8AC3E}">
        <p14:creationId xmlns:p14="http://schemas.microsoft.com/office/powerpoint/2010/main" val="500993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Salt noise                   Paper noise                         </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29258" y="1844824"/>
            <a:ext cx="2857500"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8389" y="1844824"/>
            <a:ext cx="2857500"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028389" y="5229200"/>
            <a:ext cx="3792084" cy="923330"/>
          </a:xfrm>
          <a:prstGeom prst="rect">
            <a:avLst/>
          </a:prstGeom>
        </p:spPr>
        <p:txBody>
          <a:bodyPr wrap="square">
            <a:spAutoFit/>
          </a:bodyPr>
          <a:lstStyle/>
          <a:p>
            <a:r>
              <a:rPr lang="en-US" dirty="0"/>
              <a:t>Pepper noise, on the other hand, refers to random black spots or pixels occurring in a digital image.</a:t>
            </a:r>
            <a:endParaRPr lang="en-IN" dirty="0"/>
          </a:p>
        </p:txBody>
      </p:sp>
      <p:sp>
        <p:nvSpPr>
          <p:cNvPr id="5" name="Rectangle 4"/>
          <p:cNvSpPr/>
          <p:nvPr/>
        </p:nvSpPr>
        <p:spPr>
          <a:xfrm>
            <a:off x="288032" y="5229200"/>
            <a:ext cx="4139952" cy="1477328"/>
          </a:xfrm>
          <a:prstGeom prst="rect">
            <a:avLst/>
          </a:prstGeom>
        </p:spPr>
        <p:txBody>
          <a:bodyPr wrap="square">
            <a:spAutoFit/>
          </a:bodyPr>
          <a:lstStyle/>
          <a:p>
            <a:r>
              <a:rPr lang="en-US" dirty="0"/>
              <a:t>Salt </a:t>
            </a:r>
            <a:r>
              <a:rPr lang="en-US" u="sng" dirty="0">
                <a:hlinkClick r:id="rId4"/>
              </a:rPr>
              <a:t>noise </a:t>
            </a:r>
            <a:r>
              <a:rPr lang="en-US" dirty="0"/>
              <a:t>refers to white spots or dots that appear erratically in </a:t>
            </a:r>
            <a:r>
              <a:rPr lang="en-US" u="sng" dirty="0">
                <a:hlinkClick r:id="rId5"/>
              </a:rPr>
              <a:t>digital images</a:t>
            </a:r>
            <a:r>
              <a:rPr lang="en-US" dirty="0"/>
              <a:t>. These pixels all have a maximum intensity value of 255, which is typical of an 8-bit </a:t>
            </a:r>
            <a:r>
              <a:rPr lang="en-US" dirty="0" smtClean="0"/>
              <a:t>gray scale </a:t>
            </a:r>
            <a:r>
              <a:rPr lang="en-US" dirty="0"/>
              <a:t>image. </a:t>
            </a:r>
            <a:endParaRPr lang="en-IN" dirty="0"/>
          </a:p>
        </p:txBody>
      </p:sp>
    </p:spTree>
    <p:extLst>
      <p:ext uri="{BB962C8B-B14F-4D97-AF65-F5344CB8AC3E}">
        <p14:creationId xmlns:p14="http://schemas.microsoft.com/office/powerpoint/2010/main" val="1321338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3. Poisson Noise (Photon Shot Noise)</a:t>
            </a:r>
            <a:br>
              <a:rPr lang="en-US" b="1" dirty="0" smtClean="0"/>
            </a:br>
            <a:endParaRPr lang="en-IN" dirty="0"/>
          </a:p>
        </p:txBody>
      </p:sp>
      <p:sp>
        <p:nvSpPr>
          <p:cNvPr id="3" name="Content Placeholder 2"/>
          <p:cNvSpPr>
            <a:spLocks noGrp="1"/>
          </p:cNvSpPr>
          <p:nvPr>
            <p:ph idx="1"/>
          </p:nvPr>
        </p:nvSpPr>
        <p:spPr>
          <a:xfrm>
            <a:off x="457200" y="1600200"/>
            <a:ext cx="8229600" cy="4925144"/>
          </a:xfrm>
        </p:spPr>
        <p:txBody>
          <a:bodyPr>
            <a:normAutofit fontScale="92500" lnSpcReduction="10000"/>
          </a:bodyPr>
          <a:lstStyle/>
          <a:p>
            <a:r>
              <a:rPr lang="en-US" b="1" dirty="0" smtClean="0"/>
              <a:t>Description</a:t>
            </a:r>
            <a:r>
              <a:rPr lang="en-US" dirty="0" smtClean="0"/>
              <a:t>: Poisson noise occurs due to the discrete nature of light, where the photon count is low, and the sensor might detect fewer photons than expected, causing fluctuations.</a:t>
            </a:r>
            <a:r>
              <a:rPr lang="en-US" dirty="0"/>
              <a:t> Poisson noise is produced by the image detectors’ and recorders’ nonlinear responses.</a:t>
            </a:r>
            <a:endParaRPr lang="en-US" dirty="0" smtClean="0"/>
          </a:p>
          <a:p>
            <a:r>
              <a:rPr lang="en-US" b="1" dirty="0" smtClean="0"/>
              <a:t>Cause</a:t>
            </a:r>
            <a:r>
              <a:rPr lang="en-US" dirty="0" smtClean="0"/>
              <a:t>: It’s often seen in low-light environments or with long exposure times.</a:t>
            </a:r>
          </a:p>
          <a:p>
            <a:r>
              <a:rPr lang="en-US" b="1" dirty="0" smtClean="0"/>
              <a:t>Visual Effect</a:t>
            </a:r>
            <a:r>
              <a:rPr lang="en-US" dirty="0" smtClean="0"/>
              <a:t>: It appears as variations in brightness that can make parts of the image seem noisy or speckled.</a:t>
            </a:r>
          </a:p>
          <a:p>
            <a:endParaRPr lang="en-IN" dirty="0"/>
          </a:p>
        </p:txBody>
      </p:sp>
    </p:spTree>
    <p:extLst>
      <p:ext uri="{BB962C8B-B14F-4D97-AF65-F5344CB8AC3E}">
        <p14:creationId xmlns:p14="http://schemas.microsoft.com/office/powerpoint/2010/main" val="25077041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733</Words>
  <Application>Microsoft Office PowerPoint</Application>
  <PresentationFormat>On-screen Show (4:3)</PresentationFormat>
  <Paragraphs>60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Image noise </vt:lpstr>
      <vt:lpstr>Causes of Noise in Image Processing </vt:lpstr>
      <vt:lpstr>Noise Measurement </vt:lpstr>
      <vt:lpstr>There are several types of image noise: </vt:lpstr>
      <vt:lpstr>1. Gaussian Noise </vt:lpstr>
      <vt:lpstr>PowerPoint Presentation</vt:lpstr>
      <vt:lpstr>2. Salt and Pepper Noise </vt:lpstr>
      <vt:lpstr>Salt noise                   Paper noise                         </vt:lpstr>
      <vt:lpstr>3. Poisson Noise (Photon Shot Noise) </vt:lpstr>
      <vt:lpstr>4. Speckle Noise </vt:lpstr>
      <vt:lpstr>PowerPoint Presentation</vt:lpstr>
      <vt:lpstr>5. Quantization Noise </vt:lpstr>
      <vt:lpstr>6. Thermal Noise </vt:lpstr>
      <vt:lpstr>Image Denoising using Autoencoders </vt:lpstr>
      <vt:lpstr>Common Noise Reduction Techniques </vt:lpstr>
      <vt:lpstr>Effect of Gaussian Filtering</vt:lpstr>
      <vt:lpstr>And the result of the Gaussian Blur with σ=3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noise</dc:title>
  <dc:creator>patilap</dc:creator>
  <cp:lastModifiedBy>patilap</cp:lastModifiedBy>
  <cp:revision>4</cp:revision>
  <dcterms:created xsi:type="dcterms:W3CDTF">2025-02-13T11:38:20Z</dcterms:created>
  <dcterms:modified xsi:type="dcterms:W3CDTF">2025-02-13T12:07:18Z</dcterms:modified>
</cp:coreProperties>
</file>