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8" r:id="rId8"/>
    <p:sldId id="269" r:id="rId9"/>
    <p:sldId id="270" r:id="rId10"/>
    <p:sldId id="271" r:id="rId11"/>
    <p:sldId id="272" r:id="rId12"/>
    <p:sldId id="273" r:id="rId13"/>
    <p:sldId id="261" r:id="rId14"/>
    <p:sldId id="262" r:id="rId15"/>
    <p:sldId id="274" r:id="rId16"/>
    <p:sldId id="264" r:id="rId17"/>
    <p:sldId id="263"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03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Spatial Filtering</a:t>
            </a:r>
            <a:r>
              <a:rPr lang="en-US" dirty="0"/>
              <a:t> </a:t>
            </a:r>
            <a:endParaRPr lang="en-IN" dirty="0"/>
          </a:p>
        </p:txBody>
      </p:sp>
      <p:sp>
        <p:nvSpPr>
          <p:cNvPr id="3" name="Content Placeholder 2"/>
          <p:cNvSpPr>
            <a:spLocks noGrp="1"/>
          </p:cNvSpPr>
          <p:nvPr>
            <p:ph idx="1"/>
          </p:nvPr>
        </p:nvSpPr>
        <p:spPr>
          <a:xfrm>
            <a:off x="457200" y="1447800"/>
            <a:ext cx="8229600" cy="5181600"/>
          </a:xfrm>
        </p:spPr>
        <p:txBody>
          <a:bodyPr>
            <a:normAutofit fontScale="55000" lnSpcReduction="20000"/>
          </a:bodyPr>
          <a:lstStyle/>
          <a:p>
            <a:r>
              <a:rPr lang="en-US" b="1" dirty="0" smtClean="0"/>
              <a:t>Image </a:t>
            </a:r>
            <a:r>
              <a:rPr lang="en-US" b="1" dirty="0"/>
              <a:t>Smoothing</a:t>
            </a:r>
            <a:r>
              <a:rPr lang="en-US" dirty="0"/>
              <a:t> are two key techniques used in image processing to enhance the quality of an image by reducing noise or improving visual appearance. Both techniques involve manipulating the pixel values of an image based on its surrounding pixels</a:t>
            </a:r>
            <a:r>
              <a:rPr lang="en-US" dirty="0" smtClean="0"/>
              <a:t>.</a:t>
            </a:r>
          </a:p>
          <a:p>
            <a:r>
              <a:rPr lang="en-US" dirty="0" smtClean="0"/>
              <a:t> </a:t>
            </a:r>
            <a:r>
              <a:rPr lang="en-US" b="1" dirty="0" smtClean="0"/>
              <a:t>1</a:t>
            </a:r>
            <a:r>
              <a:rPr lang="en-US" b="1" dirty="0"/>
              <a:t>. Spatial Filtering</a:t>
            </a:r>
          </a:p>
          <a:p>
            <a:r>
              <a:rPr lang="en-US" dirty="0"/>
              <a:t>Spatial filtering is a technique used in image processing where a filter (or kernel) is applied to an image to modify pixel values based on their neighbors. It operates directly on the pixels in the image, meaning it processes each pixel one at a time and applies a mathematical operation to compute the new pixel value from its neighboring pixels.</a:t>
            </a:r>
          </a:p>
          <a:p>
            <a:r>
              <a:rPr lang="en-US" b="1" dirty="0"/>
              <a:t>Types of Spatial Filters:</a:t>
            </a:r>
          </a:p>
          <a:p>
            <a:r>
              <a:rPr lang="en-US" b="1" dirty="0"/>
              <a:t>Linear Filters</a:t>
            </a:r>
            <a:r>
              <a:rPr lang="en-US" dirty="0"/>
              <a:t>:</a:t>
            </a:r>
          </a:p>
          <a:p>
            <a:pPr lvl="1"/>
            <a:r>
              <a:rPr lang="en-US" dirty="0"/>
              <a:t>These filters work by computing the weighted sum of the pixel values in the neighborhood. The most common linear filters are </a:t>
            </a:r>
            <a:r>
              <a:rPr lang="en-US" b="1" dirty="0"/>
              <a:t>averaging filters</a:t>
            </a:r>
            <a:r>
              <a:rPr lang="en-US" dirty="0"/>
              <a:t> and </a:t>
            </a:r>
            <a:r>
              <a:rPr lang="en-US" b="1" dirty="0"/>
              <a:t>Gaussian filters</a:t>
            </a:r>
            <a:r>
              <a:rPr lang="en-US" dirty="0"/>
              <a:t>.</a:t>
            </a:r>
          </a:p>
          <a:p>
            <a:pPr lvl="1"/>
            <a:r>
              <a:rPr lang="en-US" b="1" dirty="0"/>
              <a:t>Example</a:t>
            </a:r>
            <a:r>
              <a:rPr lang="en-US" dirty="0"/>
              <a:t>: A </a:t>
            </a:r>
            <a:r>
              <a:rPr lang="en-US" b="1" dirty="0"/>
              <a:t>Gaussian filter</a:t>
            </a:r>
            <a:r>
              <a:rPr lang="en-US" dirty="0"/>
              <a:t> is commonly used for image smoothing.</a:t>
            </a:r>
          </a:p>
          <a:p>
            <a:r>
              <a:rPr lang="en-US" b="1" dirty="0"/>
              <a:t>Non-Linear Filters</a:t>
            </a:r>
            <a:r>
              <a:rPr lang="en-US" dirty="0"/>
              <a:t>:</a:t>
            </a:r>
          </a:p>
          <a:p>
            <a:pPr lvl="1"/>
            <a:r>
              <a:rPr lang="en-US" dirty="0"/>
              <a:t>These filters do not rely on weighted sums but instead use operations like </a:t>
            </a:r>
            <a:r>
              <a:rPr lang="en-US" b="1" dirty="0"/>
              <a:t>median</a:t>
            </a:r>
            <a:r>
              <a:rPr lang="en-US" dirty="0"/>
              <a:t> or </a:t>
            </a:r>
            <a:r>
              <a:rPr lang="en-US" b="1" dirty="0"/>
              <a:t>maximum</a:t>
            </a:r>
            <a:r>
              <a:rPr lang="en-US" dirty="0"/>
              <a:t> values from the neighborhood. These filters are often used for </a:t>
            </a:r>
            <a:r>
              <a:rPr lang="en-US" b="1" dirty="0"/>
              <a:t>noise removal</a:t>
            </a:r>
            <a:r>
              <a:rPr lang="en-US" dirty="0"/>
              <a:t>, especially for salt-and-pepper noise.</a:t>
            </a:r>
          </a:p>
          <a:p>
            <a:pPr lvl="1"/>
            <a:r>
              <a:rPr lang="en-US" b="1" dirty="0"/>
              <a:t>Example</a:t>
            </a:r>
            <a:r>
              <a:rPr lang="en-US" dirty="0"/>
              <a:t>: A </a:t>
            </a:r>
            <a:r>
              <a:rPr lang="en-US" b="1" dirty="0"/>
              <a:t>median filter</a:t>
            </a:r>
            <a:r>
              <a:rPr lang="en-US" dirty="0"/>
              <a:t> is a non-linear filter commonly used to remove noise.</a:t>
            </a:r>
          </a:p>
          <a:p>
            <a:endParaRPr lang="en-IN" dirty="0"/>
          </a:p>
        </p:txBody>
      </p:sp>
    </p:spTree>
    <p:extLst>
      <p:ext uri="{BB962C8B-B14F-4D97-AF65-F5344CB8AC3E}">
        <p14:creationId xmlns:p14="http://schemas.microsoft.com/office/powerpoint/2010/main" val="1632033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9" descr="Slide 10"/>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368309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10" descr="Slide 11"/>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357173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11" descr="Slide 12"/>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390124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Image Smoothing</a:t>
            </a:r>
            <a:br>
              <a:rPr lang="en-US" b="1" dirty="0"/>
            </a:br>
            <a:endParaRPr lang="en-IN" dirty="0"/>
          </a:p>
        </p:txBody>
      </p:sp>
      <p:sp>
        <p:nvSpPr>
          <p:cNvPr id="3" name="Content Placeholder 2"/>
          <p:cNvSpPr>
            <a:spLocks noGrp="1"/>
          </p:cNvSpPr>
          <p:nvPr>
            <p:ph idx="1"/>
          </p:nvPr>
        </p:nvSpPr>
        <p:spPr>
          <a:xfrm>
            <a:off x="457200" y="1447800"/>
            <a:ext cx="8305800" cy="5105400"/>
          </a:xfrm>
        </p:spPr>
        <p:txBody>
          <a:bodyPr>
            <a:normAutofit fontScale="62500" lnSpcReduction="20000"/>
          </a:bodyPr>
          <a:lstStyle/>
          <a:p>
            <a:r>
              <a:rPr lang="en-US" dirty="0" smtClean="0"/>
              <a:t>Image </a:t>
            </a:r>
            <a:r>
              <a:rPr lang="en-US" dirty="0"/>
              <a:t>smoothing is a specific type of spatial filtering where the goal is to </a:t>
            </a:r>
            <a:r>
              <a:rPr lang="en-US" b="1" dirty="0"/>
              <a:t>reduce noise</a:t>
            </a:r>
            <a:r>
              <a:rPr lang="en-US" dirty="0"/>
              <a:t> or </a:t>
            </a:r>
            <a:r>
              <a:rPr lang="en-US" b="1" dirty="0"/>
              <a:t>blurring</a:t>
            </a:r>
            <a:r>
              <a:rPr lang="en-US" dirty="0"/>
              <a:t> in an image. This helps to smooth out variations in pixel intensity, which is especially useful for eliminating grainy noise or for visual effect.</a:t>
            </a:r>
          </a:p>
          <a:p>
            <a:r>
              <a:rPr lang="en-US" dirty="0"/>
              <a:t>Smoothing works by replacing each pixel value with a value derived from its neighboring pixels, and the result is a "softer" or "smoother" version of the original image.</a:t>
            </a:r>
          </a:p>
          <a:p>
            <a:r>
              <a:rPr lang="en-US" b="1" dirty="0"/>
              <a:t>Common Image Smoothing Techniques:</a:t>
            </a:r>
          </a:p>
          <a:p>
            <a:r>
              <a:rPr lang="en-US" b="1" dirty="0"/>
              <a:t>Averaging Filter (Mean Filter)</a:t>
            </a:r>
            <a:r>
              <a:rPr lang="en-US" dirty="0"/>
              <a:t>:</a:t>
            </a:r>
          </a:p>
          <a:p>
            <a:pPr lvl="1"/>
            <a:r>
              <a:rPr lang="en-US" dirty="0"/>
              <a:t>In this method, each pixel in the image is replaced by the </a:t>
            </a:r>
            <a:r>
              <a:rPr lang="en-US" b="1" dirty="0"/>
              <a:t>average value</a:t>
            </a:r>
            <a:r>
              <a:rPr lang="en-US" dirty="0"/>
              <a:t> of the pixels around it (within a specified window size, such as 3x3, 5x5).</a:t>
            </a:r>
          </a:p>
          <a:p>
            <a:pPr lvl="1"/>
            <a:r>
              <a:rPr lang="en-US" b="1" dirty="0"/>
              <a:t>Purpose</a:t>
            </a:r>
            <a:r>
              <a:rPr lang="en-US" dirty="0"/>
              <a:t>: Reduces high-frequency noise (but also blurs edges).</a:t>
            </a:r>
          </a:p>
          <a:p>
            <a:r>
              <a:rPr lang="en-US" b="1" dirty="0"/>
              <a:t>Gaussian Blur</a:t>
            </a:r>
            <a:r>
              <a:rPr lang="en-US" dirty="0"/>
              <a:t>:</a:t>
            </a:r>
          </a:p>
          <a:p>
            <a:pPr lvl="1"/>
            <a:r>
              <a:rPr lang="en-US" dirty="0"/>
              <a:t>This method uses a </a:t>
            </a:r>
            <a:r>
              <a:rPr lang="en-US" b="1" dirty="0"/>
              <a:t>Gaussian function</a:t>
            </a:r>
            <a:r>
              <a:rPr lang="en-US" dirty="0"/>
              <a:t> to assign weights to the neighboring pixels. The weights are higher for pixels that are closer to the center and lower for those that are farther away. This results in a smoother image with better preservation of edges compared to the mean filter.</a:t>
            </a:r>
          </a:p>
          <a:p>
            <a:pPr lvl="1"/>
            <a:r>
              <a:rPr lang="en-US" b="1" dirty="0"/>
              <a:t>Purpose</a:t>
            </a:r>
            <a:r>
              <a:rPr lang="en-US" dirty="0"/>
              <a:t>: Softens the image while preserving edge information more effectively than the averaging filter</a:t>
            </a:r>
            <a:r>
              <a:rPr lang="en-US" dirty="0" smtClean="0"/>
              <a:t>.</a:t>
            </a:r>
            <a:endParaRPr lang="en-US" dirty="0"/>
          </a:p>
        </p:txBody>
      </p:sp>
    </p:spTree>
    <p:extLst>
      <p:ext uri="{BB962C8B-B14F-4D97-AF65-F5344CB8AC3E}">
        <p14:creationId xmlns:p14="http://schemas.microsoft.com/office/powerpoint/2010/main" val="3967532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Cnt</a:t>
            </a:r>
            <a:r>
              <a:rPr lang="en-US" dirty="0" smtClean="0"/>
              <a:t>..</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Median Filtering</a:t>
            </a:r>
            <a:r>
              <a:rPr lang="en-US" dirty="0"/>
              <a:t>:</a:t>
            </a:r>
          </a:p>
          <a:p>
            <a:pPr lvl="1"/>
            <a:r>
              <a:rPr lang="en-US" dirty="0"/>
              <a:t>The pixel value is replaced by the </a:t>
            </a:r>
            <a:r>
              <a:rPr lang="en-US" b="1" dirty="0"/>
              <a:t>median</a:t>
            </a:r>
            <a:r>
              <a:rPr lang="en-US" dirty="0"/>
              <a:t> of the pixel values in its neighborhood. Median filtering is particularly effective at removing salt-and-pepper noise while preserving edges.</a:t>
            </a:r>
          </a:p>
          <a:p>
            <a:pPr lvl="1"/>
            <a:r>
              <a:rPr lang="en-US" b="1" dirty="0"/>
              <a:t>Purpose</a:t>
            </a:r>
            <a:r>
              <a:rPr lang="en-US" dirty="0"/>
              <a:t>: Excellent for removing impulse noise (like salt-and-pepper noise).</a:t>
            </a:r>
          </a:p>
          <a:p>
            <a:r>
              <a:rPr lang="en-US" b="1" dirty="0"/>
              <a:t>Bilateral Filter</a:t>
            </a:r>
            <a:r>
              <a:rPr lang="en-US" dirty="0"/>
              <a:t>:</a:t>
            </a:r>
          </a:p>
          <a:p>
            <a:pPr lvl="1"/>
            <a:r>
              <a:rPr lang="en-US" dirty="0"/>
              <a:t>A non-linear filter that preserves edges while smoothing the regions of uniform color. It does this by considering both the spatial distance between pixels and their color intensity differences.</a:t>
            </a:r>
          </a:p>
          <a:p>
            <a:pPr lvl="1"/>
            <a:r>
              <a:rPr lang="en-US" b="1" dirty="0"/>
              <a:t>Purpose</a:t>
            </a:r>
            <a:r>
              <a:rPr lang="en-US" dirty="0"/>
              <a:t>: Edge-preserving smoothing. Often used for reducing noise while maintaining sharp boundaries.</a:t>
            </a:r>
          </a:p>
          <a:p>
            <a:endParaRPr lang="en-IN" dirty="0"/>
          </a:p>
        </p:txBody>
      </p:sp>
    </p:spTree>
    <p:extLst>
      <p:ext uri="{BB962C8B-B14F-4D97-AF65-F5344CB8AC3E}">
        <p14:creationId xmlns:p14="http://schemas.microsoft.com/office/powerpoint/2010/main" val="1111956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36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Smoothing</a:t>
            </a:r>
            <a:br>
              <a:rPr lang="en-US" b="1" dirty="0" smtClean="0"/>
            </a:br>
            <a:endParaRPr lang="en-IN" dirty="0"/>
          </a:p>
        </p:txBody>
      </p:sp>
      <p:sp>
        <p:nvSpPr>
          <p:cNvPr id="3" name="Content Placeholder 2"/>
          <p:cNvSpPr>
            <a:spLocks noGrp="1"/>
          </p:cNvSpPr>
          <p:nvPr>
            <p:ph idx="1"/>
          </p:nvPr>
        </p:nvSpPr>
        <p:spPr/>
        <p:txBody>
          <a:bodyPr/>
          <a:lstStyle/>
          <a:p>
            <a:endParaRPr lang="en-IN" dirty="0"/>
          </a:p>
        </p:txBody>
      </p:sp>
      <p:pic>
        <p:nvPicPr>
          <p:cNvPr id="3074" name="Picture 2" descr="C:\Users\IT\Desktop\Image practical\smoothed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40" y="1219200"/>
            <a:ext cx="899159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263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Spatial Filtering and Image Smoothing:</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b="1" dirty="0" smtClean="0"/>
              <a:t>Spatial </a:t>
            </a:r>
            <a:r>
              <a:rPr lang="en-US" b="1" dirty="0"/>
              <a:t>filtering</a:t>
            </a:r>
            <a:r>
              <a:rPr lang="en-US" dirty="0"/>
              <a:t> is a broader term that refers to applying any filter (linear or non-linear) to the image. It can be used for various purposes such as noise reduction, edge detection, and image enhancement.</a:t>
            </a:r>
          </a:p>
          <a:p>
            <a:r>
              <a:rPr lang="en-US" b="1" dirty="0"/>
              <a:t>Image smoothing</a:t>
            </a:r>
            <a:r>
              <a:rPr lang="en-US" dirty="0"/>
              <a:t> is a specific type of spatial filtering aimed at reducing noise and blurring the image to create a softer look or remove undesirable artifacts.</a:t>
            </a:r>
          </a:p>
          <a:p>
            <a:endParaRPr lang="en-IN" dirty="0"/>
          </a:p>
        </p:txBody>
      </p:sp>
    </p:spTree>
    <p:extLst>
      <p:ext uri="{BB962C8B-B14F-4D97-AF65-F5344CB8AC3E}">
        <p14:creationId xmlns:p14="http://schemas.microsoft.com/office/powerpoint/2010/main" val="1489680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a:t>Common Use Cases for Image Smoothing:</a:t>
            </a:r>
            <a:br>
              <a:rPr lang="en-US" b="1" dirty="0"/>
            </a:br>
            <a:endParaRPr lang="en-IN" dirty="0"/>
          </a:p>
        </p:txBody>
      </p:sp>
      <p:sp>
        <p:nvSpPr>
          <p:cNvPr id="3" name="Content Placeholder 2"/>
          <p:cNvSpPr>
            <a:spLocks noGrp="1"/>
          </p:cNvSpPr>
          <p:nvPr>
            <p:ph idx="1"/>
          </p:nvPr>
        </p:nvSpPr>
        <p:spPr/>
        <p:txBody>
          <a:bodyPr>
            <a:normAutofit fontScale="85000" lnSpcReduction="10000"/>
          </a:bodyPr>
          <a:lstStyle/>
          <a:p>
            <a:r>
              <a:rPr lang="en-US" b="1" dirty="0" smtClean="0"/>
              <a:t>Noise </a:t>
            </a:r>
            <a:r>
              <a:rPr lang="en-US" b="1" dirty="0"/>
              <a:t>Removal</a:t>
            </a:r>
            <a:r>
              <a:rPr lang="en-US" dirty="0"/>
              <a:t>: Smoothing helps reduce various types of noise, such as </a:t>
            </a:r>
            <a:r>
              <a:rPr lang="en-US" b="1" dirty="0"/>
              <a:t>Gaussian noise</a:t>
            </a:r>
            <a:r>
              <a:rPr lang="en-US" dirty="0"/>
              <a:t> or </a:t>
            </a:r>
            <a:r>
              <a:rPr lang="en-US" b="1" dirty="0"/>
              <a:t>salt-and-pepper noise</a:t>
            </a:r>
            <a:r>
              <a:rPr lang="en-US" dirty="0"/>
              <a:t>.</a:t>
            </a:r>
          </a:p>
          <a:p>
            <a:r>
              <a:rPr lang="en-US" b="1" dirty="0"/>
              <a:t>Pre-processing for Edge Detection</a:t>
            </a:r>
            <a:r>
              <a:rPr lang="en-US" dirty="0"/>
              <a:t>: Before applying edge detection algorithms (like </a:t>
            </a:r>
            <a:r>
              <a:rPr lang="en-US" dirty="0" err="1"/>
              <a:t>Sobel</a:t>
            </a:r>
            <a:r>
              <a:rPr lang="en-US" dirty="0"/>
              <a:t> or Canny), smoothing the image helps in reducing noise and unwanted artifacts, leading to more accurate results.</a:t>
            </a:r>
          </a:p>
          <a:p>
            <a:r>
              <a:rPr lang="en-US" b="1" dirty="0"/>
              <a:t>Visual Enhancement</a:t>
            </a:r>
            <a:r>
              <a:rPr lang="en-US" dirty="0"/>
              <a:t>: In photography or film, smoothing can be used to create a blur effect, soften an image, or give it a more dreamy or artistic look.</a:t>
            </a:r>
          </a:p>
          <a:p>
            <a:endParaRPr lang="en-IN" dirty="0"/>
          </a:p>
        </p:txBody>
      </p:sp>
    </p:spTree>
    <p:extLst>
      <p:ext uri="{BB962C8B-B14F-4D97-AF65-F5344CB8AC3E}">
        <p14:creationId xmlns:p14="http://schemas.microsoft.com/office/powerpoint/2010/main" val="3482600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262981"/>
          <a:ext cx="8229600" cy="3200400"/>
        </p:xfrm>
        <a:graphic>
          <a:graphicData uri="http://schemas.openxmlformats.org/drawingml/2006/table">
            <a:tbl>
              <a:tblPr/>
              <a:tblGrid>
                <a:gridCol w="2743200"/>
                <a:gridCol w="2743200"/>
                <a:gridCol w="2743200"/>
              </a:tblGrid>
              <a:tr h="0">
                <a:tc>
                  <a:txBody>
                    <a:bodyPr/>
                    <a:lstStyle/>
                    <a:p>
                      <a:r>
                        <a:rPr lang="en-IN" b="1"/>
                        <a:t>Technique</a:t>
                      </a:r>
                      <a:endParaRPr lang="en-IN"/>
                    </a:p>
                  </a:txBody>
                  <a:tcPr anchor="ctr">
                    <a:lnL>
                      <a:noFill/>
                    </a:lnL>
                    <a:lnR>
                      <a:noFill/>
                    </a:lnR>
                    <a:lnT>
                      <a:noFill/>
                    </a:lnT>
                    <a:lnB>
                      <a:noFill/>
                    </a:lnB>
                  </a:tcPr>
                </a:tc>
                <a:tc>
                  <a:txBody>
                    <a:bodyPr/>
                    <a:lstStyle/>
                    <a:p>
                      <a:r>
                        <a:rPr lang="en-IN" b="1"/>
                        <a:t>Purpose</a:t>
                      </a:r>
                      <a:endParaRPr lang="en-IN"/>
                    </a:p>
                  </a:txBody>
                  <a:tcPr anchor="ctr">
                    <a:lnL>
                      <a:noFill/>
                    </a:lnL>
                    <a:lnR>
                      <a:noFill/>
                    </a:lnR>
                    <a:lnT>
                      <a:noFill/>
                    </a:lnT>
                    <a:lnB>
                      <a:noFill/>
                    </a:lnB>
                  </a:tcPr>
                </a:tc>
                <a:tc>
                  <a:txBody>
                    <a:bodyPr/>
                    <a:lstStyle/>
                    <a:p>
                      <a:r>
                        <a:rPr lang="en-IN" b="1"/>
                        <a:t>Common Use</a:t>
                      </a:r>
                      <a:endParaRPr lang="en-IN"/>
                    </a:p>
                  </a:txBody>
                  <a:tcPr anchor="ctr">
                    <a:lnL>
                      <a:noFill/>
                    </a:lnL>
                    <a:lnR>
                      <a:noFill/>
                    </a:lnR>
                    <a:lnT>
                      <a:noFill/>
                    </a:lnT>
                    <a:lnB>
                      <a:noFill/>
                    </a:lnB>
                  </a:tcPr>
                </a:tc>
              </a:tr>
              <a:tr h="0">
                <a:tc>
                  <a:txBody>
                    <a:bodyPr/>
                    <a:lstStyle/>
                    <a:p>
                      <a:r>
                        <a:rPr lang="en-IN" b="1"/>
                        <a:t>Averaging Filter</a:t>
                      </a:r>
                      <a:endParaRPr lang="en-IN"/>
                    </a:p>
                  </a:txBody>
                  <a:tcPr anchor="ctr">
                    <a:lnL>
                      <a:noFill/>
                    </a:lnL>
                    <a:lnR>
                      <a:noFill/>
                    </a:lnR>
                    <a:lnT>
                      <a:noFill/>
                    </a:lnT>
                    <a:lnB>
                      <a:noFill/>
                    </a:lnB>
                  </a:tcPr>
                </a:tc>
                <a:tc>
                  <a:txBody>
                    <a:bodyPr/>
                    <a:lstStyle/>
                    <a:p>
                      <a:r>
                        <a:rPr lang="en-US"/>
                        <a:t>Smooth out noise by averaging surrounding pixels</a:t>
                      </a:r>
                    </a:p>
                  </a:txBody>
                  <a:tcPr anchor="ctr">
                    <a:lnL>
                      <a:noFill/>
                    </a:lnL>
                    <a:lnR>
                      <a:noFill/>
                    </a:lnR>
                    <a:lnT>
                      <a:noFill/>
                    </a:lnT>
                    <a:lnB>
                      <a:noFill/>
                    </a:lnB>
                  </a:tcPr>
                </a:tc>
                <a:tc>
                  <a:txBody>
                    <a:bodyPr/>
                    <a:lstStyle/>
                    <a:p>
                      <a:r>
                        <a:rPr lang="en-IN"/>
                        <a:t>Basic smoothing, noise reduction</a:t>
                      </a:r>
                    </a:p>
                  </a:txBody>
                  <a:tcPr anchor="ctr">
                    <a:lnL>
                      <a:noFill/>
                    </a:lnL>
                    <a:lnR>
                      <a:noFill/>
                    </a:lnR>
                    <a:lnT>
                      <a:noFill/>
                    </a:lnT>
                    <a:lnB>
                      <a:noFill/>
                    </a:lnB>
                  </a:tcPr>
                </a:tc>
              </a:tr>
              <a:tr h="0">
                <a:tc>
                  <a:txBody>
                    <a:bodyPr/>
                    <a:lstStyle/>
                    <a:p>
                      <a:r>
                        <a:rPr lang="en-IN" b="1"/>
                        <a:t>Gaussian Blur</a:t>
                      </a:r>
                      <a:endParaRPr lang="en-IN"/>
                    </a:p>
                  </a:txBody>
                  <a:tcPr anchor="ctr">
                    <a:lnL>
                      <a:noFill/>
                    </a:lnL>
                    <a:lnR>
                      <a:noFill/>
                    </a:lnR>
                    <a:lnT>
                      <a:noFill/>
                    </a:lnT>
                    <a:lnB>
                      <a:noFill/>
                    </a:lnB>
                  </a:tcPr>
                </a:tc>
                <a:tc>
                  <a:txBody>
                    <a:bodyPr/>
                    <a:lstStyle/>
                    <a:p>
                      <a:r>
                        <a:rPr lang="en-US"/>
                        <a:t>Apply a weighted average to soften the image</a:t>
                      </a:r>
                    </a:p>
                  </a:txBody>
                  <a:tcPr anchor="ctr">
                    <a:lnL>
                      <a:noFill/>
                    </a:lnL>
                    <a:lnR>
                      <a:noFill/>
                    </a:lnR>
                    <a:lnT>
                      <a:noFill/>
                    </a:lnT>
                    <a:lnB>
                      <a:noFill/>
                    </a:lnB>
                  </a:tcPr>
                </a:tc>
                <a:tc>
                  <a:txBody>
                    <a:bodyPr/>
                    <a:lstStyle/>
                    <a:p>
                      <a:r>
                        <a:rPr lang="en-IN"/>
                        <a:t>Noise reduction, edge smoothing</a:t>
                      </a:r>
                    </a:p>
                  </a:txBody>
                  <a:tcPr anchor="ctr">
                    <a:lnL>
                      <a:noFill/>
                    </a:lnL>
                    <a:lnR>
                      <a:noFill/>
                    </a:lnR>
                    <a:lnT>
                      <a:noFill/>
                    </a:lnT>
                    <a:lnB>
                      <a:noFill/>
                    </a:lnB>
                  </a:tcPr>
                </a:tc>
              </a:tr>
              <a:tr h="0">
                <a:tc>
                  <a:txBody>
                    <a:bodyPr/>
                    <a:lstStyle/>
                    <a:p>
                      <a:r>
                        <a:rPr lang="en-IN" b="1"/>
                        <a:t>Median Filter</a:t>
                      </a:r>
                      <a:endParaRPr lang="en-IN"/>
                    </a:p>
                  </a:txBody>
                  <a:tcPr anchor="ctr">
                    <a:lnL>
                      <a:noFill/>
                    </a:lnL>
                    <a:lnR>
                      <a:noFill/>
                    </a:lnR>
                    <a:lnT>
                      <a:noFill/>
                    </a:lnT>
                    <a:lnB>
                      <a:noFill/>
                    </a:lnB>
                  </a:tcPr>
                </a:tc>
                <a:tc>
                  <a:txBody>
                    <a:bodyPr/>
                    <a:lstStyle/>
                    <a:p>
                      <a:r>
                        <a:rPr lang="en-US"/>
                        <a:t>Replace pixel with the median of neighbors</a:t>
                      </a:r>
                    </a:p>
                  </a:txBody>
                  <a:tcPr anchor="ctr">
                    <a:lnL>
                      <a:noFill/>
                    </a:lnL>
                    <a:lnR>
                      <a:noFill/>
                    </a:lnR>
                    <a:lnT>
                      <a:noFill/>
                    </a:lnT>
                    <a:lnB>
                      <a:noFill/>
                    </a:lnB>
                  </a:tcPr>
                </a:tc>
                <a:tc>
                  <a:txBody>
                    <a:bodyPr/>
                    <a:lstStyle/>
                    <a:p>
                      <a:r>
                        <a:rPr lang="en-IN"/>
                        <a:t>Salt-and-pepper noise removal</a:t>
                      </a:r>
                    </a:p>
                  </a:txBody>
                  <a:tcPr anchor="ctr">
                    <a:lnL>
                      <a:noFill/>
                    </a:lnL>
                    <a:lnR>
                      <a:noFill/>
                    </a:lnR>
                    <a:lnT>
                      <a:noFill/>
                    </a:lnT>
                    <a:lnB>
                      <a:noFill/>
                    </a:lnB>
                  </a:tcPr>
                </a:tc>
              </a:tr>
              <a:tr h="0">
                <a:tc>
                  <a:txBody>
                    <a:bodyPr/>
                    <a:lstStyle/>
                    <a:p>
                      <a:r>
                        <a:rPr lang="en-IN" b="1"/>
                        <a:t>Bilateral Filter</a:t>
                      </a:r>
                      <a:endParaRPr lang="en-IN"/>
                    </a:p>
                  </a:txBody>
                  <a:tcPr anchor="ctr">
                    <a:lnL>
                      <a:noFill/>
                    </a:lnL>
                    <a:lnR>
                      <a:noFill/>
                    </a:lnR>
                    <a:lnT>
                      <a:noFill/>
                    </a:lnT>
                    <a:lnB>
                      <a:noFill/>
                    </a:lnB>
                  </a:tcPr>
                </a:tc>
                <a:tc>
                  <a:txBody>
                    <a:bodyPr/>
                    <a:lstStyle/>
                    <a:p>
                      <a:r>
                        <a:rPr lang="en-US"/>
                        <a:t>Preserve edges while smoothing regions</a:t>
                      </a:r>
                    </a:p>
                  </a:txBody>
                  <a:tcPr anchor="ctr">
                    <a:lnL>
                      <a:noFill/>
                    </a:lnL>
                    <a:lnR>
                      <a:noFill/>
                    </a:lnR>
                    <a:lnT>
                      <a:noFill/>
                    </a:lnT>
                    <a:lnB>
                      <a:noFill/>
                    </a:lnB>
                  </a:tcPr>
                </a:tc>
                <a:tc>
                  <a:txBody>
                    <a:bodyPr/>
                    <a:lstStyle/>
                    <a:p>
                      <a:r>
                        <a:rPr lang="en-IN" dirty="0"/>
                        <a:t>Edge-preserving smoothing</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1371600" y="423448"/>
            <a:ext cx="318247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Summary of Techniques</a:t>
            </a:r>
            <a:r>
              <a:rPr kumimoji="0" lang="en-US" sz="900" b="1"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50559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Spatial Filters Work:</a:t>
            </a:r>
            <a:br>
              <a:rPr lang="en-US" b="1" dirty="0"/>
            </a:br>
            <a:endParaRPr lang="en-IN" dirty="0"/>
          </a:p>
        </p:txBody>
      </p:sp>
      <p:sp>
        <p:nvSpPr>
          <p:cNvPr id="3" name="Content Placeholder 2"/>
          <p:cNvSpPr>
            <a:spLocks noGrp="1"/>
          </p:cNvSpPr>
          <p:nvPr>
            <p:ph idx="1"/>
          </p:nvPr>
        </p:nvSpPr>
        <p:spPr>
          <a:xfrm>
            <a:off x="457200" y="1143000"/>
            <a:ext cx="8534400" cy="5181600"/>
          </a:xfrm>
        </p:spPr>
        <p:txBody>
          <a:bodyPr>
            <a:normAutofit fontScale="77500" lnSpcReduction="20000"/>
          </a:bodyPr>
          <a:lstStyle/>
          <a:p>
            <a:r>
              <a:rPr lang="en-US" dirty="0" smtClean="0"/>
              <a:t>A </a:t>
            </a:r>
            <a:r>
              <a:rPr lang="en-US" dirty="0"/>
              <a:t>spatial filter is usually represented as a </a:t>
            </a:r>
            <a:r>
              <a:rPr lang="en-US" b="1" dirty="0"/>
              <a:t>kernel</a:t>
            </a:r>
            <a:r>
              <a:rPr lang="en-US" dirty="0"/>
              <a:t> (a small matrix, e.g., 3x3, 5x5) that slides over the image.</a:t>
            </a:r>
          </a:p>
          <a:p>
            <a:r>
              <a:rPr lang="en-US" dirty="0"/>
              <a:t>For each pixel in the image, the kernel is placed over the pixel and its neighbors. The weighted sum of the pixel values in the kernel's area is then calculated and assigned to the central pixel.</a:t>
            </a:r>
          </a:p>
          <a:p>
            <a:r>
              <a:rPr lang="en-US" dirty="0"/>
              <a:t>This process is repeated for every pixel in the image.</a:t>
            </a:r>
          </a:p>
          <a:p>
            <a:r>
              <a:rPr lang="en-US" b="1" dirty="0"/>
              <a:t>Example: Convolution Operation (Linear Filter)</a:t>
            </a:r>
            <a:endParaRPr lang="en-US" dirty="0"/>
          </a:p>
          <a:p>
            <a:r>
              <a:rPr lang="en-US" dirty="0"/>
              <a:t>If you apply a </a:t>
            </a:r>
            <a:r>
              <a:rPr lang="en-US" b="1" dirty="0"/>
              <a:t>3x3 averaging filter</a:t>
            </a:r>
            <a:r>
              <a:rPr lang="en-US" dirty="0"/>
              <a:t> (a type of linear filter), it would look like this:</a:t>
            </a:r>
          </a:p>
          <a:p>
            <a:pPr marL="800100" lvl="2" indent="0">
              <a:buNone/>
            </a:pPr>
            <a:r>
              <a:rPr lang="en-US" sz="2900" dirty="0" smtClean="0"/>
              <a:t>[ </a:t>
            </a:r>
            <a:r>
              <a:rPr lang="en-US" sz="2900" dirty="0"/>
              <a:t>1/9 1/9 1/9 ] </a:t>
            </a:r>
            <a:endParaRPr lang="en-US" sz="2900" dirty="0" smtClean="0"/>
          </a:p>
          <a:p>
            <a:pPr marL="800100" lvl="2" indent="0">
              <a:buNone/>
            </a:pPr>
            <a:r>
              <a:rPr lang="en-US" sz="2900" dirty="0" smtClean="0"/>
              <a:t>[ </a:t>
            </a:r>
            <a:r>
              <a:rPr lang="en-US" sz="2900" dirty="0"/>
              <a:t>1/9 1/9 1/9 </a:t>
            </a:r>
            <a:r>
              <a:rPr lang="en-US" sz="2900" dirty="0" smtClean="0"/>
              <a:t>]</a:t>
            </a:r>
          </a:p>
          <a:p>
            <a:pPr marL="800100" lvl="2" indent="0">
              <a:buNone/>
            </a:pPr>
            <a:r>
              <a:rPr lang="en-US" sz="2900" dirty="0" smtClean="0"/>
              <a:t> </a:t>
            </a:r>
            <a:r>
              <a:rPr lang="en-US" sz="2900" dirty="0"/>
              <a:t>[ 1/9 1/9 1/9 </a:t>
            </a:r>
            <a:r>
              <a:rPr lang="en-US" dirty="0"/>
              <a:t>] </a:t>
            </a:r>
          </a:p>
          <a:p>
            <a:r>
              <a:rPr lang="en-US" dirty="0"/>
              <a:t>Each pixel’s new value is computed by taking the average of itself and its eight neighboring pixels.</a:t>
            </a:r>
          </a:p>
          <a:p>
            <a:endParaRPr lang="en-IN" dirty="0"/>
          </a:p>
        </p:txBody>
      </p:sp>
    </p:spTree>
    <p:extLst>
      <p:ext uri="{BB962C8B-B14F-4D97-AF65-F5344CB8AC3E}">
        <p14:creationId xmlns:p14="http://schemas.microsoft.com/office/powerpoint/2010/main" val="3734806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 Python, using </a:t>
            </a:r>
            <a:r>
              <a:rPr lang="en-IN" dirty="0" err="1"/>
              <a:t>OpenCV</a:t>
            </a:r>
            <a:r>
              <a:rPr lang="en-IN" dirty="0"/>
              <a:t>:</a:t>
            </a:r>
            <a:br>
              <a:rPr lang="en-IN" dirty="0"/>
            </a:br>
            <a:endParaRPr lang="en-IN" dirty="0"/>
          </a:p>
        </p:txBody>
      </p:sp>
      <p:sp>
        <p:nvSpPr>
          <p:cNvPr id="3" name="Content Placeholder 2"/>
          <p:cNvSpPr>
            <a:spLocks noGrp="1"/>
          </p:cNvSpPr>
          <p:nvPr>
            <p:ph idx="1"/>
          </p:nvPr>
        </p:nvSpPr>
        <p:spPr>
          <a:xfrm>
            <a:off x="457200" y="1600200"/>
            <a:ext cx="8610600" cy="4876800"/>
          </a:xfrm>
        </p:spPr>
        <p:txBody>
          <a:bodyPr>
            <a:normAutofit/>
          </a:bodyPr>
          <a:lstStyle/>
          <a:p>
            <a:r>
              <a:rPr lang="en-IN" dirty="0" smtClean="0"/>
              <a:t>import </a:t>
            </a:r>
            <a:r>
              <a:rPr lang="en-IN" dirty="0"/>
              <a:t>cv2 import </a:t>
            </a:r>
            <a:r>
              <a:rPr lang="en-IN" dirty="0" err="1"/>
              <a:t>numpy</a:t>
            </a:r>
            <a:r>
              <a:rPr lang="en-IN" dirty="0"/>
              <a:t> as </a:t>
            </a:r>
            <a:r>
              <a:rPr lang="en-IN" dirty="0" err="1"/>
              <a:t>np</a:t>
            </a:r>
            <a:r>
              <a:rPr lang="en-IN" dirty="0"/>
              <a:t> # Read the image </a:t>
            </a:r>
            <a:r>
              <a:rPr lang="en-IN" dirty="0" err="1"/>
              <a:t>image</a:t>
            </a:r>
            <a:r>
              <a:rPr lang="en-IN" dirty="0"/>
              <a:t> = cv2.imread('image.jpg') # Apply a 3x3 averaging filter kernel = </a:t>
            </a:r>
            <a:r>
              <a:rPr lang="en-IN" dirty="0" err="1"/>
              <a:t>np.ones</a:t>
            </a:r>
            <a:r>
              <a:rPr lang="en-IN" dirty="0"/>
              <a:t>((3, 3), np.float32) / 9 </a:t>
            </a:r>
            <a:r>
              <a:rPr lang="en-IN" dirty="0" err="1"/>
              <a:t>filtered_image</a:t>
            </a:r>
            <a:r>
              <a:rPr lang="en-IN" dirty="0"/>
              <a:t> = cv2.filter2D(image, -1, kernel) # Save or display the result cv2.imwrite('spatial_filtered_image.jpg', </a:t>
            </a:r>
            <a:r>
              <a:rPr lang="en-IN" dirty="0" err="1"/>
              <a:t>filtered_image</a:t>
            </a:r>
            <a:r>
              <a:rPr lang="en-IN" dirty="0"/>
              <a:t>)</a:t>
            </a:r>
          </a:p>
          <a:p>
            <a:endParaRPr lang="en-IN" dirty="0"/>
          </a:p>
        </p:txBody>
      </p:sp>
    </p:spTree>
    <p:extLst>
      <p:ext uri="{BB962C8B-B14F-4D97-AF65-F5344CB8AC3E}">
        <p14:creationId xmlns:p14="http://schemas.microsoft.com/office/powerpoint/2010/main" val="2579484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153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025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image</a:t>
            </a:r>
            <a:endParaRPr lang="en-IN" dirty="0"/>
          </a:p>
        </p:txBody>
      </p:sp>
      <p:sp>
        <p:nvSpPr>
          <p:cNvPr id="3" name="Content Placeholder 2"/>
          <p:cNvSpPr>
            <a:spLocks noGrp="1"/>
          </p:cNvSpPr>
          <p:nvPr>
            <p:ph idx="1"/>
          </p:nvPr>
        </p:nvSpPr>
        <p:spPr/>
        <p:txBody>
          <a:bodyPr/>
          <a:lstStyle/>
          <a:p>
            <a:endParaRPr lang="en-IN"/>
          </a:p>
        </p:txBody>
      </p:sp>
      <p:pic>
        <p:nvPicPr>
          <p:cNvPr id="2050" name="Picture 2" descr="C:\Users\IT\Desktop\Image practical\spatial_filtered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1905000"/>
            <a:ext cx="7686676" cy="384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92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5" descr="Slide 6"/>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327084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6" descr="Slide 7"/>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296587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7" descr="Slide 8"/>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288482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8" descr="Slide 9"/>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2192740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949</Words>
  <Application>Microsoft Office PowerPoint</Application>
  <PresentationFormat>On-screen Show (4:3)</PresentationFormat>
  <Paragraphs>65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Spatial Filtering </vt:lpstr>
      <vt:lpstr>How Spatial Filters Work: </vt:lpstr>
      <vt:lpstr>In Python, using OpenCV: </vt:lpstr>
      <vt:lpstr>PowerPoint Presentation</vt:lpstr>
      <vt:lpstr>Spatial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Image Smoothing </vt:lpstr>
      <vt:lpstr>Cnt..</vt:lpstr>
      <vt:lpstr>PowerPoint Presentation</vt:lpstr>
      <vt:lpstr>Smoothing </vt:lpstr>
      <vt:lpstr>Differences Between Spatial Filtering and Image Smoothing: </vt:lpstr>
      <vt:lpstr>Common Use Cases for Image Smoothing: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Filtering </dc:title>
  <dc:creator>IT</dc:creator>
  <cp:lastModifiedBy>patilap</cp:lastModifiedBy>
  <cp:revision>3</cp:revision>
  <dcterms:created xsi:type="dcterms:W3CDTF">2006-08-16T00:00:00Z</dcterms:created>
  <dcterms:modified xsi:type="dcterms:W3CDTF">2025-02-11T09:40:06Z</dcterms:modified>
</cp:coreProperties>
</file>