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414" y="3321843"/>
            <a:ext cx="8447483" cy="329505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28" y="2187773"/>
            <a:ext cx="2348508" cy="10358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5671" y="2187773"/>
            <a:ext cx="875109" cy="10358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8232" y="316210"/>
            <a:ext cx="3506470" cy="60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556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556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556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556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776" y="302815"/>
            <a:ext cx="6609715" cy="60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556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879" y="1620935"/>
            <a:ext cx="7877809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687" y="2518171"/>
            <a:ext cx="375046" cy="4018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149" y="1451388"/>
            <a:ext cx="6178550" cy="23590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4765">
              <a:lnSpc>
                <a:spcPct val="113399"/>
              </a:lnSpc>
              <a:spcBef>
                <a:spcPts val="235"/>
              </a:spcBef>
              <a:tabLst>
                <a:tab pos="2807970" algn="l"/>
              </a:tabLst>
            </a:pPr>
            <a:r>
              <a:rPr sz="4550" dirty="0">
                <a:solidFill>
                  <a:srgbClr val="00642F"/>
                </a:solidFill>
              </a:rPr>
              <a:t>Digital</a:t>
            </a:r>
            <a:r>
              <a:rPr sz="4550" spc="300" dirty="0">
                <a:solidFill>
                  <a:srgbClr val="00642F"/>
                </a:solidFill>
              </a:rPr>
              <a:t> </a:t>
            </a:r>
            <a:r>
              <a:rPr sz="4550" spc="85" dirty="0">
                <a:solidFill>
                  <a:srgbClr val="056B38"/>
                </a:solidFill>
              </a:rPr>
              <a:t>Image</a:t>
            </a:r>
            <a:r>
              <a:rPr sz="4550" spc="325" dirty="0">
                <a:solidFill>
                  <a:srgbClr val="056B38"/>
                </a:solidFill>
              </a:rPr>
              <a:t> </a:t>
            </a:r>
            <a:r>
              <a:rPr sz="4550" spc="65" dirty="0">
                <a:solidFill>
                  <a:srgbClr val="085D36"/>
                </a:solidFill>
              </a:rPr>
              <a:t>Processing </a:t>
            </a:r>
            <a:r>
              <a:rPr sz="4350" spc="155" dirty="0">
                <a:solidFill>
                  <a:srgbClr val="016033"/>
                </a:solidFill>
              </a:rPr>
              <a:t>Lecture</a:t>
            </a:r>
            <a:r>
              <a:rPr sz="4350" dirty="0">
                <a:solidFill>
                  <a:srgbClr val="016033"/>
                </a:solidFill>
              </a:rPr>
              <a:t>	</a:t>
            </a:r>
            <a:r>
              <a:rPr sz="4350" spc="204" dirty="0">
                <a:solidFill>
                  <a:srgbClr val="00642F"/>
                </a:solidFill>
              </a:rPr>
              <a:t>Geometric </a:t>
            </a:r>
            <a:r>
              <a:rPr sz="4500" spc="170" dirty="0">
                <a:solidFill>
                  <a:srgbClr val="155B36"/>
                </a:solidFill>
              </a:rPr>
              <a:t>Transformation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186241"/>
                </a:solidFill>
              </a:rPr>
              <a:t>Affine</a:t>
            </a:r>
            <a:r>
              <a:rPr sz="3800" spc="690" dirty="0">
                <a:solidFill>
                  <a:srgbClr val="186241"/>
                </a:solidFill>
              </a:rPr>
              <a:t> </a:t>
            </a:r>
            <a:r>
              <a:rPr sz="3800" spc="95" dirty="0">
                <a:solidFill>
                  <a:srgbClr val="1F6044"/>
                </a:solidFill>
              </a:rPr>
              <a:t>transform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80973" y="1610766"/>
            <a:ext cx="360997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2650" spc="-50" dirty="0">
                <a:solidFill>
                  <a:srgbClr val="4F6E48"/>
                </a:solidFill>
                <a:latin typeface="Lucida Sans Unicode"/>
                <a:cs typeface="Lucida Sans Unicode"/>
              </a:rPr>
              <a:t>a</a:t>
            </a:r>
            <a:r>
              <a:rPr sz="2650" dirty="0">
                <a:solidFill>
                  <a:srgbClr val="4F6E48"/>
                </a:solidFill>
                <a:latin typeface="Lucida Sans Unicode"/>
                <a:cs typeface="Lucida Sans Unicode"/>
              </a:rPr>
              <a:t>	</a:t>
            </a:r>
            <a:r>
              <a:rPr sz="2650" spc="-120" dirty="0">
                <a:latin typeface="Lucida Sans Unicode"/>
                <a:cs typeface="Lucida Sans Unicode"/>
              </a:rPr>
              <a:t>Shearing</a:t>
            </a:r>
            <a:r>
              <a:rPr sz="2650" spc="-90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in</a:t>
            </a:r>
            <a:r>
              <a:rPr sz="2650" spc="-10" dirty="0">
                <a:latin typeface="Lucida Sans Unicode"/>
                <a:cs typeface="Lucida Sans Unicode"/>
              </a:rPr>
              <a:t> </a:t>
            </a:r>
            <a:r>
              <a:rPr sz="2650" spc="-270" dirty="0">
                <a:latin typeface="Lucida Sans Unicode"/>
                <a:cs typeface="Lucida Sans Unicode"/>
              </a:rPr>
              <a:t>y-</a:t>
            </a:r>
            <a:r>
              <a:rPr sz="2650" spc="-220" dirty="0">
                <a:latin typeface="Lucida Sans Unicode"/>
                <a:cs typeface="Lucida Sans Unicode"/>
              </a:rPr>
              <a:t>direction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10"/>
              </a:spcBef>
            </a:pPr>
            <a:r>
              <a:rPr sz="3750" spc="85" dirty="0">
                <a:solidFill>
                  <a:srgbClr val="0E693F"/>
                </a:solidFill>
              </a:rPr>
              <a:t>Invariant</a:t>
            </a:r>
            <a:r>
              <a:rPr sz="3750" spc="350" dirty="0">
                <a:solidFill>
                  <a:srgbClr val="0E693F"/>
                </a:solidFill>
              </a:rPr>
              <a:t> </a:t>
            </a:r>
            <a:r>
              <a:rPr sz="3750" spc="105" dirty="0">
                <a:solidFill>
                  <a:srgbClr val="0A6236"/>
                </a:solidFill>
              </a:rPr>
              <a:t>Properties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466271" y="1597868"/>
            <a:ext cx="2376805" cy="38042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800" indent="-417830">
              <a:lnSpc>
                <a:spcPct val="100000"/>
              </a:lnSpc>
              <a:spcBef>
                <a:spcPts val="120"/>
              </a:spcBef>
              <a:buClr>
                <a:srgbClr val="C89A00"/>
              </a:buClr>
              <a:buChar char="•"/>
              <a:tabLst>
                <a:tab pos="431800" algn="l"/>
              </a:tabLst>
            </a:pPr>
            <a:r>
              <a:rPr sz="3150" spc="-275" dirty="0">
                <a:latin typeface="Lucida Sans Unicode"/>
                <a:cs typeface="Lucida Sans Unicode"/>
              </a:rPr>
              <a:t>Translation:</a:t>
            </a:r>
            <a:endParaRPr sz="3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Lucida Sans Unicode"/>
              <a:buChar char="•"/>
            </a:pPr>
            <a:endParaRPr sz="3150">
              <a:latin typeface="Lucida Sans Unicode"/>
              <a:cs typeface="Lucida Sans Unicode"/>
            </a:endParaRPr>
          </a:p>
          <a:p>
            <a:pPr marL="424180" indent="-411480">
              <a:lnSpc>
                <a:spcPct val="100000"/>
              </a:lnSpc>
              <a:buClr>
                <a:srgbClr val="CA9A03"/>
              </a:buClr>
              <a:buChar char="•"/>
              <a:tabLst>
                <a:tab pos="424180" algn="l"/>
              </a:tabLst>
            </a:pPr>
            <a:r>
              <a:rPr sz="3200" spc="-114" dirty="0">
                <a:latin typeface="Lucida Sans Unicode"/>
                <a:cs typeface="Lucida Sans Unicode"/>
              </a:rPr>
              <a:t>Euclidean: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Lucida Sans Unicode"/>
              <a:buChar char="•"/>
            </a:pPr>
            <a:endParaRPr sz="3200">
              <a:latin typeface="Lucida Sans Unicode"/>
              <a:cs typeface="Lucida Sans Unicode"/>
            </a:endParaRPr>
          </a:p>
          <a:p>
            <a:pPr marL="425450" indent="-407670">
              <a:lnSpc>
                <a:spcPct val="100000"/>
              </a:lnSpc>
              <a:buClr>
                <a:srgbClr val="CD9505"/>
              </a:buClr>
              <a:buChar char="•"/>
              <a:tabLst>
                <a:tab pos="425450" algn="l"/>
              </a:tabLst>
            </a:pPr>
            <a:r>
              <a:rPr sz="3000" spc="-70" dirty="0">
                <a:latin typeface="Lucida Sans Unicode"/>
                <a:cs typeface="Lucida Sans Unicode"/>
              </a:rPr>
              <a:t>Similarity: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Lucida Sans Unicode"/>
              <a:buChar char="•"/>
            </a:pPr>
            <a:endParaRPr sz="3000">
              <a:latin typeface="Lucida Sans Unicode"/>
              <a:cs typeface="Lucida Sans Unicode"/>
            </a:endParaRPr>
          </a:p>
          <a:p>
            <a:pPr marL="431800" indent="-417830">
              <a:lnSpc>
                <a:spcPct val="100000"/>
              </a:lnSpc>
              <a:buClr>
                <a:srgbClr val="C89A00"/>
              </a:buClr>
              <a:buChar char="•"/>
              <a:tabLst>
                <a:tab pos="431800" algn="l"/>
              </a:tabLst>
            </a:pPr>
            <a:r>
              <a:rPr sz="3150" spc="-290" dirty="0">
                <a:latin typeface="Lucida Sans Unicode"/>
                <a:cs typeface="Lucida Sans Unicode"/>
              </a:rPr>
              <a:t>Affine: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216785" algn="l"/>
              </a:tabLst>
            </a:pPr>
            <a:r>
              <a:rPr sz="5700" spc="1537" baseline="8040" dirty="0">
                <a:solidFill>
                  <a:srgbClr val="C6A554"/>
                </a:solidFill>
              </a:rPr>
              <a:t>i</a:t>
            </a:r>
            <a:r>
              <a:rPr sz="3800" spc="-140" dirty="0">
                <a:solidFill>
                  <a:srgbClr val="0C5B36"/>
                </a:solidFill>
              </a:rPr>
              <a:t>Type</a:t>
            </a:r>
            <a:r>
              <a:rPr sz="3800" spc="-135" dirty="0">
                <a:solidFill>
                  <a:srgbClr val="0C5B36"/>
                </a:solidFill>
              </a:rPr>
              <a:t>s</a:t>
            </a:r>
            <a:r>
              <a:rPr sz="3800" spc="345" dirty="0">
                <a:solidFill>
                  <a:srgbClr val="0C5B36"/>
                </a:solidFill>
              </a:rPr>
              <a:t> </a:t>
            </a:r>
            <a:r>
              <a:rPr sz="3800" spc="50" dirty="0">
                <a:solidFill>
                  <a:srgbClr val="08673A"/>
                </a:solidFill>
              </a:rPr>
              <a:t>of</a:t>
            </a:r>
            <a:r>
              <a:rPr sz="3800" dirty="0">
                <a:solidFill>
                  <a:srgbClr val="08673A"/>
                </a:solidFill>
              </a:rPr>
              <a:t>	</a:t>
            </a:r>
            <a:r>
              <a:rPr sz="3800" spc="135" dirty="0">
                <a:solidFill>
                  <a:srgbClr val="115B3D"/>
                </a:solidFill>
              </a:rPr>
              <a:t>transformations</a:t>
            </a:r>
            <a:r>
              <a:rPr sz="3800" spc="210" dirty="0">
                <a:solidFill>
                  <a:srgbClr val="115B3D"/>
                </a:solidFill>
              </a:rPr>
              <a:t> </a:t>
            </a:r>
            <a:r>
              <a:rPr sz="3800" spc="-20" dirty="0">
                <a:solidFill>
                  <a:srgbClr val="074B2F"/>
                </a:solidFill>
              </a:rPr>
              <a:t>(2D)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29573" y="1620935"/>
            <a:ext cx="5748020" cy="2687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3390" indent="-398780">
              <a:lnSpc>
                <a:spcPct val="100000"/>
              </a:lnSpc>
              <a:spcBef>
                <a:spcPts val="125"/>
              </a:spcBef>
              <a:buClr>
                <a:srgbClr val="C89A00"/>
              </a:buClr>
              <a:buChar char="•"/>
              <a:tabLst>
                <a:tab pos="453390" algn="l"/>
              </a:tabLst>
            </a:pPr>
            <a:r>
              <a:rPr sz="3000" spc="-125" dirty="0">
                <a:latin typeface="Lucida Sans Unicode"/>
                <a:cs typeface="Lucida Sans Unicode"/>
              </a:rPr>
              <a:t>Bilinear:</a:t>
            </a:r>
            <a:r>
              <a:rPr sz="3000" spc="-90" dirty="0">
                <a:latin typeface="Lucida Sans Unicode"/>
                <a:cs typeface="Lucida Sans Unicode"/>
              </a:rPr>
              <a:t> </a:t>
            </a:r>
            <a:r>
              <a:rPr sz="3000" spc="-210" dirty="0">
                <a:latin typeface="Lucida Sans Unicode"/>
                <a:cs typeface="Lucida Sans Unicode"/>
              </a:rPr>
              <a:t>Affine</a:t>
            </a:r>
            <a:r>
              <a:rPr sz="3000" spc="-185" dirty="0">
                <a:latin typeface="Lucida Sans Unicode"/>
                <a:cs typeface="Lucida Sans Unicode"/>
              </a:rPr>
              <a:t> </a:t>
            </a:r>
            <a:r>
              <a:rPr sz="3000" spc="-430" dirty="0">
                <a:latin typeface="Lucida Sans Unicode"/>
                <a:cs typeface="Lucida Sans Unicode"/>
              </a:rPr>
              <a:t>+</a:t>
            </a:r>
            <a:r>
              <a:rPr sz="3000" spc="-140" dirty="0">
                <a:latin typeface="Lucida Sans Unicode"/>
                <a:cs typeface="Lucida Sans Unicode"/>
              </a:rPr>
              <a:t> </a:t>
            </a:r>
            <a:r>
              <a:rPr sz="3000" spc="-30" dirty="0">
                <a:latin typeface="Lucida Sans Unicode"/>
                <a:cs typeface="Lucida Sans Unicode"/>
              </a:rPr>
              <a:t>warping</a:t>
            </a:r>
            <a:endParaRPr sz="3000">
              <a:latin typeface="Lucida Sans Unicode"/>
              <a:cs typeface="Lucida Sans Unicode"/>
            </a:endParaRPr>
          </a:p>
          <a:p>
            <a:pPr marL="723900">
              <a:lnSpc>
                <a:spcPct val="100000"/>
              </a:lnSpc>
              <a:spcBef>
                <a:spcPts val="2965"/>
              </a:spcBef>
              <a:tabLst>
                <a:tab pos="1581150" algn="l"/>
              </a:tabLst>
            </a:pPr>
            <a:r>
              <a:rPr sz="2800" i="1" spc="-140" dirty="0">
                <a:solidFill>
                  <a:srgbClr val="130CCC"/>
                </a:solidFill>
                <a:latin typeface="Times New Roman"/>
                <a:cs typeface="Times New Roman"/>
              </a:rPr>
              <a:t>T,</a:t>
            </a:r>
            <a:r>
              <a:rPr sz="2800" i="1" spc="-30" dirty="0">
                <a:solidFill>
                  <a:srgbClr val="130CC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C05B5"/>
                </a:solidFill>
                <a:latin typeface="Times New Roman"/>
                <a:cs typeface="Times New Roman"/>
              </a:rPr>
              <a:t>(x,</a:t>
            </a:r>
            <a:r>
              <a:rPr sz="2800" i="1" dirty="0">
                <a:solidFill>
                  <a:srgbClr val="0C05B5"/>
                </a:solidFill>
                <a:latin typeface="Times New Roman"/>
                <a:cs typeface="Times New Roman"/>
              </a:rPr>
              <a:t>	</a:t>
            </a:r>
            <a:r>
              <a:rPr sz="2800" i="1" spc="145" dirty="0">
                <a:solidFill>
                  <a:srgbClr val="2A18A5"/>
                </a:solidFill>
                <a:latin typeface="Times New Roman"/>
                <a:cs typeface="Times New Roman"/>
              </a:rPr>
              <a:t>y</a:t>
            </a:r>
            <a:r>
              <a:rPr sz="2800" i="1" spc="145" dirty="0">
                <a:solidFill>
                  <a:srgbClr val="0A01BD"/>
                </a:solidFill>
                <a:latin typeface="Times New Roman"/>
                <a:cs typeface="Times New Roman"/>
              </a:rPr>
              <a:t>)</a:t>
            </a:r>
            <a:r>
              <a:rPr sz="2800" i="1" spc="145" dirty="0">
                <a:solidFill>
                  <a:srgbClr val="362497"/>
                </a:solidFill>
                <a:latin typeface="Times New Roman"/>
                <a:cs typeface="Times New Roman"/>
              </a:rPr>
              <a:t>=</a:t>
            </a:r>
            <a:r>
              <a:rPr sz="2800" i="1" spc="-90" dirty="0">
                <a:solidFill>
                  <a:srgbClr val="362497"/>
                </a:solidFill>
                <a:latin typeface="Times New Roman"/>
                <a:cs typeface="Times New Roman"/>
              </a:rPr>
              <a:t> </a:t>
            </a:r>
            <a:r>
              <a:rPr sz="2800" i="1" spc="-325" dirty="0">
                <a:solidFill>
                  <a:srgbClr val="0C07BA"/>
                </a:solidFill>
                <a:latin typeface="Times New Roman"/>
                <a:cs typeface="Times New Roman"/>
              </a:rPr>
              <a:t>app</a:t>
            </a:r>
            <a:r>
              <a:rPr sz="2800" i="1" spc="-135" dirty="0">
                <a:solidFill>
                  <a:srgbClr val="0C07BA"/>
                </a:solidFill>
                <a:latin typeface="Times New Roman"/>
                <a:cs typeface="Times New Roman"/>
              </a:rPr>
              <a:t> </a:t>
            </a:r>
            <a:r>
              <a:rPr sz="2800" i="1" spc="55" dirty="0">
                <a:solidFill>
                  <a:srgbClr val="15166E"/>
                </a:solidFill>
                <a:latin typeface="Times New Roman"/>
                <a:cs typeface="Times New Roman"/>
              </a:rPr>
              <a:t>+</a:t>
            </a:r>
            <a:r>
              <a:rPr sz="2800" i="1" spc="-355" dirty="0">
                <a:solidFill>
                  <a:srgbClr val="15166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8C3"/>
                </a:solidFill>
                <a:latin typeface="Times New Roman"/>
                <a:cs typeface="Times New Roman"/>
              </a:rPr>
              <a:t>‹i</a:t>
            </a:r>
            <a:r>
              <a:rPr sz="2625" baseline="-22222" dirty="0">
                <a:solidFill>
                  <a:srgbClr val="1A18C3"/>
                </a:solidFill>
                <a:latin typeface="Times New Roman"/>
                <a:cs typeface="Times New Roman"/>
              </a:rPr>
              <a:t>1</a:t>
            </a:r>
            <a:r>
              <a:rPr sz="2625" spc="75" baseline="-22222" dirty="0">
                <a:solidFill>
                  <a:srgbClr val="1A18C3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1A18C3"/>
                </a:solidFill>
                <a:latin typeface="Times New Roman"/>
                <a:cs typeface="Times New Roman"/>
              </a:rPr>
              <a:t>x</a:t>
            </a:r>
            <a:r>
              <a:rPr sz="2800" i="1" spc="-145" dirty="0">
                <a:solidFill>
                  <a:srgbClr val="1A18C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16A5"/>
                </a:solidFill>
                <a:latin typeface="Times New Roman"/>
                <a:cs typeface="Times New Roman"/>
              </a:rPr>
              <a:t>+</a:t>
            </a:r>
            <a:r>
              <a:rPr sz="2800" spc="-80" dirty="0">
                <a:solidFill>
                  <a:srgbClr val="1316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100AC"/>
                </a:solidFill>
                <a:latin typeface="Times New Roman"/>
                <a:cs typeface="Times New Roman"/>
              </a:rPr>
              <a:t>i;,</a:t>
            </a:r>
            <a:r>
              <a:rPr sz="2625" baseline="-22222" dirty="0">
                <a:solidFill>
                  <a:srgbClr val="0100AC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1D0F9A"/>
                </a:solidFill>
                <a:latin typeface="Times New Roman"/>
                <a:cs typeface="Times New Roman"/>
              </a:rPr>
              <a:t>y</a:t>
            </a:r>
            <a:r>
              <a:rPr sz="2800" spc="-229" dirty="0">
                <a:solidFill>
                  <a:srgbClr val="1D0F9A"/>
                </a:solidFill>
                <a:latin typeface="Times New Roman"/>
                <a:cs typeface="Times New Roman"/>
              </a:rPr>
              <a:t> </a:t>
            </a:r>
            <a:r>
              <a:rPr sz="2800" i="1" spc="55" dirty="0">
                <a:solidFill>
                  <a:srgbClr val="3F3D8C"/>
                </a:solidFill>
                <a:latin typeface="Times New Roman"/>
                <a:cs typeface="Times New Roman"/>
              </a:rPr>
              <a:t>+</a:t>
            </a:r>
            <a:r>
              <a:rPr sz="2800" i="1" spc="-250" dirty="0">
                <a:solidFill>
                  <a:srgbClr val="3F3D8C"/>
                </a:solidFill>
                <a:latin typeface="Times New Roman"/>
                <a:cs typeface="Times New Roman"/>
              </a:rPr>
              <a:t> </a:t>
            </a:r>
            <a:r>
              <a:rPr sz="2800" i="1" spc="100" dirty="0">
                <a:solidFill>
                  <a:srgbClr val="0F019C"/>
                </a:solidFill>
                <a:latin typeface="Times New Roman"/>
                <a:cs typeface="Times New Roman"/>
              </a:rPr>
              <a:t>a</a:t>
            </a:r>
            <a:r>
              <a:rPr sz="2550" i="1" spc="150" baseline="-22875" dirty="0">
                <a:solidFill>
                  <a:srgbClr val="0F019C"/>
                </a:solidFill>
                <a:latin typeface="Times New Roman"/>
                <a:cs typeface="Times New Roman"/>
              </a:rPr>
              <a:t>I</a:t>
            </a:r>
            <a:r>
              <a:rPr sz="2550" i="1" spc="7" baseline="-22875" dirty="0">
                <a:solidFill>
                  <a:srgbClr val="0F019C"/>
                </a:solidFill>
                <a:latin typeface="Times New Roman"/>
                <a:cs typeface="Times New Roman"/>
              </a:rPr>
              <a:t> </a:t>
            </a:r>
            <a:r>
              <a:rPr sz="2550" i="1" baseline="-22875" dirty="0">
                <a:solidFill>
                  <a:srgbClr val="211C90"/>
                </a:solidFill>
                <a:latin typeface="Times New Roman"/>
                <a:cs typeface="Times New Roman"/>
              </a:rPr>
              <a:t>I</a:t>
            </a:r>
            <a:r>
              <a:rPr sz="2800" i="1" dirty="0">
                <a:solidFill>
                  <a:srgbClr val="211C90"/>
                </a:solidFill>
                <a:latin typeface="Times New Roman"/>
                <a:cs typeface="Times New Roman"/>
              </a:rPr>
              <a:t>x</a:t>
            </a:r>
            <a:r>
              <a:rPr sz="2800" i="1" spc="75" dirty="0">
                <a:solidFill>
                  <a:srgbClr val="211C90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160395"/>
                </a:solidFill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1095"/>
              </a:spcBef>
              <a:tabLst>
                <a:tab pos="1080135" algn="l"/>
                <a:tab pos="4572635" algn="l"/>
              </a:tabLst>
            </a:pPr>
            <a:r>
              <a:rPr sz="2950" i="1" spc="-50" dirty="0">
                <a:solidFill>
                  <a:srgbClr val="1F11D6"/>
                </a:solidFill>
                <a:latin typeface="Times New Roman"/>
                <a:cs typeface="Times New Roman"/>
              </a:rPr>
              <a:t>T</a:t>
            </a:r>
            <a:r>
              <a:rPr sz="2950" i="1" dirty="0">
                <a:solidFill>
                  <a:srgbClr val="1F11D6"/>
                </a:solidFill>
                <a:latin typeface="Times New Roman"/>
                <a:cs typeface="Times New Roman"/>
              </a:rPr>
              <a:t>	</a:t>
            </a:r>
            <a:r>
              <a:rPr sz="2950" i="1" dirty="0">
                <a:solidFill>
                  <a:srgbClr val="080ADB"/>
                </a:solidFill>
                <a:latin typeface="Times New Roman"/>
                <a:cs typeface="Times New Roman"/>
              </a:rPr>
              <a:t>(x,</a:t>
            </a:r>
            <a:r>
              <a:rPr sz="2950" i="1" spc="320" dirty="0">
                <a:solidFill>
                  <a:srgbClr val="080ADB"/>
                </a:solidFill>
                <a:latin typeface="Times New Roman"/>
                <a:cs typeface="Times New Roman"/>
              </a:rPr>
              <a:t> </a:t>
            </a:r>
            <a:r>
              <a:rPr sz="2950" i="1" spc="80" dirty="0">
                <a:solidFill>
                  <a:srgbClr val="2D1DB5"/>
                </a:solidFill>
                <a:latin typeface="Times New Roman"/>
                <a:cs typeface="Times New Roman"/>
              </a:rPr>
              <a:t>y</a:t>
            </a:r>
            <a:r>
              <a:rPr sz="2950" i="1" spc="80" dirty="0">
                <a:solidFill>
                  <a:srgbClr val="0300B3"/>
                </a:solidFill>
                <a:latin typeface="Times New Roman"/>
                <a:cs typeface="Times New Roman"/>
              </a:rPr>
              <a:t>)</a:t>
            </a:r>
            <a:r>
              <a:rPr sz="2950" i="1" spc="-405" dirty="0">
                <a:solidFill>
                  <a:srgbClr val="0300B3"/>
                </a:solidFill>
                <a:latin typeface="Times New Roman"/>
                <a:cs typeface="Times New Roman"/>
              </a:rPr>
              <a:t> </a:t>
            </a:r>
            <a:r>
              <a:rPr sz="2950" i="1" spc="-1870" dirty="0">
                <a:solidFill>
                  <a:srgbClr val="180A8A"/>
                </a:solidFill>
                <a:latin typeface="Times New Roman"/>
                <a:cs typeface="Times New Roman"/>
              </a:rPr>
              <a:t>—</a:t>
            </a:r>
            <a:r>
              <a:rPr sz="2950" i="1" spc="-1190" dirty="0">
                <a:solidFill>
                  <a:srgbClr val="180A8A"/>
                </a:solidFill>
                <a:latin typeface="Times New Roman"/>
                <a:cs typeface="Times New Roman"/>
              </a:rPr>
              <a:t>—</a:t>
            </a:r>
            <a:r>
              <a:rPr sz="2950" i="1" spc="-240" dirty="0">
                <a:solidFill>
                  <a:srgbClr val="1308A5"/>
                </a:solidFill>
                <a:latin typeface="Times New Roman"/>
                <a:cs typeface="Times New Roman"/>
              </a:rPr>
              <a:t>b;;,</a:t>
            </a:r>
            <a:r>
              <a:rPr sz="2950" i="1" spc="-195" dirty="0">
                <a:solidFill>
                  <a:srgbClr val="1308A5"/>
                </a:solidFill>
                <a:latin typeface="Times New Roman"/>
                <a:cs typeface="Times New Roman"/>
              </a:rPr>
              <a:t> </a:t>
            </a:r>
            <a:r>
              <a:rPr sz="2950" spc="-40" dirty="0">
                <a:solidFill>
                  <a:srgbClr val="0100BA"/>
                </a:solidFill>
                <a:latin typeface="Times New Roman"/>
                <a:cs typeface="Times New Roman"/>
              </a:rPr>
              <a:t>+</a:t>
            </a:r>
            <a:r>
              <a:rPr sz="2950" spc="-275" dirty="0">
                <a:solidFill>
                  <a:srgbClr val="0100BA"/>
                </a:solidFill>
                <a:latin typeface="Times New Roman"/>
                <a:cs typeface="Times New Roman"/>
              </a:rPr>
              <a:t> </a:t>
            </a:r>
            <a:r>
              <a:rPr sz="2950" i="1" dirty="0">
                <a:solidFill>
                  <a:srgbClr val="160FE8"/>
                </a:solidFill>
                <a:latin typeface="Times New Roman"/>
                <a:cs typeface="Times New Roman"/>
              </a:rPr>
              <a:t>b„x</a:t>
            </a:r>
            <a:r>
              <a:rPr sz="2950" i="1" spc="-140" dirty="0">
                <a:solidFill>
                  <a:srgbClr val="160FE8"/>
                </a:solidFill>
                <a:latin typeface="Times New Roman"/>
                <a:cs typeface="Times New Roman"/>
              </a:rPr>
              <a:t> </a:t>
            </a:r>
            <a:r>
              <a:rPr sz="2950" spc="-40" dirty="0">
                <a:solidFill>
                  <a:srgbClr val="0E01BA"/>
                </a:solidFill>
                <a:latin typeface="Times New Roman"/>
                <a:cs typeface="Times New Roman"/>
              </a:rPr>
              <a:t>+</a:t>
            </a:r>
            <a:r>
              <a:rPr sz="2950" spc="-200" dirty="0">
                <a:solidFill>
                  <a:srgbClr val="0E01BA"/>
                </a:solidFill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1305CA"/>
                </a:solidFill>
                <a:latin typeface="Times New Roman"/>
                <a:cs typeface="Times New Roman"/>
              </a:rPr>
              <a:t>b,</a:t>
            </a:r>
            <a:r>
              <a:rPr sz="4425" i="1" spc="-37" baseline="-12241" dirty="0">
                <a:solidFill>
                  <a:srgbClr val="1305CA"/>
                </a:solidFill>
                <a:latin typeface="Times New Roman"/>
                <a:cs typeface="Times New Roman"/>
              </a:rPr>
              <a:t>›</a:t>
            </a:r>
            <a:r>
              <a:rPr sz="4425" i="1" baseline="-12241" dirty="0">
                <a:solidFill>
                  <a:srgbClr val="1305CA"/>
                </a:solidFill>
                <a:latin typeface="Times New Roman"/>
                <a:cs typeface="Times New Roman"/>
              </a:rPr>
              <a:t>	</a:t>
            </a:r>
            <a:r>
              <a:rPr sz="2950" dirty="0">
                <a:solidFill>
                  <a:srgbClr val="1A079E"/>
                </a:solidFill>
                <a:latin typeface="Times New Roman"/>
                <a:cs typeface="Times New Roman"/>
              </a:rPr>
              <a:t>+</a:t>
            </a:r>
            <a:r>
              <a:rPr sz="2950" spc="-260" dirty="0">
                <a:solidFill>
                  <a:srgbClr val="1A079E"/>
                </a:solidFill>
                <a:latin typeface="Times New Roman"/>
                <a:cs typeface="Times New Roman"/>
              </a:rPr>
              <a:t> </a:t>
            </a:r>
            <a:r>
              <a:rPr sz="2950" i="1" spc="-140" dirty="0">
                <a:solidFill>
                  <a:srgbClr val="0703BA"/>
                </a:solidFill>
                <a:latin typeface="Times New Roman"/>
                <a:cs typeface="Times New Roman"/>
              </a:rPr>
              <a:t>b,</a:t>
            </a:r>
            <a:r>
              <a:rPr sz="2950" i="1" spc="-325" dirty="0">
                <a:solidFill>
                  <a:srgbClr val="0703BA"/>
                </a:solidFill>
                <a:latin typeface="Times New Roman"/>
                <a:cs typeface="Times New Roman"/>
              </a:rPr>
              <a:t> </a:t>
            </a:r>
            <a:r>
              <a:rPr sz="2950" i="1" spc="-50" dirty="0">
                <a:solidFill>
                  <a:srgbClr val="180C8E"/>
                </a:solidFill>
                <a:latin typeface="Times New Roman"/>
                <a:cs typeface="Times New Roman"/>
              </a:rPr>
              <a:t>,x</a:t>
            </a:r>
            <a:r>
              <a:rPr sz="2950" i="1" spc="-315" dirty="0">
                <a:solidFill>
                  <a:srgbClr val="180C8E"/>
                </a:solidFill>
                <a:latin typeface="Times New Roman"/>
                <a:cs typeface="Times New Roman"/>
              </a:rPr>
              <a:t> </a:t>
            </a:r>
            <a:r>
              <a:rPr sz="2950" i="1" spc="-50" dirty="0">
                <a:solidFill>
                  <a:srgbClr val="13037C"/>
                </a:solidFill>
                <a:latin typeface="Times New Roman"/>
                <a:cs typeface="Times New Roman"/>
              </a:rPr>
              <a:t>y</a:t>
            </a:r>
            <a:endParaRPr sz="2950">
              <a:latin typeface="Times New Roman"/>
              <a:cs typeface="Times New Roman"/>
            </a:endParaRPr>
          </a:p>
          <a:p>
            <a:pPr marL="452120" indent="-401320">
              <a:lnSpc>
                <a:spcPct val="100000"/>
              </a:lnSpc>
              <a:spcBef>
                <a:spcPts val="2590"/>
              </a:spcBef>
              <a:buClr>
                <a:srgbClr val="CD9505"/>
              </a:buClr>
              <a:buChar char="•"/>
              <a:tabLst>
                <a:tab pos="452120" algn="l"/>
              </a:tabLst>
            </a:pPr>
            <a:r>
              <a:rPr sz="3150" spc="-235" dirty="0">
                <a:latin typeface="Lucida Sans Unicode"/>
                <a:cs typeface="Lucida Sans Unicode"/>
              </a:rPr>
              <a:t>Quadratic:</a:t>
            </a:r>
            <a:r>
              <a:rPr sz="3150" spc="-70" dirty="0">
                <a:latin typeface="Lucida Sans Unicode"/>
                <a:cs typeface="Lucida Sans Unicode"/>
              </a:rPr>
              <a:t> </a:t>
            </a:r>
            <a:r>
              <a:rPr sz="3150" spc="-280" dirty="0">
                <a:latin typeface="Lucida Sans Unicode"/>
                <a:cs typeface="Lucida Sans Unicode"/>
              </a:rPr>
              <a:t>Affine</a:t>
            </a:r>
            <a:r>
              <a:rPr sz="3150" spc="-235" dirty="0">
                <a:latin typeface="Lucida Sans Unicode"/>
                <a:cs typeface="Lucida Sans Unicode"/>
              </a:rPr>
              <a:t> </a:t>
            </a:r>
            <a:r>
              <a:rPr sz="3150" spc="-625" dirty="0">
                <a:latin typeface="Lucida Sans Unicode"/>
                <a:cs typeface="Lucida Sans Unicode"/>
              </a:rPr>
              <a:t>+</a:t>
            </a:r>
            <a:r>
              <a:rPr sz="3150" spc="-70" dirty="0">
                <a:latin typeface="Lucida Sans Unicode"/>
                <a:cs typeface="Lucida Sans Unicode"/>
              </a:rPr>
              <a:t> </a:t>
            </a:r>
            <a:r>
              <a:rPr sz="3150" spc="-315" dirty="0">
                <a:latin typeface="Lucida Sans Unicode"/>
                <a:cs typeface="Lucida Sans Unicode"/>
              </a:rPr>
              <a:t>warping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769" y="4363991"/>
            <a:ext cx="1187450" cy="130302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700" i="1" spc="-20" dirty="0">
                <a:solidFill>
                  <a:srgbClr val="0A03B5"/>
                </a:solidFill>
                <a:latin typeface="Times New Roman"/>
                <a:cs typeface="Times New Roman"/>
              </a:rPr>
              <a:t>T,</a:t>
            </a:r>
            <a:r>
              <a:rPr sz="2700" i="1" spc="85" dirty="0">
                <a:solidFill>
                  <a:srgbClr val="0A03B5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0805B1"/>
                </a:solidFill>
                <a:latin typeface="Times New Roman"/>
                <a:cs typeface="Times New Roman"/>
              </a:rPr>
              <a:t>$x,</a:t>
            </a:r>
            <a:r>
              <a:rPr sz="2700" i="1" spc="-75" dirty="0">
                <a:solidFill>
                  <a:srgbClr val="0805B1"/>
                </a:solidFill>
                <a:latin typeface="Times New Roman"/>
                <a:cs typeface="Times New Roman"/>
              </a:rPr>
              <a:t> </a:t>
            </a:r>
            <a:r>
              <a:rPr sz="2700" i="1" spc="-25" dirty="0">
                <a:solidFill>
                  <a:srgbClr val="1607B8"/>
                </a:solidFill>
                <a:latin typeface="Times New Roman"/>
                <a:cs typeface="Times New Roman"/>
              </a:rPr>
              <a:t>y)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79730" algn="l"/>
              </a:tabLst>
            </a:pPr>
            <a:r>
              <a:rPr sz="2650" i="1" spc="50" dirty="0">
                <a:solidFill>
                  <a:srgbClr val="0C08C6"/>
                </a:solidFill>
                <a:latin typeface="Times New Roman"/>
                <a:cs typeface="Times New Roman"/>
              </a:rPr>
              <a:t>T</a:t>
            </a:r>
            <a:r>
              <a:rPr sz="2650" i="1" dirty="0">
                <a:solidFill>
                  <a:srgbClr val="0C08C6"/>
                </a:solidFill>
                <a:latin typeface="Times New Roman"/>
                <a:cs typeface="Times New Roman"/>
              </a:rPr>
              <a:t>	</a:t>
            </a:r>
            <a:r>
              <a:rPr sz="2650" spc="60" dirty="0">
                <a:solidFill>
                  <a:srgbClr val="0300D6"/>
                </a:solidFill>
                <a:latin typeface="Times New Roman"/>
                <a:cs typeface="Times New Roman"/>
              </a:rPr>
              <a:t>(x,</a:t>
            </a:r>
            <a:r>
              <a:rPr sz="2650" spc="175" dirty="0">
                <a:solidFill>
                  <a:srgbClr val="0300D6"/>
                </a:solidFill>
                <a:latin typeface="Times New Roman"/>
                <a:cs typeface="Times New Roman"/>
              </a:rPr>
              <a:t> </a:t>
            </a:r>
            <a:r>
              <a:rPr sz="2650" i="1" spc="105" dirty="0">
                <a:solidFill>
                  <a:srgbClr val="0701A3"/>
                </a:solidFill>
                <a:latin typeface="Times New Roman"/>
                <a:cs typeface="Times New Roman"/>
              </a:rPr>
              <a:t>y</a:t>
            </a:r>
            <a:r>
              <a:rPr sz="2650" i="1" spc="105" dirty="0">
                <a:solidFill>
                  <a:srgbClr val="1105D8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881" y="4539703"/>
            <a:ext cx="5779135" cy="112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1300"/>
              </a:lnSpc>
              <a:spcBef>
                <a:spcPts val="105"/>
              </a:spcBef>
              <a:tabLst>
                <a:tab pos="1152525" algn="l"/>
              </a:tabLst>
            </a:pPr>
            <a:r>
              <a:rPr sz="1800" spc="75" dirty="0">
                <a:solidFill>
                  <a:srgbClr val="0E01AF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0E01AF"/>
                </a:solidFill>
                <a:latin typeface="Times New Roman"/>
                <a:cs typeface="Times New Roman"/>
              </a:rPr>
              <a:t>	</a:t>
            </a:r>
            <a:r>
              <a:rPr sz="1800" spc="75" dirty="0">
                <a:solidFill>
                  <a:srgbClr val="110CA1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ts val="2380"/>
              </a:lnSpc>
              <a:tabLst>
                <a:tab pos="549275" algn="l"/>
                <a:tab pos="4648835" algn="l"/>
                <a:tab pos="5265420" algn="l"/>
              </a:tabLst>
            </a:pPr>
            <a:r>
              <a:rPr sz="2700" i="1" spc="-25" dirty="0">
                <a:solidFill>
                  <a:srgbClr val="0A03A3"/>
                </a:solidFill>
                <a:latin typeface="Times New Roman"/>
                <a:cs typeface="Times New Roman"/>
              </a:rPr>
              <a:t>a„</a:t>
            </a:r>
            <a:r>
              <a:rPr sz="2700" i="1" dirty="0">
                <a:solidFill>
                  <a:srgbClr val="0A03A3"/>
                </a:solidFill>
                <a:latin typeface="Times New Roman"/>
                <a:cs typeface="Times New Roman"/>
              </a:rPr>
              <a:t>	</a:t>
            </a:r>
            <a:r>
              <a:rPr sz="2700" spc="90" dirty="0">
                <a:solidFill>
                  <a:srgbClr val="1A1380"/>
                </a:solidFill>
                <a:latin typeface="Times New Roman"/>
                <a:cs typeface="Times New Roman"/>
              </a:rPr>
              <a:t>+</a:t>
            </a:r>
            <a:r>
              <a:rPr sz="2700" spc="-130" dirty="0">
                <a:solidFill>
                  <a:srgbClr val="1A1380"/>
                </a:solidFill>
                <a:latin typeface="Times New Roman"/>
                <a:cs typeface="Times New Roman"/>
              </a:rPr>
              <a:t> </a:t>
            </a:r>
            <a:r>
              <a:rPr sz="2700" i="1" spc="75" dirty="0">
                <a:solidFill>
                  <a:srgbClr val="0A08A8"/>
                </a:solidFill>
                <a:latin typeface="Times New Roman"/>
                <a:cs typeface="Times New Roman"/>
              </a:rPr>
              <a:t>a„x</a:t>
            </a:r>
            <a:r>
              <a:rPr sz="2700" i="1" spc="245" dirty="0">
                <a:solidFill>
                  <a:srgbClr val="0A08A8"/>
                </a:solidFill>
                <a:latin typeface="Times New Roman"/>
                <a:cs typeface="Times New Roman"/>
              </a:rPr>
              <a:t> </a:t>
            </a:r>
            <a:r>
              <a:rPr sz="2700" spc="90" dirty="0">
                <a:solidFill>
                  <a:srgbClr val="231C57"/>
                </a:solidFill>
                <a:latin typeface="Times New Roman"/>
                <a:cs typeface="Times New Roman"/>
              </a:rPr>
              <a:t>+</a:t>
            </a:r>
            <a:r>
              <a:rPr sz="2700" spc="-160" dirty="0">
                <a:solidFill>
                  <a:srgbClr val="231C57"/>
                </a:solidFill>
                <a:latin typeface="Times New Roman"/>
                <a:cs typeface="Times New Roman"/>
              </a:rPr>
              <a:t> </a:t>
            </a:r>
            <a:r>
              <a:rPr sz="2700" spc="245" dirty="0">
                <a:solidFill>
                  <a:srgbClr val="0703D8"/>
                </a:solidFill>
                <a:latin typeface="Times New Roman"/>
                <a:cs typeface="Times New Roman"/>
              </a:rPr>
              <a:t>al</a:t>
            </a:r>
            <a:r>
              <a:rPr sz="2700" spc="367" baseline="-23148" dirty="0">
                <a:solidFill>
                  <a:srgbClr val="0703D8"/>
                </a:solidFill>
                <a:latin typeface="Times New Roman"/>
                <a:cs typeface="Times New Roman"/>
              </a:rPr>
              <a:t>l</a:t>
            </a:r>
            <a:r>
              <a:rPr sz="2700" spc="245" dirty="0">
                <a:solidFill>
                  <a:srgbClr val="0703D8"/>
                </a:solidFill>
                <a:latin typeface="Times New Roman"/>
                <a:cs typeface="Times New Roman"/>
              </a:rPr>
              <a:t>y</a:t>
            </a:r>
            <a:r>
              <a:rPr sz="2700" spc="-225" dirty="0">
                <a:solidFill>
                  <a:srgbClr val="0703D8"/>
                </a:solidFill>
                <a:latin typeface="Times New Roman"/>
                <a:cs typeface="Times New Roman"/>
              </a:rPr>
              <a:t> </a:t>
            </a:r>
            <a:r>
              <a:rPr sz="2700" i="1" spc="105" dirty="0">
                <a:solidFill>
                  <a:srgbClr val="1F1652"/>
                </a:solidFill>
                <a:latin typeface="Times New Roman"/>
                <a:cs typeface="Times New Roman"/>
              </a:rPr>
              <a:t>+</a:t>
            </a:r>
            <a:r>
              <a:rPr sz="2700" i="1" spc="-240" dirty="0">
                <a:solidFill>
                  <a:srgbClr val="1F1652"/>
                </a:solidFill>
                <a:latin typeface="Times New Roman"/>
                <a:cs typeface="Times New Roman"/>
              </a:rPr>
              <a:t> </a:t>
            </a:r>
            <a:r>
              <a:rPr sz="2700" i="1" spc="60" dirty="0">
                <a:solidFill>
                  <a:srgbClr val="0500AA"/>
                </a:solidFill>
                <a:latin typeface="Times New Roman"/>
                <a:cs typeface="Times New Roman"/>
              </a:rPr>
              <a:t>a,</a:t>
            </a:r>
            <a:r>
              <a:rPr sz="2700" i="1" spc="-280" dirty="0">
                <a:solidFill>
                  <a:srgbClr val="0500AA"/>
                </a:solidFill>
                <a:latin typeface="Times New Roman"/>
                <a:cs typeface="Times New Roman"/>
              </a:rPr>
              <a:t> </a:t>
            </a:r>
            <a:r>
              <a:rPr sz="2700" i="1" spc="50" dirty="0">
                <a:solidFill>
                  <a:srgbClr val="110E75"/>
                </a:solidFill>
                <a:latin typeface="Times New Roman"/>
                <a:cs typeface="Times New Roman"/>
              </a:rPr>
              <a:t>,x</a:t>
            </a:r>
            <a:r>
              <a:rPr sz="2700" i="1" spc="-360" dirty="0">
                <a:solidFill>
                  <a:srgbClr val="110E75"/>
                </a:solidFill>
                <a:latin typeface="Times New Roman"/>
                <a:cs typeface="Times New Roman"/>
              </a:rPr>
              <a:t> </a:t>
            </a:r>
            <a:r>
              <a:rPr sz="2700" i="1" spc="165" dirty="0">
                <a:solidFill>
                  <a:srgbClr val="0C056D"/>
                </a:solidFill>
                <a:latin typeface="Times New Roman"/>
                <a:cs typeface="Times New Roman"/>
              </a:rPr>
              <a:t>y</a:t>
            </a:r>
            <a:r>
              <a:rPr sz="2700" i="1" spc="165" dirty="0">
                <a:solidFill>
                  <a:srgbClr val="5952BA"/>
                </a:solidFill>
                <a:latin typeface="Times New Roman"/>
                <a:cs typeface="Times New Roman"/>
              </a:rPr>
              <a:t>+</a:t>
            </a:r>
            <a:r>
              <a:rPr sz="2700" i="1" spc="-280" dirty="0">
                <a:solidFill>
                  <a:srgbClr val="5952BA"/>
                </a:solidFill>
                <a:latin typeface="Times New Roman"/>
                <a:cs typeface="Times New Roman"/>
              </a:rPr>
              <a:t> </a:t>
            </a:r>
            <a:r>
              <a:rPr sz="2700" spc="204" dirty="0">
                <a:solidFill>
                  <a:srgbClr val="0E01AF"/>
                </a:solidFill>
                <a:latin typeface="Times New Roman"/>
                <a:cs typeface="Times New Roman"/>
              </a:rPr>
              <a:t>a</a:t>
            </a:r>
            <a:r>
              <a:rPr sz="2700" spc="307" baseline="-23148" dirty="0">
                <a:solidFill>
                  <a:srgbClr val="0E01AF"/>
                </a:solidFill>
                <a:latin typeface="Times New Roman"/>
                <a:cs typeface="Times New Roman"/>
              </a:rPr>
              <a:t>2</a:t>
            </a:r>
            <a:r>
              <a:rPr sz="2700" spc="697" baseline="-23148" dirty="0">
                <a:solidFill>
                  <a:srgbClr val="0E01AF"/>
                </a:solidFill>
                <a:latin typeface="Times New Roman"/>
                <a:cs typeface="Times New Roman"/>
              </a:rPr>
              <a:t> </a:t>
            </a:r>
            <a:r>
              <a:rPr sz="2700" spc="150" dirty="0">
                <a:solidFill>
                  <a:srgbClr val="0E01AF"/>
                </a:solidFill>
                <a:latin typeface="Times New Roman"/>
                <a:cs typeface="Times New Roman"/>
              </a:rPr>
              <a:t>x</a:t>
            </a:r>
            <a:r>
              <a:rPr sz="2700" dirty="0">
                <a:solidFill>
                  <a:srgbClr val="0E01AF"/>
                </a:solidFill>
                <a:latin typeface="Times New Roman"/>
                <a:cs typeface="Times New Roman"/>
              </a:rPr>
              <a:t>	</a:t>
            </a:r>
            <a:r>
              <a:rPr sz="2700" i="1" spc="105" dirty="0">
                <a:solidFill>
                  <a:srgbClr val="0C03C1"/>
                </a:solidFill>
                <a:latin typeface="Times New Roman"/>
                <a:cs typeface="Times New Roman"/>
              </a:rPr>
              <a:t>+</a:t>
            </a:r>
            <a:r>
              <a:rPr sz="2700" i="1" spc="-200" dirty="0">
                <a:solidFill>
                  <a:srgbClr val="0C03C1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1C13C3"/>
                </a:solidFill>
                <a:latin typeface="Times New Roman"/>
                <a:cs typeface="Times New Roman"/>
              </a:rPr>
              <a:t>ri</a:t>
            </a:r>
            <a:r>
              <a:rPr sz="2700" dirty="0">
                <a:solidFill>
                  <a:srgbClr val="1C13C3"/>
                </a:solidFill>
                <a:latin typeface="Times New Roman"/>
                <a:cs typeface="Times New Roman"/>
              </a:rPr>
              <a:t>	</a:t>
            </a:r>
            <a:r>
              <a:rPr sz="2700" spc="-67" baseline="-23148" dirty="0">
                <a:solidFill>
                  <a:srgbClr val="1C13C3"/>
                </a:solidFill>
                <a:latin typeface="Times New Roman"/>
                <a:cs typeface="Times New Roman"/>
              </a:rPr>
              <a:t>2</a:t>
            </a:r>
            <a:r>
              <a:rPr sz="2700" spc="-247" baseline="-23148" dirty="0">
                <a:solidFill>
                  <a:srgbClr val="1C13C3"/>
                </a:solidFill>
                <a:latin typeface="Times New Roman"/>
                <a:cs typeface="Times New Roman"/>
              </a:rPr>
              <a:t> </a:t>
            </a:r>
            <a:r>
              <a:rPr sz="2700" spc="150" dirty="0">
                <a:solidFill>
                  <a:srgbClr val="110CA1"/>
                </a:solidFill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  <a:p>
            <a:pPr marR="194310" algn="r">
              <a:lnSpc>
                <a:spcPts val="1270"/>
              </a:lnSpc>
              <a:spcBef>
                <a:spcPts val="1365"/>
              </a:spcBef>
              <a:tabLst>
                <a:tab pos="1124585" algn="l"/>
              </a:tabLst>
            </a:pPr>
            <a:r>
              <a:rPr sz="1750" spc="90" dirty="0">
                <a:solidFill>
                  <a:srgbClr val="150AC6"/>
                </a:solidFill>
                <a:latin typeface="Times New Roman"/>
                <a:cs typeface="Times New Roman"/>
              </a:rPr>
              <a:t>2</a:t>
            </a:r>
            <a:r>
              <a:rPr sz="1750" dirty="0">
                <a:solidFill>
                  <a:srgbClr val="150AC6"/>
                </a:solidFill>
                <a:latin typeface="Times New Roman"/>
                <a:cs typeface="Times New Roman"/>
              </a:rPr>
              <a:t>	</a:t>
            </a:r>
            <a:r>
              <a:rPr sz="1750" i="1" spc="80" dirty="0">
                <a:solidFill>
                  <a:srgbClr val="080099"/>
                </a:solidFill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38100">
              <a:lnSpc>
                <a:spcPts val="2350"/>
              </a:lnSpc>
              <a:tabLst>
                <a:tab pos="1194435" algn="l"/>
                <a:tab pos="4515485" algn="l"/>
              </a:tabLst>
            </a:pPr>
            <a:r>
              <a:rPr sz="2650" i="1" spc="175" dirty="0">
                <a:solidFill>
                  <a:srgbClr val="1508D1"/>
                </a:solidFill>
                <a:latin typeface="Times New Roman"/>
                <a:cs typeface="Times New Roman"/>
              </a:rPr>
              <a:t>b„</a:t>
            </a:r>
            <a:r>
              <a:rPr sz="2650" i="1" spc="55" dirty="0">
                <a:solidFill>
                  <a:srgbClr val="1508D1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1A114D"/>
                </a:solidFill>
                <a:latin typeface="Times New Roman"/>
                <a:cs typeface="Times New Roman"/>
              </a:rPr>
              <a:t>+</a:t>
            </a:r>
            <a:r>
              <a:rPr sz="2650" spc="-120" dirty="0">
                <a:solidFill>
                  <a:srgbClr val="1A114D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0F03A8"/>
                </a:solidFill>
                <a:latin typeface="Times New Roman"/>
                <a:cs typeface="Times New Roman"/>
              </a:rPr>
              <a:t>b</a:t>
            </a:r>
            <a:r>
              <a:rPr sz="2700" spc="-37" baseline="-23148" dirty="0">
                <a:solidFill>
                  <a:srgbClr val="0F03A8"/>
                </a:solidFill>
                <a:latin typeface="Times New Roman"/>
                <a:cs typeface="Times New Roman"/>
              </a:rPr>
              <a:t>l</a:t>
            </a:r>
            <a:r>
              <a:rPr sz="2700" baseline="-23148" dirty="0">
                <a:solidFill>
                  <a:srgbClr val="0F03A8"/>
                </a:solidFill>
                <a:latin typeface="Times New Roman"/>
                <a:cs typeface="Times New Roman"/>
              </a:rPr>
              <a:t>	</a:t>
            </a:r>
            <a:r>
              <a:rPr sz="2650" spc="114" dirty="0">
                <a:solidFill>
                  <a:srgbClr val="0F03A8"/>
                </a:solidFill>
                <a:latin typeface="Times New Roman"/>
                <a:cs typeface="Times New Roman"/>
              </a:rPr>
              <a:t>x</a:t>
            </a:r>
            <a:r>
              <a:rPr sz="2650" spc="-155" dirty="0">
                <a:solidFill>
                  <a:srgbClr val="0F03A8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382F6E"/>
                </a:solidFill>
                <a:latin typeface="Times New Roman"/>
                <a:cs typeface="Times New Roman"/>
              </a:rPr>
              <a:t>+</a:t>
            </a:r>
            <a:r>
              <a:rPr sz="2650" spc="-195" dirty="0">
                <a:solidFill>
                  <a:srgbClr val="382F6E"/>
                </a:solidFill>
                <a:latin typeface="Times New Roman"/>
                <a:cs typeface="Times New Roman"/>
              </a:rPr>
              <a:t> </a:t>
            </a:r>
            <a:r>
              <a:rPr sz="2650" i="1" spc="100" dirty="0">
                <a:solidFill>
                  <a:srgbClr val="1308C4"/>
                </a:solidFill>
                <a:latin typeface="Times New Roman"/>
                <a:cs typeface="Times New Roman"/>
              </a:rPr>
              <a:t>b„y</a:t>
            </a:r>
            <a:r>
              <a:rPr sz="2650" i="1" spc="135" dirty="0">
                <a:solidFill>
                  <a:srgbClr val="1308C4"/>
                </a:solidFill>
                <a:latin typeface="Times New Roman"/>
                <a:cs typeface="Times New Roman"/>
              </a:rPr>
              <a:t> </a:t>
            </a:r>
            <a:r>
              <a:rPr sz="2650" i="1" spc="235" dirty="0">
                <a:solidFill>
                  <a:srgbClr val="28214D"/>
                </a:solidFill>
                <a:latin typeface="Times New Roman"/>
                <a:cs typeface="Times New Roman"/>
              </a:rPr>
              <a:t>+</a:t>
            </a:r>
            <a:r>
              <a:rPr sz="2650" i="1" spc="235" dirty="0">
                <a:solidFill>
                  <a:srgbClr val="130CCD"/>
                </a:solidFill>
                <a:latin typeface="Times New Roman"/>
                <a:cs typeface="Times New Roman"/>
              </a:rPr>
              <a:t>b,</a:t>
            </a:r>
            <a:r>
              <a:rPr sz="2650" i="1" spc="235" dirty="0">
                <a:solidFill>
                  <a:srgbClr val="080170"/>
                </a:solidFill>
                <a:latin typeface="Times New Roman"/>
                <a:cs typeface="Times New Roman"/>
              </a:rPr>
              <a:t>,</a:t>
            </a:r>
            <a:r>
              <a:rPr sz="2650" i="1" spc="235" dirty="0">
                <a:solidFill>
                  <a:srgbClr val="211195"/>
                </a:solidFill>
                <a:latin typeface="Times New Roman"/>
                <a:cs typeface="Times New Roman"/>
              </a:rPr>
              <a:t>x</a:t>
            </a:r>
            <a:r>
              <a:rPr sz="2650" i="1" spc="235" dirty="0">
                <a:solidFill>
                  <a:srgbClr val="1C0C97"/>
                </a:solidFill>
                <a:latin typeface="Times New Roman"/>
                <a:cs typeface="Times New Roman"/>
              </a:rPr>
              <a:t>y</a:t>
            </a:r>
            <a:r>
              <a:rPr sz="2650" i="1" spc="235" dirty="0">
                <a:solidFill>
                  <a:srgbClr val="382F6E"/>
                </a:solidFill>
                <a:latin typeface="Times New Roman"/>
                <a:cs typeface="Times New Roman"/>
              </a:rPr>
              <a:t>+</a:t>
            </a:r>
            <a:r>
              <a:rPr sz="2650" i="1" spc="235" dirty="0">
                <a:solidFill>
                  <a:srgbClr val="150AC6"/>
                </a:solidFill>
                <a:latin typeface="Times New Roman"/>
                <a:cs typeface="Times New Roman"/>
              </a:rPr>
              <a:t>b</a:t>
            </a:r>
            <a:r>
              <a:rPr sz="2625" i="1" spc="352" baseline="-23809" dirty="0">
                <a:solidFill>
                  <a:srgbClr val="150AC6"/>
                </a:solidFill>
                <a:latin typeface="Times New Roman"/>
                <a:cs typeface="Times New Roman"/>
              </a:rPr>
              <a:t>2</a:t>
            </a:r>
            <a:r>
              <a:rPr sz="2625" i="1" spc="52" baseline="-23809" dirty="0">
                <a:solidFill>
                  <a:srgbClr val="150AC6"/>
                </a:solidFill>
                <a:latin typeface="Times New Roman"/>
                <a:cs typeface="Times New Roman"/>
              </a:rPr>
              <a:t>  </a:t>
            </a:r>
            <a:r>
              <a:rPr sz="2650" spc="175" dirty="0">
                <a:solidFill>
                  <a:srgbClr val="150AC6"/>
                </a:solidFill>
                <a:latin typeface="Times New Roman"/>
                <a:cs typeface="Times New Roman"/>
              </a:rPr>
              <a:t>x</a:t>
            </a:r>
            <a:r>
              <a:rPr sz="2650" dirty="0">
                <a:solidFill>
                  <a:srgbClr val="150AC6"/>
                </a:solidFill>
                <a:latin typeface="Times New Roman"/>
                <a:cs typeface="Times New Roman"/>
              </a:rPr>
              <a:t>	</a:t>
            </a:r>
            <a:r>
              <a:rPr sz="2650" i="1" spc="295" dirty="0">
                <a:solidFill>
                  <a:srgbClr val="0000AE"/>
                </a:solidFill>
                <a:latin typeface="Times New Roman"/>
                <a:cs typeface="Times New Roman"/>
              </a:rPr>
              <a:t>+</a:t>
            </a:r>
            <a:r>
              <a:rPr sz="2650" i="1" spc="295" dirty="0">
                <a:solidFill>
                  <a:srgbClr val="180EAA"/>
                </a:solidFill>
                <a:latin typeface="Times New Roman"/>
                <a:cs typeface="Times New Roman"/>
              </a:rPr>
              <a:t>b</a:t>
            </a:r>
            <a:r>
              <a:rPr sz="2650" i="1" spc="195" dirty="0">
                <a:solidFill>
                  <a:srgbClr val="180EAA"/>
                </a:solidFill>
                <a:latin typeface="Times New Roman"/>
                <a:cs typeface="Times New Roman"/>
              </a:rPr>
              <a:t> </a:t>
            </a:r>
            <a:r>
              <a:rPr sz="2625" baseline="-23809" dirty="0">
                <a:solidFill>
                  <a:srgbClr val="180EAA"/>
                </a:solidFill>
                <a:latin typeface="Times New Roman"/>
                <a:cs typeface="Times New Roman"/>
              </a:rPr>
              <a:t>2</a:t>
            </a:r>
            <a:r>
              <a:rPr sz="2625" spc="67" baseline="-23809" dirty="0">
                <a:solidFill>
                  <a:srgbClr val="180EAA"/>
                </a:solidFill>
                <a:latin typeface="Times New Roman"/>
                <a:cs typeface="Times New Roman"/>
              </a:rPr>
              <a:t> </a:t>
            </a:r>
            <a:r>
              <a:rPr sz="2650" i="1" spc="145" dirty="0">
                <a:solidFill>
                  <a:srgbClr val="080099"/>
                </a:solidFill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1320" y="5679281"/>
            <a:ext cx="5143500" cy="678815"/>
            <a:chOff x="1991320" y="5679281"/>
            <a:chExt cx="5143500" cy="678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1320" y="5679281"/>
              <a:ext cx="5143500" cy="6786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3625" y="6015634"/>
              <a:ext cx="253365" cy="38735"/>
            </a:xfrm>
            <a:custGeom>
              <a:avLst/>
              <a:gdLst/>
              <a:ahLst/>
              <a:cxnLst/>
              <a:rect l="l" t="t" r="r" b="b"/>
              <a:pathLst>
                <a:path w="253364" h="38735">
                  <a:moveTo>
                    <a:pt x="252996" y="0"/>
                  </a:moveTo>
                  <a:lnTo>
                    <a:pt x="0" y="0"/>
                  </a:lnTo>
                  <a:lnTo>
                    <a:pt x="0" y="20840"/>
                  </a:lnTo>
                  <a:lnTo>
                    <a:pt x="8928" y="20840"/>
                  </a:lnTo>
                  <a:lnTo>
                    <a:pt x="8928" y="38696"/>
                  </a:lnTo>
                  <a:lnTo>
                    <a:pt x="252996" y="38696"/>
                  </a:lnTo>
                  <a:lnTo>
                    <a:pt x="252996" y="20840"/>
                  </a:lnTo>
                  <a:lnTo>
                    <a:pt x="252996" y="17868"/>
                  </a:lnTo>
                  <a:lnTo>
                    <a:pt x="252996" y="0"/>
                  </a:lnTo>
                  <a:close/>
                </a:path>
              </a:pathLst>
            </a:custGeom>
            <a:solidFill>
              <a:srgbClr val="130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259" y="316210"/>
            <a:ext cx="524764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12440" algn="l"/>
              </a:tabLst>
            </a:pPr>
            <a:r>
              <a:rPr sz="3800" dirty="0">
                <a:solidFill>
                  <a:srgbClr val="0E623D"/>
                </a:solidFill>
              </a:rPr>
              <a:t>Least-</a:t>
            </a:r>
            <a:r>
              <a:rPr sz="3800" spc="-10" dirty="0">
                <a:solidFill>
                  <a:srgbClr val="0E623D"/>
                </a:solidFill>
              </a:rPr>
              <a:t>Squares</a:t>
            </a:r>
            <a:r>
              <a:rPr sz="3800" dirty="0">
                <a:solidFill>
                  <a:srgbClr val="0E623D"/>
                </a:solidFill>
              </a:rPr>
              <a:t>	</a:t>
            </a:r>
            <a:r>
              <a:rPr sz="3800" spc="85" dirty="0">
                <a:solidFill>
                  <a:srgbClr val="11623D"/>
                </a:solidFill>
              </a:rPr>
              <a:t>Estimation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432377" y="1620935"/>
            <a:ext cx="7836534" cy="4653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7040" marR="43180" indent="-350520">
              <a:lnSpc>
                <a:spcPct val="99900"/>
              </a:lnSpc>
              <a:spcBef>
                <a:spcPts val="130"/>
              </a:spcBef>
              <a:buChar char="■"/>
              <a:tabLst>
                <a:tab pos="447040" algn="l"/>
                <a:tab pos="450215" algn="l"/>
              </a:tabLst>
            </a:pPr>
            <a:r>
              <a:rPr sz="3000" dirty="0">
                <a:solidFill>
                  <a:srgbClr val="C89C00"/>
                </a:solidFill>
                <a:latin typeface="Lucida Sans Unicode"/>
                <a:cs typeface="Lucida Sans Unicode"/>
              </a:rPr>
              <a:t>	</a:t>
            </a:r>
            <a:r>
              <a:rPr sz="3000" spc="-10" dirty="0">
                <a:latin typeface="Lucida Sans Unicode"/>
                <a:cs typeface="Lucida Sans Unicode"/>
              </a:rPr>
              <a:t>Because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285" dirty="0">
                <a:latin typeface="Lucida Sans Unicode"/>
                <a:cs typeface="Lucida Sans Unicode"/>
              </a:rPr>
              <a:t>of</a:t>
            </a:r>
            <a:r>
              <a:rPr sz="3000" spc="-40" dirty="0">
                <a:latin typeface="Lucida Sans Unicode"/>
                <a:cs typeface="Lucida Sans Unicode"/>
              </a:rPr>
              <a:t> </a:t>
            </a:r>
            <a:r>
              <a:rPr sz="3000" spc="-130" dirty="0">
                <a:latin typeface="Lucida Sans Unicode"/>
                <a:cs typeface="Lucida Sans Unicode"/>
              </a:rPr>
              <a:t>noise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3000" spc="-175" dirty="0">
                <a:latin typeface="Lucida Sans Unicode"/>
                <a:cs typeface="Lucida Sans Unicode"/>
              </a:rPr>
              <a:t>in</a:t>
            </a:r>
            <a:r>
              <a:rPr sz="3000" spc="-160" dirty="0">
                <a:latin typeface="Lucida Sans Unicode"/>
                <a:cs typeface="Lucida Sans Unicode"/>
              </a:rPr>
              <a:t> </a:t>
            </a:r>
            <a:r>
              <a:rPr sz="3000" spc="-150" dirty="0">
                <a:latin typeface="Lucida Sans Unicode"/>
                <a:cs typeface="Lucida Sans Unicode"/>
              </a:rPr>
              <a:t>the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145" dirty="0">
                <a:latin typeface="Lucida Sans Unicode"/>
                <a:cs typeface="Lucida Sans Unicode"/>
              </a:rPr>
              <a:t>images,</a:t>
            </a:r>
            <a:r>
              <a:rPr sz="3000" spc="-65" dirty="0">
                <a:latin typeface="Lucida Sans Unicode"/>
                <a:cs typeface="Lucida Sans Unicode"/>
              </a:rPr>
              <a:t> </a:t>
            </a:r>
            <a:r>
              <a:rPr sz="3000" spc="-310" dirty="0">
                <a:latin typeface="Lucida Sans Unicode"/>
                <a:cs typeface="Lucida Sans Unicode"/>
              </a:rPr>
              <a:t>if</a:t>
            </a:r>
            <a:r>
              <a:rPr sz="3000" spc="45" dirty="0">
                <a:latin typeface="Lucida Sans Unicode"/>
                <a:cs typeface="Lucida Sans Unicode"/>
              </a:rPr>
              <a:t> </a:t>
            </a:r>
            <a:r>
              <a:rPr sz="3000" spc="-150" dirty="0">
                <a:latin typeface="Lucida Sans Unicode"/>
                <a:cs typeface="Lucida Sans Unicode"/>
              </a:rPr>
              <a:t>there</a:t>
            </a:r>
            <a:r>
              <a:rPr sz="3000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are </a:t>
            </a:r>
            <a:r>
              <a:rPr sz="3000" spc="-220" dirty="0">
                <a:latin typeface="Lucida Sans Unicode"/>
                <a:cs typeface="Lucida Sans Unicode"/>
              </a:rPr>
              <a:t>more</a:t>
            </a:r>
            <a:r>
              <a:rPr sz="3000" spc="-30" dirty="0">
                <a:latin typeface="Lucida Sans Unicode"/>
                <a:cs typeface="Lucida Sans Unicode"/>
              </a:rPr>
              <a:t> </a:t>
            </a:r>
            <a:r>
              <a:rPr sz="3000" spc="-145" dirty="0">
                <a:latin typeface="Lucida Sans Unicode"/>
                <a:cs typeface="Lucida Sans Unicode"/>
              </a:rPr>
              <a:t>correspondence</a:t>
            </a:r>
            <a:r>
              <a:rPr sz="3000" spc="-190" dirty="0">
                <a:latin typeface="Lucida Sans Unicode"/>
                <a:cs typeface="Lucida Sans Unicode"/>
              </a:rPr>
              <a:t> </a:t>
            </a:r>
            <a:r>
              <a:rPr sz="3000" spc="-140" dirty="0">
                <a:latin typeface="Lucida Sans Unicode"/>
                <a:cs typeface="Lucida Sans Unicode"/>
              </a:rPr>
              <a:t>pairs</a:t>
            </a:r>
            <a:r>
              <a:rPr sz="3000" spc="-120" dirty="0">
                <a:latin typeface="Lucida Sans Unicode"/>
                <a:cs typeface="Lucida Sans Unicode"/>
              </a:rPr>
              <a:t> </a:t>
            </a:r>
            <a:r>
              <a:rPr sz="3000" spc="-185" dirty="0">
                <a:latin typeface="Lucida Sans Unicode"/>
                <a:cs typeface="Lucida Sans Unicode"/>
              </a:rPr>
              <a:t>than</a:t>
            </a:r>
            <a:r>
              <a:rPr sz="3000" spc="-40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minimally </a:t>
            </a:r>
            <a:r>
              <a:rPr sz="3000" spc="-185" dirty="0">
                <a:latin typeface="Lucida Sans Unicode"/>
                <a:cs typeface="Lucida Sans Unicode"/>
              </a:rPr>
              <a:t>required,</a:t>
            </a:r>
            <a:r>
              <a:rPr sz="3000" spc="20" dirty="0">
                <a:latin typeface="Lucida Sans Unicode"/>
                <a:cs typeface="Lucida Sans Unicode"/>
              </a:rPr>
              <a:t> </a:t>
            </a:r>
            <a:r>
              <a:rPr sz="3000" spc="-275" dirty="0">
                <a:latin typeface="Lucida Sans Unicode"/>
                <a:cs typeface="Lucida Sans Unicode"/>
              </a:rPr>
              <a:t>it</a:t>
            </a:r>
            <a:r>
              <a:rPr sz="3000" spc="-95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is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210" dirty="0">
                <a:latin typeface="Lucida Sans Unicode"/>
                <a:cs typeface="Lucida Sans Unicode"/>
              </a:rPr>
              <a:t>often</a:t>
            </a:r>
            <a:r>
              <a:rPr sz="3000" spc="-80" dirty="0">
                <a:latin typeface="Lucida Sans Unicode"/>
                <a:cs typeface="Lucida Sans Unicode"/>
              </a:rPr>
              <a:t> </a:t>
            </a:r>
            <a:r>
              <a:rPr sz="3000" spc="-250" dirty="0">
                <a:latin typeface="Lucida Sans Unicode"/>
                <a:cs typeface="Lucida Sans Unicode"/>
              </a:rPr>
              <a:t>not</a:t>
            </a:r>
            <a:r>
              <a:rPr sz="3000" spc="-170" dirty="0">
                <a:latin typeface="Lucida Sans Unicode"/>
                <a:cs typeface="Lucida Sans Unicode"/>
              </a:rPr>
              <a:t> </a:t>
            </a:r>
            <a:r>
              <a:rPr sz="3000" spc="-145" dirty="0">
                <a:latin typeface="Lucida Sans Unicode"/>
                <a:cs typeface="Lucida Sans Unicode"/>
              </a:rPr>
              <a:t>possible</a:t>
            </a:r>
            <a:r>
              <a:rPr sz="3000" dirty="0">
                <a:latin typeface="Lucida Sans Unicode"/>
                <a:cs typeface="Lucida Sans Unicode"/>
              </a:rPr>
              <a:t> </a:t>
            </a:r>
            <a:r>
              <a:rPr sz="3000" spc="-254" dirty="0">
                <a:latin typeface="Lucida Sans Unicode"/>
                <a:cs typeface="Lucida Sans Unicode"/>
              </a:rPr>
              <a:t>to</a:t>
            </a:r>
            <a:r>
              <a:rPr sz="3000" spc="-145" dirty="0">
                <a:latin typeface="Lucida Sans Unicode"/>
                <a:cs typeface="Lucida Sans Unicode"/>
              </a:rPr>
              <a:t> </a:t>
            </a:r>
            <a:r>
              <a:rPr sz="3000" spc="-225" dirty="0">
                <a:latin typeface="Lucida Sans Unicode"/>
                <a:cs typeface="Lucida Sans Unicode"/>
              </a:rPr>
              <a:t>find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spc="-50" dirty="0">
                <a:latin typeface="Lucida Sans Unicode"/>
                <a:cs typeface="Lucida Sans Unicode"/>
              </a:rPr>
              <a:t>a </a:t>
            </a:r>
            <a:r>
              <a:rPr sz="3000" spc="-195" dirty="0">
                <a:latin typeface="Lucida Sans Unicode"/>
                <a:cs typeface="Lucida Sans Unicode"/>
              </a:rPr>
              <a:t>transformation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215" dirty="0">
                <a:latin typeface="Lucida Sans Unicode"/>
                <a:cs typeface="Lucida Sans Unicode"/>
              </a:rPr>
              <a:t>that</a:t>
            </a:r>
            <a:r>
              <a:rPr sz="3000" spc="-170" dirty="0">
                <a:latin typeface="Lucida Sans Unicode"/>
                <a:cs typeface="Lucida Sans Unicode"/>
              </a:rPr>
              <a:t> </a:t>
            </a:r>
            <a:r>
              <a:rPr sz="3000" spc="-125" dirty="0">
                <a:latin typeface="Lucida Sans Unicode"/>
                <a:cs typeface="Lucida Sans Unicode"/>
              </a:rPr>
              <a:t>satisfies</a:t>
            </a:r>
            <a:r>
              <a:rPr sz="3000" spc="35" dirty="0">
                <a:latin typeface="Lucida Sans Unicode"/>
                <a:cs typeface="Lucida Sans Unicode"/>
              </a:rPr>
              <a:t> </a:t>
            </a:r>
            <a:r>
              <a:rPr sz="3000" spc="-125" dirty="0">
                <a:latin typeface="Lucida Sans Unicode"/>
                <a:cs typeface="Lucida Sans Unicode"/>
              </a:rPr>
              <a:t>all</a:t>
            </a:r>
            <a:r>
              <a:rPr sz="3000" spc="-30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pairs.</a:t>
            </a:r>
            <a:endParaRPr sz="3000">
              <a:latin typeface="Lucida Sans Unicode"/>
              <a:cs typeface="Lucida Sans Unicode"/>
            </a:endParaRPr>
          </a:p>
          <a:p>
            <a:pPr marL="437515" marR="70485" indent="-387350">
              <a:lnSpc>
                <a:spcPct val="96700"/>
              </a:lnSpc>
              <a:spcBef>
                <a:spcPts val="795"/>
              </a:spcBef>
              <a:buChar char="•"/>
              <a:tabLst>
                <a:tab pos="437515" algn="l"/>
                <a:tab pos="448309" algn="l"/>
                <a:tab pos="1171575" algn="l"/>
                <a:tab pos="2788285" algn="l"/>
              </a:tabLst>
            </a:pPr>
            <a:r>
              <a:rPr sz="3050" dirty="0">
                <a:solidFill>
                  <a:srgbClr val="CA9707"/>
                </a:solidFill>
                <a:latin typeface="Lucida Sans Unicode"/>
                <a:cs typeface="Lucida Sans Unicode"/>
              </a:rPr>
              <a:t>	</a:t>
            </a:r>
            <a:r>
              <a:rPr sz="3050" spc="-155" dirty="0">
                <a:latin typeface="Lucida Sans Unicode"/>
                <a:cs typeface="Lucida Sans Unicode"/>
              </a:rPr>
              <a:t>Objective:</a:t>
            </a:r>
            <a:r>
              <a:rPr sz="3050" spc="45" dirty="0">
                <a:latin typeface="Lucida Sans Unicode"/>
                <a:cs typeface="Lucida Sans Unicode"/>
              </a:rPr>
              <a:t> </a:t>
            </a:r>
            <a:r>
              <a:rPr sz="3050" spc="-405" dirty="0">
                <a:latin typeface="Lucida Sans Unicode"/>
                <a:cs typeface="Lucida Sans Unicode"/>
              </a:rPr>
              <a:t>To</a:t>
            </a:r>
            <a:r>
              <a:rPr sz="3050" spc="-185" dirty="0">
                <a:latin typeface="Lucida Sans Unicode"/>
                <a:cs typeface="Lucida Sans Unicode"/>
              </a:rPr>
              <a:t> </a:t>
            </a:r>
            <a:r>
              <a:rPr sz="3050" spc="-265" dirty="0">
                <a:latin typeface="Lucida Sans Unicode"/>
                <a:cs typeface="Lucida Sans Unicode"/>
              </a:rPr>
              <a:t>minimize</a:t>
            </a:r>
            <a:r>
              <a:rPr sz="3050" spc="15" dirty="0">
                <a:latin typeface="Lucida Sans Unicode"/>
                <a:cs typeface="Lucida Sans Unicode"/>
              </a:rPr>
              <a:t> </a:t>
            </a:r>
            <a:r>
              <a:rPr sz="3050" spc="-170" dirty="0">
                <a:latin typeface="Lucida Sans Unicode"/>
                <a:cs typeface="Lucida Sans Unicode"/>
              </a:rPr>
              <a:t>the</a:t>
            </a:r>
            <a:r>
              <a:rPr sz="3050" spc="-335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sum</a:t>
            </a:r>
            <a:r>
              <a:rPr sz="3050" spc="-135" dirty="0">
                <a:latin typeface="Lucida Sans Unicode"/>
                <a:cs typeface="Lucida Sans Unicode"/>
              </a:rPr>
              <a:t> </a:t>
            </a:r>
            <a:r>
              <a:rPr sz="3050" spc="-320" dirty="0">
                <a:latin typeface="Lucida Sans Unicode"/>
                <a:cs typeface="Lucida Sans Unicode"/>
              </a:rPr>
              <a:t>of</a:t>
            </a:r>
            <a:r>
              <a:rPr sz="3050" spc="-55" dirty="0">
                <a:latin typeface="Lucida Sans Unicode"/>
                <a:cs typeface="Lucida Sans Unicode"/>
              </a:rPr>
              <a:t> </a:t>
            </a:r>
            <a:r>
              <a:rPr sz="3050" spc="-25" dirty="0">
                <a:latin typeface="Lucida Sans Unicode"/>
                <a:cs typeface="Lucida Sans Unicode"/>
              </a:rPr>
              <a:t>the </a:t>
            </a:r>
            <a:r>
              <a:rPr sz="3050" spc="-125" dirty="0">
                <a:latin typeface="Lucida Sans Unicode"/>
                <a:cs typeface="Lucida Sans Unicode"/>
              </a:rPr>
              <a:t>Euclidean</a:t>
            </a:r>
            <a:r>
              <a:rPr sz="3050" spc="-35" dirty="0">
                <a:latin typeface="Lucida Sans Unicode"/>
                <a:cs typeface="Lucida Sans Unicode"/>
              </a:rPr>
              <a:t> </a:t>
            </a:r>
            <a:r>
              <a:rPr sz="3050" spc="-160" dirty="0">
                <a:latin typeface="Lucida Sans Unicode"/>
                <a:cs typeface="Lucida Sans Unicode"/>
              </a:rPr>
              <a:t>distances</a:t>
            </a:r>
            <a:r>
              <a:rPr sz="3050" spc="-60" dirty="0">
                <a:latin typeface="Lucida Sans Unicode"/>
                <a:cs typeface="Lucida Sans Unicode"/>
              </a:rPr>
              <a:t> </a:t>
            </a:r>
            <a:r>
              <a:rPr sz="3050" spc="-320" dirty="0">
                <a:latin typeface="Lucida Sans Unicode"/>
                <a:cs typeface="Lucida Sans Unicode"/>
              </a:rPr>
              <a:t>of</a:t>
            </a:r>
            <a:r>
              <a:rPr sz="3050" spc="15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the</a:t>
            </a:r>
            <a:r>
              <a:rPr sz="3050" spc="-175" dirty="0">
                <a:latin typeface="Lucida Sans Unicode"/>
                <a:cs typeface="Lucida Sans Unicode"/>
              </a:rPr>
              <a:t> </a:t>
            </a:r>
            <a:r>
              <a:rPr sz="3050" spc="-114" dirty="0">
                <a:latin typeface="Lucida Sans Unicode"/>
                <a:cs typeface="Lucida Sans Unicode"/>
              </a:rPr>
              <a:t>correspondence </a:t>
            </a:r>
            <a:r>
              <a:rPr sz="3200" spc="-25" dirty="0">
                <a:latin typeface="Lucida Sans Unicode"/>
                <a:cs typeface="Lucida Sans Unicode"/>
              </a:rPr>
              <a:t>set</a:t>
            </a:r>
            <a:r>
              <a:rPr sz="3200" dirty="0">
                <a:latin typeface="Lucida Sans Unicode"/>
                <a:cs typeface="Lucida Sans Unicode"/>
              </a:rPr>
              <a:t>	</a:t>
            </a:r>
            <a:r>
              <a:rPr sz="4800" spc="-667" baseline="5208" dirty="0">
                <a:latin typeface="Lucida Sans Unicode"/>
                <a:cs typeface="Lucida Sans Unicode"/>
              </a:rPr>
              <a:t>C={</a:t>
            </a:r>
            <a:r>
              <a:rPr sz="4800" spc="-667" baseline="-6944" dirty="0">
                <a:latin typeface="Lucida Sans Unicode"/>
                <a:cs typeface="Lucida Sans Unicode"/>
              </a:rPr>
              <a:t>P:</a:t>
            </a:r>
            <a:r>
              <a:rPr sz="4800" spc="-667" baseline="-10416" dirty="0">
                <a:latin typeface="Lucida Sans Unicode"/>
                <a:cs typeface="Lucida Sans Unicode"/>
              </a:rPr>
              <a:t>«ml</a:t>
            </a:r>
            <a:r>
              <a:rPr sz="4800" baseline="-10416" dirty="0">
                <a:latin typeface="Lucida Sans Unicode"/>
                <a:cs typeface="Lucida Sans Unicode"/>
              </a:rPr>
              <a:t>	</a:t>
            </a:r>
            <a:r>
              <a:rPr sz="3200" spc="-270" dirty="0">
                <a:latin typeface="Lucida Sans Unicode"/>
                <a:cs typeface="Lucida Sans Unicode"/>
              </a:rPr>
              <a:t>where</a:t>
            </a:r>
            <a:r>
              <a:rPr sz="3200" spc="-300" dirty="0">
                <a:latin typeface="Lucida Sans Unicode"/>
                <a:cs typeface="Lucida Sans Unicode"/>
              </a:rPr>
              <a:t> </a:t>
            </a:r>
            <a:r>
              <a:rPr sz="4800" spc="-135" baseline="-10416" dirty="0">
                <a:latin typeface="Lucida Sans Unicode"/>
                <a:cs typeface="Lucida Sans Unicode"/>
              </a:rPr>
              <a:t>P=</a:t>
            </a:r>
            <a:r>
              <a:rPr sz="4800" spc="-135" baseline="3472" dirty="0">
                <a:latin typeface="Lucida Sans Unicode"/>
                <a:cs typeface="Lucida Sans Unicode"/>
              </a:rPr>
              <a:t>{x</a:t>
            </a:r>
            <a:r>
              <a:rPr sz="4800" spc="-225" baseline="3472" dirty="0">
                <a:latin typeface="Lucida Sans Unicode"/>
                <a:cs typeface="Lucida Sans Unicode"/>
              </a:rPr>
              <a:t> </a:t>
            </a:r>
            <a:r>
              <a:rPr sz="3200" spc="-290" dirty="0">
                <a:latin typeface="Lucida Sans Unicode"/>
                <a:cs typeface="Lucida Sans Unicode"/>
              </a:rPr>
              <a:t>y:),</a:t>
            </a:r>
            <a:r>
              <a:rPr sz="3200" spc="-125" dirty="0">
                <a:latin typeface="Lucida Sans Unicode"/>
                <a:cs typeface="Lucida Sans Unicode"/>
              </a:rPr>
              <a:t> </a:t>
            </a:r>
            <a:r>
              <a:rPr sz="3200" spc="-275" dirty="0">
                <a:latin typeface="Lucida Sans Unicode"/>
                <a:cs typeface="Lucida Sans Unicode"/>
              </a:rPr>
              <a:t>and</a:t>
            </a:r>
            <a:r>
              <a:rPr sz="3200" spc="-180" dirty="0">
                <a:latin typeface="Lucida Sans Unicode"/>
                <a:cs typeface="Lucida Sans Unicode"/>
              </a:rPr>
              <a:t> </a:t>
            </a:r>
            <a:r>
              <a:rPr sz="3200" spc="-415" dirty="0">
                <a:latin typeface="Lucida Sans Unicode"/>
                <a:cs typeface="Lucida Sans Unicode"/>
              </a:rPr>
              <a:t>q;</a:t>
            </a:r>
            <a:r>
              <a:rPr sz="3200" spc="-625" dirty="0">
                <a:latin typeface="Lucida Sans Unicode"/>
                <a:cs typeface="Lucida Sans Unicode"/>
              </a:rPr>
              <a:t> </a:t>
            </a:r>
            <a:r>
              <a:rPr sz="3200" spc="-105" dirty="0">
                <a:latin typeface="Lucida Sans Unicode"/>
                <a:cs typeface="Lucida Sans Unicode"/>
              </a:rPr>
              <a:t>is</a:t>
            </a:r>
            <a:r>
              <a:rPr sz="3200" spc="-285" dirty="0">
                <a:latin typeface="Lucida Sans Unicode"/>
                <a:cs typeface="Lucida Sans Unicode"/>
              </a:rPr>
              <a:t> </a:t>
            </a:r>
            <a:r>
              <a:rPr sz="3200" spc="-300" dirty="0">
                <a:latin typeface="Lucida Sans Unicode"/>
                <a:cs typeface="Lucida Sans Unicode"/>
              </a:rPr>
              <a:t>the </a:t>
            </a:r>
            <a:r>
              <a:rPr sz="3050" spc="-225" dirty="0">
                <a:latin typeface="Lucida Sans Unicode"/>
                <a:cs typeface="Lucida Sans Unicode"/>
              </a:rPr>
              <a:t>corresponding</a:t>
            </a:r>
            <a:r>
              <a:rPr sz="3050" spc="45" dirty="0">
                <a:latin typeface="Lucida Sans Unicode"/>
                <a:cs typeface="Lucida Sans Unicode"/>
              </a:rPr>
              <a:t> </a:t>
            </a:r>
            <a:r>
              <a:rPr sz="3050" spc="-265" dirty="0">
                <a:latin typeface="Lucida Sans Unicode"/>
                <a:cs typeface="Lucida Sans Unicode"/>
              </a:rPr>
              <a:t>point.</a:t>
            </a:r>
            <a:endParaRPr sz="3050">
              <a:latin typeface="Lucida Sans Unicode"/>
              <a:cs typeface="Lucida Sans Unicode"/>
            </a:endParaRPr>
          </a:p>
          <a:p>
            <a:pPr marL="4072254">
              <a:lnSpc>
                <a:spcPct val="100000"/>
              </a:lnSpc>
              <a:spcBef>
                <a:spcPts val="2390"/>
              </a:spcBef>
              <a:tabLst>
                <a:tab pos="6039485" algn="l"/>
              </a:tabLst>
            </a:pPr>
            <a:r>
              <a:rPr sz="3750" i="1" spc="-860" dirty="0">
                <a:solidFill>
                  <a:srgbClr val="2311A3"/>
                </a:solidFill>
                <a:latin typeface="Times New Roman"/>
                <a:cs typeface="Times New Roman"/>
              </a:rPr>
              <a:t>QT</a:t>
            </a:r>
            <a:r>
              <a:rPr sz="3750" i="1" spc="-860" dirty="0">
                <a:solidFill>
                  <a:srgbClr val="0103D1"/>
                </a:solidFill>
                <a:latin typeface="Times New Roman"/>
                <a:cs typeface="Times New Roman"/>
              </a:rPr>
              <a:t>$</a:t>
            </a:r>
            <a:r>
              <a:rPr sz="3750" i="1" spc="-320" dirty="0">
                <a:solidFill>
                  <a:srgbClr val="0103D1"/>
                </a:solidFill>
                <a:latin typeface="Times New Roman"/>
                <a:cs typeface="Times New Roman"/>
              </a:rPr>
              <a:t> </a:t>
            </a:r>
            <a:r>
              <a:rPr sz="3750" i="1" dirty="0">
                <a:solidFill>
                  <a:srgbClr val="0A03DF"/>
                </a:solidFill>
                <a:latin typeface="Times New Roman"/>
                <a:cs typeface="Times New Roman"/>
              </a:rPr>
              <a:t>p</a:t>
            </a:r>
            <a:r>
              <a:rPr sz="3750" i="1" spc="150" dirty="0">
                <a:solidFill>
                  <a:srgbClr val="0A03DF"/>
                </a:solidFill>
                <a:latin typeface="Times New Roman"/>
                <a:cs typeface="Times New Roman"/>
              </a:rPr>
              <a:t> </a:t>
            </a:r>
            <a:r>
              <a:rPr sz="3750" i="1" spc="-105" dirty="0">
                <a:solidFill>
                  <a:srgbClr val="1101E6"/>
                </a:solidFill>
                <a:latin typeface="Times New Roman"/>
                <a:cs typeface="Times New Roman"/>
              </a:rPr>
              <a:t>;</a:t>
            </a:r>
            <a:r>
              <a:rPr sz="3750" i="1" spc="-625" dirty="0">
                <a:solidFill>
                  <a:srgbClr val="0C11E8"/>
                </a:solidFill>
                <a:latin typeface="Times New Roman"/>
                <a:cs typeface="Times New Roman"/>
              </a:rPr>
              <a:t>8)</a:t>
            </a:r>
            <a:r>
              <a:rPr sz="3750" i="1" dirty="0">
                <a:solidFill>
                  <a:srgbClr val="0C11E8"/>
                </a:solidFill>
                <a:latin typeface="Times New Roman"/>
                <a:cs typeface="Times New Roman"/>
              </a:rPr>
              <a:t>	</a:t>
            </a:r>
            <a:r>
              <a:rPr sz="3750" i="1" spc="-25" dirty="0">
                <a:solidFill>
                  <a:srgbClr val="0303D8"/>
                </a:solidFill>
                <a:latin typeface="Times New Roman"/>
                <a:cs typeface="Times New Roman"/>
              </a:rPr>
              <a:t>q,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539" y="6168379"/>
            <a:ext cx="116839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i="1" spc="-100" dirty="0">
                <a:solidFill>
                  <a:srgbClr val="110A9E"/>
                </a:solidFill>
                <a:latin typeface="Times New Roman"/>
                <a:cs typeface="Times New Roman"/>
              </a:rPr>
              <a:t>,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9976" y="6168379"/>
            <a:ext cx="16637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-1010" dirty="0">
                <a:latin typeface="Times New Roman"/>
                <a:cs typeface="Times New Roman"/>
              </a:rPr>
              <a:t>1s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483" y="4339828"/>
            <a:ext cx="3714750" cy="5804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28" y="2580679"/>
            <a:ext cx="607218" cy="1017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3312" y="2580679"/>
            <a:ext cx="589359" cy="10179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348758" y="6258222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898" y="0"/>
                </a:lnTo>
              </a:path>
            </a:pathLst>
          </a:custGeom>
          <a:ln w="20835">
            <a:solidFill>
              <a:srgbClr val="1C1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4476" y="6402585"/>
            <a:ext cx="446484" cy="2946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259" y="316210"/>
            <a:ext cx="7017384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12440" algn="l"/>
              </a:tabLst>
            </a:pPr>
            <a:r>
              <a:rPr sz="3800" dirty="0">
                <a:solidFill>
                  <a:srgbClr val="0E623D"/>
                </a:solidFill>
              </a:rPr>
              <a:t>Least-</a:t>
            </a:r>
            <a:r>
              <a:rPr sz="3800" spc="-10" dirty="0">
                <a:solidFill>
                  <a:srgbClr val="0E623D"/>
                </a:solidFill>
              </a:rPr>
              <a:t>Squares</a:t>
            </a:r>
            <a:r>
              <a:rPr sz="3800" dirty="0">
                <a:solidFill>
                  <a:srgbClr val="0E623D"/>
                </a:solidFill>
              </a:rPr>
              <a:t>	</a:t>
            </a:r>
            <a:r>
              <a:rPr sz="3800" spc="95" dirty="0">
                <a:solidFill>
                  <a:srgbClr val="11623D"/>
                </a:solidFill>
              </a:rPr>
              <a:t>Estimation</a:t>
            </a:r>
            <a:r>
              <a:rPr sz="3800" spc="484" dirty="0">
                <a:solidFill>
                  <a:srgbClr val="11623D"/>
                </a:solidFill>
              </a:rPr>
              <a:t> </a:t>
            </a:r>
            <a:r>
              <a:rPr sz="3800" dirty="0">
                <a:solidFill>
                  <a:srgbClr val="3B3B3B"/>
                </a:solidFill>
              </a:rPr>
              <a:t>-</a:t>
            </a:r>
            <a:r>
              <a:rPr sz="3800" spc="100" dirty="0">
                <a:solidFill>
                  <a:srgbClr val="3B3B3B"/>
                </a:solidFill>
              </a:rPr>
              <a:t> </a:t>
            </a:r>
            <a:r>
              <a:rPr sz="3800" spc="-10" dirty="0">
                <a:solidFill>
                  <a:srgbClr val="135B3B"/>
                </a:solidFill>
              </a:rPr>
              <a:t>Affine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4894957" y="1669057"/>
            <a:ext cx="1816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25" dirty="0">
                <a:solidFill>
                  <a:srgbClr val="1F0FB5"/>
                </a:solidFill>
                <a:latin typeface="Cambria"/>
                <a:cs typeface="Cambria"/>
              </a:rPr>
              <a:t>0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331" y="1681459"/>
            <a:ext cx="12115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083310" algn="l"/>
              </a:tabLst>
            </a:pPr>
            <a:r>
              <a:rPr sz="1750" spc="30" dirty="0">
                <a:solidFill>
                  <a:srgbClr val="0E0CB5"/>
                </a:solidFill>
                <a:latin typeface="Cambria"/>
                <a:cs typeface="Cambria"/>
              </a:rPr>
              <a:t>0</a:t>
            </a:r>
            <a:r>
              <a:rPr sz="2625" spc="44" baseline="1587" dirty="0">
                <a:solidFill>
                  <a:srgbClr val="0E0CB5"/>
                </a:solidFill>
                <a:latin typeface="Cambria"/>
                <a:cs typeface="Cambria"/>
              </a:rPr>
              <a:t>1</a:t>
            </a:r>
            <a:r>
              <a:rPr sz="2625" baseline="1587" dirty="0">
                <a:solidFill>
                  <a:srgbClr val="0E0CB5"/>
                </a:solidFill>
                <a:latin typeface="Cambria"/>
                <a:cs typeface="Cambria"/>
              </a:rPr>
              <a:t>	</a:t>
            </a:r>
            <a:r>
              <a:rPr sz="2925" spc="-75" baseline="1424" dirty="0">
                <a:solidFill>
                  <a:srgbClr val="0E07AC"/>
                </a:solidFill>
                <a:latin typeface="Cambria"/>
                <a:cs typeface="Cambria"/>
              </a:rPr>
              <a:t>l</a:t>
            </a:r>
            <a:r>
              <a:rPr sz="2925" baseline="1424" dirty="0">
                <a:solidFill>
                  <a:srgbClr val="0E07AC"/>
                </a:solidFill>
                <a:latin typeface="Cambria"/>
                <a:cs typeface="Cambria"/>
              </a:rPr>
              <a:t>	</a:t>
            </a:r>
            <a:r>
              <a:rPr sz="1900" spc="-90" dirty="0">
                <a:solidFill>
                  <a:srgbClr val="130AAF"/>
                </a:solidFill>
                <a:latin typeface="Cambria"/>
                <a:cs typeface="Cambria"/>
              </a:rPr>
              <a:t>0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978" y="1427211"/>
            <a:ext cx="75749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1160" indent="-353060">
              <a:lnSpc>
                <a:spcPct val="100000"/>
              </a:lnSpc>
              <a:spcBef>
                <a:spcPts val="125"/>
              </a:spcBef>
              <a:buClr>
                <a:srgbClr val="CD9703"/>
              </a:buClr>
              <a:buChar char="•"/>
              <a:tabLst>
                <a:tab pos="391160" algn="l"/>
                <a:tab pos="2104390" algn="l"/>
                <a:tab pos="3402329" algn="l"/>
                <a:tab pos="4558665" algn="l"/>
                <a:tab pos="5779770" algn="l"/>
                <a:tab pos="6343650" algn="l"/>
                <a:tab pos="7320280" algn="l"/>
              </a:tabLst>
            </a:pPr>
            <a:r>
              <a:rPr sz="3050" dirty="0">
                <a:latin typeface="Cambria"/>
                <a:cs typeface="Cambria"/>
              </a:rPr>
              <a:t>For</a:t>
            </a:r>
            <a:r>
              <a:rPr sz="3050" spc="2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aPine</a:t>
            </a:r>
            <a:r>
              <a:rPr sz="3050" dirty="0">
                <a:latin typeface="Cambria"/>
                <a:cs typeface="Cambria"/>
              </a:rPr>
              <a:t>	</a:t>
            </a:r>
            <a:r>
              <a:rPr sz="3050" spc="-10" dirty="0">
                <a:latin typeface="Cambria"/>
                <a:cs typeface="Cambria"/>
              </a:rPr>
              <a:t>model,</a:t>
            </a:r>
            <a:r>
              <a:rPr sz="3050" dirty="0">
                <a:latin typeface="Cambria"/>
                <a:cs typeface="Cambria"/>
              </a:rPr>
              <a:t>	</a:t>
            </a:r>
            <a:r>
              <a:rPr sz="3050" dirty="0">
                <a:solidFill>
                  <a:srgbClr val="0801CC"/>
                </a:solidFill>
                <a:latin typeface="Cambria"/>
                <a:cs typeface="Cambria"/>
              </a:rPr>
              <a:t>8</a:t>
            </a:r>
            <a:r>
              <a:rPr sz="3050" spc="-150" dirty="0">
                <a:solidFill>
                  <a:srgbClr val="0801CC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F0770"/>
                </a:solidFill>
                <a:latin typeface="Cambria"/>
                <a:cs typeface="Cambria"/>
              </a:rPr>
              <a:t>=</a:t>
            </a:r>
            <a:r>
              <a:rPr sz="3050" spc="-125" dirty="0">
                <a:solidFill>
                  <a:srgbClr val="0F0770"/>
                </a:solidFill>
                <a:latin typeface="Cambria"/>
                <a:cs typeface="Cambria"/>
              </a:rPr>
              <a:t> </a:t>
            </a:r>
            <a:r>
              <a:rPr sz="3050" spc="55" dirty="0">
                <a:solidFill>
                  <a:srgbClr val="1F0FB5"/>
                </a:solidFill>
                <a:latin typeface="Cambria"/>
                <a:cs typeface="Cambria"/>
              </a:rPr>
              <a:t>I«,</a:t>
            </a:r>
            <a:r>
              <a:rPr sz="3050" dirty="0">
                <a:solidFill>
                  <a:srgbClr val="1F0FB5"/>
                </a:solidFill>
                <a:latin typeface="Cambria"/>
                <a:cs typeface="Cambria"/>
              </a:rPr>
              <a:t>	,</a:t>
            </a:r>
            <a:r>
              <a:rPr sz="3050" i="1" dirty="0">
                <a:solidFill>
                  <a:srgbClr val="2A21CD"/>
                </a:solidFill>
                <a:latin typeface="Cambria"/>
                <a:cs typeface="Cambria"/>
              </a:rPr>
              <a:t>b</a:t>
            </a:r>
            <a:r>
              <a:rPr sz="2775" i="1" baseline="-3003" dirty="0">
                <a:solidFill>
                  <a:srgbClr val="2A21CD"/>
                </a:solidFill>
                <a:latin typeface="Cambria"/>
                <a:cs typeface="Cambria"/>
              </a:rPr>
              <a:t>q</a:t>
            </a:r>
            <a:r>
              <a:rPr sz="3050" i="1" dirty="0">
                <a:solidFill>
                  <a:srgbClr val="2A21CD"/>
                </a:solidFill>
                <a:latin typeface="Cambria"/>
                <a:cs typeface="Cambria"/>
              </a:rPr>
              <a:t>„</a:t>
            </a:r>
            <a:r>
              <a:rPr sz="3050" i="1" spc="235" dirty="0">
                <a:solidFill>
                  <a:srgbClr val="2A21CD"/>
                </a:solidFill>
                <a:latin typeface="Cambria"/>
                <a:cs typeface="Cambria"/>
              </a:rPr>
              <a:t> </a:t>
            </a:r>
            <a:r>
              <a:rPr sz="3050" spc="-25" dirty="0">
                <a:solidFill>
                  <a:srgbClr val="1A13C1"/>
                </a:solidFill>
                <a:latin typeface="Cambria"/>
                <a:cs typeface="Cambria"/>
              </a:rPr>
              <a:t>«„</a:t>
            </a:r>
            <a:r>
              <a:rPr sz="3050" dirty="0">
                <a:solidFill>
                  <a:srgbClr val="1A13C1"/>
                </a:solidFill>
                <a:latin typeface="Cambria"/>
                <a:cs typeface="Cambria"/>
              </a:rPr>
              <a:t>	</a:t>
            </a:r>
            <a:r>
              <a:rPr sz="3050" spc="50" dirty="0">
                <a:solidFill>
                  <a:srgbClr val="0E0CB5"/>
                </a:solidFill>
                <a:latin typeface="Cambria"/>
                <a:cs typeface="Cambria"/>
              </a:rPr>
              <a:t>«</a:t>
            </a:r>
            <a:r>
              <a:rPr sz="3050" dirty="0">
                <a:solidFill>
                  <a:srgbClr val="0E0CB5"/>
                </a:solidFill>
                <a:latin typeface="Cambria"/>
                <a:cs typeface="Cambria"/>
              </a:rPr>
              <a:t>	</a:t>
            </a:r>
            <a:r>
              <a:rPr sz="3050" spc="-75" dirty="0">
                <a:solidFill>
                  <a:srgbClr val="0E07AC"/>
                </a:solidFill>
                <a:latin typeface="Cambria"/>
                <a:cs typeface="Cambria"/>
              </a:rPr>
              <a:t>b</a:t>
            </a:r>
            <a:r>
              <a:rPr sz="3050" spc="-160" dirty="0">
                <a:solidFill>
                  <a:srgbClr val="0E07AC"/>
                </a:solidFill>
                <a:latin typeface="Cambria"/>
                <a:cs typeface="Cambria"/>
              </a:rPr>
              <a:t> </a:t>
            </a:r>
            <a:r>
              <a:rPr sz="3075" baseline="-2710" dirty="0">
                <a:solidFill>
                  <a:srgbClr val="0E07AC"/>
                </a:solidFill>
                <a:latin typeface="Cambria"/>
                <a:cs typeface="Cambria"/>
              </a:rPr>
              <a:t>q</a:t>
            </a:r>
            <a:r>
              <a:rPr sz="3075" spc="652" baseline="-2710" dirty="0">
                <a:solidFill>
                  <a:srgbClr val="0E07AC"/>
                </a:solidFill>
                <a:latin typeface="Cambria"/>
                <a:cs typeface="Cambria"/>
              </a:rPr>
              <a:t> </a:t>
            </a:r>
            <a:r>
              <a:rPr sz="3050" spc="-50" dirty="0">
                <a:solidFill>
                  <a:srgbClr val="130AAF"/>
                </a:solidFill>
                <a:latin typeface="Cambria"/>
                <a:cs typeface="Cambria"/>
              </a:rPr>
              <a:t>b</a:t>
            </a:r>
            <a:r>
              <a:rPr sz="3050" dirty="0">
                <a:solidFill>
                  <a:srgbClr val="130AAF"/>
                </a:solidFill>
                <a:latin typeface="Cambria"/>
                <a:cs typeface="Cambria"/>
              </a:rPr>
              <a:t>	</a:t>
            </a:r>
            <a:r>
              <a:rPr sz="3050" i="1" spc="-25" dirty="0">
                <a:solidFill>
                  <a:srgbClr val="1107A5"/>
                </a:solidFill>
                <a:latin typeface="Cambria"/>
                <a:cs typeface="Cambria"/>
              </a:rPr>
              <a:t>]</a:t>
            </a:r>
            <a:r>
              <a:rPr sz="2475" i="1" spc="-37" baseline="43771" dirty="0">
                <a:solidFill>
                  <a:srgbClr val="1107A5"/>
                </a:solidFill>
                <a:latin typeface="Cambria"/>
                <a:cs typeface="Cambria"/>
              </a:rPr>
              <a:t>T</a:t>
            </a:r>
            <a:endParaRPr sz="2475" baseline="43771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73" y="1933724"/>
            <a:ext cx="575500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20"/>
              </a:spcBef>
              <a:buClr>
                <a:srgbClr val="CA9707"/>
              </a:buClr>
              <a:buChar char="•"/>
              <a:tabLst>
                <a:tab pos="359410" algn="l"/>
                <a:tab pos="2896870" algn="l"/>
                <a:tab pos="3919220" algn="l"/>
                <a:tab pos="4601210" algn="l"/>
              </a:tabLst>
            </a:pPr>
            <a:r>
              <a:rPr sz="3250" dirty="0">
                <a:latin typeface="Cambria"/>
                <a:cs typeface="Cambria"/>
              </a:rPr>
              <a:t>The</a:t>
            </a:r>
            <a:r>
              <a:rPr sz="3250" spc="30" dirty="0">
                <a:latin typeface="Cambria"/>
                <a:cs typeface="Cambria"/>
              </a:rPr>
              <a:t> </a:t>
            </a:r>
            <a:r>
              <a:rPr sz="3250" spc="-10" dirty="0">
                <a:latin typeface="Cambria"/>
                <a:cs typeface="Cambria"/>
              </a:rPr>
              <a:t>Euclidean</a:t>
            </a:r>
            <a:r>
              <a:rPr sz="3250" dirty="0">
                <a:latin typeface="Cambria"/>
                <a:cs typeface="Cambria"/>
              </a:rPr>
              <a:t>	</a:t>
            </a:r>
            <a:r>
              <a:rPr sz="3250" spc="-10" dirty="0">
                <a:latin typeface="Cambria"/>
                <a:cs typeface="Cambria"/>
              </a:rPr>
              <a:t>error</a:t>
            </a:r>
            <a:r>
              <a:rPr sz="3250" dirty="0">
                <a:latin typeface="Cambria"/>
                <a:cs typeface="Cambria"/>
              </a:rPr>
              <a:t>	</a:t>
            </a:r>
            <a:r>
              <a:rPr sz="3250" i="1" spc="-25" dirty="0">
                <a:solidFill>
                  <a:srgbClr val="1505DF"/>
                </a:solidFill>
                <a:latin typeface="Cambria"/>
                <a:cs typeface="Cambria"/>
              </a:rPr>
              <a:t>e,</a:t>
            </a:r>
            <a:r>
              <a:rPr sz="3250" i="1" dirty="0">
                <a:solidFill>
                  <a:srgbClr val="1505DF"/>
                </a:solidFill>
                <a:latin typeface="Cambria"/>
                <a:cs typeface="Cambria"/>
              </a:rPr>
              <a:t>	</a:t>
            </a:r>
            <a:r>
              <a:rPr sz="3250" i="1" dirty="0">
                <a:solidFill>
                  <a:srgbClr val="1105D1"/>
                </a:solidFill>
                <a:latin typeface="Cambria"/>
                <a:cs typeface="Cambria"/>
              </a:rPr>
              <a:t>X,8</a:t>
            </a:r>
            <a:r>
              <a:rPr sz="3250" i="1" spc="-140" dirty="0">
                <a:solidFill>
                  <a:srgbClr val="1105D1"/>
                </a:solidFill>
                <a:latin typeface="Cambria"/>
                <a:cs typeface="Cambria"/>
              </a:rPr>
              <a:t> </a:t>
            </a:r>
            <a:r>
              <a:rPr sz="3250" i="1" spc="-1085" dirty="0">
                <a:solidFill>
                  <a:srgbClr val="110177"/>
                </a:solidFill>
                <a:latin typeface="Cambria"/>
                <a:cs typeface="Cambria"/>
              </a:rPr>
              <a:t>—</a:t>
            </a:r>
            <a:r>
              <a:rPr sz="3250" i="1" spc="-105" dirty="0">
                <a:solidFill>
                  <a:srgbClr val="050CC8"/>
                </a:solidFill>
                <a:latin typeface="Cambria"/>
                <a:cs typeface="Cambria"/>
              </a:rPr>
              <a:t>q,</a:t>
            </a:r>
            <a:endParaRPr sz="3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7990" y="1933724"/>
            <a:ext cx="119824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i="1" spc="-280" dirty="0">
                <a:latin typeface="Cambria"/>
                <a:cs typeface="Cambria"/>
              </a:rPr>
              <a:t>,</a:t>
            </a:r>
            <a:r>
              <a:rPr sz="3250" i="1" spc="160" dirty="0">
                <a:latin typeface="Cambria"/>
                <a:cs typeface="Cambria"/>
              </a:rPr>
              <a:t> </a:t>
            </a:r>
            <a:r>
              <a:rPr sz="3250" spc="-165" dirty="0">
                <a:latin typeface="Cambria"/>
                <a:cs typeface="Cambria"/>
              </a:rPr>
              <a:t>where</a:t>
            </a:r>
            <a:endParaRPr sz="3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9162" y="2425653"/>
            <a:ext cx="255904" cy="11360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900" spc="45" dirty="0">
                <a:solidFill>
                  <a:srgbClr val="1103C4"/>
                </a:solidFill>
                <a:latin typeface="Cambria"/>
                <a:cs typeface="Cambria"/>
              </a:rPr>
              <a:t>0</a:t>
            </a:r>
            <a:endParaRPr sz="2900">
              <a:latin typeface="Cambria"/>
              <a:cs typeface="Cambria"/>
            </a:endParaRPr>
          </a:p>
          <a:p>
            <a:pPr marL="57150">
              <a:lnSpc>
                <a:spcPct val="100000"/>
              </a:lnSpc>
              <a:spcBef>
                <a:spcPts val="960"/>
              </a:spcBef>
            </a:pPr>
            <a:r>
              <a:rPr sz="2750" spc="30" dirty="0">
                <a:solidFill>
                  <a:srgbClr val="1608BC"/>
                </a:solidFill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8536" y="2343950"/>
            <a:ext cx="476250" cy="10572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75"/>
              </a:spcBef>
            </a:pPr>
            <a:r>
              <a:rPr sz="3600" i="1" spc="112" baseline="-15046" dirty="0">
                <a:solidFill>
                  <a:srgbClr val="242424"/>
                </a:solidFill>
                <a:latin typeface="Cambria"/>
                <a:cs typeface="Cambria"/>
              </a:rPr>
              <a:t>p</a:t>
            </a:r>
            <a:r>
              <a:rPr sz="3600" i="1" spc="-419" baseline="-15046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1650" i="1" spc="5" dirty="0">
                <a:solidFill>
                  <a:srgbClr val="130895"/>
                </a:solidFill>
                <a:latin typeface="Cambria"/>
                <a:cs typeface="Cambria"/>
              </a:rPr>
              <a:t>T</a:t>
            </a:r>
            <a:endParaRPr sz="16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2750" i="1" spc="-185" dirty="0">
                <a:solidFill>
                  <a:srgbClr val="0500D4"/>
                </a:solidFill>
                <a:latin typeface="Times New Roman"/>
                <a:cs typeface="Times New Roman"/>
              </a:rPr>
              <a:t>!!g</a:t>
            </a:r>
            <a:r>
              <a:rPr sz="1650" i="1" spc="-185" dirty="0">
                <a:solidFill>
                  <a:srgbClr val="0500D4"/>
                </a:solidFill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776" y="3351777"/>
            <a:ext cx="4123054" cy="150812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384810" indent="-372110">
              <a:lnSpc>
                <a:spcPct val="100000"/>
              </a:lnSpc>
              <a:spcBef>
                <a:spcPts val="2075"/>
              </a:spcBef>
              <a:buClr>
                <a:srgbClr val="C89A00"/>
              </a:buClr>
              <a:buChar char="■"/>
              <a:tabLst>
                <a:tab pos="384810" algn="l"/>
              </a:tabLst>
            </a:pPr>
            <a:r>
              <a:rPr sz="3100" spc="-225" dirty="0">
                <a:latin typeface="Lucida Sans Unicode"/>
                <a:cs typeface="Lucida Sans Unicode"/>
              </a:rPr>
              <a:t>With</a:t>
            </a:r>
            <a:r>
              <a:rPr sz="3100" spc="-55" dirty="0">
                <a:latin typeface="Lucida Sans Unicode"/>
                <a:cs typeface="Lucida Sans Unicode"/>
              </a:rPr>
              <a:t> </a:t>
            </a:r>
            <a:r>
              <a:rPr sz="3100" spc="-220" dirty="0">
                <a:latin typeface="Lucida Sans Unicode"/>
                <a:cs typeface="Lucida Sans Unicode"/>
              </a:rPr>
              <a:t>the</a:t>
            </a:r>
            <a:r>
              <a:rPr sz="3100" spc="-250" dirty="0">
                <a:latin typeface="Lucida Sans Unicode"/>
                <a:cs typeface="Lucida Sans Unicode"/>
              </a:rPr>
              <a:t> </a:t>
            </a:r>
            <a:r>
              <a:rPr sz="3100" spc="-229" dirty="0">
                <a:latin typeface="Lucida Sans Unicode"/>
                <a:cs typeface="Lucida Sans Unicode"/>
              </a:rPr>
              <a:t>new</a:t>
            </a:r>
            <a:r>
              <a:rPr sz="3100" spc="-45" dirty="0">
                <a:latin typeface="Lucida Sans Unicode"/>
                <a:cs typeface="Lucida Sans Unicode"/>
              </a:rPr>
              <a:t> </a:t>
            </a:r>
            <a:r>
              <a:rPr sz="3100" spc="-275" dirty="0">
                <a:latin typeface="Lucida Sans Unicode"/>
                <a:cs typeface="Lucida Sans Unicode"/>
              </a:rPr>
              <a:t>notation,</a:t>
            </a:r>
            <a:endParaRPr sz="3100">
              <a:latin typeface="Lucida Sans Unicode"/>
              <a:cs typeface="Lucida Sans Unicode"/>
            </a:endParaRPr>
          </a:p>
          <a:p>
            <a:pPr marL="882650" algn="ctr">
              <a:lnSpc>
                <a:spcPct val="100000"/>
              </a:lnSpc>
              <a:spcBef>
                <a:spcPts val="2075"/>
              </a:spcBef>
            </a:pPr>
            <a:r>
              <a:rPr sz="3250" i="1" spc="-95" dirty="0">
                <a:solidFill>
                  <a:srgbClr val="0A00D1"/>
                </a:solidFill>
                <a:latin typeface="Arial"/>
                <a:cs typeface="Arial"/>
              </a:rPr>
              <a:t>F(8•,</a:t>
            </a:r>
            <a:r>
              <a:rPr sz="3250" i="1" spc="-95" dirty="0">
                <a:solidFill>
                  <a:srgbClr val="0A0CED"/>
                </a:solidFill>
                <a:latin typeface="Arial"/>
                <a:cs typeface="Arial"/>
              </a:rPr>
              <a:t>C)</a:t>
            </a:r>
            <a:r>
              <a:rPr sz="3250" i="1" spc="-395" dirty="0">
                <a:solidFill>
                  <a:srgbClr val="0A0CED"/>
                </a:solidFill>
                <a:latin typeface="Arial"/>
                <a:cs typeface="Arial"/>
              </a:rPr>
              <a:t> </a:t>
            </a:r>
            <a:r>
              <a:rPr sz="3250" i="1" spc="-2405" dirty="0">
                <a:solidFill>
                  <a:srgbClr val="0A0E82"/>
                </a:solidFill>
                <a:latin typeface="Arial"/>
                <a:cs typeface="Arial"/>
              </a:rPr>
              <a:t>—</a:t>
            </a:r>
            <a:r>
              <a:rPr sz="3250" i="1" spc="-2455" dirty="0">
                <a:solidFill>
                  <a:srgbClr val="0A0E82"/>
                </a:solidFill>
                <a:latin typeface="Arial"/>
                <a:cs typeface="Arial"/>
              </a:rPr>
              <a:t>—</a:t>
            </a:r>
            <a:endParaRPr sz="3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41" y="5200500"/>
            <a:ext cx="7442200" cy="997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07034" indent="-368935">
              <a:lnSpc>
                <a:spcPts val="4029"/>
              </a:lnSpc>
              <a:spcBef>
                <a:spcPts val="115"/>
              </a:spcBef>
              <a:buClr>
                <a:srgbClr val="C89C05"/>
              </a:buClr>
              <a:buChar char="•"/>
              <a:tabLst>
                <a:tab pos="407034" algn="l"/>
                <a:tab pos="1756410" algn="l"/>
                <a:tab pos="4834890" algn="l"/>
                <a:tab pos="6015990" algn="l"/>
              </a:tabLst>
            </a:pPr>
            <a:r>
              <a:rPr sz="3550" spc="-295" dirty="0">
                <a:latin typeface="Calibri"/>
                <a:cs typeface="Calibri"/>
              </a:rPr>
              <a:t>To</a:t>
            </a:r>
            <a:r>
              <a:rPr sz="3550" spc="55" dirty="0">
                <a:latin typeface="Calibri"/>
                <a:cs typeface="Calibri"/>
              </a:rPr>
              <a:t> </a:t>
            </a:r>
            <a:r>
              <a:rPr sz="3550" spc="-20" dirty="0">
                <a:latin typeface="Calibri"/>
                <a:cs typeface="Calibri"/>
              </a:rPr>
              <a:t>find</a:t>
            </a:r>
            <a:r>
              <a:rPr sz="3550" dirty="0">
                <a:latin typeface="Calibri"/>
                <a:cs typeface="Calibri"/>
              </a:rPr>
              <a:t>	</a:t>
            </a:r>
            <a:r>
              <a:rPr sz="3550" spc="-254" dirty="0">
                <a:solidFill>
                  <a:srgbClr val="0A08BF"/>
                </a:solidFill>
                <a:latin typeface="Calibri"/>
                <a:cs typeface="Calibri"/>
              </a:rPr>
              <a:t>g</a:t>
            </a:r>
            <a:r>
              <a:rPr sz="3550" spc="20" dirty="0">
                <a:solidFill>
                  <a:srgbClr val="0A08BF"/>
                </a:solidFill>
                <a:latin typeface="Calibri"/>
                <a:cs typeface="Calibri"/>
              </a:rPr>
              <a:t> </a:t>
            </a:r>
            <a:r>
              <a:rPr sz="3550" spc="-180" dirty="0">
                <a:latin typeface="Calibri"/>
                <a:cs typeface="Calibri"/>
              </a:rPr>
              <a:t>which</a:t>
            </a:r>
            <a:r>
              <a:rPr sz="3550" spc="15" dirty="0">
                <a:latin typeface="Calibri"/>
                <a:cs typeface="Calibri"/>
              </a:rPr>
              <a:t> </a:t>
            </a:r>
            <a:r>
              <a:rPr sz="3550" spc="-10" dirty="0">
                <a:latin typeface="Calibri"/>
                <a:cs typeface="Calibri"/>
              </a:rPr>
              <a:t>minimize</a:t>
            </a:r>
            <a:r>
              <a:rPr sz="3550" dirty="0">
                <a:latin typeface="Calibri"/>
                <a:cs typeface="Calibri"/>
              </a:rPr>
              <a:t>	</a:t>
            </a:r>
            <a:r>
              <a:rPr sz="5325" i="1" spc="-15" baseline="3129" dirty="0">
                <a:solidFill>
                  <a:srgbClr val="0E00DB"/>
                </a:solidFill>
                <a:latin typeface="Calibri"/>
                <a:cs typeface="Calibri"/>
              </a:rPr>
              <a:t>y</a:t>
            </a:r>
            <a:r>
              <a:rPr sz="3550" i="1" spc="-10" dirty="0">
                <a:solidFill>
                  <a:srgbClr val="0E00DB"/>
                </a:solidFill>
                <a:latin typeface="Calibri"/>
                <a:cs typeface="Calibri"/>
              </a:rPr>
              <a:t>(e,c)</a:t>
            </a:r>
            <a:r>
              <a:rPr sz="3550" i="1" dirty="0">
                <a:solidFill>
                  <a:srgbClr val="0E00DB"/>
                </a:solidFill>
                <a:latin typeface="Calibri"/>
                <a:cs typeface="Calibri"/>
              </a:rPr>
              <a:t>	</a:t>
            </a:r>
            <a:r>
              <a:rPr sz="3550" spc="-265" dirty="0">
                <a:latin typeface="Calibri"/>
                <a:cs typeface="Calibri"/>
              </a:rPr>
              <a:t>we</a:t>
            </a:r>
            <a:r>
              <a:rPr sz="3550" spc="35" dirty="0">
                <a:latin typeface="Calibri"/>
                <a:cs typeface="Calibri"/>
              </a:rPr>
              <a:t> </a:t>
            </a:r>
            <a:r>
              <a:rPr sz="3550" spc="-285" dirty="0">
                <a:latin typeface="Calibri"/>
                <a:cs typeface="Calibri"/>
              </a:rPr>
              <a:t>want</a:t>
            </a:r>
            <a:endParaRPr sz="3550">
              <a:latin typeface="Calibri"/>
              <a:cs typeface="Calibri"/>
            </a:endParaRPr>
          </a:p>
          <a:p>
            <a:pPr marL="1435735" algn="ctr">
              <a:lnSpc>
                <a:spcPts val="3610"/>
              </a:lnSpc>
              <a:tabLst>
                <a:tab pos="2041525" algn="l"/>
              </a:tabLst>
            </a:pPr>
            <a:r>
              <a:rPr sz="3100" i="1" spc="80" dirty="0">
                <a:solidFill>
                  <a:srgbClr val="0F05CD"/>
                </a:solidFill>
                <a:latin typeface="Cambria"/>
                <a:cs typeface="Cambria"/>
              </a:rPr>
              <a:t>kF</a:t>
            </a:r>
            <a:r>
              <a:rPr sz="3100" i="1" dirty="0">
                <a:solidFill>
                  <a:srgbClr val="0F05CD"/>
                </a:solidFill>
                <a:latin typeface="Cambria"/>
                <a:cs typeface="Cambria"/>
              </a:rPr>
              <a:t>	</a:t>
            </a:r>
            <a:r>
              <a:rPr sz="4800" spc="179" baseline="-36458" dirty="0">
                <a:solidFill>
                  <a:srgbClr val="0F117B"/>
                </a:solidFill>
                <a:latin typeface="Cambria"/>
                <a:cs typeface="Cambria"/>
              </a:rPr>
              <a:t>=</a:t>
            </a:r>
            <a:r>
              <a:rPr sz="4800" spc="-247" baseline="-36458" dirty="0">
                <a:solidFill>
                  <a:srgbClr val="0F117B"/>
                </a:solidFill>
                <a:latin typeface="Cambria"/>
                <a:cs typeface="Cambria"/>
              </a:rPr>
              <a:t> </a:t>
            </a:r>
            <a:r>
              <a:rPr sz="4800" spc="52" baseline="-36458" dirty="0">
                <a:solidFill>
                  <a:srgbClr val="0F0AD6"/>
                </a:solidFill>
                <a:latin typeface="Cambria"/>
                <a:cs typeface="Cambria"/>
              </a:rPr>
              <a:t>0</a:t>
            </a:r>
            <a:endParaRPr sz="4800" baseline="-36458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8637" y="6450905"/>
            <a:ext cx="15240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20" dirty="0">
                <a:latin typeface="Cambria"/>
                <a:cs typeface="Cambria"/>
              </a:rPr>
              <a:t>14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585" y="4518421"/>
            <a:ext cx="589359" cy="1071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18" y="4464843"/>
            <a:ext cx="392906" cy="11251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2062" y="4518421"/>
            <a:ext cx="589359" cy="10715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1789" y="4527351"/>
            <a:ext cx="991195" cy="1062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57687" y="2920008"/>
            <a:ext cx="1732358" cy="89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8508" y="4875608"/>
            <a:ext cx="214312" cy="294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9641" y="2607468"/>
            <a:ext cx="89296" cy="1830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3929" y="2607468"/>
            <a:ext cx="80367" cy="1830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48508" y="2777133"/>
            <a:ext cx="1151929" cy="4464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70101" y="2723554"/>
            <a:ext cx="1678781" cy="4464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43312" y="4813101"/>
            <a:ext cx="892968" cy="34825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0312" y="322411"/>
            <a:ext cx="70167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3550" algn="l"/>
                <a:tab pos="5405120" algn="l"/>
              </a:tabLst>
            </a:pPr>
            <a:r>
              <a:rPr sz="3750" dirty="0">
                <a:solidFill>
                  <a:srgbClr val="00572F"/>
                </a:solidFill>
              </a:rPr>
              <a:t>Least-</a:t>
            </a:r>
            <a:r>
              <a:rPr sz="3750" spc="35" dirty="0">
                <a:solidFill>
                  <a:srgbClr val="00572F"/>
                </a:solidFill>
              </a:rPr>
              <a:t>Squares</a:t>
            </a:r>
            <a:r>
              <a:rPr sz="3750" dirty="0">
                <a:solidFill>
                  <a:srgbClr val="00572F"/>
                </a:solidFill>
              </a:rPr>
              <a:t>	</a:t>
            </a:r>
            <a:r>
              <a:rPr sz="3750" spc="100" dirty="0">
                <a:solidFill>
                  <a:srgbClr val="11623D"/>
                </a:solidFill>
              </a:rPr>
              <a:t>Estimation</a:t>
            </a:r>
            <a:r>
              <a:rPr sz="3750" dirty="0">
                <a:solidFill>
                  <a:srgbClr val="11623D"/>
                </a:solidFill>
              </a:rPr>
              <a:t>	</a:t>
            </a:r>
            <a:r>
              <a:rPr sz="3750" dirty="0">
                <a:solidFill>
                  <a:srgbClr val="2B5244"/>
                </a:solidFill>
              </a:rPr>
              <a:t>-</a:t>
            </a:r>
            <a:r>
              <a:rPr sz="3750" spc="110" dirty="0">
                <a:solidFill>
                  <a:srgbClr val="2B5244"/>
                </a:solidFill>
              </a:rPr>
              <a:t> </a:t>
            </a:r>
            <a:r>
              <a:rPr sz="3750" spc="65" dirty="0">
                <a:solidFill>
                  <a:srgbClr val="135B3B"/>
                </a:solidFill>
              </a:rPr>
              <a:t>Affine</a:t>
            </a:r>
            <a:endParaRPr sz="3750"/>
          </a:p>
        </p:txBody>
      </p:sp>
      <p:sp>
        <p:nvSpPr>
          <p:cNvPr id="14" name="object 14"/>
          <p:cNvSpPr txBox="1"/>
          <p:nvPr/>
        </p:nvSpPr>
        <p:spPr>
          <a:xfrm>
            <a:off x="470477" y="1614734"/>
            <a:ext cx="258699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6720" indent="-414020">
              <a:lnSpc>
                <a:spcPct val="100000"/>
              </a:lnSpc>
              <a:spcBef>
                <a:spcPts val="125"/>
              </a:spcBef>
              <a:buClr>
                <a:srgbClr val="C89A00"/>
              </a:buClr>
              <a:buChar char="•"/>
              <a:tabLst>
                <a:tab pos="426720" algn="l"/>
              </a:tabLst>
            </a:pPr>
            <a:r>
              <a:rPr sz="3050" spc="-185" dirty="0">
                <a:latin typeface="Lucida Sans Unicode"/>
                <a:cs typeface="Lucida Sans Unicode"/>
              </a:rPr>
              <a:t>This</a:t>
            </a:r>
            <a:r>
              <a:rPr sz="3050" spc="-215" dirty="0">
                <a:latin typeface="Lucida Sans Unicode"/>
                <a:cs typeface="Lucida Sans Unicode"/>
              </a:rPr>
              <a:t> </a:t>
            </a:r>
            <a:r>
              <a:rPr sz="3050" spc="-120" dirty="0">
                <a:latin typeface="Lucida Sans Unicode"/>
                <a:cs typeface="Lucida Sans Unicode"/>
              </a:rPr>
              <a:t>leads</a:t>
            </a:r>
            <a:r>
              <a:rPr sz="3050" spc="-110" dirty="0">
                <a:latin typeface="Lucida Sans Unicode"/>
                <a:cs typeface="Lucida Sans Unicode"/>
              </a:rPr>
              <a:t> </a:t>
            </a:r>
            <a:r>
              <a:rPr sz="3050" spc="-305" dirty="0">
                <a:latin typeface="Lucida Sans Unicode"/>
                <a:cs typeface="Lucida Sans Unicode"/>
              </a:rPr>
              <a:t>to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652" y="3799035"/>
            <a:ext cx="173101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270" dirty="0">
                <a:latin typeface="Lucida Sans Unicode"/>
                <a:cs typeface="Lucida Sans Unicode"/>
              </a:rPr>
              <a:t>Therefore,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2080" y="2643881"/>
            <a:ext cx="1631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-50" dirty="0">
                <a:solidFill>
                  <a:srgbClr val="0C01A5"/>
                </a:solidFill>
                <a:latin typeface="Arial"/>
                <a:cs typeface="Arial"/>
              </a:rPr>
              <a:t>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8643" y="2645369"/>
            <a:ext cx="103124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13435" algn="l"/>
              </a:tabLst>
            </a:pPr>
            <a:r>
              <a:rPr sz="3200" dirty="0">
                <a:solidFill>
                  <a:srgbClr val="130FE6"/>
                </a:solidFill>
                <a:latin typeface="Times New Roman"/>
                <a:cs typeface="Times New Roman"/>
              </a:rPr>
              <a:t>g</a:t>
            </a:r>
            <a:r>
              <a:rPr sz="3200" spc="165" dirty="0">
                <a:solidFill>
                  <a:srgbClr val="130FE6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130FE6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130FE6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0505D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0"/>
              </a:spcBef>
            </a:pPr>
            <a:r>
              <a:rPr sz="3700" spc="-180" dirty="0">
                <a:solidFill>
                  <a:srgbClr val="005231"/>
                </a:solidFill>
                <a:latin typeface="Lucida Sans Unicode"/>
                <a:cs typeface="Lucida Sans Unicode"/>
              </a:rPr>
              <a:t>Some</a:t>
            </a:r>
            <a:r>
              <a:rPr sz="3700" spc="-325" dirty="0">
                <a:solidFill>
                  <a:srgbClr val="005231"/>
                </a:solidFill>
                <a:latin typeface="Lucida Sans Unicode"/>
                <a:cs typeface="Lucida Sans Unicode"/>
              </a:rPr>
              <a:t> </a:t>
            </a:r>
            <a:r>
              <a:rPr sz="3700" spc="-270" dirty="0">
                <a:solidFill>
                  <a:srgbClr val="0C5934"/>
                </a:solidFill>
                <a:latin typeface="Lucida Sans Unicode"/>
                <a:cs typeface="Lucida Sans Unicode"/>
              </a:rPr>
              <a:t>remarks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477" y="1219100"/>
            <a:ext cx="8140065" cy="4871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08940" marR="1089025" indent="-395605">
              <a:lnSpc>
                <a:spcPts val="3229"/>
              </a:lnSpc>
              <a:spcBef>
                <a:spcPts val="540"/>
              </a:spcBef>
              <a:buChar char="•"/>
              <a:tabLst>
                <a:tab pos="408940" algn="l"/>
                <a:tab pos="421005" algn="l"/>
              </a:tabLst>
            </a:pPr>
            <a:r>
              <a:rPr sz="3000" dirty="0">
                <a:solidFill>
                  <a:srgbClr val="CC9A00"/>
                </a:solidFill>
                <a:latin typeface="Lucida Sans Unicode"/>
                <a:cs typeface="Lucida Sans Unicode"/>
              </a:rPr>
              <a:t>	</a:t>
            </a:r>
            <a:r>
              <a:rPr sz="3000" spc="80" dirty="0">
                <a:latin typeface="Lucida Sans Unicode"/>
                <a:cs typeface="Lucida Sans Unicode"/>
              </a:rPr>
              <a:t>So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185" dirty="0">
                <a:latin typeface="Lucida Sans Unicode"/>
                <a:cs typeface="Lucida Sans Unicode"/>
              </a:rPr>
              <a:t>far,</a:t>
            </a:r>
            <a:r>
              <a:rPr sz="3000" spc="60" dirty="0">
                <a:latin typeface="Lucida Sans Unicode"/>
                <a:cs typeface="Lucida Sans Unicode"/>
              </a:rPr>
              <a:t> </a:t>
            </a:r>
            <a:r>
              <a:rPr sz="3000" spc="-110" dirty="0">
                <a:latin typeface="Lucida Sans Unicode"/>
                <a:cs typeface="Lucida Sans Unicode"/>
              </a:rPr>
              <a:t>we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200" dirty="0">
                <a:latin typeface="Lucida Sans Unicode"/>
                <a:cs typeface="Lucida Sans Unicode"/>
              </a:rPr>
              <a:t>only</a:t>
            </a:r>
            <a:r>
              <a:rPr sz="3000" spc="-25" dirty="0">
                <a:latin typeface="Lucida Sans Unicode"/>
                <a:cs typeface="Lucida Sans Unicode"/>
              </a:rPr>
              <a:t> </a:t>
            </a:r>
            <a:r>
              <a:rPr sz="3000" spc="-135" dirty="0">
                <a:latin typeface="Lucida Sans Unicode"/>
                <a:cs typeface="Lucida Sans Unicode"/>
              </a:rPr>
              <a:t>discussed</a:t>
            </a:r>
            <a:r>
              <a:rPr sz="3000" spc="-10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global </a:t>
            </a:r>
            <a:r>
              <a:rPr sz="3000" spc="-195" dirty="0">
                <a:latin typeface="Lucida Sans Unicode"/>
                <a:cs typeface="Lucida Sans Unicode"/>
              </a:rPr>
              <a:t>transformation</a:t>
            </a:r>
            <a:r>
              <a:rPr sz="3000" spc="-25" dirty="0">
                <a:latin typeface="Lucida Sans Unicode"/>
                <a:cs typeface="Lucida Sans Unicode"/>
              </a:rPr>
              <a:t> </a:t>
            </a:r>
            <a:r>
              <a:rPr sz="3000" spc="-165" dirty="0">
                <a:latin typeface="Lucida Sans Unicode"/>
                <a:cs typeface="Lucida Sans Unicode"/>
              </a:rPr>
              <a:t>(applied</a:t>
            </a:r>
            <a:r>
              <a:rPr sz="3000" spc="-30" dirty="0">
                <a:latin typeface="Lucida Sans Unicode"/>
                <a:cs typeface="Lucida Sans Unicode"/>
              </a:rPr>
              <a:t> </a:t>
            </a:r>
            <a:r>
              <a:rPr sz="3000" spc="-254" dirty="0">
                <a:latin typeface="Lucida Sans Unicode"/>
                <a:cs typeface="Lucida Sans Unicode"/>
              </a:rPr>
              <a:t>to</a:t>
            </a:r>
            <a:r>
              <a:rPr sz="3000" spc="-95" dirty="0">
                <a:latin typeface="Lucida Sans Unicode"/>
                <a:cs typeface="Lucida Sans Unicode"/>
              </a:rPr>
              <a:t> </a:t>
            </a:r>
            <a:r>
              <a:rPr sz="3000" spc="-180" dirty="0">
                <a:latin typeface="Lucida Sans Unicode"/>
                <a:cs typeface="Lucida Sans Unicode"/>
              </a:rPr>
              <a:t>entire</a:t>
            </a:r>
            <a:r>
              <a:rPr sz="3000" spc="-95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image)</a:t>
            </a:r>
            <a:endParaRPr sz="3000">
              <a:latin typeface="Lucida Sans Unicode"/>
              <a:cs typeface="Lucida Sans Unicode"/>
            </a:endParaRPr>
          </a:p>
          <a:p>
            <a:pPr marL="401320" marR="151765" indent="-389255">
              <a:lnSpc>
                <a:spcPct val="91100"/>
              </a:lnSpc>
              <a:spcBef>
                <a:spcPts val="575"/>
              </a:spcBef>
              <a:buChar char="•"/>
              <a:tabLst>
                <a:tab pos="401320" algn="l"/>
                <a:tab pos="421640" algn="l"/>
              </a:tabLst>
            </a:pPr>
            <a:r>
              <a:rPr sz="3050" dirty="0">
                <a:solidFill>
                  <a:srgbClr val="CD9703"/>
                </a:solidFill>
                <a:latin typeface="Lucida Sans Unicode"/>
                <a:cs typeface="Lucida Sans Unicode"/>
              </a:rPr>
              <a:t>	</a:t>
            </a:r>
            <a:r>
              <a:rPr sz="3050" spc="-250" dirty="0">
                <a:latin typeface="Lucida Sans Unicode"/>
                <a:cs typeface="Lucida Sans Unicode"/>
              </a:rPr>
              <a:t>It</a:t>
            </a:r>
            <a:r>
              <a:rPr sz="3050" spc="-125" dirty="0">
                <a:latin typeface="Lucida Sans Unicode"/>
                <a:cs typeface="Lucida Sans Unicode"/>
              </a:rPr>
              <a:t> </a:t>
            </a:r>
            <a:r>
              <a:rPr sz="3050" spc="-45" dirty="0">
                <a:latin typeface="Lucida Sans Unicode"/>
                <a:cs typeface="Lucida Sans Unicode"/>
              </a:rPr>
              <a:t>is</a:t>
            </a:r>
            <a:r>
              <a:rPr sz="3050" spc="-390" dirty="0">
                <a:latin typeface="Lucida Sans Unicode"/>
                <a:cs typeface="Lucida Sans Unicode"/>
              </a:rPr>
              <a:t> </a:t>
            </a:r>
            <a:r>
              <a:rPr sz="3050" spc="-175" dirty="0">
                <a:latin typeface="Lucida Sans Unicode"/>
                <a:cs typeface="Lucida Sans Unicode"/>
              </a:rPr>
              <a:t>possible</a:t>
            </a:r>
            <a:r>
              <a:rPr sz="3050" spc="-45" dirty="0">
                <a:latin typeface="Lucida Sans Unicode"/>
                <a:cs typeface="Lucida Sans Unicode"/>
              </a:rPr>
              <a:t> </a:t>
            </a:r>
            <a:r>
              <a:rPr sz="3050" spc="-275" dirty="0">
                <a:latin typeface="Lucida Sans Unicode"/>
                <a:cs typeface="Lucida Sans Unicode"/>
              </a:rPr>
              <a:t>to</a:t>
            </a:r>
            <a:r>
              <a:rPr sz="3050" spc="-55" dirty="0">
                <a:latin typeface="Lucida Sans Unicode"/>
                <a:cs typeface="Lucida Sans Unicode"/>
              </a:rPr>
              <a:t> </a:t>
            </a:r>
            <a:r>
              <a:rPr sz="3050" spc="-245" dirty="0">
                <a:latin typeface="Lucida Sans Unicode"/>
                <a:cs typeface="Lucida Sans Unicode"/>
              </a:rPr>
              <a:t>approximate</a:t>
            </a:r>
            <a:r>
              <a:rPr sz="3050" spc="50" dirty="0">
                <a:latin typeface="Lucida Sans Unicode"/>
                <a:cs typeface="Lucida Sans Unicode"/>
              </a:rPr>
              <a:t> </a:t>
            </a:r>
            <a:r>
              <a:rPr sz="3050" spc="-270" dirty="0">
                <a:latin typeface="Lucida Sans Unicode"/>
                <a:cs typeface="Lucida Sans Unicode"/>
              </a:rPr>
              <a:t>complex </a:t>
            </a:r>
            <a:r>
              <a:rPr sz="2950" spc="-160" dirty="0">
                <a:latin typeface="Lucida Sans Unicode"/>
                <a:cs typeface="Lucida Sans Unicode"/>
              </a:rPr>
              <a:t>geometric</a:t>
            </a:r>
            <a:r>
              <a:rPr sz="2950" spc="-65" dirty="0">
                <a:latin typeface="Lucida Sans Unicode"/>
                <a:cs typeface="Lucida Sans Unicode"/>
              </a:rPr>
              <a:t> </a:t>
            </a:r>
            <a:r>
              <a:rPr sz="2950" spc="-160" dirty="0">
                <a:latin typeface="Lucida Sans Unicode"/>
                <a:cs typeface="Lucida Sans Unicode"/>
              </a:rPr>
              <a:t>transformations</a:t>
            </a:r>
            <a:r>
              <a:rPr sz="2950" spc="-75" dirty="0">
                <a:latin typeface="Lucida Sans Unicode"/>
                <a:cs typeface="Lucida Sans Unicode"/>
              </a:rPr>
              <a:t> </a:t>
            </a:r>
            <a:r>
              <a:rPr sz="2950" spc="-175" dirty="0">
                <a:latin typeface="Lucida Sans Unicode"/>
                <a:cs typeface="Lucida Sans Unicode"/>
              </a:rPr>
              <a:t>(distortion)</a:t>
            </a:r>
            <a:r>
              <a:rPr sz="2950" spc="120" dirty="0">
                <a:latin typeface="Lucida Sans Unicode"/>
                <a:cs typeface="Lucida Sans Unicode"/>
              </a:rPr>
              <a:t> </a:t>
            </a:r>
            <a:r>
              <a:rPr sz="2950" spc="-35" dirty="0">
                <a:latin typeface="Lucida Sans Unicode"/>
                <a:cs typeface="Lucida Sans Unicode"/>
              </a:rPr>
              <a:t>by </a:t>
            </a:r>
            <a:r>
              <a:rPr sz="2950" spc="-190" dirty="0">
                <a:latin typeface="Lucida Sans Unicode"/>
                <a:cs typeface="Lucida Sans Unicode"/>
              </a:rPr>
              <a:t>partitioning</a:t>
            </a:r>
            <a:r>
              <a:rPr sz="2950" dirty="0">
                <a:latin typeface="Lucida Sans Unicode"/>
                <a:cs typeface="Lucida Sans Unicode"/>
              </a:rPr>
              <a:t> </a:t>
            </a:r>
            <a:r>
              <a:rPr sz="2950" spc="-60" dirty="0">
                <a:latin typeface="Lucida Sans Unicode"/>
                <a:cs typeface="Lucida Sans Unicode"/>
              </a:rPr>
              <a:t>an</a:t>
            </a:r>
            <a:r>
              <a:rPr sz="2950" spc="-210" dirty="0">
                <a:latin typeface="Lucida Sans Unicode"/>
                <a:cs typeface="Lucida Sans Unicode"/>
              </a:rPr>
              <a:t> </a:t>
            </a:r>
            <a:r>
              <a:rPr sz="2950" spc="-110" dirty="0">
                <a:latin typeface="Lucida Sans Unicode"/>
                <a:cs typeface="Lucida Sans Unicode"/>
              </a:rPr>
              <a:t>image</a:t>
            </a:r>
            <a:r>
              <a:rPr sz="2950" spc="-125" dirty="0">
                <a:latin typeface="Lucida Sans Unicode"/>
                <a:cs typeface="Lucida Sans Unicode"/>
              </a:rPr>
              <a:t> </a:t>
            </a:r>
            <a:r>
              <a:rPr sz="2950" spc="-225" dirty="0">
                <a:latin typeface="Lucida Sans Unicode"/>
                <a:cs typeface="Lucida Sans Unicode"/>
              </a:rPr>
              <a:t>into</a:t>
            </a:r>
            <a:r>
              <a:rPr sz="2950" spc="-5" dirty="0">
                <a:latin typeface="Lucida Sans Unicode"/>
                <a:cs typeface="Lucida Sans Unicode"/>
              </a:rPr>
              <a:t> </a:t>
            </a:r>
            <a:r>
              <a:rPr sz="2950" spc="-114" dirty="0">
                <a:latin typeface="Lucida Sans Unicode"/>
                <a:cs typeface="Lucida Sans Unicode"/>
              </a:rPr>
              <a:t>smaller</a:t>
            </a:r>
            <a:r>
              <a:rPr sz="2950" spc="-75" dirty="0">
                <a:latin typeface="Lucida Sans Unicode"/>
                <a:cs typeface="Lucida Sans Unicode"/>
              </a:rPr>
              <a:t> </a:t>
            </a:r>
            <a:r>
              <a:rPr sz="2950" spc="-110" dirty="0">
                <a:latin typeface="Lucida Sans Unicode"/>
                <a:cs typeface="Lucida Sans Unicode"/>
              </a:rPr>
              <a:t>rectangular </a:t>
            </a:r>
            <a:r>
              <a:rPr sz="3000" spc="-240" dirty="0">
                <a:latin typeface="Lucida Sans Unicode"/>
                <a:cs typeface="Lucida Sans Unicode"/>
              </a:rPr>
              <a:t>sub-</a:t>
            </a:r>
            <a:r>
              <a:rPr sz="3000" spc="-65" dirty="0">
                <a:latin typeface="Lucida Sans Unicode"/>
                <a:cs typeface="Lucida Sans Unicode"/>
              </a:rPr>
              <a:t>images.</a:t>
            </a:r>
            <a:endParaRPr sz="3000">
              <a:latin typeface="Lucida Sans Unicode"/>
              <a:cs typeface="Lucida Sans Unicode"/>
            </a:endParaRPr>
          </a:p>
          <a:p>
            <a:pPr marL="407034" marR="5080" indent="-393700">
              <a:lnSpc>
                <a:spcPct val="89400"/>
              </a:lnSpc>
              <a:spcBef>
                <a:spcPts val="790"/>
              </a:spcBef>
              <a:buClr>
                <a:srgbClr val="CF9A00"/>
              </a:buClr>
              <a:buChar char="•"/>
              <a:tabLst>
                <a:tab pos="408940" algn="l"/>
              </a:tabLst>
            </a:pPr>
            <a:r>
              <a:rPr sz="3000" spc="-245" dirty="0">
                <a:latin typeface="Lucida Sans Unicode"/>
                <a:cs typeface="Lucida Sans Unicode"/>
              </a:rPr>
              <a:t>for</a:t>
            </a:r>
            <a:r>
              <a:rPr sz="3000" spc="-60" dirty="0">
                <a:latin typeface="Lucida Sans Unicode"/>
                <a:cs typeface="Lucida Sans Unicode"/>
              </a:rPr>
              <a:t> </a:t>
            </a:r>
            <a:r>
              <a:rPr sz="3000" spc="-90" dirty="0">
                <a:latin typeface="Lucida Sans Unicode"/>
                <a:cs typeface="Lucida Sans Unicode"/>
              </a:rPr>
              <a:t>each</a:t>
            </a:r>
            <a:r>
              <a:rPr sz="3000" spc="-150" dirty="0">
                <a:latin typeface="Lucida Sans Unicode"/>
                <a:cs typeface="Lucida Sans Unicode"/>
              </a:rPr>
              <a:t> </a:t>
            </a:r>
            <a:r>
              <a:rPr sz="3000" spc="-254" dirty="0">
                <a:latin typeface="Lucida Sans Unicode"/>
                <a:cs typeface="Lucida Sans Unicode"/>
              </a:rPr>
              <a:t>sub-</a:t>
            </a:r>
            <a:r>
              <a:rPr sz="3000" spc="-195" dirty="0">
                <a:latin typeface="Lucida Sans Unicode"/>
                <a:cs typeface="Lucida Sans Unicode"/>
              </a:rPr>
              <a:t>image,</a:t>
            </a:r>
            <a:r>
              <a:rPr sz="3000" spc="4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</a:t>
            </a:r>
            <a:r>
              <a:rPr sz="3000" spc="-240" dirty="0">
                <a:latin typeface="Lucida Sans Unicode"/>
                <a:cs typeface="Lucida Sans Unicode"/>
              </a:rPr>
              <a:t> </a:t>
            </a:r>
            <a:r>
              <a:rPr sz="3000" spc="-180" dirty="0">
                <a:latin typeface="Lucida Sans Unicode"/>
                <a:cs typeface="Lucida Sans Unicode"/>
              </a:rPr>
              <a:t>simple</a:t>
            </a:r>
            <a:r>
              <a:rPr sz="3000" spc="-55" dirty="0">
                <a:latin typeface="Lucida Sans Unicode"/>
                <a:cs typeface="Lucida Sans Unicode"/>
              </a:rPr>
              <a:t> geometric 	</a:t>
            </a:r>
            <a:r>
              <a:rPr sz="3000" spc="-195" dirty="0">
                <a:latin typeface="Lucida Sans Unicode"/>
                <a:cs typeface="Lucida Sans Unicode"/>
              </a:rPr>
              <a:t>transformation,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3000" spc="-114" dirty="0">
                <a:latin typeface="Lucida Sans Unicode"/>
                <a:cs typeface="Lucida Sans Unicode"/>
              </a:rPr>
              <a:t>such</a:t>
            </a:r>
            <a:r>
              <a:rPr sz="3000" spc="-3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as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180" dirty="0">
                <a:latin typeface="Lucida Sans Unicode"/>
                <a:cs typeface="Lucida Sans Unicode"/>
              </a:rPr>
              <a:t>the</a:t>
            </a:r>
            <a:r>
              <a:rPr sz="3000" spc="-85" dirty="0">
                <a:latin typeface="Lucida Sans Unicode"/>
                <a:cs typeface="Lucida Sans Unicode"/>
              </a:rPr>
              <a:t> </a:t>
            </a:r>
            <a:r>
              <a:rPr sz="3000" spc="-185" dirty="0">
                <a:latin typeface="Lucida Sans Unicode"/>
                <a:cs typeface="Lucida Sans Unicode"/>
              </a:rPr>
              <a:t>affine,</a:t>
            </a:r>
            <a:r>
              <a:rPr sz="3000" spc="25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is 	</a:t>
            </a:r>
            <a:r>
              <a:rPr sz="3000" spc="-180" dirty="0">
                <a:latin typeface="Lucida Sans Unicode"/>
                <a:cs typeface="Lucida Sans Unicode"/>
              </a:rPr>
              <a:t>estimated</a:t>
            </a:r>
            <a:r>
              <a:rPr sz="3000" spc="-40" dirty="0">
                <a:latin typeface="Lucida Sans Unicode"/>
                <a:cs typeface="Lucida Sans Unicode"/>
              </a:rPr>
              <a:t> </a:t>
            </a:r>
            <a:r>
              <a:rPr sz="3000" spc="-185" dirty="0">
                <a:latin typeface="Lucida Sans Unicode"/>
                <a:cs typeface="Lucida Sans Unicode"/>
              </a:rPr>
              <a:t>using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spc="-155" dirty="0">
                <a:latin typeface="Lucida Sans Unicode"/>
                <a:cs typeface="Lucida Sans Unicode"/>
              </a:rPr>
              <a:t>pairs</a:t>
            </a:r>
            <a:r>
              <a:rPr sz="3000" spc="-85" dirty="0">
                <a:latin typeface="Lucida Sans Unicode"/>
                <a:cs typeface="Lucida Sans Unicode"/>
              </a:rPr>
              <a:t> </a:t>
            </a:r>
            <a:r>
              <a:rPr sz="3000" spc="-285" dirty="0">
                <a:latin typeface="Lucida Sans Unicode"/>
                <a:cs typeface="Lucida Sans Unicode"/>
              </a:rPr>
              <a:t>of</a:t>
            </a:r>
            <a:r>
              <a:rPr sz="3000" spc="-55" dirty="0">
                <a:latin typeface="Lucida Sans Unicode"/>
                <a:cs typeface="Lucida Sans Unicode"/>
              </a:rPr>
              <a:t> </a:t>
            </a:r>
            <a:r>
              <a:rPr sz="3000" spc="-190" dirty="0">
                <a:latin typeface="Lucida Sans Unicode"/>
                <a:cs typeface="Lucida Sans Unicode"/>
              </a:rPr>
              <a:t>corresponding</a:t>
            </a:r>
            <a:r>
              <a:rPr sz="3000" spc="145" dirty="0">
                <a:latin typeface="Lucida Sans Unicode"/>
                <a:cs typeface="Lucida Sans Unicode"/>
              </a:rPr>
              <a:t> </a:t>
            </a:r>
            <a:r>
              <a:rPr sz="3000" spc="-95" dirty="0">
                <a:latin typeface="Lucida Sans Unicode"/>
                <a:cs typeface="Lucida Sans Unicode"/>
              </a:rPr>
              <a:t>pixels.</a:t>
            </a:r>
            <a:endParaRPr sz="3000">
              <a:latin typeface="Lucida Sans Unicode"/>
              <a:cs typeface="Lucida Sans Unicode"/>
            </a:endParaRPr>
          </a:p>
          <a:p>
            <a:pPr marL="403225" marR="371475" indent="-389890">
              <a:lnSpc>
                <a:spcPts val="3200"/>
              </a:lnSpc>
              <a:spcBef>
                <a:spcPts val="810"/>
              </a:spcBef>
              <a:buChar char="•"/>
              <a:tabLst>
                <a:tab pos="403225" algn="l"/>
                <a:tab pos="410209" algn="l"/>
              </a:tabLst>
            </a:pPr>
            <a:r>
              <a:rPr sz="3000" dirty="0">
                <a:solidFill>
                  <a:srgbClr val="CA9A00"/>
                </a:solidFill>
                <a:latin typeface="Lucida Sans Unicode"/>
                <a:cs typeface="Lucida Sans Unicode"/>
              </a:rPr>
              <a:t>	</a:t>
            </a:r>
            <a:r>
              <a:rPr sz="3000" spc="-185" dirty="0">
                <a:latin typeface="Lucida Sans Unicode"/>
                <a:cs typeface="Lucida Sans Unicode"/>
              </a:rPr>
              <a:t>geometric</a:t>
            </a:r>
            <a:r>
              <a:rPr sz="3000" spc="-15" dirty="0">
                <a:latin typeface="Lucida Sans Unicode"/>
                <a:cs typeface="Lucida Sans Unicode"/>
              </a:rPr>
              <a:t> </a:t>
            </a:r>
            <a:r>
              <a:rPr sz="3000" spc="-200" dirty="0">
                <a:latin typeface="Lucida Sans Unicode"/>
                <a:cs typeface="Lucida Sans Unicode"/>
              </a:rPr>
              <a:t>transformation</a:t>
            </a:r>
            <a:r>
              <a:rPr sz="3000" spc="-120" dirty="0">
                <a:latin typeface="Lucida Sans Unicode"/>
                <a:cs typeface="Lucida Sans Unicode"/>
              </a:rPr>
              <a:t> </a:t>
            </a:r>
            <a:r>
              <a:rPr sz="3000" spc="-200" dirty="0">
                <a:latin typeface="Lucida Sans Unicode"/>
                <a:cs typeface="Lucida Sans Unicode"/>
              </a:rPr>
              <a:t>(distortion)</a:t>
            </a:r>
            <a:r>
              <a:rPr sz="3000" spc="200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is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3000" spc="-40" dirty="0">
                <a:latin typeface="Lucida Sans Unicode"/>
                <a:cs typeface="Lucida Sans Unicode"/>
              </a:rPr>
              <a:t>then </a:t>
            </a:r>
            <a:r>
              <a:rPr sz="3000" spc="-215" dirty="0">
                <a:latin typeface="Lucida Sans Unicode"/>
                <a:cs typeface="Lucida Sans Unicode"/>
              </a:rPr>
              <a:t>performed</a:t>
            </a:r>
            <a:r>
              <a:rPr sz="3000" spc="-75" dirty="0">
                <a:latin typeface="Lucida Sans Unicode"/>
                <a:cs typeface="Lucida Sans Unicode"/>
              </a:rPr>
              <a:t> </a:t>
            </a:r>
            <a:r>
              <a:rPr sz="3000" spc="-114" dirty="0">
                <a:latin typeface="Lucida Sans Unicode"/>
                <a:cs typeface="Lucida Sans Unicode"/>
              </a:rPr>
              <a:t>separately</a:t>
            </a:r>
            <a:r>
              <a:rPr sz="3000" spc="60" dirty="0">
                <a:latin typeface="Lucida Sans Unicode"/>
                <a:cs typeface="Lucida Sans Unicode"/>
              </a:rPr>
              <a:t> </a:t>
            </a:r>
            <a:r>
              <a:rPr sz="3000" spc="-215" dirty="0">
                <a:latin typeface="Lucida Sans Unicode"/>
                <a:cs typeface="Lucida Sans Unicode"/>
              </a:rPr>
              <a:t>in</a:t>
            </a:r>
            <a:r>
              <a:rPr sz="3000" spc="-70" dirty="0">
                <a:latin typeface="Lucida Sans Unicode"/>
                <a:cs typeface="Lucida Sans Unicode"/>
              </a:rPr>
              <a:t> </a:t>
            </a:r>
            <a:r>
              <a:rPr sz="3000" spc="-90" dirty="0">
                <a:latin typeface="Lucida Sans Unicode"/>
                <a:cs typeface="Lucida Sans Unicode"/>
              </a:rPr>
              <a:t>each</a:t>
            </a:r>
            <a:r>
              <a:rPr sz="3000" spc="-150" dirty="0">
                <a:latin typeface="Lucida Sans Unicode"/>
                <a:cs typeface="Lucida Sans Unicode"/>
              </a:rPr>
              <a:t> </a:t>
            </a:r>
            <a:r>
              <a:rPr sz="3000" spc="-254" dirty="0">
                <a:latin typeface="Lucida Sans Unicode"/>
                <a:cs typeface="Lucida Sans Unicode"/>
              </a:rPr>
              <a:t>sub-</a:t>
            </a:r>
            <a:r>
              <a:rPr sz="3000" spc="-10" dirty="0">
                <a:latin typeface="Lucida Sans Unicode"/>
                <a:cs typeface="Lucida Sans Unicode"/>
              </a:rPr>
              <a:t>image.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28" y="2544960"/>
            <a:ext cx="8501062" cy="36343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10"/>
              </a:spcBef>
            </a:pPr>
            <a:r>
              <a:rPr sz="3750" dirty="0">
                <a:solidFill>
                  <a:srgbClr val="056038"/>
                </a:solidFill>
                <a:latin typeface="Cambria"/>
                <a:cs typeface="Cambria"/>
              </a:rPr>
              <a:t>Real</a:t>
            </a:r>
            <a:r>
              <a:rPr sz="3750" spc="210" dirty="0">
                <a:solidFill>
                  <a:srgbClr val="056038"/>
                </a:solidFill>
                <a:latin typeface="Cambria"/>
                <a:cs typeface="Cambria"/>
              </a:rPr>
              <a:t> </a:t>
            </a:r>
            <a:r>
              <a:rPr sz="3750" spc="-10" dirty="0">
                <a:solidFill>
                  <a:srgbClr val="216B4D"/>
                </a:solidFill>
                <a:latin typeface="Cambria"/>
                <a:cs typeface="Cambria"/>
              </a:rPr>
              <a:t>Application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92" y="1387880"/>
            <a:ext cx="7912100" cy="983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06400" indent="-392430">
              <a:lnSpc>
                <a:spcPct val="100000"/>
              </a:lnSpc>
              <a:spcBef>
                <a:spcPts val="710"/>
              </a:spcBef>
              <a:buClr>
                <a:srgbClr val="C69C00"/>
              </a:buClr>
              <a:buChar char="•"/>
              <a:tabLst>
                <a:tab pos="406400" algn="l"/>
              </a:tabLst>
            </a:pPr>
            <a:r>
              <a:rPr sz="2600" spc="-120" dirty="0">
                <a:latin typeface="Lucida Sans Unicode"/>
                <a:cs typeface="Lucida Sans Unicode"/>
              </a:rPr>
              <a:t>Registration</a:t>
            </a:r>
            <a:r>
              <a:rPr sz="2600" spc="-45" dirty="0">
                <a:latin typeface="Lucida Sans Unicode"/>
                <a:cs typeface="Lucida Sans Unicode"/>
              </a:rPr>
              <a:t> </a:t>
            </a:r>
            <a:r>
              <a:rPr sz="2600" spc="-260" dirty="0">
                <a:latin typeface="Lucida Sans Unicode"/>
                <a:cs typeface="Lucida Sans Unicode"/>
              </a:rPr>
              <a:t>of</a:t>
            </a:r>
            <a:r>
              <a:rPr sz="2600" spc="45" dirty="0">
                <a:latin typeface="Lucida Sans Unicode"/>
                <a:cs typeface="Lucida Sans Unicode"/>
              </a:rPr>
              <a:t> </a:t>
            </a:r>
            <a:r>
              <a:rPr sz="2600" spc="-155" dirty="0">
                <a:latin typeface="Lucida Sans Unicode"/>
                <a:cs typeface="Lucida Sans Unicode"/>
              </a:rPr>
              <a:t>retinal</a:t>
            </a:r>
            <a:r>
              <a:rPr sz="2600" spc="-50" dirty="0">
                <a:latin typeface="Lucida Sans Unicode"/>
                <a:cs typeface="Lucida Sans Unicode"/>
              </a:rPr>
              <a:t> </a:t>
            </a:r>
            <a:r>
              <a:rPr sz="2600" spc="-100" dirty="0">
                <a:latin typeface="Lucida Sans Unicode"/>
                <a:cs typeface="Lucida Sans Unicode"/>
              </a:rPr>
              <a:t>images</a:t>
            </a:r>
            <a:r>
              <a:rPr sz="2600" spc="-105" dirty="0">
                <a:latin typeface="Lucida Sans Unicode"/>
                <a:cs typeface="Lucida Sans Unicode"/>
              </a:rPr>
              <a:t> </a:t>
            </a:r>
            <a:r>
              <a:rPr sz="2600" spc="-260" dirty="0">
                <a:latin typeface="Lucida Sans Unicode"/>
                <a:cs typeface="Lucida Sans Unicode"/>
              </a:rPr>
              <a:t>of</a:t>
            </a:r>
            <a:r>
              <a:rPr sz="2600" spc="-55" dirty="0">
                <a:latin typeface="Lucida Sans Unicode"/>
                <a:cs typeface="Lucida Sans Unicode"/>
              </a:rPr>
              <a:t> </a:t>
            </a:r>
            <a:r>
              <a:rPr sz="2600" spc="-175" dirty="0">
                <a:latin typeface="Lucida Sans Unicode"/>
                <a:cs typeface="Lucida Sans Unicode"/>
              </a:rPr>
              <a:t>different</a:t>
            </a:r>
            <a:r>
              <a:rPr sz="2600" spc="20" dirty="0">
                <a:latin typeface="Lucida Sans Unicode"/>
                <a:cs typeface="Lucida Sans Unicode"/>
              </a:rPr>
              <a:t> </a:t>
            </a:r>
            <a:r>
              <a:rPr sz="2600" spc="-135" dirty="0">
                <a:latin typeface="Lucida Sans Unicode"/>
                <a:cs typeface="Lucida Sans Unicode"/>
              </a:rPr>
              <a:t>modalities</a:t>
            </a:r>
            <a:endParaRPr sz="2600">
              <a:latin typeface="Lucida Sans Unicode"/>
              <a:cs typeface="Lucida Sans Unicode"/>
            </a:endParaRPr>
          </a:p>
          <a:p>
            <a:pPr marL="405765" indent="-393065">
              <a:lnSpc>
                <a:spcPct val="100000"/>
              </a:lnSpc>
              <a:spcBef>
                <a:spcPts val="625"/>
              </a:spcBef>
              <a:buClr>
                <a:srgbClr val="CF9E01"/>
              </a:buClr>
              <a:buChar char="•"/>
              <a:tabLst>
                <a:tab pos="405765" algn="l"/>
              </a:tabLst>
            </a:pPr>
            <a:r>
              <a:rPr sz="2650" spc="-65" dirty="0">
                <a:latin typeface="Lucida Sans Unicode"/>
                <a:cs typeface="Lucida Sans Unicode"/>
              </a:rPr>
              <a:t>Importance?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611" y="6301828"/>
            <a:ext cx="13754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055B31"/>
                </a:solidFill>
                <a:latin typeface="Lucida Sans Unicode"/>
                <a:cs typeface="Lucida Sans Unicode"/>
              </a:rPr>
              <a:t>Color</a:t>
            </a:r>
            <a:r>
              <a:rPr sz="2100" spc="-95" dirty="0">
                <a:solidFill>
                  <a:srgbClr val="055B31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01572D"/>
                </a:solidFill>
                <a:latin typeface="Lucida Sans Unicode"/>
                <a:cs typeface="Lucida Sans Unicode"/>
              </a:rPr>
              <a:t>slide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625" y="6308030"/>
            <a:ext cx="311594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5610" algn="l"/>
              </a:tabLst>
            </a:pPr>
            <a:r>
              <a:rPr sz="2050" dirty="0">
                <a:solidFill>
                  <a:srgbClr val="115B34"/>
                </a:solidFill>
                <a:latin typeface="Lucida Sans Unicode"/>
                <a:cs typeface="Lucida Sans Unicode"/>
              </a:rPr>
              <a:t>Fluorocein</a:t>
            </a:r>
            <a:r>
              <a:rPr sz="2050" spc="65" dirty="0">
                <a:solidFill>
                  <a:srgbClr val="115B34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056638"/>
                </a:solidFill>
                <a:latin typeface="Lucida Sans Unicode"/>
                <a:cs typeface="Lucida Sans Unicode"/>
              </a:rPr>
              <a:t>Angiogram</a:t>
            </a:r>
            <a:r>
              <a:rPr sz="2050" dirty="0">
                <a:solidFill>
                  <a:srgbClr val="056638"/>
                </a:solidFill>
                <a:latin typeface="Lucida Sans Unicode"/>
                <a:cs typeface="Lucida Sans Unicode"/>
              </a:rPr>
              <a:t>	</a:t>
            </a:r>
            <a:r>
              <a:rPr sz="2050" spc="-130" dirty="0">
                <a:solidFill>
                  <a:srgbClr val="797979"/>
                </a:solidFill>
                <a:latin typeface="Lucida Sans Unicode"/>
                <a:cs typeface="Lucida Sans Unicode"/>
              </a:rPr>
              <a:t>,,</a:t>
            </a:r>
            <a:endParaRPr sz="2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20" y="125015"/>
            <a:ext cx="8456414" cy="67329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4141" y="1723429"/>
            <a:ext cx="1625203" cy="2232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2953" y="3214687"/>
            <a:ext cx="1616273" cy="250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3125" y="3018233"/>
            <a:ext cx="1625203" cy="2143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53703" y="1723429"/>
            <a:ext cx="7045959" cy="4277360"/>
            <a:chOff x="1053703" y="1723429"/>
            <a:chExt cx="7045959" cy="42773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2391" y="3607593"/>
              <a:ext cx="1625203" cy="71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703" y="1723429"/>
              <a:ext cx="7045523" cy="42773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808" y="303807"/>
            <a:ext cx="635698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04085" algn="l"/>
              </a:tabLst>
            </a:pPr>
            <a:r>
              <a:rPr sz="3900" dirty="0">
                <a:solidFill>
                  <a:srgbClr val="08693F"/>
                </a:solidFill>
              </a:rPr>
              <a:t>Fusion</a:t>
            </a:r>
            <a:r>
              <a:rPr sz="3900" spc="550" dirty="0">
                <a:solidFill>
                  <a:srgbClr val="08693F"/>
                </a:solidFill>
              </a:rPr>
              <a:t> </a:t>
            </a:r>
            <a:r>
              <a:rPr sz="3900" spc="-35" dirty="0">
                <a:solidFill>
                  <a:srgbClr val="0F5D3D"/>
                </a:solidFill>
              </a:rPr>
              <a:t>of</a:t>
            </a:r>
            <a:r>
              <a:rPr sz="3900" dirty="0">
                <a:solidFill>
                  <a:srgbClr val="0F5D3D"/>
                </a:solidFill>
              </a:rPr>
              <a:t>	</a:t>
            </a:r>
            <a:r>
              <a:rPr sz="3900" dirty="0">
                <a:solidFill>
                  <a:srgbClr val="114B31"/>
                </a:solidFill>
              </a:rPr>
              <a:t>medical</a:t>
            </a:r>
            <a:r>
              <a:rPr sz="3900" spc="65" dirty="0">
                <a:solidFill>
                  <a:srgbClr val="114B31"/>
                </a:solidFill>
              </a:rPr>
              <a:t> </a:t>
            </a:r>
            <a:r>
              <a:rPr sz="3900" spc="55" dirty="0">
                <a:solidFill>
                  <a:srgbClr val="286B4F"/>
                </a:solidFill>
              </a:rPr>
              <a:t>information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233" y="2920008"/>
            <a:ext cx="4518421" cy="25092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2983" y="2911078"/>
            <a:ext cx="2116335" cy="24645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498" y="316210"/>
            <a:ext cx="172085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465" dirty="0" smtClean="0">
                <a:solidFill>
                  <a:srgbClr val="BCA567"/>
                </a:solidFill>
              </a:rPr>
              <a:t> </a:t>
            </a:r>
            <a:r>
              <a:rPr sz="3800" spc="-10" dirty="0">
                <a:solidFill>
                  <a:srgbClr val="056038"/>
                </a:solidFill>
              </a:rPr>
              <a:t>Review</a:t>
            </a:r>
            <a:endParaRPr sz="3800" dirty="0"/>
          </a:p>
        </p:txBody>
      </p:sp>
      <p:sp>
        <p:nvSpPr>
          <p:cNvPr id="5" name="object 5"/>
          <p:cNvSpPr txBox="1"/>
          <p:nvPr/>
        </p:nvSpPr>
        <p:spPr>
          <a:xfrm>
            <a:off x="641483" y="1221343"/>
            <a:ext cx="7709534" cy="1689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90">
              <a:lnSpc>
                <a:spcPts val="2850"/>
              </a:lnSpc>
              <a:spcBef>
                <a:spcPts val="135"/>
              </a:spcBef>
            </a:pPr>
            <a:r>
              <a:rPr sz="2650" spc="-135" dirty="0">
                <a:latin typeface="Lucida Sans Unicode"/>
                <a:cs typeface="Lucida Sans Unicode"/>
              </a:rPr>
              <a:t>A</a:t>
            </a:r>
            <a:r>
              <a:rPr sz="2650" spc="-350" dirty="0">
                <a:latin typeface="Lucida Sans Unicode"/>
                <a:cs typeface="Lucida Sans Unicode"/>
              </a:rPr>
              <a:t> </a:t>
            </a:r>
            <a:r>
              <a:rPr sz="2650" spc="-185" dirty="0">
                <a:latin typeface="Lucida Sans Unicode"/>
                <a:cs typeface="Lucida Sans Unicode"/>
              </a:rPr>
              <a:t>geometric</a:t>
            </a:r>
            <a:r>
              <a:rPr sz="2650" spc="-5" dirty="0">
                <a:latin typeface="Lucida Sans Unicode"/>
                <a:cs typeface="Lucida Sans Unicode"/>
              </a:rPr>
              <a:t> </a:t>
            </a:r>
            <a:r>
              <a:rPr sz="2650" spc="-204" dirty="0">
                <a:latin typeface="Lucida Sans Unicode"/>
                <a:cs typeface="Lucida Sans Unicode"/>
              </a:rPr>
              <a:t>transform</a:t>
            </a:r>
            <a:r>
              <a:rPr sz="2650" spc="105" dirty="0">
                <a:latin typeface="Lucida Sans Unicode"/>
                <a:cs typeface="Lucida Sans Unicode"/>
              </a:rPr>
              <a:t> </a:t>
            </a:r>
            <a:r>
              <a:rPr sz="2650" spc="-290" dirty="0">
                <a:latin typeface="Lucida Sans Unicode"/>
                <a:cs typeface="Lucida Sans Unicode"/>
              </a:rPr>
              <a:t>of</a:t>
            </a:r>
            <a:r>
              <a:rPr sz="2650" spc="25" dirty="0">
                <a:latin typeface="Lucida Sans Unicode"/>
                <a:cs typeface="Lucida Sans Unicode"/>
              </a:rPr>
              <a:t> </a:t>
            </a:r>
            <a:r>
              <a:rPr sz="2650" spc="-90" dirty="0">
                <a:latin typeface="Lucida Sans Unicode"/>
                <a:cs typeface="Lucida Sans Unicode"/>
              </a:rPr>
              <a:t>an</a:t>
            </a:r>
            <a:r>
              <a:rPr sz="2650" spc="-195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image</a:t>
            </a:r>
            <a:r>
              <a:rPr sz="2650" spc="-55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consists</a:t>
            </a:r>
            <a:r>
              <a:rPr sz="2650" spc="-25" dirty="0">
                <a:latin typeface="Lucida Sans Unicode"/>
                <a:cs typeface="Lucida Sans Unicode"/>
              </a:rPr>
              <a:t> </a:t>
            </a:r>
            <a:r>
              <a:rPr sz="2650" spc="-290" dirty="0">
                <a:latin typeface="Lucida Sans Unicode"/>
                <a:cs typeface="Lucida Sans Unicode"/>
              </a:rPr>
              <a:t>of</a:t>
            </a:r>
            <a:r>
              <a:rPr sz="2650" dirty="0">
                <a:latin typeface="Lucida Sans Unicode"/>
                <a:cs typeface="Lucida Sans Unicode"/>
              </a:rPr>
              <a:t> </a:t>
            </a:r>
            <a:r>
              <a:rPr sz="2650" spc="-25" dirty="0">
                <a:latin typeface="Lucida Sans Unicode"/>
                <a:cs typeface="Lucida Sans Unicode"/>
              </a:rPr>
              <a:t>two</a:t>
            </a:r>
            <a:endParaRPr sz="2650" dirty="0">
              <a:latin typeface="Lucida Sans Unicode"/>
              <a:cs typeface="Lucida Sans Unicode"/>
            </a:endParaRPr>
          </a:p>
          <a:p>
            <a:pPr marL="12700">
              <a:lnSpc>
                <a:spcPts val="2830"/>
              </a:lnSpc>
            </a:pPr>
            <a:r>
              <a:rPr sz="2700" spc="-135" dirty="0">
                <a:latin typeface="Lucida Sans Unicode"/>
                <a:cs typeface="Lucida Sans Unicode"/>
              </a:rPr>
              <a:t>basic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steps</a:t>
            </a:r>
            <a:endParaRPr sz="2700" dirty="0">
              <a:latin typeface="Lucida Sans Unicode"/>
              <a:cs typeface="Lucida Sans Unicode"/>
            </a:endParaRPr>
          </a:p>
          <a:p>
            <a:pPr marL="20320">
              <a:lnSpc>
                <a:spcPts val="2585"/>
              </a:lnSpc>
              <a:tabLst>
                <a:tab pos="353060" algn="l"/>
              </a:tabLst>
            </a:pPr>
            <a:r>
              <a:rPr sz="2250" spc="-50" dirty="0">
                <a:solidFill>
                  <a:srgbClr val="496746"/>
                </a:solidFill>
                <a:latin typeface="Lucida Sans Unicode"/>
                <a:cs typeface="Lucida Sans Unicode"/>
              </a:rPr>
              <a:t>u</a:t>
            </a:r>
            <a:r>
              <a:rPr sz="2250" dirty="0">
                <a:solidFill>
                  <a:srgbClr val="496746"/>
                </a:solidFill>
                <a:latin typeface="Lucida Sans Unicode"/>
                <a:cs typeface="Lucida Sans Unicode"/>
              </a:rPr>
              <a:t>	</a:t>
            </a:r>
            <a:r>
              <a:rPr sz="2250" spc="-90" dirty="0">
                <a:latin typeface="Lucida Sans Unicode"/>
                <a:cs typeface="Lucida Sans Unicode"/>
              </a:rPr>
              <a:t>Step1:</a:t>
            </a:r>
            <a:r>
              <a:rPr sz="2250" spc="-200" dirty="0">
                <a:latin typeface="Lucida Sans Unicode"/>
                <a:cs typeface="Lucida Sans Unicode"/>
              </a:rPr>
              <a:t> </a:t>
            </a:r>
            <a:r>
              <a:rPr sz="2250" spc="-190" dirty="0">
                <a:latin typeface="Lucida Sans Unicode"/>
                <a:cs typeface="Lucida Sans Unicode"/>
              </a:rPr>
              <a:t>determining</a:t>
            </a:r>
            <a:r>
              <a:rPr sz="2250" spc="55" dirty="0">
                <a:latin typeface="Lucida Sans Unicode"/>
                <a:cs typeface="Lucida Sans Unicode"/>
              </a:rPr>
              <a:t> </a:t>
            </a:r>
            <a:r>
              <a:rPr sz="2250" spc="-150" dirty="0">
                <a:latin typeface="Lucida Sans Unicode"/>
                <a:cs typeface="Lucida Sans Unicode"/>
              </a:rPr>
              <a:t>the</a:t>
            </a:r>
            <a:r>
              <a:rPr sz="2250" spc="-225" dirty="0">
                <a:latin typeface="Lucida Sans Unicode"/>
                <a:cs typeface="Lucida Sans Unicode"/>
              </a:rPr>
              <a:t> </a:t>
            </a:r>
            <a:r>
              <a:rPr sz="2250" spc="-170" dirty="0">
                <a:latin typeface="Lucida Sans Unicode"/>
                <a:cs typeface="Lucida Sans Unicode"/>
              </a:rPr>
              <a:t>pixel</a:t>
            </a:r>
            <a:r>
              <a:rPr sz="2250" spc="-60" dirty="0">
                <a:latin typeface="Lucida Sans Unicode"/>
                <a:cs typeface="Lucida Sans Unicode"/>
              </a:rPr>
              <a:t> </a:t>
            </a:r>
            <a:r>
              <a:rPr sz="2250" spc="-229" dirty="0">
                <a:latin typeface="Lucida Sans Unicode"/>
                <a:cs typeface="Lucida Sans Unicode"/>
              </a:rPr>
              <a:t>so-</a:t>
            </a:r>
            <a:r>
              <a:rPr sz="2250" spc="-185" dirty="0">
                <a:latin typeface="Lucida Sans Unicode"/>
                <a:cs typeface="Lucida Sans Unicode"/>
              </a:rPr>
              <a:t>ordinate</a:t>
            </a:r>
            <a:r>
              <a:rPr sz="2250" spc="155" dirty="0">
                <a:latin typeface="Lucida Sans Unicode"/>
                <a:cs typeface="Lucida Sans Unicode"/>
              </a:rPr>
              <a:t> </a:t>
            </a:r>
            <a:r>
              <a:rPr sz="2250" spc="-75" dirty="0">
                <a:latin typeface="Lucida Sans Unicode"/>
                <a:cs typeface="Lucida Sans Unicode"/>
              </a:rPr>
              <a:t>transformation</a:t>
            </a:r>
            <a:endParaRPr sz="2250" dirty="0">
              <a:latin typeface="Lucida Sans Unicode"/>
              <a:cs typeface="Lucida Sans Unicode"/>
            </a:endParaRPr>
          </a:p>
          <a:p>
            <a:pPr marL="31115">
              <a:lnSpc>
                <a:spcPts val="2355"/>
              </a:lnSpc>
              <a:tabLst>
                <a:tab pos="353060" algn="l"/>
              </a:tabLst>
            </a:pPr>
            <a:r>
              <a:rPr sz="2300" spc="-50" dirty="0">
                <a:solidFill>
                  <a:srgbClr val="4D6E46"/>
                </a:solidFill>
                <a:latin typeface="Lucida Sans Unicode"/>
                <a:cs typeface="Lucida Sans Unicode"/>
              </a:rPr>
              <a:t>a</a:t>
            </a:r>
            <a:r>
              <a:rPr sz="2300" dirty="0">
                <a:solidFill>
                  <a:srgbClr val="4D6E46"/>
                </a:solidFill>
                <a:latin typeface="Lucida Sans Unicode"/>
                <a:cs typeface="Lucida Sans Unicode"/>
              </a:rPr>
              <a:t>	</a:t>
            </a:r>
            <a:r>
              <a:rPr sz="2300" spc="-130" dirty="0">
                <a:latin typeface="Lucida Sans Unicode"/>
                <a:cs typeface="Lucida Sans Unicode"/>
              </a:rPr>
              <a:t>Step2:</a:t>
            </a:r>
            <a:r>
              <a:rPr sz="2300" spc="-105" dirty="0">
                <a:latin typeface="Lucida Sans Unicode"/>
                <a:cs typeface="Lucida Sans Unicode"/>
              </a:rPr>
              <a:t> </a:t>
            </a:r>
            <a:r>
              <a:rPr sz="2300" spc="-220" dirty="0">
                <a:latin typeface="Lucida Sans Unicode"/>
                <a:cs typeface="Lucida Sans Unicode"/>
              </a:rPr>
              <a:t>determining</a:t>
            </a:r>
            <a:r>
              <a:rPr sz="2300" spc="90" dirty="0">
                <a:latin typeface="Lucida Sans Unicode"/>
                <a:cs typeface="Lucida Sans Unicode"/>
              </a:rPr>
              <a:t> </a:t>
            </a:r>
            <a:r>
              <a:rPr sz="2300" spc="-180" dirty="0">
                <a:latin typeface="Lucida Sans Unicode"/>
                <a:cs typeface="Lucida Sans Unicode"/>
              </a:rPr>
              <a:t>the</a:t>
            </a:r>
            <a:r>
              <a:rPr sz="2300" spc="-215" dirty="0">
                <a:latin typeface="Lucida Sans Unicode"/>
                <a:cs typeface="Lucida Sans Unicode"/>
              </a:rPr>
              <a:t> </a:t>
            </a:r>
            <a:r>
              <a:rPr sz="2300" spc="-190" dirty="0">
                <a:latin typeface="Lucida Sans Unicode"/>
                <a:cs typeface="Lucida Sans Unicode"/>
              </a:rPr>
              <a:t>brightness</a:t>
            </a:r>
            <a:r>
              <a:rPr sz="2300" spc="30" dirty="0">
                <a:latin typeface="Lucida Sans Unicode"/>
                <a:cs typeface="Lucida Sans Unicode"/>
              </a:rPr>
              <a:t> </a:t>
            </a:r>
            <a:r>
              <a:rPr sz="2300" spc="-300" dirty="0">
                <a:latin typeface="Lucida Sans Unicode"/>
                <a:cs typeface="Lucida Sans Unicode"/>
              </a:rPr>
              <a:t>of</a:t>
            </a:r>
            <a:r>
              <a:rPr sz="2300" spc="70" dirty="0">
                <a:latin typeface="Lucida Sans Unicode"/>
                <a:cs typeface="Lucida Sans Unicode"/>
              </a:rPr>
              <a:t> </a:t>
            </a:r>
            <a:r>
              <a:rPr sz="2300" spc="-180" dirty="0">
                <a:latin typeface="Lucida Sans Unicode"/>
                <a:cs typeface="Lucida Sans Unicode"/>
              </a:rPr>
              <a:t>the</a:t>
            </a:r>
            <a:r>
              <a:rPr sz="2300" spc="-215" dirty="0">
                <a:latin typeface="Lucida Sans Unicode"/>
                <a:cs typeface="Lucida Sans Unicode"/>
              </a:rPr>
              <a:t> </a:t>
            </a:r>
            <a:r>
              <a:rPr sz="2300" spc="-200" dirty="0">
                <a:latin typeface="Lucida Sans Unicode"/>
                <a:cs typeface="Lucida Sans Unicode"/>
              </a:rPr>
              <a:t>points</a:t>
            </a:r>
            <a:r>
              <a:rPr sz="2300" spc="-70" dirty="0">
                <a:latin typeface="Lucida Sans Unicode"/>
                <a:cs typeface="Lucida Sans Unicode"/>
              </a:rPr>
              <a:t> </a:t>
            </a:r>
            <a:r>
              <a:rPr sz="2300" spc="-185" dirty="0">
                <a:solidFill>
                  <a:srgbClr val="0F0F0F"/>
                </a:solidFill>
                <a:latin typeface="Lucida Sans Unicode"/>
                <a:cs typeface="Lucida Sans Unicode"/>
              </a:rPr>
              <a:t>in</a:t>
            </a:r>
            <a:r>
              <a:rPr sz="2300" spc="-10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2300" spc="-180" dirty="0">
                <a:latin typeface="Lucida Sans Unicode"/>
                <a:cs typeface="Lucida Sans Unicode"/>
              </a:rPr>
              <a:t>the</a:t>
            </a:r>
            <a:r>
              <a:rPr sz="2300" spc="-110" dirty="0">
                <a:latin typeface="Lucida Sans Unicode"/>
                <a:cs typeface="Lucida Sans Unicode"/>
              </a:rPr>
              <a:t> </a:t>
            </a:r>
            <a:r>
              <a:rPr sz="2300" spc="-100" dirty="0">
                <a:latin typeface="Lucida Sans Unicode"/>
                <a:cs typeface="Lucida Sans Unicode"/>
              </a:rPr>
              <a:t>digital</a:t>
            </a:r>
            <a:endParaRPr sz="2300" dirty="0">
              <a:latin typeface="Lucida Sans Unicode"/>
              <a:cs typeface="Lucida Sans Unicode"/>
            </a:endParaRPr>
          </a:p>
          <a:p>
            <a:pPr marL="351155">
              <a:lnSpc>
                <a:spcPts val="2450"/>
              </a:lnSpc>
            </a:pPr>
            <a:r>
              <a:rPr sz="2350" spc="-45" dirty="0">
                <a:latin typeface="Lucida Sans Unicode"/>
                <a:cs typeface="Lucida Sans Unicode"/>
              </a:rPr>
              <a:t>grid.</a:t>
            </a:r>
            <a:endParaRPr sz="23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912" y="5417542"/>
            <a:ext cx="7403465" cy="10763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65760" marR="5080" indent="-353695">
              <a:lnSpc>
                <a:spcPct val="77800"/>
              </a:lnSpc>
              <a:spcBef>
                <a:spcPts val="850"/>
              </a:spcBef>
              <a:buChar char="■"/>
              <a:tabLst>
                <a:tab pos="365760" algn="l"/>
                <a:tab pos="374650" algn="l"/>
              </a:tabLst>
            </a:pPr>
            <a:r>
              <a:rPr sz="2700" dirty="0">
                <a:solidFill>
                  <a:srgbClr val="C8990F"/>
                </a:solidFill>
                <a:latin typeface="Lucida Sans Unicode"/>
                <a:cs typeface="Lucida Sans Unicode"/>
              </a:rPr>
              <a:t>	</a:t>
            </a:r>
            <a:r>
              <a:rPr sz="2700" spc="-155" dirty="0">
                <a:latin typeface="Lucida Sans Unicode"/>
                <a:cs typeface="Lucida Sans Unicode"/>
              </a:rPr>
              <a:t>In</a:t>
            </a:r>
            <a:r>
              <a:rPr sz="2700" spc="-170" dirty="0">
                <a:latin typeface="Lucida Sans Unicode"/>
                <a:cs typeface="Lucida Sans Unicode"/>
              </a:rPr>
              <a:t> </a:t>
            </a:r>
            <a:r>
              <a:rPr sz="2700" spc="-180" dirty="0">
                <a:latin typeface="Lucida Sans Unicode"/>
                <a:cs typeface="Lucida Sans Unicode"/>
              </a:rPr>
              <a:t>the</a:t>
            </a:r>
            <a:r>
              <a:rPr sz="2700" spc="-280" dirty="0">
                <a:latin typeface="Lucida Sans Unicode"/>
                <a:cs typeface="Lucida Sans Unicode"/>
              </a:rPr>
              <a:t> </a:t>
            </a:r>
            <a:r>
              <a:rPr sz="2700" spc="-180" dirty="0">
                <a:latin typeface="Lucida Sans Unicode"/>
                <a:cs typeface="Lucida Sans Unicode"/>
              </a:rPr>
              <a:t>previous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lecture,</a:t>
            </a:r>
            <a:r>
              <a:rPr sz="2700" spc="10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we</a:t>
            </a:r>
            <a:r>
              <a:rPr sz="2700" spc="-1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discussed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180" dirty="0">
                <a:latin typeface="Lucida Sans Unicode"/>
                <a:cs typeface="Lucida Sans Unicode"/>
              </a:rPr>
              <a:t>brightness </a:t>
            </a:r>
            <a:r>
              <a:rPr sz="2650" spc="-195" dirty="0">
                <a:latin typeface="Lucida Sans Unicode"/>
                <a:cs typeface="Lucida Sans Unicode"/>
              </a:rPr>
              <a:t>interpolation</a:t>
            </a:r>
            <a:r>
              <a:rPr sz="2650" spc="114" dirty="0">
                <a:latin typeface="Lucida Sans Unicode"/>
                <a:cs typeface="Lucida Sans Unicode"/>
              </a:rPr>
              <a:t> </a:t>
            </a:r>
            <a:r>
              <a:rPr sz="2650" spc="-155" dirty="0">
                <a:latin typeface="Lucida Sans Unicode"/>
                <a:cs typeface="Lucida Sans Unicode"/>
              </a:rPr>
              <a:t>and</a:t>
            </a:r>
            <a:r>
              <a:rPr sz="2650" spc="-210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some</a:t>
            </a:r>
            <a:r>
              <a:rPr sz="2650" spc="-55" dirty="0">
                <a:latin typeface="Lucida Sans Unicode"/>
                <a:cs typeface="Lucida Sans Unicode"/>
              </a:rPr>
              <a:t> </a:t>
            </a:r>
            <a:r>
              <a:rPr sz="2650" spc="-165" dirty="0">
                <a:latin typeface="Lucida Sans Unicode"/>
                <a:cs typeface="Lucida Sans Unicode"/>
              </a:rPr>
              <a:t>variations</a:t>
            </a:r>
            <a:r>
              <a:rPr sz="2650" spc="-30" dirty="0">
                <a:latin typeface="Lucida Sans Unicode"/>
                <a:cs typeface="Lucida Sans Unicode"/>
              </a:rPr>
              <a:t> </a:t>
            </a:r>
            <a:r>
              <a:rPr sz="2650" spc="-290" dirty="0">
                <a:latin typeface="Lucida Sans Unicode"/>
                <a:cs typeface="Lucida Sans Unicode"/>
              </a:rPr>
              <a:t>of</a:t>
            </a:r>
            <a:r>
              <a:rPr sz="2650" spc="80" dirty="0">
                <a:latin typeface="Lucida Sans Unicode"/>
                <a:cs typeface="Lucida Sans Unicode"/>
              </a:rPr>
              <a:t> </a:t>
            </a:r>
            <a:r>
              <a:rPr sz="2650" spc="-10" dirty="0">
                <a:latin typeface="Lucida Sans Unicode"/>
                <a:cs typeface="Lucida Sans Unicode"/>
              </a:rPr>
              <a:t>affine </a:t>
            </a:r>
            <a:r>
              <a:rPr sz="2700" spc="-150" dirty="0">
                <a:latin typeface="Lucida Sans Unicode"/>
                <a:cs typeface="Lucida Sans Unicode"/>
              </a:rPr>
              <a:t>transformation.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3825" y="6463307"/>
            <a:ext cx="11557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solidFill>
                  <a:srgbClr val="5B5B5B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062" y="1187648"/>
            <a:ext cx="6000750" cy="5331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5"/>
              </a:spcBef>
            </a:pPr>
            <a:r>
              <a:rPr sz="3800" spc="70" dirty="0">
                <a:solidFill>
                  <a:srgbClr val="056738"/>
                </a:solidFill>
              </a:rPr>
              <a:t>Change</a:t>
            </a:r>
            <a:r>
              <a:rPr sz="3800" spc="340" dirty="0">
                <a:solidFill>
                  <a:srgbClr val="056738"/>
                </a:solidFill>
              </a:rPr>
              <a:t> </a:t>
            </a:r>
            <a:r>
              <a:rPr sz="3800" spc="120" dirty="0">
                <a:solidFill>
                  <a:srgbClr val="075D38"/>
                </a:solidFill>
              </a:rPr>
              <a:t>Detection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8434340" y="6450905"/>
            <a:ext cx="17399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35" dirty="0">
                <a:solidFill>
                  <a:srgbClr val="3F3F3F"/>
                </a:solidFill>
                <a:latin typeface="Cambria"/>
                <a:cs typeface="Cambria"/>
              </a:rPr>
              <a:t>20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87" y="1107281"/>
            <a:ext cx="8206383" cy="5750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5"/>
              </a:spcBef>
            </a:pPr>
            <a:r>
              <a:rPr sz="3800" spc="-70" dirty="0">
                <a:solidFill>
                  <a:srgbClr val="056738"/>
                </a:solidFill>
              </a:rPr>
              <a:t>Computer—</a:t>
            </a:r>
            <a:r>
              <a:rPr sz="3800" dirty="0">
                <a:solidFill>
                  <a:srgbClr val="056738"/>
                </a:solidFill>
              </a:rPr>
              <a:t>assisted</a:t>
            </a:r>
            <a:r>
              <a:rPr sz="3800" spc="30" dirty="0">
                <a:solidFill>
                  <a:srgbClr val="056738"/>
                </a:solidFill>
              </a:rPr>
              <a:t> </a:t>
            </a:r>
            <a:r>
              <a:rPr sz="3800" spc="-10" dirty="0">
                <a:solidFill>
                  <a:srgbClr val="05522B"/>
                </a:solidFill>
              </a:rPr>
              <a:t>surgery</a:t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5"/>
              </a:spcBef>
            </a:pPr>
            <a:r>
              <a:rPr sz="3800" spc="114" dirty="0">
                <a:solidFill>
                  <a:srgbClr val="015D34"/>
                </a:solidFill>
              </a:rPr>
              <a:t>What</a:t>
            </a:r>
            <a:r>
              <a:rPr sz="3800" spc="160" dirty="0">
                <a:solidFill>
                  <a:srgbClr val="015D34"/>
                </a:solidFill>
              </a:rPr>
              <a:t> </a:t>
            </a:r>
            <a:r>
              <a:rPr sz="3800" dirty="0">
                <a:solidFill>
                  <a:srgbClr val="0A4B28"/>
                </a:solidFill>
              </a:rPr>
              <a:t>is</a:t>
            </a:r>
            <a:r>
              <a:rPr sz="3800" spc="275" dirty="0">
                <a:solidFill>
                  <a:srgbClr val="0A4B28"/>
                </a:solidFill>
              </a:rPr>
              <a:t> </a:t>
            </a:r>
            <a:r>
              <a:rPr sz="3800" spc="-10" dirty="0">
                <a:solidFill>
                  <a:srgbClr val="0A5638"/>
                </a:solidFill>
              </a:rPr>
              <a:t>needed?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6720" indent="-414020">
              <a:lnSpc>
                <a:spcPct val="100000"/>
              </a:lnSpc>
              <a:spcBef>
                <a:spcPts val="125"/>
              </a:spcBef>
              <a:buClr>
                <a:srgbClr val="C89A00"/>
              </a:buClr>
              <a:buChar char="•"/>
              <a:tabLst>
                <a:tab pos="426720" algn="l"/>
              </a:tabLst>
            </a:pPr>
            <a:r>
              <a:rPr spc="-175" dirty="0"/>
              <a:t>A</a:t>
            </a:r>
            <a:r>
              <a:rPr spc="-375" dirty="0"/>
              <a:t> </a:t>
            </a:r>
            <a:r>
              <a:rPr spc="-220" dirty="0"/>
              <a:t>known</a:t>
            </a:r>
            <a:r>
              <a:rPr spc="-25" dirty="0"/>
              <a:t> </a:t>
            </a:r>
            <a:r>
              <a:rPr spc="-195" dirty="0"/>
              <a:t>transformation,</a:t>
            </a:r>
            <a:r>
              <a:rPr spc="-70" dirty="0"/>
              <a:t> </a:t>
            </a:r>
            <a:r>
              <a:rPr spc="-195" dirty="0"/>
              <a:t>which</a:t>
            </a:r>
            <a:r>
              <a:rPr spc="-120" dirty="0"/>
              <a:t> </a:t>
            </a:r>
            <a:r>
              <a:rPr spc="-70" dirty="0"/>
              <a:t>is</a:t>
            </a:r>
            <a:r>
              <a:rPr spc="-175" dirty="0"/>
              <a:t> </a:t>
            </a:r>
            <a:r>
              <a:rPr spc="-50" dirty="0"/>
              <a:t>less</a:t>
            </a:r>
            <a:r>
              <a:rPr spc="-95" dirty="0"/>
              <a:t> </a:t>
            </a:r>
            <a:r>
              <a:rPr spc="-10" dirty="0"/>
              <a:t>likely</a:t>
            </a:r>
          </a:p>
          <a:p>
            <a:pPr>
              <a:lnSpc>
                <a:spcPct val="100000"/>
              </a:lnSpc>
              <a:spcBef>
                <a:spcPts val="240"/>
              </a:spcBef>
              <a:buFont typeface="Lucida Sans Unicode"/>
              <a:buChar char="•"/>
            </a:pPr>
            <a:endParaRPr spc="-10" dirty="0"/>
          </a:p>
          <a:p>
            <a:pPr marR="1687830" algn="ctr">
              <a:lnSpc>
                <a:spcPct val="100000"/>
              </a:lnSpc>
            </a:pPr>
            <a:r>
              <a:rPr sz="3200" spc="-25" dirty="0"/>
              <a:t>OR</a:t>
            </a:r>
            <a:endParaRPr sz="3200"/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200"/>
          </a:p>
          <a:p>
            <a:pPr marL="419100" indent="-406400">
              <a:lnSpc>
                <a:spcPct val="100000"/>
              </a:lnSpc>
              <a:buClr>
                <a:srgbClr val="CD9505"/>
              </a:buClr>
              <a:buChar char="•"/>
              <a:tabLst>
                <a:tab pos="419100" algn="l"/>
              </a:tabLst>
            </a:pPr>
            <a:r>
              <a:rPr spc="-229" dirty="0"/>
              <a:t>Computing</a:t>
            </a:r>
            <a:r>
              <a:rPr spc="105" dirty="0"/>
              <a:t> </a:t>
            </a:r>
            <a:r>
              <a:rPr spc="-180" dirty="0"/>
              <a:t>the</a:t>
            </a:r>
            <a:r>
              <a:rPr spc="-55" dirty="0"/>
              <a:t> </a:t>
            </a:r>
            <a:r>
              <a:rPr spc="-200" dirty="0"/>
              <a:t>transformation</a:t>
            </a:r>
            <a:r>
              <a:rPr spc="-254" dirty="0"/>
              <a:t> </a:t>
            </a:r>
            <a:r>
              <a:rPr spc="-265" dirty="0"/>
              <a:t>from</a:t>
            </a:r>
            <a:r>
              <a:rPr spc="-20" dirty="0"/>
              <a:t> </a:t>
            </a:r>
            <a:r>
              <a:rPr spc="-90" dirty="0"/>
              <a:t>features.</a:t>
            </a:r>
          </a:p>
          <a:p>
            <a:pPr marL="421640">
              <a:lnSpc>
                <a:spcPct val="100000"/>
              </a:lnSpc>
              <a:spcBef>
                <a:spcPts val="550"/>
              </a:spcBef>
              <a:tabLst>
                <a:tab pos="746125" algn="l"/>
              </a:tabLst>
            </a:pPr>
            <a:r>
              <a:rPr sz="2650" spc="-50" dirty="0">
                <a:solidFill>
                  <a:srgbClr val="4D6B49"/>
                </a:solidFill>
              </a:rPr>
              <a:t>a</a:t>
            </a:r>
            <a:r>
              <a:rPr sz="2650" dirty="0">
                <a:solidFill>
                  <a:srgbClr val="4D6B49"/>
                </a:solidFill>
              </a:rPr>
              <a:t>	</a:t>
            </a:r>
            <a:r>
              <a:rPr sz="2650" spc="-100" dirty="0"/>
              <a:t>Feature</a:t>
            </a:r>
            <a:r>
              <a:rPr sz="2650" spc="-80" dirty="0"/>
              <a:t> </a:t>
            </a:r>
            <a:r>
              <a:rPr sz="2650" spc="-110" dirty="0"/>
              <a:t>extraction</a:t>
            </a:r>
            <a:endParaRPr sz="2650"/>
          </a:p>
          <a:p>
            <a:pPr marL="408305" marR="2997835">
              <a:lnSpc>
                <a:spcPts val="3729"/>
              </a:lnSpc>
              <a:spcBef>
                <a:spcPts val="210"/>
              </a:spcBef>
            </a:pPr>
            <a:r>
              <a:rPr sz="2600" dirty="0">
                <a:solidFill>
                  <a:srgbClr val="497041"/>
                </a:solidFill>
              </a:rPr>
              <a:t>u</a:t>
            </a:r>
            <a:r>
              <a:rPr sz="2600" spc="160" dirty="0">
                <a:solidFill>
                  <a:srgbClr val="497041"/>
                </a:solidFill>
              </a:rPr>
              <a:t> </a:t>
            </a:r>
            <a:r>
              <a:rPr sz="2600" spc="-70" dirty="0"/>
              <a:t>Features</a:t>
            </a:r>
            <a:r>
              <a:rPr sz="2600" spc="-60" dirty="0"/>
              <a:t> </a:t>
            </a:r>
            <a:r>
              <a:rPr sz="2600" spc="-150" dirty="0"/>
              <a:t>in</a:t>
            </a:r>
            <a:r>
              <a:rPr sz="2600" spc="-130" dirty="0"/>
              <a:t> </a:t>
            </a:r>
            <a:r>
              <a:rPr sz="2600" spc="-105" dirty="0"/>
              <a:t>correspondence </a:t>
            </a:r>
            <a:r>
              <a:rPr sz="2600" dirty="0">
                <a:solidFill>
                  <a:srgbClr val="466E42"/>
                </a:solidFill>
              </a:rPr>
              <a:t>u</a:t>
            </a:r>
            <a:r>
              <a:rPr sz="2600" spc="260" dirty="0">
                <a:solidFill>
                  <a:srgbClr val="466E42"/>
                </a:solidFill>
              </a:rPr>
              <a:t> </a:t>
            </a:r>
            <a:r>
              <a:rPr sz="2600" spc="-160" dirty="0"/>
              <a:t>Transformation</a:t>
            </a:r>
            <a:r>
              <a:rPr sz="2600" spc="-155" dirty="0"/>
              <a:t> </a:t>
            </a:r>
            <a:r>
              <a:rPr sz="2600" spc="-10" dirty="0"/>
              <a:t>models</a:t>
            </a:r>
            <a:endParaRPr sz="2600"/>
          </a:p>
          <a:p>
            <a:pPr marL="421640">
              <a:lnSpc>
                <a:spcPct val="100000"/>
              </a:lnSpc>
              <a:spcBef>
                <a:spcPts val="434"/>
              </a:spcBef>
            </a:pPr>
            <a:r>
              <a:rPr sz="2650" dirty="0">
                <a:solidFill>
                  <a:srgbClr val="4B7241"/>
                </a:solidFill>
              </a:rPr>
              <a:t>a</a:t>
            </a:r>
            <a:r>
              <a:rPr sz="2650" spc="265" dirty="0">
                <a:solidFill>
                  <a:srgbClr val="4B7241"/>
                </a:solidFill>
              </a:rPr>
              <a:t> </a:t>
            </a:r>
            <a:r>
              <a:rPr sz="2650" spc="-145" dirty="0"/>
              <a:t>Objective</a:t>
            </a:r>
            <a:r>
              <a:rPr sz="2650" spc="-50" dirty="0"/>
              <a:t> </a:t>
            </a:r>
            <a:r>
              <a:rPr sz="2650" spc="-90" dirty="0"/>
              <a:t>function</a:t>
            </a:r>
            <a:endParaRPr sz="26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398" y="1571625"/>
            <a:ext cx="4071937" cy="36343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4171" y="1598414"/>
            <a:ext cx="4036218" cy="36075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5"/>
              </a:spcBef>
            </a:pPr>
            <a:r>
              <a:rPr sz="3800" spc="114" dirty="0">
                <a:solidFill>
                  <a:srgbClr val="015D34"/>
                </a:solidFill>
              </a:rPr>
              <a:t>What</a:t>
            </a:r>
            <a:r>
              <a:rPr sz="3800" spc="320" dirty="0">
                <a:solidFill>
                  <a:srgbClr val="015D34"/>
                </a:solidFill>
              </a:rPr>
              <a:t> </a:t>
            </a:r>
            <a:r>
              <a:rPr sz="3800" spc="65" dirty="0">
                <a:solidFill>
                  <a:srgbClr val="0E5234"/>
                </a:solidFill>
              </a:rPr>
              <a:t>might</a:t>
            </a:r>
            <a:r>
              <a:rPr sz="3800" spc="335" dirty="0">
                <a:solidFill>
                  <a:srgbClr val="0E5234"/>
                </a:solidFill>
              </a:rPr>
              <a:t> </a:t>
            </a:r>
            <a:r>
              <a:rPr sz="3800" spc="85" dirty="0">
                <a:solidFill>
                  <a:srgbClr val="05562F"/>
                </a:solidFill>
              </a:rPr>
              <a:t>be</a:t>
            </a:r>
            <a:r>
              <a:rPr sz="3800" spc="125" dirty="0">
                <a:solidFill>
                  <a:srgbClr val="05562F"/>
                </a:solidFill>
              </a:rPr>
              <a:t> </a:t>
            </a:r>
            <a:r>
              <a:rPr sz="3800" dirty="0">
                <a:solidFill>
                  <a:srgbClr val="005431"/>
                </a:solidFill>
              </a:rPr>
              <a:t>a</a:t>
            </a:r>
            <a:r>
              <a:rPr sz="3800" spc="85" dirty="0">
                <a:solidFill>
                  <a:srgbClr val="005431"/>
                </a:solidFill>
              </a:rPr>
              <a:t> </a:t>
            </a:r>
            <a:r>
              <a:rPr sz="3800" spc="150" dirty="0">
                <a:solidFill>
                  <a:srgbClr val="055B38"/>
                </a:solidFill>
              </a:rPr>
              <a:t>good</a:t>
            </a:r>
            <a:r>
              <a:rPr sz="3800" spc="355" dirty="0">
                <a:solidFill>
                  <a:srgbClr val="055B38"/>
                </a:solidFill>
              </a:rPr>
              <a:t> </a:t>
            </a:r>
            <a:r>
              <a:rPr sz="3800" spc="-10" dirty="0">
                <a:solidFill>
                  <a:srgbClr val="185E42"/>
                </a:solidFill>
              </a:rPr>
              <a:t>feature?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1647066" y="5329485"/>
            <a:ext cx="1366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A6233"/>
                </a:solidFill>
                <a:latin typeface="Times New Roman"/>
                <a:cs typeface="Times New Roman"/>
              </a:rPr>
              <a:t>Color</a:t>
            </a:r>
            <a:r>
              <a:rPr sz="2200" spc="270" dirty="0">
                <a:solidFill>
                  <a:srgbClr val="0A6233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07502F"/>
                </a:solidFill>
                <a:latin typeface="Times New Roman"/>
                <a:cs typeface="Times New Roman"/>
              </a:rPr>
              <a:t>slide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0312" y="5323284"/>
            <a:ext cx="281686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05" dirty="0">
                <a:solidFill>
                  <a:srgbClr val="115938"/>
                </a:solidFill>
                <a:latin typeface="Lucida Sans Unicode"/>
                <a:cs typeface="Lucida Sans Unicode"/>
              </a:rPr>
              <a:t>Fluorocein</a:t>
            </a:r>
            <a:r>
              <a:rPr sz="2250" spc="-35" dirty="0">
                <a:solidFill>
                  <a:srgbClr val="115938"/>
                </a:solidFill>
                <a:latin typeface="Lucida Sans Unicode"/>
                <a:cs typeface="Lucida Sans Unicode"/>
              </a:rPr>
              <a:t> </a:t>
            </a:r>
            <a:r>
              <a:rPr sz="2250" spc="-125" dirty="0">
                <a:solidFill>
                  <a:srgbClr val="07623A"/>
                </a:solidFill>
                <a:latin typeface="Lucida Sans Unicode"/>
                <a:cs typeface="Lucida Sans Unicode"/>
              </a:rPr>
              <a:t>Angiogram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656" y="1598414"/>
            <a:ext cx="5348883" cy="45630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10"/>
              </a:spcBef>
            </a:pPr>
            <a:r>
              <a:rPr sz="3650" dirty="0">
                <a:solidFill>
                  <a:srgbClr val="08693F"/>
                </a:solidFill>
                <a:latin typeface="Cambria"/>
                <a:cs typeface="Cambria"/>
              </a:rPr>
              <a:t>Feature</a:t>
            </a:r>
            <a:r>
              <a:rPr sz="3650" spc="150" dirty="0">
                <a:solidFill>
                  <a:srgbClr val="08693F"/>
                </a:solidFill>
                <a:latin typeface="Cambria"/>
                <a:cs typeface="Cambria"/>
              </a:rPr>
              <a:t> </a:t>
            </a:r>
            <a:r>
              <a:rPr sz="3650" spc="65" dirty="0">
                <a:solidFill>
                  <a:srgbClr val="016431"/>
                </a:solidFill>
                <a:latin typeface="Cambria"/>
                <a:cs typeface="Cambria"/>
              </a:rPr>
              <a:t>Extraction</a:t>
            </a:r>
            <a:endParaRPr sz="3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82" y="2312789"/>
            <a:ext cx="4188023" cy="3027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18" y="2589608"/>
            <a:ext cx="4304108" cy="24913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977" y="255934"/>
            <a:ext cx="5773420" cy="118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 marR="5080" indent="-16510">
              <a:lnSpc>
                <a:spcPct val="113700"/>
              </a:lnSpc>
              <a:spcBef>
                <a:spcPts val="95"/>
              </a:spcBef>
            </a:pPr>
            <a:r>
              <a:rPr sz="3350" spc="65" dirty="0">
                <a:solidFill>
                  <a:srgbClr val="16603D"/>
                </a:solidFill>
              </a:rPr>
              <a:t>Features</a:t>
            </a:r>
            <a:r>
              <a:rPr sz="3350" spc="280" dirty="0">
                <a:solidFill>
                  <a:srgbClr val="16603D"/>
                </a:solidFill>
              </a:rPr>
              <a:t> </a:t>
            </a:r>
            <a:r>
              <a:rPr sz="3350" spc="90" dirty="0">
                <a:solidFill>
                  <a:srgbClr val="33624F"/>
                </a:solidFill>
              </a:rPr>
              <a:t>in</a:t>
            </a:r>
            <a:r>
              <a:rPr sz="3350" spc="280" dirty="0">
                <a:solidFill>
                  <a:srgbClr val="33624F"/>
                </a:solidFill>
              </a:rPr>
              <a:t> </a:t>
            </a:r>
            <a:r>
              <a:rPr sz="3350" spc="155" dirty="0">
                <a:solidFill>
                  <a:srgbClr val="055D33"/>
                </a:solidFill>
              </a:rPr>
              <a:t>Correspondence </a:t>
            </a:r>
            <a:r>
              <a:rPr sz="3350" spc="65" dirty="0">
                <a:solidFill>
                  <a:srgbClr val="4D7C6E"/>
                </a:solidFill>
              </a:rPr>
              <a:t>(crossover</a:t>
            </a:r>
            <a:r>
              <a:rPr sz="3350" spc="360" dirty="0">
                <a:solidFill>
                  <a:srgbClr val="4D7C6E"/>
                </a:solidFill>
              </a:rPr>
              <a:t> </a:t>
            </a:r>
            <a:r>
              <a:rPr sz="3350" spc="100" dirty="0">
                <a:solidFill>
                  <a:srgbClr val="18593D"/>
                </a:solidFill>
              </a:rPr>
              <a:t>&amp;</a:t>
            </a:r>
            <a:r>
              <a:rPr sz="3350" spc="250" dirty="0">
                <a:solidFill>
                  <a:srgbClr val="18593D"/>
                </a:solidFill>
              </a:rPr>
              <a:t> </a:t>
            </a:r>
            <a:r>
              <a:rPr sz="3350" spc="114" dirty="0">
                <a:solidFill>
                  <a:srgbClr val="115D3F"/>
                </a:solidFill>
              </a:rPr>
              <a:t>branching</a:t>
            </a:r>
            <a:r>
              <a:rPr sz="3350" spc="250" dirty="0">
                <a:solidFill>
                  <a:srgbClr val="115D3F"/>
                </a:solidFill>
              </a:rPr>
              <a:t> </a:t>
            </a:r>
            <a:r>
              <a:rPr sz="3350" spc="50" dirty="0">
                <a:solidFill>
                  <a:srgbClr val="18643F"/>
                </a:solidFill>
              </a:rPr>
              <a:t>points)</a:t>
            </a:r>
            <a:endParaRPr sz="3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921" y="1991320"/>
            <a:ext cx="5956101" cy="4214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977" y="255934"/>
            <a:ext cx="5267325" cy="118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 marR="5080" indent="-16510">
              <a:lnSpc>
                <a:spcPct val="113700"/>
              </a:lnSpc>
              <a:spcBef>
                <a:spcPts val="95"/>
              </a:spcBef>
              <a:tabLst>
                <a:tab pos="3307079" algn="l"/>
              </a:tabLst>
            </a:pPr>
            <a:r>
              <a:rPr sz="3350" spc="65" dirty="0">
                <a:solidFill>
                  <a:srgbClr val="16603D"/>
                </a:solidFill>
              </a:rPr>
              <a:t>Features</a:t>
            </a:r>
            <a:r>
              <a:rPr sz="3350" spc="280" dirty="0">
                <a:solidFill>
                  <a:srgbClr val="16603D"/>
                </a:solidFill>
              </a:rPr>
              <a:t> </a:t>
            </a:r>
            <a:r>
              <a:rPr sz="3350" spc="90" dirty="0">
                <a:solidFill>
                  <a:srgbClr val="33624F"/>
                </a:solidFill>
              </a:rPr>
              <a:t>in</a:t>
            </a:r>
            <a:r>
              <a:rPr sz="3350" spc="280" dirty="0">
                <a:solidFill>
                  <a:srgbClr val="33624F"/>
                </a:solidFill>
              </a:rPr>
              <a:t> </a:t>
            </a:r>
            <a:r>
              <a:rPr sz="3350" spc="155" dirty="0">
                <a:solidFill>
                  <a:srgbClr val="055D33"/>
                </a:solidFill>
              </a:rPr>
              <a:t>Correspondence </a:t>
            </a:r>
            <a:r>
              <a:rPr sz="3350" dirty="0">
                <a:solidFill>
                  <a:srgbClr val="4B7B6D"/>
                </a:solidFill>
              </a:rPr>
              <a:t>(vessel</a:t>
            </a:r>
            <a:r>
              <a:rPr sz="3350" spc="215" dirty="0">
                <a:solidFill>
                  <a:srgbClr val="4B7B6D"/>
                </a:solidFill>
              </a:rPr>
              <a:t> </a:t>
            </a:r>
            <a:r>
              <a:rPr sz="3350" spc="60" dirty="0">
                <a:solidFill>
                  <a:srgbClr val="055B31"/>
                </a:solidFill>
              </a:rPr>
              <a:t>centerline</a:t>
            </a:r>
            <a:r>
              <a:rPr sz="3350" dirty="0">
                <a:solidFill>
                  <a:srgbClr val="055B31"/>
                </a:solidFill>
              </a:rPr>
              <a:t>	</a:t>
            </a:r>
            <a:r>
              <a:rPr sz="3350" spc="50" dirty="0">
                <a:solidFill>
                  <a:srgbClr val="3D3D3D"/>
                </a:solidFill>
              </a:rPr>
              <a:t>points)</a:t>
            </a:r>
            <a:endParaRPr sz="3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20" y="1151929"/>
            <a:ext cx="8733233" cy="5464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Transformańon</a:t>
            </a:r>
            <a:r>
              <a:rPr spc="395" dirty="0"/>
              <a:t> </a:t>
            </a:r>
            <a:r>
              <a:rPr spc="-10" dirty="0">
                <a:solidFill>
                  <a:srgbClr val="004F26"/>
                </a:solidFill>
              </a:rPr>
              <a:t>Models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8296" y="5768578"/>
            <a:ext cx="1473398" cy="2857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1414" y="4991695"/>
            <a:ext cx="785812" cy="553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093" y="3527226"/>
            <a:ext cx="3277195" cy="13841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0250" y="2678906"/>
            <a:ext cx="973335" cy="7500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9187" y="5161358"/>
            <a:ext cx="571500" cy="3839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523" y="3375421"/>
            <a:ext cx="4027289" cy="16252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2125" y="2634258"/>
            <a:ext cx="1107281" cy="5625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32483" y="1205508"/>
            <a:ext cx="3339703" cy="13573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6988" y="308272"/>
            <a:ext cx="688213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00" dirty="0"/>
              <a:t>Transformation</a:t>
            </a:r>
            <a:r>
              <a:rPr sz="3900" spc="145" dirty="0"/>
              <a:t> </a:t>
            </a:r>
            <a:r>
              <a:rPr sz="3900" dirty="0">
                <a:solidFill>
                  <a:srgbClr val="13673F"/>
                </a:solidFill>
              </a:rPr>
              <a:t>Model</a:t>
            </a:r>
            <a:r>
              <a:rPr sz="3900" spc="365" dirty="0">
                <a:solidFill>
                  <a:srgbClr val="13673F"/>
                </a:solidFill>
              </a:rPr>
              <a:t> </a:t>
            </a:r>
            <a:r>
              <a:rPr sz="3900" spc="-10" dirty="0">
                <a:solidFill>
                  <a:srgbClr val="00522B"/>
                </a:solidFill>
              </a:rPr>
              <a:t>Hierarchy</a:t>
            </a:r>
            <a:endParaRPr sz="3900"/>
          </a:p>
        </p:txBody>
      </p:sp>
      <p:sp>
        <p:nvSpPr>
          <p:cNvPr id="11" name="object 11"/>
          <p:cNvSpPr txBox="1"/>
          <p:nvPr/>
        </p:nvSpPr>
        <p:spPr>
          <a:xfrm>
            <a:off x="8434730" y="6457106"/>
            <a:ext cx="1708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0" dirty="0">
                <a:solidFill>
                  <a:srgbClr val="5B5B5B"/>
                </a:solidFill>
                <a:latin typeface="Cambria"/>
                <a:cs typeface="Cambria"/>
              </a:rPr>
              <a:t>2f›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196703"/>
            <a:ext cx="8956476" cy="28932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013" y="326875"/>
            <a:ext cx="398462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38045" algn="l"/>
              </a:tabLst>
            </a:pPr>
            <a:r>
              <a:rPr sz="3750" spc="65" dirty="0">
                <a:solidFill>
                  <a:srgbClr val="056038"/>
                </a:solidFill>
              </a:rPr>
              <a:t>Objective</a:t>
            </a:r>
            <a:r>
              <a:rPr sz="3750" dirty="0">
                <a:solidFill>
                  <a:srgbClr val="056038"/>
                </a:solidFill>
              </a:rPr>
              <a:t>	</a:t>
            </a:r>
            <a:r>
              <a:rPr sz="3750" spc="120" dirty="0">
                <a:solidFill>
                  <a:srgbClr val="0A593A"/>
                </a:solidFill>
              </a:rPr>
              <a:t>Function</a:t>
            </a:r>
            <a:endParaRPr sz="3750"/>
          </a:p>
        </p:txBody>
      </p:sp>
      <p:sp>
        <p:nvSpPr>
          <p:cNvPr id="4" name="object 4"/>
          <p:cNvSpPr txBox="1"/>
          <p:nvPr/>
        </p:nvSpPr>
        <p:spPr>
          <a:xfrm>
            <a:off x="217289" y="3360241"/>
            <a:ext cx="27298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00" dirty="0">
                <a:solidFill>
                  <a:srgbClr val="2A2A2A"/>
                </a:solidFill>
                <a:latin typeface="Lucida Sans Unicode"/>
                <a:cs typeface="Lucida Sans Unicode"/>
              </a:rPr>
              <a:t>Transformation</a:t>
            </a:r>
            <a:r>
              <a:rPr sz="1950" spc="-100" dirty="0">
                <a:solidFill>
                  <a:srgbClr val="2A2A2A"/>
                </a:solidFill>
                <a:latin typeface="Lucida Sans Unicode"/>
                <a:cs typeface="Lucida Sans Unicode"/>
              </a:rPr>
              <a:t> </a:t>
            </a:r>
            <a:r>
              <a:rPr sz="1950" spc="-180" dirty="0">
                <a:solidFill>
                  <a:srgbClr val="383838"/>
                </a:solidFill>
                <a:latin typeface="Lucida Sans Unicode"/>
                <a:cs typeface="Lucida Sans Unicode"/>
              </a:rPr>
              <a:t>parameters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229" y="4139852"/>
            <a:ext cx="2944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sz="2000" spc="-105" dirty="0">
                <a:solidFill>
                  <a:srgbClr val="2D2D2D"/>
                </a:solidFill>
                <a:latin typeface="Lucida Sans Unicode"/>
                <a:cs typeface="Lucida Sans Unicode"/>
              </a:rPr>
              <a:t>Set</a:t>
            </a:r>
            <a:r>
              <a:rPr sz="20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2000" spc="-254" dirty="0">
                <a:solidFill>
                  <a:srgbClr val="285242"/>
                </a:solidFill>
                <a:latin typeface="Lucida Sans Unicode"/>
                <a:cs typeface="Lucida Sans Unicode"/>
              </a:rPr>
              <a:t>of</a:t>
            </a:r>
            <a:r>
              <a:rPr sz="2000" spc="20" dirty="0">
                <a:solidFill>
                  <a:srgbClr val="285242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313131"/>
                </a:solidFill>
                <a:latin typeface="Lucida Sans Unicode"/>
                <a:cs typeface="Lucida Sans Unicode"/>
              </a:rPr>
              <a:t>correspondences</a:t>
            </a:r>
            <a:r>
              <a:rPr sz="2000" dirty="0">
                <a:solidFill>
                  <a:srgbClr val="313131"/>
                </a:solidFill>
                <a:latin typeface="Lucida Sans Unicode"/>
                <a:cs typeface="Lucida Sans Unicode"/>
              </a:rPr>
              <a:t>	</a:t>
            </a:r>
            <a:r>
              <a:rPr sz="2000" spc="-170" dirty="0">
                <a:solidFill>
                  <a:srgbClr val="496B5D"/>
                </a:solidFill>
                <a:latin typeface="Lucida Sans Unicode"/>
                <a:cs typeface="Lucida Sans Unicode"/>
              </a:rPr>
              <a:t>(</a:t>
            </a:r>
            <a:r>
              <a:rPr sz="2000" spc="-145" dirty="0">
                <a:solidFill>
                  <a:srgbClr val="496B5D"/>
                </a:solidFill>
                <a:latin typeface="Lucida Sans Unicode"/>
                <a:cs typeface="Lucida Sans Unicode"/>
              </a:rPr>
              <a:t> </a:t>
            </a:r>
            <a:r>
              <a:rPr sz="2000" spc="-150" dirty="0">
                <a:solidFill>
                  <a:srgbClr val="2D5442"/>
                </a:solidFill>
                <a:latin typeface="Lucida Sans Unicode"/>
                <a:cs typeface="Lucida Sans Unicode"/>
              </a:rPr>
              <a:t>}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074" y="5186660"/>
            <a:ext cx="5161915" cy="375285"/>
          </a:xfrm>
          <a:prstGeom prst="rect">
            <a:avLst/>
          </a:prstGeom>
          <a:ln w="8929">
            <a:solidFill>
              <a:srgbClr val="3B3F3F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  <a:tabLst>
                <a:tab pos="2805430" algn="l"/>
                <a:tab pos="3466465" algn="l"/>
                <a:tab pos="3788410" algn="l"/>
                <a:tab pos="4871720" algn="l"/>
              </a:tabLst>
            </a:pPr>
            <a:r>
              <a:rPr sz="1850" spc="-175" dirty="0">
                <a:solidFill>
                  <a:srgbClr val="313131"/>
                </a:solidFill>
                <a:latin typeface="Lucida Sans Unicode"/>
                <a:cs typeface="Lucida Sans Unicode"/>
              </a:rPr>
              <a:t>Mapping</a:t>
            </a:r>
            <a:r>
              <a:rPr sz="1850" spc="35" dirty="0">
                <a:solidFill>
                  <a:srgbClr val="313131"/>
                </a:solidFill>
                <a:latin typeface="Lucida Sans Unicode"/>
                <a:cs typeface="Lucida Sans Unicode"/>
              </a:rPr>
              <a:t> </a:t>
            </a:r>
            <a:r>
              <a:rPr sz="1850" spc="-130" dirty="0">
                <a:solidFill>
                  <a:srgbClr val="0F4B33"/>
                </a:solidFill>
                <a:latin typeface="Lucida Sans Unicode"/>
                <a:cs typeface="Lucida Sans Unicode"/>
              </a:rPr>
              <a:t>of</a:t>
            </a:r>
            <a:r>
              <a:rPr sz="1850" spc="10" dirty="0">
                <a:solidFill>
                  <a:srgbClr val="0F4B33"/>
                </a:solidFill>
                <a:latin typeface="Lucida Sans Unicode"/>
                <a:cs typeface="Lucida Sans Unicode"/>
              </a:rPr>
              <a:t> </a:t>
            </a:r>
            <a:r>
              <a:rPr sz="1850" spc="-114" dirty="0">
                <a:solidFill>
                  <a:srgbClr val="055436"/>
                </a:solidFill>
                <a:latin typeface="Lucida Sans Unicode"/>
                <a:cs typeface="Lucida Sans Unicode"/>
              </a:rPr>
              <a:t>features</a:t>
            </a:r>
            <a:r>
              <a:rPr sz="1850" spc="10" dirty="0">
                <a:solidFill>
                  <a:srgbClr val="055436"/>
                </a:solidFill>
                <a:latin typeface="Lucida Sans Unicode"/>
                <a:cs typeface="Lucida Sans Unicode"/>
              </a:rPr>
              <a:t> </a:t>
            </a:r>
            <a:r>
              <a:rPr sz="1850" spc="-20" dirty="0">
                <a:solidFill>
                  <a:srgbClr val="26523F"/>
                </a:solidFill>
                <a:latin typeface="Lucida Sans Unicode"/>
                <a:cs typeface="Lucida Sans Unicode"/>
              </a:rPr>
              <a:t>from</a:t>
            </a:r>
            <a:r>
              <a:rPr sz="1850" dirty="0">
                <a:solidFill>
                  <a:srgbClr val="26523F"/>
                </a:solidFill>
                <a:latin typeface="Lucida Sans Unicode"/>
                <a:cs typeface="Lucida Sans Unicode"/>
              </a:rPr>
              <a:t>	</a:t>
            </a:r>
            <a:r>
              <a:rPr sz="1850" spc="75" dirty="0">
                <a:solidFill>
                  <a:srgbClr val="16643D"/>
                </a:solidFill>
                <a:latin typeface="Lucida Sans Unicode"/>
                <a:cs typeface="Lucida Sans Unicode"/>
              </a:rPr>
              <a:t>J/to</a:t>
            </a:r>
            <a:r>
              <a:rPr sz="1850" dirty="0">
                <a:solidFill>
                  <a:srgbClr val="16643D"/>
                </a:solidFill>
                <a:latin typeface="Lucida Sans Unicode"/>
                <a:cs typeface="Lucida Sans Unicode"/>
              </a:rPr>
              <a:t>	</a:t>
            </a:r>
            <a:r>
              <a:rPr sz="1850" spc="40" dirty="0">
                <a:solidFill>
                  <a:srgbClr val="1A6742"/>
                </a:solidFill>
                <a:latin typeface="Lucida Sans Unicode"/>
                <a:cs typeface="Lucida Sans Unicode"/>
              </a:rPr>
              <a:t>J,</a:t>
            </a:r>
            <a:r>
              <a:rPr sz="1850" dirty="0">
                <a:solidFill>
                  <a:srgbClr val="1A6742"/>
                </a:solidFill>
                <a:latin typeface="Lucida Sans Unicode"/>
                <a:cs typeface="Lucida Sans Unicode"/>
              </a:rPr>
              <a:t>	</a:t>
            </a:r>
            <a:r>
              <a:rPr sz="1850" spc="-130" dirty="0">
                <a:solidFill>
                  <a:srgbClr val="1A6742"/>
                </a:solidFill>
                <a:latin typeface="Lucida Sans Unicode"/>
                <a:cs typeface="Lucida Sans Unicode"/>
              </a:rPr>
              <a:t>based</a:t>
            </a:r>
            <a:r>
              <a:rPr sz="1850" spc="-15" dirty="0">
                <a:solidFill>
                  <a:srgbClr val="1A6742"/>
                </a:solidFill>
                <a:latin typeface="Lucida Sans Unicode"/>
                <a:cs typeface="Lucida Sans Unicode"/>
              </a:rPr>
              <a:t> </a:t>
            </a:r>
            <a:r>
              <a:rPr sz="1850" spc="-25" dirty="0">
                <a:solidFill>
                  <a:srgbClr val="4F7564"/>
                </a:solidFill>
                <a:latin typeface="Lucida Sans Unicode"/>
                <a:cs typeface="Lucida Sans Unicode"/>
              </a:rPr>
              <a:t>on</a:t>
            </a:r>
            <a:r>
              <a:rPr sz="1850" dirty="0">
                <a:solidFill>
                  <a:srgbClr val="4F7564"/>
                </a:solidFill>
                <a:latin typeface="Lucida Sans Unicode"/>
                <a:cs typeface="Lucida Sans Unicode"/>
              </a:rPr>
              <a:t>	</a:t>
            </a:r>
            <a:r>
              <a:rPr sz="1850" spc="-50" dirty="0">
                <a:solidFill>
                  <a:srgbClr val="165738"/>
                </a:solidFill>
                <a:latin typeface="Lucida Sans Unicode"/>
                <a:cs typeface="Lucida Sans Unicode"/>
              </a:rPr>
              <a:t>@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384" y="3645991"/>
            <a:ext cx="128587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60" dirty="0">
                <a:solidFill>
                  <a:srgbClr val="2F2F2F"/>
                </a:solidFill>
                <a:latin typeface="Lucida Sans Unicode"/>
                <a:cs typeface="Lucida Sans Unicode"/>
              </a:rPr>
              <a:t>Feature</a:t>
            </a:r>
            <a:r>
              <a:rPr sz="1950" spc="30" dirty="0">
                <a:solidFill>
                  <a:srgbClr val="2F2F2F"/>
                </a:solidFill>
                <a:latin typeface="Lucida Sans Unicode"/>
                <a:cs typeface="Lucida Sans Unicode"/>
              </a:rPr>
              <a:t> </a:t>
            </a:r>
            <a:r>
              <a:rPr sz="1950" spc="-204" dirty="0">
                <a:solidFill>
                  <a:srgbClr val="446D5B"/>
                </a:solidFill>
                <a:latin typeface="Lucida Sans Unicode"/>
                <a:cs typeface="Lucida Sans Unicode"/>
              </a:rPr>
              <a:t>poin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0158" y="3645991"/>
            <a:ext cx="5810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00" dirty="0">
                <a:solidFill>
                  <a:srgbClr val="0A5034"/>
                </a:solidFill>
                <a:latin typeface="Lucida Sans Unicode"/>
                <a:cs typeface="Lucida Sans Unicode"/>
              </a:rPr>
              <a:t>mage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5313" y="4476451"/>
            <a:ext cx="127317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75" dirty="0">
                <a:solidFill>
                  <a:srgbClr val="333333"/>
                </a:solidFill>
                <a:latin typeface="Lucida Sans Unicode"/>
                <a:cs typeface="Lucida Sans Unicode"/>
              </a:rPr>
              <a:t>Feature</a:t>
            </a:r>
            <a:r>
              <a:rPr sz="19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950" spc="-195" dirty="0">
                <a:solidFill>
                  <a:srgbClr val="383838"/>
                </a:solidFill>
                <a:latin typeface="Lucida Sans Unicode"/>
                <a:cs typeface="Lucida Sans Unicode"/>
              </a:rPr>
              <a:t>poin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0158" y="4476451"/>
            <a:ext cx="9798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5015" algn="l"/>
              </a:tabLst>
            </a:pPr>
            <a:r>
              <a:rPr sz="1950" spc="-20" dirty="0">
                <a:solidFill>
                  <a:srgbClr val="313131"/>
                </a:solidFill>
                <a:latin typeface="Lucida Sans Unicode"/>
                <a:cs typeface="Lucida Sans Unicode"/>
              </a:rPr>
              <a:t>mage</a:t>
            </a:r>
            <a:r>
              <a:rPr sz="1950" dirty="0">
                <a:solidFill>
                  <a:srgbClr val="313131"/>
                </a:solidFill>
                <a:latin typeface="Lucida Sans Unicode"/>
                <a:cs typeface="Lucida Sans Unicode"/>
              </a:rPr>
              <a:t>	</a:t>
            </a:r>
            <a:r>
              <a:rPr sz="1950" spc="-95" dirty="0">
                <a:solidFill>
                  <a:srgbClr val="115D36"/>
                </a:solidFill>
                <a:latin typeface="Lucida Sans Unicode"/>
                <a:cs typeface="Lucida Sans Unicode"/>
              </a:rPr>
              <a:t>Jt›</a:t>
            </a:r>
            <a:endParaRPr sz="1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375" y="4295179"/>
            <a:ext cx="2473523" cy="147339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9921" y="5786437"/>
          <a:ext cx="6339840" cy="41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1640"/>
                <a:gridCol w="419735"/>
                <a:gridCol w="2958465"/>
              </a:tblGrid>
              <a:tr h="419100">
                <a:tc>
                  <a:txBody>
                    <a:bodyPr/>
                    <a:lstStyle/>
                    <a:p>
                      <a:pPr marL="134620">
                        <a:lnSpc>
                          <a:spcPts val="2450"/>
                        </a:lnSpc>
                      </a:pPr>
                      <a:r>
                        <a:rPr sz="2350" spc="-180" dirty="0">
                          <a:solidFill>
                            <a:srgbClr val="1F5942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400" spc="-270" baseline="26041" dirty="0">
                          <a:solidFill>
                            <a:srgbClr val="1F5942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250" spc="-270" baseline="27777" dirty="0">
                          <a:solidFill>
                            <a:srgbClr val="1F5942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250" spc="37" baseline="27777" dirty="0">
                          <a:solidFill>
                            <a:srgbClr val="1F594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350" spc="-140" dirty="0">
                          <a:solidFill>
                            <a:srgbClr val="0E593F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350" spc="20" dirty="0">
                          <a:solidFill>
                            <a:srgbClr val="0E593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350" spc="-40" dirty="0">
                          <a:solidFill>
                            <a:srgbClr val="2B2B2B"/>
                          </a:solidFill>
                          <a:latin typeface="Lucida Sans Unicode"/>
                          <a:cs typeface="Lucida Sans Unicode"/>
                        </a:rPr>
                        <a:t>coefficients</a:t>
                      </a:r>
                      <a:endParaRPr sz="2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C31F13"/>
                      </a:solidFill>
                      <a:prstDash val="solid"/>
                    </a:lnL>
                    <a:lnR w="19050">
                      <a:solidFill>
                        <a:srgbClr val="C31F13"/>
                      </a:solidFill>
                      <a:prstDash val="solid"/>
                    </a:lnR>
                    <a:lnT w="19050">
                      <a:solidFill>
                        <a:srgbClr val="C31F13"/>
                      </a:solidFill>
                      <a:prstDash val="solid"/>
                    </a:lnT>
                    <a:lnB w="19050">
                      <a:solidFill>
                        <a:srgbClr val="C31F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31F13"/>
                      </a:solidFill>
                      <a:prstDash val="solid"/>
                    </a:lnL>
                    <a:lnR w="19050">
                      <a:solidFill>
                        <a:srgbClr val="C31F13"/>
                      </a:solidFill>
                      <a:prstDash val="solid"/>
                    </a:lnR>
                    <a:lnT w="19050">
                      <a:solidFill>
                        <a:srgbClr val="C31F13"/>
                      </a:solidFill>
                      <a:prstDash val="solid"/>
                    </a:lnT>
                    <a:lnB w="19050">
                      <a:solidFill>
                        <a:srgbClr val="C31F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450"/>
                        </a:lnSpc>
                      </a:pPr>
                      <a:r>
                        <a:rPr sz="2350" spc="-10" dirty="0">
                          <a:solidFill>
                            <a:srgbClr val="0556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sz="2400" spc="-15" baseline="26041" dirty="0">
                          <a:solidFill>
                            <a:srgbClr val="729385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r>
                        <a:rPr sz="2400" spc="-82" baseline="26041" dirty="0">
                          <a:solidFill>
                            <a:srgbClr val="72938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350" spc="-140" dirty="0">
                          <a:solidFill>
                            <a:srgbClr val="24523D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350" spc="-45" dirty="0">
                          <a:solidFill>
                            <a:srgbClr val="24523D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350" spc="-25" dirty="0">
                          <a:solidFill>
                            <a:srgbClr val="0A4431"/>
                          </a:solidFill>
                          <a:latin typeface="Lucida Sans Unicode"/>
                          <a:cs typeface="Lucida Sans Unicode"/>
                        </a:rPr>
                        <a:t>coefficients</a:t>
                      </a:r>
                      <a:endParaRPr sz="2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C31F13"/>
                      </a:solidFill>
                      <a:prstDash val="solid"/>
                    </a:lnL>
                    <a:lnR w="19050">
                      <a:solidFill>
                        <a:srgbClr val="C31F13"/>
                      </a:solidFill>
                      <a:prstDash val="solid"/>
                    </a:lnR>
                    <a:lnT w="19050">
                      <a:solidFill>
                        <a:srgbClr val="C31F13"/>
                      </a:solidFill>
                      <a:prstDash val="solid"/>
                    </a:lnT>
                    <a:lnB w="19050">
                      <a:solidFill>
                        <a:srgbClr val="C31F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5"/>
              </a:spcBef>
            </a:pPr>
            <a:r>
              <a:rPr sz="3800" spc="-10" dirty="0">
                <a:solidFill>
                  <a:srgbClr val="156442"/>
                </a:solidFill>
              </a:rPr>
              <a:t>Af£ine</a:t>
            </a:r>
            <a:r>
              <a:rPr sz="3800" spc="30" dirty="0">
                <a:solidFill>
                  <a:srgbClr val="156442"/>
                </a:solidFill>
              </a:rPr>
              <a:t> </a:t>
            </a:r>
            <a:r>
              <a:rPr sz="3800" spc="150" dirty="0">
                <a:solidFill>
                  <a:srgbClr val="0A673B"/>
                </a:solidFill>
              </a:rPr>
              <a:t>Transformation</a:t>
            </a:r>
            <a:r>
              <a:rPr sz="3800" spc="5" dirty="0">
                <a:solidFill>
                  <a:srgbClr val="0A673B"/>
                </a:solidFill>
              </a:rPr>
              <a:t> </a:t>
            </a:r>
            <a:r>
              <a:rPr sz="3800" spc="50" dirty="0">
                <a:solidFill>
                  <a:srgbClr val="1D5E41"/>
                </a:solidFill>
              </a:rPr>
              <a:t>(con'd)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470477" y="1614734"/>
            <a:ext cx="7917815" cy="33782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1320" marR="5080" indent="-389255">
              <a:lnSpc>
                <a:spcPct val="98000"/>
              </a:lnSpc>
              <a:spcBef>
                <a:spcPts val="200"/>
              </a:spcBef>
              <a:buChar char="•"/>
              <a:tabLst>
                <a:tab pos="401320" algn="l"/>
                <a:tab pos="426720" algn="l"/>
              </a:tabLst>
            </a:pPr>
            <a:r>
              <a:rPr sz="3050" dirty="0">
                <a:solidFill>
                  <a:srgbClr val="C89A00"/>
                </a:solidFill>
                <a:latin typeface="Lucida Sans Unicode"/>
                <a:cs typeface="Lucida Sans Unicode"/>
              </a:rPr>
              <a:t>	</a:t>
            </a:r>
            <a:r>
              <a:rPr sz="3050" spc="-229" dirty="0">
                <a:latin typeface="Lucida Sans Unicode"/>
                <a:cs typeface="Lucida Sans Unicode"/>
              </a:rPr>
              <a:t>An</a:t>
            </a:r>
            <a:r>
              <a:rPr sz="3050" spc="-85" dirty="0">
                <a:latin typeface="Lucida Sans Unicode"/>
                <a:cs typeface="Lucida Sans Unicode"/>
              </a:rPr>
              <a:t> </a:t>
            </a:r>
            <a:r>
              <a:rPr sz="3050" spc="-190" dirty="0">
                <a:latin typeface="Lucida Sans Unicode"/>
                <a:cs typeface="Lucida Sans Unicode"/>
              </a:rPr>
              <a:t>añine</a:t>
            </a:r>
            <a:r>
              <a:rPr sz="3050" spc="-95" dirty="0">
                <a:latin typeface="Lucida Sans Unicode"/>
                <a:cs typeface="Lucida Sans Unicode"/>
              </a:rPr>
              <a:t> </a:t>
            </a:r>
            <a:r>
              <a:rPr sz="3050" spc="-235" dirty="0">
                <a:latin typeface="Lucida Sans Unicode"/>
                <a:cs typeface="Lucida Sans Unicode"/>
              </a:rPr>
              <a:t>transformation</a:t>
            </a:r>
            <a:r>
              <a:rPr sz="3050" spc="-85" dirty="0">
                <a:latin typeface="Lucida Sans Unicode"/>
                <a:cs typeface="Lucida Sans Unicode"/>
              </a:rPr>
              <a:t> </a:t>
            </a:r>
            <a:r>
              <a:rPr sz="3050" spc="-95" dirty="0">
                <a:latin typeface="Lucida Sans Unicode"/>
                <a:cs typeface="Lucida Sans Unicode"/>
              </a:rPr>
              <a:t>is</a:t>
            </a:r>
            <a:r>
              <a:rPr sz="3050" spc="-215" dirty="0">
                <a:latin typeface="Lucida Sans Unicode"/>
                <a:cs typeface="Lucida Sans Unicode"/>
              </a:rPr>
              <a:t> </a:t>
            </a:r>
            <a:r>
              <a:rPr sz="3050" spc="-185" dirty="0">
                <a:latin typeface="Lucida Sans Unicode"/>
                <a:cs typeface="Lucida Sans Unicode"/>
              </a:rPr>
              <a:t>equivalent</a:t>
            </a:r>
            <a:r>
              <a:rPr sz="3050" spc="65" dirty="0">
                <a:latin typeface="Lucida Sans Unicode"/>
                <a:cs typeface="Lucida Sans Unicode"/>
              </a:rPr>
              <a:t> </a:t>
            </a:r>
            <a:r>
              <a:rPr sz="3050" spc="-275" dirty="0">
                <a:latin typeface="Lucida Sans Unicode"/>
                <a:cs typeface="Lucida Sans Unicode"/>
              </a:rPr>
              <a:t>to</a:t>
            </a:r>
            <a:r>
              <a:rPr sz="3050" spc="-130" dirty="0">
                <a:latin typeface="Lucida Sans Unicode"/>
                <a:cs typeface="Lucida Sans Unicode"/>
              </a:rPr>
              <a:t> </a:t>
            </a:r>
            <a:r>
              <a:rPr sz="3050" spc="-25" dirty="0">
                <a:latin typeface="Lucida Sans Unicode"/>
                <a:cs typeface="Lucida Sans Unicode"/>
              </a:rPr>
              <a:t>the </a:t>
            </a:r>
            <a:r>
              <a:rPr sz="3050" spc="-210" dirty="0">
                <a:latin typeface="Lucida Sans Unicode"/>
                <a:cs typeface="Lucida Sans Unicode"/>
              </a:rPr>
              <a:t>composed</a:t>
            </a:r>
            <a:r>
              <a:rPr sz="3050" spc="-10" dirty="0">
                <a:latin typeface="Lucida Sans Unicode"/>
                <a:cs typeface="Lucida Sans Unicode"/>
              </a:rPr>
              <a:t> </a:t>
            </a:r>
            <a:r>
              <a:rPr sz="3050" spc="-180" dirty="0">
                <a:latin typeface="Lucida Sans Unicode"/>
                <a:cs typeface="Lucida Sans Unicode"/>
              </a:rPr>
              <a:t>effects</a:t>
            </a:r>
            <a:r>
              <a:rPr sz="3050" spc="-110" dirty="0">
                <a:latin typeface="Lucida Sans Unicode"/>
                <a:cs typeface="Lucida Sans Unicode"/>
              </a:rPr>
              <a:t> </a:t>
            </a:r>
            <a:r>
              <a:rPr sz="3050" spc="-350" dirty="0">
                <a:latin typeface="Lucida Sans Unicode"/>
                <a:cs typeface="Lucida Sans Unicode"/>
              </a:rPr>
              <a:t>of</a:t>
            </a:r>
            <a:r>
              <a:rPr sz="3050" spc="5" dirty="0">
                <a:latin typeface="Lucida Sans Unicode"/>
                <a:cs typeface="Lucida Sans Unicode"/>
              </a:rPr>
              <a:t> </a:t>
            </a:r>
            <a:r>
              <a:rPr sz="3050" spc="-210" dirty="0">
                <a:latin typeface="Lucida Sans Unicode"/>
                <a:cs typeface="Lucida Sans Unicode"/>
              </a:rPr>
              <a:t>translation,</a:t>
            </a:r>
            <a:r>
              <a:rPr sz="3050" spc="75" dirty="0">
                <a:latin typeface="Lucida Sans Unicode"/>
                <a:cs typeface="Lucida Sans Unicode"/>
              </a:rPr>
              <a:t> </a:t>
            </a:r>
            <a:r>
              <a:rPr sz="3050" spc="-235" dirty="0">
                <a:latin typeface="Lucida Sans Unicode"/>
                <a:cs typeface="Lucida Sans Unicode"/>
              </a:rPr>
              <a:t>rotation</a:t>
            </a:r>
            <a:r>
              <a:rPr sz="3050" spc="55" dirty="0">
                <a:latin typeface="Lucida Sans Unicode"/>
                <a:cs typeface="Lucida Sans Unicode"/>
              </a:rPr>
              <a:t> </a:t>
            </a:r>
            <a:r>
              <a:rPr sz="3050" spc="-25" dirty="0">
                <a:latin typeface="Lucida Sans Unicode"/>
                <a:cs typeface="Lucida Sans Unicode"/>
              </a:rPr>
              <a:t>and </a:t>
            </a:r>
            <a:r>
              <a:rPr sz="3050" spc="-40" dirty="0">
                <a:latin typeface="Lucida Sans Unicode"/>
                <a:cs typeface="Lucida Sans Unicode"/>
              </a:rPr>
              <a:t>scaling.</a:t>
            </a:r>
            <a:endParaRPr sz="3050">
              <a:latin typeface="Lucida Sans Unicode"/>
              <a:cs typeface="Lucida Sans Unicode"/>
            </a:endParaRPr>
          </a:p>
          <a:p>
            <a:pPr marL="410209" marR="1490980" indent="-396875">
              <a:lnSpc>
                <a:spcPts val="3590"/>
              </a:lnSpc>
              <a:spcBef>
                <a:spcPts val="875"/>
              </a:spcBef>
              <a:buChar char="•"/>
              <a:tabLst>
                <a:tab pos="410209" algn="l"/>
                <a:tab pos="427355" algn="l"/>
              </a:tabLst>
            </a:pPr>
            <a:r>
              <a:rPr sz="3000" dirty="0">
                <a:solidFill>
                  <a:srgbClr val="CC9703"/>
                </a:solidFill>
                <a:latin typeface="Lucida Sans Unicode"/>
                <a:cs typeface="Lucida Sans Unicode"/>
              </a:rPr>
              <a:t>	</a:t>
            </a:r>
            <a:r>
              <a:rPr sz="3000" spc="-140" dirty="0">
                <a:latin typeface="Lucida Sans Unicode"/>
                <a:cs typeface="Lucida Sans Unicode"/>
              </a:rPr>
              <a:t>The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130" dirty="0">
                <a:latin typeface="Lucida Sans Unicode"/>
                <a:cs typeface="Lucida Sans Unicode"/>
              </a:rPr>
              <a:t>general</a:t>
            </a:r>
            <a:r>
              <a:rPr sz="3000" spc="45" dirty="0">
                <a:latin typeface="Lucida Sans Unicode"/>
                <a:cs typeface="Lucida Sans Unicode"/>
              </a:rPr>
              <a:t> </a:t>
            </a:r>
            <a:r>
              <a:rPr sz="3000" spc="-200" dirty="0">
                <a:latin typeface="Lucida Sans Unicode"/>
                <a:cs typeface="Lucida Sans Unicode"/>
              </a:rPr>
              <a:t>affine</a:t>
            </a:r>
            <a:r>
              <a:rPr sz="3000" spc="-35" dirty="0">
                <a:latin typeface="Lucida Sans Unicode"/>
                <a:cs typeface="Lucida Sans Unicode"/>
              </a:rPr>
              <a:t> </a:t>
            </a:r>
            <a:r>
              <a:rPr sz="3000" spc="-200" dirty="0">
                <a:latin typeface="Lucida Sans Unicode"/>
                <a:cs typeface="Lucida Sans Unicode"/>
              </a:rPr>
              <a:t>transformation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is </a:t>
            </a:r>
            <a:r>
              <a:rPr sz="3000" spc="-210" dirty="0">
                <a:latin typeface="Lucida Sans Unicode"/>
                <a:cs typeface="Lucida Sans Unicode"/>
              </a:rPr>
              <a:t>commonly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spc="-140" dirty="0">
                <a:latin typeface="Lucida Sans Unicode"/>
                <a:cs typeface="Lucida Sans Unicode"/>
              </a:rPr>
              <a:t>expressed</a:t>
            </a:r>
            <a:r>
              <a:rPr sz="3000" spc="-3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as</a:t>
            </a:r>
            <a:r>
              <a:rPr sz="3000" spc="-29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below:</a:t>
            </a:r>
            <a:endParaRPr sz="3000">
              <a:latin typeface="Lucida Sans Unicode"/>
              <a:cs typeface="Lucida Sans Unicode"/>
            </a:endParaRPr>
          </a:p>
          <a:p>
            <a:pPr marR="328295" algn="ctr">
              <a:lnSpc>
                <a:spcPct val="100000"/>
              </a:lnSpc>
              <a:spcBef>
                <a:spcPts val="4054"/>
              </a:spcBef>
            </a:pPr>
            <a:r>
              <a:rPr sz="2850" i="1" spc="-2055" dirty="0">
                <a:solidFill>
                  <a:srgbClr val="1A0E95"/>
                </a:solidFill>
                <a:latin typeface="Cambria"/>
                <a:cs typeface="Cambria"/>
              </a:rPr>
              <a:t>—</a:t>
            </a:r>
            <a:r>
              <a:rPr sz="2850" i="1" spc="-1290" dirty="0">
                <a:solidFill>
                  <a:srgbClr val="1A0E95"/>
                </a:solidFill>
                <a:latin typeface="Cambria"/>
                <a:cs typeface="Cambria"/>
              </a:rPr>
              <a:t>—</a:t>
            </a:r>
            <a:r>
              <a:rPr sz="2850" i="1" spc="170" dirty="0">
                <a:solidFill>
                  <a:srgbClr val="0C00E2"/>
                </a:solidFill>
                <a:latin typeface="Cambria"/>
                <a:cs typeface="Cambria"/>
              </a:rPr>
              <a:t>B</a:t>
            </a:r>
            <a:r>
              <a:rPr sz="2850" i="1" spc="-170" dirty="0">
                <a:solidFill>
                  <a:srgbClr val="0C00E2"/>
                </a:solidFill>
                <a:latin typeface="Cambria"/>
                <a:cs typeface="Cambria"/>
              </a:rPr>
              <a:t> </a:t>
            </a:r>
            <a:r>
              <a:rPr sz="2850" i="1" spc="150" dirty="0">
                <a:solidFill>
                  <a:srgbClr val="160AD4"/>
                </a:solidFill>
                <a:latin typeface="Cambria"/>
                <a:cs typeface="Cambria"/>
              </a:rPr>
              <a:t>+</a:t>
            </a:r>
            <a:r>
              <a:rPr sz="2850" i="1" spc="285" dirty="0">
                <a:solidFill>
                  <a:srgbClr val="160AD4"/>
                </a:solidFill>
                <a:latin typeface="Cambria"/>
                <a:cs typeface="Cambria"/>
              </a:rPr>
              <a:t> </a:t>
            </a:r>
            <a:r>
              <a:rPr sz="2850" i="1" spc="105" dirty="0">
                <a:solidFill>
                  <a:srgbClr val="1116E4"/>
                </a:solidFill>
                <a:latin typeface="Cambria"/>
                <a:cs typeface="Cambria"/>
              </a:rPr>
              <a:t>A</a:t>
            </a:r>
            <a:endParaRPr sz="2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20" y="125015"/>
            <a:ext cx="8456414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3523" y="4482703"/>
            <a:ext cx="383976" cy="4822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8937" y="4482703"/>
            <a:ext cx="1518046" cy="4822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5093" y="4482703"/>
            <a:ext cx="383976" cy="4822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0507" y="4482703"/>
            <a:ext cx="1482328" cy="4822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195" y="4464843"/>
            <a:ext cx="1384101" cy="45541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5"/>
              </a:spcBef>
            </a:pPr>
            <a:r>
              <a:rPr sz="3800" spc="95" dirty="0">
                <a:solidFill>
                  <a:srgbClr val="036436"/>
                </a:solidFill>
              </a:rPr>
              <a:t>General</a:t>
            </a:r>
            <a:r>
              <a:rPr sz="3800" spc="380" dirty="0">
                <a:solidFill>
                  <a:srgbClr val="036436"/>
                </a:solidFill>
              </a:rPr>
              <a:t> </a:t>
            </a:r>
            <a:r>
              <a:rPr sz="3800" spc="75" dirty="0">
                <a:solidFill>
                  <a:srgbClr val="13623B"/>
                </a:solidFill>
              </a:rPr>
              <a:t>Formulation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468992" y="1610766"/>
            <a:ext cx="8009255" cy="4570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08940" marR="573405" indent="-384175">
              <a:lnSpc>
                <a:spcPts val="3130"/>
              </a:lnSpc>
              <a:spcBef>
                <a:spcPts val="280"/>
              </a:spcBef>
              <a:buChar char="•"/>
              <a:tabLst>
                <a:tab pos="408940" algn="l"/>
                <a:tab pos="429895" algn="l"/>
              </a:tabLst>
            </a:pPr>
            <a:r>
              <a:rPr sz="2650" dirty="0">
                <a:solidFill>
                  <a:srgbClr val="D39700"/>
                </a:solidFill>
                <a:latin typeface="Lucida Sans Unicode"/>
                <a:cs typeface="Lucida Sans Unicode"/>
              </a:rPr>
              <a:t>	</a:t>
            </a:r>
            <a:r>
              <a:rPr sz="2650" spc="-210" dirty="0">
                <a:latin typeface="Lucida Sans Unicode"/>
                <a:cs typeface="Lucida Sans Unicode"/>
              </a:rPr>
              <a:t>A</a:t>
            </a:r>
            <a:r>
              <a:rPr sz="2650" spc="-275" dirty="0">
                <a:latin typeface="Lucida Sans Unicode"/>
                <a:cs typeface="Lucida Sans Unicode"/>
              </a:rPr>
              <a:t> </a:t>
            </a:r>
            <a:r>
              <a:rPr sz="2650" spc="-185" dirty="0">
                <a:latin typeface="Lucida Sans Unicode"/>
                <a:cs typeface="Lucida Sans Unicode"/>
              </a:rPr>
              <a:t>geometric</a:t>
            </a:r>
            <a:r>
              <a:rPr sz="2650" dirty="0">
                <a:latin typeface="Lucida Sans Unicode"/>
                <a:cs typeface="Lucida Sans Unicode"/>
              </a:rPr>
              <a:t> </a:t>
            </a:r>
            <a:r>
              <a:rPr sz="2650" spc="-210" dirty="0">
                <a:latin typeface="Lucida Sans Unicode"/>
                <a:cs typeface="Lucida Sans Unicode"/>
              </a:rPr>
              <a:t>transform</a:t>
            </a:r>
            <a:r>
              <a:rPr sz="2650" spc="60" dirty="0">
                <a:latin typeface="Lucida Sans Unicode"/>
                <a:cs typeface="Lucida Sans Unicode"/>
              </a:rPr>
              <a:t> </a:t>
            </a:r>
            <a:r>
              <a:rPr sz="2650" spc="-60" dirty="0">
                <a:latin typeface="Lucida Sans Unicode"/>
                <a:cs typeface="Lucida Sans Unicode"/>
              </a:rPr>
              <a:t>is</a:t>
            </a:r>
            <a:r>
              <a:rPr sz="2650" spc="-204" dirty="0">
                <a:latin typeface="Lucida Sans Unicode"/>
                <a:cs typeface="Lucida Sans Unicode"/>
              </a:rPr>
              <a:t> </a:t>
            </a:r>
            <a:r>
              <a:rPr sz="2650" dirty="0">
                <a:latin typeface="Lucida Sans Unicode"/>
                <a:cs typeface="Lucida Sans Unicode"/>
              </a:rPr>
              <a:t>a</a:t>
            </a:r>
            <a:r>
              <a:rPr sz="2650" spc="-75" dirty="0">
                <a:latin typeface="Lucida Sans Unicode"/>
                <a:cs typeface="Lucida Sans Unicode"/>
              </a:rPr>
              <a:t> </a:t>
            </a:r>
            <a:r>
              <a:rPr sz="2650" spc="-160" dirty="0">
                <a:latin typeface="Lucida Sans Unicode"/>
                <a:cs typeface="Lucida Sans Unicode"/>
              </a:rPr>
              <a:t>vector</a:t>
            </a:r>
            <a:r>
              <a:rPr sz="2650" spc="-40" dirty="0">
                <a:latin typeface="Lucida Sans Unicode"/>
                <a:cs typeface="Lucida Sans Unicode"/>
              </a:rPr>
              <a:t> </a:t>
            </a:r>
            <a:r>
              <a:rPr sz="2650" spc="-215" dirty="0">
                <a:latin typeface="Lucida Sans Unicode"/>
                <a:cs typeface="Lucida Sans Unicode"/>
              </a:rPr>
              <a:t>function</a:t>
            </a:r>
            <a:r>
              <a:rPr sz="2650" spc="45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T</a:t>
            </a:r>
            <a:r>
              <a:rPr sz="2650" spc="-225" dirty="0">
                <a:latin typeface="Lucida Sans Unicode"/>
                <a:cs typeface="Lucida Sans Unicode"/>
              </a:rPr>
              <a:t> </a:t>
            </a:r>
            <a:r>
              <a:rPr sz="2650" spc="-150" dirty="0">
                <a:latin typeface="Lucida Sans Unicode"/>
                <a:cs typeface="Lucida Sans Unicode"/>
              </a:rPr>
              <a:t>that maps</a:t>
            </a:r>
            <a:r>
              <a:rPr sz="2650" spc="-130" dirty="0">
                <a:latin typeface="Lucida Sans Unicode"/>
                <a:cs typeface="Lucida Sans Unicode"/>
              </a:rPr>
              <a:t> </a:t>
            </a:r>
            <a:r>
              <a:rPr sz="2650" spc="-160" dirty="0">
                <a:latin typeface="Lucida Sans Unicode"/>
                <a:cs typeface="Lucida Sans Unicode"/>
              </a:rPr>
              <a:t>the</a:t>
            </a:r>
            <a:r>
              <a:rPr sz="2650" spc="-245" dirty="0">
                <a:latin typeface="Lucida Sans Unicode"/>
                <a:cs typeface="Lucida Sans Unicode"/>
              </a:rPr>
              <a:t> </a:t>
            </a:r>
            <a:r>
              <a:rPr sz="2650" spc="-170" dirty="0">
                <a:latin typeface="Lucida Sans Unicode"/>
                <a:cs typeface="Lucida Sans Unicode"/>
              </a:rPr>
              <a:t>pixel</a:t>
            </a:r>
            <a:r>
              <a:rPr sz="2650" spc="-40" dirty="0">
                <a:latin typeface="Lucida Sans Unicode"/>
                <a:cs typeface="Lucida Sans Unicode"/>
              </a:rPr>
              <a:t> </a:t>
            </a:r>
            <a:r>
              <a:rPr sz="2650" spc="-135" dirty="0">
                <a:latin typeface="Lucida Sans Unicode"/>
                <a:cs typeface="Lucida Sans Unicode"/>
              </a:rPr>
              <a:t>(x,y)</a:t>
            </a:r>
            <a:r>
              <a:rPr sz="2650" spc="35" dirty="0">
                <a:latin typeface="Lucida Sans Unicode"/>
                <a:cs typeface="Lucida Sans Unicode"/>
              </a:rPr>
              <a:t> </a:t>
            </a:r>
            <a:r>
              <a:rPr sz="2650" spc="-229" dirty="0">
                <a:latin typeface="Lucida Sans Unicode"/>
                <a:cs typeface="Lucida Sans Unicode"/>
              </a:rPr>
              <a:t>to</a:t>
            </a:r>
            <a:r>
              <a:rPr sz="2650" spc="-114" dirty="0">
                <a:latin typeface="Lucida Sans Unicode"/>
                <a:cs typeface="Lucida Sans Unicode"/>
              </a:rPr>
              <a:t> </a:t>
            </a:r>
            <a:r>
              <a:rPr sz="2650" dirty="0">
                <a:latin typeface="Lucida Sans Unicode"/>
                <a:cs typeface="Lucida Sans Unicode"/>
              </a:rPr>
              <a:t>a</a:t>
            </a:r>
            <a:r>
              <a:rPr sz="2650" spc="-225" dirty="0">
                <a:latin typeface="Lucida Sans Unicode"/>
                <a:cs typeface="Lucida Sans Unicode"/>
              </a:rPr>
              <a:t> </a:t>
            </a:r>
            <a:r>
              <a:rPr sz="2650" spc="-165" dirty="0">
                <a:latin typeface="Lucida Sans Unicode"/>
                <a:cs typeface="Lucida Sans Unicode"/>
              </a:rPr>
              <a:t>new</a:t>
            </a:r>
            <a:r>
              <a:rPr sz="2650" spc="-60" dirty="0">
                <a:latin typeface="Lucida Sans Unicode"/>
                <a:cs typeface="Lucida Sans Unicode"/>
              </a:rPr>
              <a:t> </a:t>
            </a:r>
            <a:r>
              <a:rPr sz="2650" spc="-180" dirty="0">
                <a:latin typeface="Lucida Sans Unicode"/>
                <a:cs typeface="Lucida Sans Unicode"/>
              </a:rPr>
              <a:t>position</a:t>
            </a:r>
            <a:r>
              <a:rPr sz="2650" spc="20" dirty="0">
                <a:latin typeface="Lucida Sans Unicode"/>
                <a:cs typeface="Lucida Sans Unicode"/>
              </a:rPr>
              <a:t> </a:t>
            </a:r>
            <a:r>
              <a:rPr sz="2650" spc="-40" dirty="0">
                <a:latin typeface="Lucida Sans Unicode"/>
                <a:cs typeface="Lucida Sans Unicode"/>
              </a:rPr>
              <a:t>(x’,y’):</a:t>
            </a:r>
            <a:endParaRPr sz="2650" dirty="0">
              <a:latin typeface="Lucida Sans Unicode"/>
              <a:cs typeface="Lucida Sans Unicode"/>
            </a:endParaRPr>
          </a:p>
          <a:p>
            <a:pPr marR="598805" algn="ctr">
              <a:lnSpc>
                <a:spcPct val="100000"/>
              </a:lnSpc>
              <a:spcBef>
                <a:spcPts val="2500"/>
              </a:spcBef>
              <a:tabLst>
                <a:tab pos="365125" algn="l"/>
                <a:tab pos="979805" algn="l"/>
                <a:tab pos="2228850" algn="l"/>
                <a:tab pos="2577465" algn="l"/>
                <a:tab pos="3230245" algn="l"/>
              </a:tabLst>
            </a:pPr>
            <a:r>
              <a:rPr sz="2500" i="1" spc="35" dirty="0">
                <a:solidFill>
                  <a:srgbClr val="160E8C"/>
                </a:solidFill>
                <a:latin typeface="Arial"/>
                <a:cs typeface="Arial"/>
              </a:rPr>
              <a:t>x</a:t>
            </a:r>
            <a:r>
              <a:rPr sz="2500" i="1" dirty="0">
                <a:solidFill>
                  <a:srgbClr val="160E8C"/>
                </a:solidFill>
                <a:latin typeface="Arial"/>
                <a:cs typeface="Arial"/>
              </a:rPr>
              <a:t>	</a:t>
            </a:r>
            <a:r>
              <a:rPr sz="2500" i="1" spc="-1700" dirty="0" smtClean="0">
                <a:solidFill>
                  <a:srgbClr val="080359"/>
                </a:solidFill>
                <a:latin typeface="Arial"/>
                <a:cs typeface="Arial"/>
              </a:rPr>
              <a:t>—</a:t>
            </a:r>
            <a:r>
              <a:rPr sz="2500" i="1" spc="-1325" dirty="0" smtClean="0">
                <a:solidFill>
                  <a:srgbClr val="080359"/>
                </a:solidFill>
                <a:latin typeface="Arial"/>
                <a:cs typeface="Arial"/>
              </a:rPr>
              <a:t>—</a:t>
            </a:r>
            <a:r>
              <a:rPr lang="en-US" sz="2500" i="1" spc="-1325" dirty="0" smtClean="0">
                <a:solidFill>
                  <a:srgbClr val="080359"/>
                </a:solidFill>
                <a:latin typeface="Arial"/>
                <a:cs typeface="Arial"/>
              </a:rPr>
              <a:t>   </a:t>
            </a:r>
            <a:r>
              <a:rPr sz="2500" i="1" spc="-1090" dirty="0" smtClean="0">
                <a:solidFill>
                  <a:srgbClr val="0500DD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0500DD"/>
                </a:solidFill>
                <a:latin typeface="Arial"/>
                <a:cs typeface="Arial"/>
              </a:rPr>
              <a:t>	</a:t>
            </a:r>
            <a:r>
              <a:rPr sz="2500" dirty="0">
                <a:solidFill>
                  <a:srgbClr val="0100D6"/>
                </a:solidFill>
                <a:latin typeface="Lucida Sans Unicode"/>
                <a:cs typeface="Lucida Sans Unicode"/>
              </a:rPr>
              <a:t>(x,</a:t>
            </a:r>
            <a:r>
              <a:rPr sz="2500" spc="-245" dirty="0">
                <a:solidFill>
                  <a:srgbClr val="0100D6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1108B6"/>
                </a:solidFill>
                <a:latin typeface="Lucida Sans Unicode"/>
                <a:cs typeface="Lucida Sans Unicode"/>
              </a:rPr>
              <a:t>y)</a:t>
            </a:r>
            <a:r>
              <a:rPr sz="2500" dirty="0">
                <a:solidFill>
                  <a:srgbClr val="1108B6"/>
                </a:solidFill>
                <a:latin typeface="Lucida Sans Unicode"/>
                <a:cs typeface="Lucida Sans Unicode"/>
              </a:rPr>
              <a:t>	</a:t>
            </a:r>
            <a:r>
              <a:rPr sz="2500" spc="65" dirty="0">
                <a:solidFill>
                  <a:srgbClr val="180FBA"/>
                </a:solidFill>
                <a:latin typeface="Lucida Sans Unicode"/>
                <a:cs typeface="Lucida Sans Unicode"/>
              </a:rPr>
              <a:t>y</a:t>
            </a:r>
            <a:r>
              <a:rPr sz="2500" dirty="0">
                <a:solidFill>
                  <a:srgbClr val="180FBA"/>
                </a:solidFill>
                <a:latin typeface="Lucida Sans Unicode"/>
                <a:cs typeface="Lucida Sans Unicode"/>
              </a:rPr>
              <a:t>	</a:t>
            </a:r>
            <a:r>
              <a:rPr sz="2500" i="1" spc="114" dirty="0">
                <a:solidFill>
                  <a:srgbClr val="160F72"/>
                </a:solidFill>
                <a:latin typeface="Arial"/>
                <a:cs typeface="Arial"/>
              </a:rPr>
              <a:t>=</a:t>
            </a:r>
            <a:r>
              <a:rPr sz="2500" i="1" spc="-120" dirty="0">
                <a:solidFill>
                  <a:srgbClr val="160F72"/>
                </a:solidFill>
                <a:latin typeface="Arial"/>
                <a:cs typeface="Arial"/>
              </a:rPr>
              <a:t> </a:t>
            </a:r>
            <a:r>
              <a:rPr sz="2500" i="1" spc="70" dirty="0">
                <a:solidFill>
                  <a:srgbClr val="2F2F2F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2F2F2F"/>
                </a:solidFill>
                <a:latin typeface="Arial"/>
                <a:cs typeface="Arial"/>
              </a:rPr>
              <a:t>	</a:t>
            </a:r>
            <a:r>
              <a:rPr sz="2500" dirty="0">
                <a:solidFill>
                  <a:srgbClr val="0501B1"/>
                </a:solidFill>
                <a:latin typeface="Lucida Sans Unicode"/>
                <a:cs typeface="Lucida Sans Unicode"/>
              </a:rPr>
              <a:t>(x,</a:t>
            </a:r>
            <a:r>
              <a:rPr sz="2500" spc="-245" dirty="0">
                <a:solidFill>
                  <a:srgbClr val="0501B1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0801AE"/>
                </a:solidFill>
                <a:latin typeface="Lucida Sans Unicode"/>
                <a:cs typeface="Lucida Sans Unicode"/>
              </a:rPr>
              <a:t>y)</a:t>
            </a:r>
            <a:endParaRPr sz="2500" dirty="0">
              <a:latin typeface="Lucida Sans Unicode"/>
              <a:cs typeface="Lucida Sans Unicode"/>
            </a:endParaRPr>
          </a:p>
          <a:p>
            <a:pPr marL="420370" indent="-393700">
              <a:lnSpc>
                <a:spcPct val="100000"/>
              </a:lnSpc>
              <a:spcBef>
                <a:spcPts val="2490"/>
              </a:spcBef>
              <a:buClr>
                <a:srgbClr val="CD9700"/>
              </a:buClr>
              <a:buChar char="•"/>
              <a:tabLst>
                <a:tab pos="420370" algn="l"/>
              </a:tabLst>
            </a:pPr>
            <a:r>
              <a:rPr sz="2600" spc="-90" dirty="0">
                <a:latin typeface="Lucida Sans Unicode"/>
                <a:cs typeface="Lucida Sans Unicode"/>
              </a:rPr>
              <a:t>T,(x,y)</a:t>
            </a:r>
            <a:r>
              <a:rPr sz="2600" spc="-60" dirty="0">
                <a:latin typeface="Lucida Sans Unicode"/>
                <a:cs typeface="Lucida Sans Unicode"/>
              </a:rPr>
              <a:t> </a:t>
            </a:r>
            <a:r>
              <a:rPr sz="2600" spc="-114" dirty="0">
                <a:latin typeface="Lucida Sans Unicode"/>
                <a:cs typeface="Lucida Sans Unicode"/>
              </a:rPr>
              <a:t>and</a:t>
            </a:r>
            <a:r>
              <a:rPr sz="2600" spc="-90" dirty="0">
                <a:latin typeface="Lucida Sans Unicode"/>
                <a:cs typeface="Lucida Sans Unicode"/>
              </a:rPr>
              <a:t> </a:t>
            </a:r>
            <a:r>
              <a:rPr sz="2600" spc="-254" dirty="0">
                <a:latin typeface="Lucida Sans Unicode"/>
                <a:cs typeface="Lucida Sans Unicode"/>
              </a:rPr>
              <a:t>Tp(x,y)</a:t>
            </a:r>
            <a:r>
              <a:rPr sz="2600" spc="75" dirty="0">
                <a:latin typeface="Lucida Sans Unicode"/>
                <a:cs typeface="Lucida Sans Unicode"/>
              </a:rPr>
              <a:t> </a:t>
            </a:r>
            <a:r>
              <a:rPr sz="2600" spc="-90" dirty="0">
                <a:latin typeface="Lucida Sans Unicode"/>
                <a:cs typeface="Lucida Sans Unicode"/>
              </a:rPr>
              <a:t>are</a:t>
            </a:r>
            <a:r>
              <a:rPr sz="2600" spc="-155" dirty="0">
                <a:latin typeface="Lucida Sans Unicode"/>
                <a:cs typeface="Lucida Sans Unicode"/>
              </a:rPr>
              <a:t> </a:t>
            </a:r>
            <a:r>
              <a:rPr sz="2600" spc="-130" dirty="0">
                <a:latin typeface="Lucida Sans Unicode"/>
                <a:cs typeface="Lucida Sans Unicode"/>
              </a:rPr>
              <a:t>usually</a:t>
            </a:r>
            <a:r>
              <a:rPr sz="2600" spc="-80" dirty="0">
                <a:latin typeface="Lucida Sans Unicode"/>
                <a:cs typeface="Lucida Sans Unicode"/>
              </a:rPr>
              <a:t> </a:t>
            </a:r>
            <a:r>
              <a:rPr sz="2600" spc="-155" dirty="0">
                <a:latin typeface="Lucida Sans Unicode"/>
                <a:cs typeface="Lucida Sans Unicode"/>
              </a:rPr>
              <a:t>polynomial</a:t>
            </a:r>
            <a:r>
              <a:rPr sz="2600" spc="100" dirty="0">
                <a:latin typeface="Lucida Sans Unicode"/>
                <a:cs typeface="Lucida Sans Unicode"/>
              </a:rPr>
              <a:t> </a:t>
            </a:r>
            <a:r>
              <a:rPr sz="2600" spc="-100" dirty="0">
                <a:latin typeface="Lucida Sans Unicode"/>
                <a:cs typeface="Lucida Sans Unicode"/>
              </a:rPr>
              <a:t>equations.</a:t>
            </a:r>
            <a:endParaRPr sz="2600" dirty="0">
              <a:latin typeface="Lucida Sans Unicode"/>
              <a:cs typeface="Lucida Sans Unicode"/>
            </a:endParaRPr>
          </a:p>
          <a:p>
            <a:pPr marL="2116455">
              <a:lnSpc>
                <a:spcPts val="1855"/>
              </a:lnSpc>
              <a:spcBef>
                <a:spcPts val="2905"/>
              </a:spcBef>
              <a:tabLst>
                <a:tab pos="2456180" algn="l"/>
                <a:tab pos="6096635" algn="l"/>
                <a:tab pos="6438265" algn="l"/>
              </a:tabLst>
            </a:pPr>
            <a:r>
              <a:rPr sz="1600" i="1" spc="-25" dirty="0">
                <a:solidFill>
                  <a:srgbClr val="261C85"/>
                </a:solidFill>
                <a:latin typeface="Times New Roman"/>
                <a:cs typeface="Times New Roman"/>
              </a:rPr>
              <a:t>ni</a:t>
            </a:r>
            <a:r>
              <a:rPr sz="1600" i="1" dirty="0">
                <a:solidFill>
                  <a:srgbClr val="261C85"/>
                </a:solidFill>
                <a:latin typeface="Times New Roman"/>
                <a:cs typeface="Times New Roman"/>
              </a:rPr>
              <a:t>	</a:t>
            </a:r>
            <a:r>
              <a:rPr sz="1600" i="1" spc="-114" dirty="0">
                <a:solidFill>
                  <a:srgbClr val="3F3BA5"/>
                </a:solidFill>
                <a:latin typeface="Times New Roman"/>
                <a:cs typeface="Times New Roman"/>
              </a:rPr>
              <a:t>m—</a:t>
            </a:r>
            <a:r>
              <a:rPr sz="1600" i="1" spc="-50" dirty="0">
                <a:solidFill>
                  <a:srgbClr val="3F3BA5"/>
                </a:solidFill>
                <a:latin typeface="Times New Roman"/>
                <a:cs typeface="Times New Roman"/>
              </a:rPr>
              <a:t>r</a:t>
            </a:r>
            <a:r>
              <a:rPr sz="1600" i="1" dirty="0">
                <a:solidFill>
                  <a:srgbClr val="3F3BA5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D3B8C"/>
                </a:solidFill>
                <a:latin typeface="Times New Roman"/>
                <a:cs typeface="Times New Roman"/>
              </a:rPr>
              <a:t>iii</a:t>
            </a:r>
            <a:r>
              <a:rPr sz="1600" dirty="0">
                <a:solidFill>
                  <a:srgbClr val="3D3B8C"/>
                </a:solidFill>
                <a:latin typeface="Times New Roman"/>
                <a:cs typeface="Times New Roman"/>
              </a:rPr>
              <a:t>	</a:t>
            </a:r>
            <a:r>
              <a:rPr sz="1600" i="1" spc="-65" dirty="0">
                <a:solidFill>
                  <a:srgbClr val="241C90"/>
                </a:solidFill>
                <a:latin typeface="Times New Roman"/>
                <a:cs typeface="Times New Roman"/>
              </a:rPr>
              <a:t>ni</a:t>
            </a:r>
            <a:r>
              <a:rPr sz="1600" i="1" spc="-145" dirty="0">
                <a:solidFill>
                  <a:srgbClr val="241C90"/>
                </a:solidFill>
                <a:latin typeface="Times New Roman"/>
                <a:cs typeface="Times New Roman"/>
              </a:rPr>
              <a:t> </a:t>
            </a:r>
            <a:r>
              <a:rPr sz="1600" i="1" spc="-265" dirty="0">
                <a:solidFill>
                  <a:srgbClr val="262626"/>
                </a:solidFill>
                <a:latin typeface="Times New Roman"/>
                <a:cs typeface="Times New Roman"/>
              </a:rPr>
              <a:t>—</a:t>
            </a:r>
            <a:r>
              <a:rPr sz="1600" i="1" spc="-5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endParaRPr sz="1600" dirty="0">
              <a:latin typeface="Times New Roman"/>
              <a:cs typeface="Times New Roman"/>
            </a:endParaRPr>
          </a:p>
          <a:p>
            <a:pPr marL="4460875">
              <a:lnSpc>
                <a:spcPts val="3415"/>
              </a:lnSpc>
              <a:tabLst>
                <a:tab pos="4818380" algn="l"/>
                <a:tab pos="5328920" algn="l"/>
              </a:tabLst>
            </a:pPr>
            <a:r>
              <a:rPr sz="2900" i="1" spc="-50" dirty="0">
                <a:solidFill>
                  <a:srgbClr val="0A00CF"/>
                </a:solidFill>
                <a:latin typeface="Times New Roman"/>
                <a:cs typeface="Times New Roman"/>
              </a:rPr>
              <a:t>T</a:t>
            </a:r>
            <a:r>
              <a:rPr sz="2900" i="1" dirty="0">
                <a:solidFill>
                  <a:srgbClr val="0A00CF"/>
                </a:solidFill>
                <a:latin typeface="Times New Roman"/>
                <a:cs typeface="Times New Roman"/>
              </a:rPr>
              <a:t>	</a:t>
            </a:r>
            <a:r>
              <a:rPr sz="2900" i="1" spc="-25" dirty="0">
                <a:solidFill>
                  <a:srgbClr val="0C03BC"/>
                </a:solidFill>
                <a:latin typeface="Times New Roman"/>
                <a:cs typeface="Times New Roman"/>
              </a:rPr>
              <a:t>(x,</a:t>
            </a:r>
            <a:r>
              <a:rPr sz="2900" i="1" dirty="0">
                <a:solidFill>
                  <a:srgbClr val="0C03BC"/>
                </a:solidFill>
                <a:latin typeface="Times New Roman"/>
                <a:cs typeface="Times New Roman"/>
              </a:rPr>
              <a:t>	</a:t>
            </a:r>
            <a:r>
              <a:rPr sz="2900" i="1" spc="-265" dirty="0">
                <a:solidFill>
                  <a:srgbClr val="1815BC"/>
                </a:solidFill>
                <a:latin typeface="Times New Roman"/>
                <a:cs typeface="Times New Roman"/>
              </a:rPr>
              <a:t>y</a:t>
            </a:r>
            <a:r>
              <a:rPr sz="2900" i="1" spc="-265" dirty="0">
                <a:solidFill>
                  <a:srgbClr val="0C05C1"/>
                </a:solidFill>
                <a:latin typeface="Times New Roman"/>
                <a:cs typeface="Times New Roman"/>
              </a:rPr>
              <a:t>$</a:t>
            </a:r>
            <a:r>
              <a:rPr sz="2900" i="1" spc="-75" dirty="0">
                <a:solidFill>
                  <a:srgbClr val="0C05C1"/>
                </a:solidFill>
                <a:latin typeface="Times New Roman"/>
                <a:cs typeface="Times New Roman"/>
              </a:rPr>
              <a:t> </a:t>
            </a:r>
            <a:r>
              <a:rPr sz="2900" i="1" spc="-1835" dirty="0">
                <a:solidFill>
                  <a:srgbClr val="181667"/>
                </a:solidFill>
                <a:latin typeface="Times New Roman"/>
                <a:cs typeface="Times New Roman"/>
              </a:rPr>
              <a:t>—</a:t>
            </a:r>
            <a:r>
              <a:rPr sz="2900" i="1" spc="-1895" dirty="0">
                <a:solidFill>
                  <a:srgbClr val="181667"/>
                </a:solidFill>
                <a:latin typeface="Times New Roman"/>
                <a:cs typeface="Times New Roman"/>
              </a:rPr>
              <a:t>—</a:t>
            </a:r>
            <a:endParaRPr sz="2900" dirty="0">
              <a:latin typeface="Times New Roman"/>
              <a:cs typeface="Times New Roman"/>
            </a:endParaRPr>
          </a:p>
          <a:p>
            <a:pPr marL="2026285">
              <a:lnSpc>
                <a:spcPct val="100000"/>
              </a:lnSpc>
              <a:spcBef>
                <a:spcPts val="605"/>
              </a:spcBef>
              <a:tabLst>
                <a:tab pos="6009005" algn="l"/>
              </a:tabLst>
            </a:pPr>
            <a:r>
              <a:rPr sz="1700" i="1" spc="-45" dirty="0">
                <a:solidFill>
                  <a:srgbClr val="181657"/>
                </a:solidFill>
                <a:latin typeface="Times New Roman"/>
                <a:cs typeface="Times New Roman"/>
              </a:rPr>
              <a:t>r</a:t>
            </a:r>
            <a:r>
              <a:rPr sz="1700" i="1" spc="-160" dirty="0">
                <a:solidFill>
                  <a:srgbClr val="181657"/>
                </a:solidFill>
                <a:latin typeface="Times New Roman"/>
                <a:cs typeface="Times New Roman"/>
              </a:rPr>
              <a:t> </a:t>
            </a:r>
            <a:r>
              <a:rPr sz="1700" i="1" spc="-869" dirty="0">
                <a:solidFill>
                  <a:srgbClr val="8C87C3"/>
                </a:solidFill>
                <a:latin typeface="Times New Roman"/>
                <a:cs typeface="Times New Roman"/>
              </a:rPr>
              <a:t>——</a:t>
            </a:r>
            <a:r>
              <a:rPr sz="1700" i="1" spc="-700" dirty="0">
                <a:solidFill>
                  <a:srgbClr val="8C87C3"/>
                </a:solidFill>
                <a:latin typeface="Times New Roman"/>
                <a:cs typeface="Times New Roman"/>
              </a:rPr>
              <a:t>O</a:t>
            </a:r>
            <a:r>
              <a:rPr sz="1700" i="1" spc="385" dirty="0">
                <a:solidFill>
                  <a:srgbClr val="8C87C3"/>
                </a:solidFill>
                <a:latin typeface="Times New Roman"/>
                <a:cs typeface="Times New Roman"/>
              </a:rPr>
              <a:t> </a:t>
            </a:r>
            <a:r>
              <a:rPr sz="1700" i="1" spc="-120" dirty="0">
                <a:solidFill>
                  <a:srgbClr val="464190"/>
                </a:solidFill>
                <a:latin typeface="Times New Roman"/>
                <a:cs typeface="Times New Roman"/>
              </a:rPr>
              <a:t>k</a:t>
            </a:r>
            <a:r>
              <a:rPr sz="1700" i="1" spc="-45" dirty="0">
                <a:solidFill>
                  <a:srgbClr val="464190"/>
                </a:solidFill>
                <a:latin typeface="Times New Roman"/>
                <a:cs typeface="Times New Roman"/>
              </a:rPr>
              <a:t> </a:t>
            </a:r>
            <a:r>
              <a:rPr sz="1700" i="1" spc="-869" dirty="0">
                <a:solidFill>
                  <a:srgbClr val="414141"/>
                </a:solidFill>
                <a:latin typeface="Times New Roman"/>
                <a:cs typeface="Times New Roman"/>
              </a:rPr>
              <a:t>——</a:t>
            </a:r>
            <a:r>
              <a:rPr sz="1700" i="1" spc="-750" dirty="0">
                <a:solidFill>
                  <a:srgbClr val="414141"/>
                </a:solidFill>
                <a:latin typeface="Times New Roman"/>
                <a:cs typeface="Times New Roman"/>
              </a:rPr>
              <a:t>O</a:t>
            </a:r>
            <a:r>
              <a:rPr sz="1700" i="1" dirty="0">
                <a:solidFill>
                  <a:srgbClr val="414141"/>
                </a:solidFill>
                <a:latin typeface="Times New Roman"/>
                <a:cs typeface="Times New Roman"/>
              </a:rPr>
              <a:t>	</a:t>
            </a:r>
            <a:r>
              <a:rPr sz="1700" i="1" spc="-45" dirty="0">
                <a:solidFill>
                  <a:srgbClr val="11079C"/>
                </a:solidFill>
                <a:latin typeface="Times New Roman"/>
                <a:cs typeface="Times New Roman"/>
              </a:rPr>
              <a:t>r</a:t>
            </a:r>
            <a:r>
              <a:rPr sz="1700" i="1" spc="-160" dirty="0">
                <a:solidFill>
                  <a:srgbClr val="11079C"/>
                </a:solidFill>
                <a:latin typeface="Times New Roman"/>
                <a:cs typeface="Times New Roman"/>
              </a:rPr>
              <a:t> </a:t>
            </a:r>
            <a:r>
              <a:rPr sz="1700" i="1" spc="-869" dirty="0">
                <a:solidFill>
                  <a:srgbClr val="424242"/>
                </a:solidFill>
                <a:latin typeface="Times New Roman"/>
                <a:cs typeface="Times New Roman"/>
              </a:rPr>
              <a:t>——</a:t>
            </a:r>
            <a:r>
              <a:rPr sz="1700" i="1" spc="-700" dirty="0">
                <a:solidFill>
                  <a:srgbClr val="424242"/>
                </a:solidFill>
                <a:latin typeface="Times New Roman"/>
                <a:cs typeface="Times New Roman"/>
              </a:rPr>
              <a:t>D</a:t>
            </a:r>
            <a:r>
              <a:rPr sz="1700" i="1" spc="38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700" i="1" spc="-45" dirty="0">
                <a:solidFill>
                  <a:srgbClr val="160C6B"/>
                </a:solidFill>
                <a:latin typeface="Times New Roman"/>
                <a:cs typeface="Times New Roman"/>
              </a:rPr>
              <a:t>k</a:t>
            </a:r>
            <a:r>
              <a:rPr sz="1700" i="1" spc="-110" dirty="0">
                <a:solidFill>
                  <a:srgbClr val="160C6B"/>
                </a:solidFill>
                <a:latin typeface="Times New Roman"/>
                <a:cs typeface="Times New Roman"/>
              </a:rPr>
              <a:t> </a:t>
            </a:r>
            <a:r>
              <a:rPr sz="1700" i="1" spc="-869" dirty="0">
                <a:solidFill>
                  <a:srgbClr val="8580B3"/>
                </a:solidFill>
                <a:latin typeface="Times New Roman"/>
                <a:cs typeface="Times New Roman"/>
              </a:rPr>
              <a:t>——</a:t>
            </a:r>
            <a:r>
              <a:rPr sz="1700" i="1" spc="-755" dirty="0">
                <a:solidFill>
                  <a:srgbClr val="8580B3"/>
                </a:solidFill>
                <a:latin typeface="Times New Roman"/>
                <a:cs typeface="Times New Roman"/>
              </a:rPr>
              <a:t>D</a:t>
            </a:r>
            <a:endParaRPr sz="1700" dirty="0">
              <a:latin typeface="Times New Roman"/>
              <a:cs typeface="Times New Roman"/>
            </a:endParaRPr>
          </a:p>
          <a:p>
            <a:pPr marL="421005" indent="-353695">
              <a:lnSpc>
                <a:spcPts val="3345"/>
              </a:lnSpc>
              <a:spcBef>
                <a:spcPts val="765"/>
              </a:spcBef>
              <a:buClr>
                <a:srgbClr val="CF9A00"/>
              </a:buClr>
              <a:buChar char="•"/>
              <a:tabLst>
                <a:tab pos="421005" algn="l"/>
              </a:tabLst>
            </a:pPr>
            <a:r>
              <a:rPr sz="2900" dirty="0">
                <a:latin typeface="Calibri"/>
                <a:cs typeface="Calibri"/>
              </a:rPr>
              <a:t>This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95" dirty="0">
                <a:latin typeface="Calibri"/>
                <a:cs typeface="Calibri"/>
              </a:rPr>
              <a:t>transform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50" dirty="0">
                <a:latin typeface="Calibri"/>
                <a:cs typeface="Calibri"/>
              </a:rPr>
              <a:t>is</a:t>
            </a:r>
            <a:r>
              <a:rPr sz="2900" spc="-110" dirty="0">
                <a:latin typeface="Calibri"/>
                <a:cs typeface="Calibri"/>
              </a:rPr>
              <a:t> </a:t>
            </a:r>
            <a:r>
              <a:rPr sz="2900" spc="-30" dirty="0">
                <a:latin typeface="Calibri"/>
                <a:cs typeface="Calibri"/>
              </a:rPr>
              <a:t>linear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-155" dirty="0">
                <a:latin typeface="Calibri"/>
                <a:cs typeface="Calibri"/>
              </a:rPr>
              <a:t>with</a:t>
            </a:r>
            <a:r>
              <a:rPr sz="2900" spc="-10" dirty="0">
                <a:latin typeface="Calibri"/>
                <a:cs typeface="Calibri"/>
              </a:rPr>
              <a:t> respect</a:t>
            </a:r>
            <a:r>
              <a:rPr sz="2900" spc="40" dirty="0">
                <a:latin typeface="Calibri"/>
                <a:cs typeface="Calibri"/>
              </a:rPr>
              <a:t> </a:t>
            </a:r>
            <a:r>
              <a:rPr sz="2900" spc="-70" dirty="0">
                <a:latin typeface="Calibri"/>
                <a:cs typeface="Calibri"/>
              </a:rPr>
              <a:t>to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the</a:t>
            </a:r>
            <a:endParaRPr sz="2900" dirty="0">
              <a:latin typeface="Calibri"/>
              <a:cs typeface="Calibri"/>
            </a:endParaRPr>
          </a:p>
          <a:p>
            <a:pPr marL="416559">
              <a:lnSpc>
                <a:spcPts val="3285"/>
              </a:lnSpc>
            </a:pPr>
            <a:r>
              <a:rPr sz="2850" spc="-30" dirty="0">
                <a:latin typeface="Calibri"/>
                <a:cs typeface="Calibri"/>
              </a:rPr>
              <a:t>coefficients</a:t>
            </a:r>
            <a:r>
              <a:rPr sz="2850" spc="1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</a:t>
            </a:r>
            <a:r>
              <a:rPr sz="2925" baseline="-18518" dirty="0">
                <a:latin typeface="Calibri"/>
                <a:cs typeface="Calibri"/>
              </a:rPr>
              <a:t>r</a:t>
            </a:r>
            <a:r>
              <a:rPr sz="3150" baseline="-17195" dirty="0">
                <a:latin typeface="Calibri"/>
                <a:cs typeface="Calibri"/>
              </a:rPr>
              <a:t>k</a:t>
            </a:r>
            <a:r>
              <a:rPr sz="3150" spc="-300" baseline="-1719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and</a:t>
            </a:r>
            <a:r>
              <a:rPr sz="2850" spc="-15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b,</a:t>
            </a:r>
            <a:r>
              <a:rPr sz="2925" spc="-30" baseline="-15669" dirty="0">
                <a:latin typeface="Calibri"/>
                <a:cs typeface="Calibri"/>
              </a:rPr>
              <a:t>k</a:t>
            </a:r>
            <a:r>
              <a:rPr sz="2850" spc="-20" dirty="0"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800" spc="-850" dirty="0">
                <a:solidFill>
                  <a:srgbClr val="BCA567"/>
                </a:solidFill>
              </a:rPr>
              <a:t>!</a:t>
            </a:r>
            <a:r>
              <a:rPr sz="3800" spc="484" dirty="0">
                <a:solidFill>
                  <a:srgbClr val="BCA567"/>
                </a:solidFill>
              </a:rPr>
              <a:t> </a:t>
            </a:r>
            <a:r>
              <a:rPr sz="3800" spc="80" dirty="0">
                <a:solidFill>
                  <a:srgbClr val="186442"/>
                </a:solidFill>
              </a:rPr>
              <a:t>Finding</a:t>
            </a:r>
            <a:r>
              <a:rPr sz="3800" spc="185" dirty="0">
                <a:solidFill>
                  <a:srgbClr val="186442"/>
                </a:solidFill>
              </a:rPr>
              <a:t> </a:t>
            </a:r>
            <a:r>
              <a:rPr sz="3800" spc="-10" dirty="0">
                <a:solidFill>
                  <a:srgbClr val="056636"/>
                </a:solidFill>
              </a:rPr>
              <a:t>Coefficients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92392" y="1627136"/>
            <a:ext cx="8131809" cy="35585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1795" indent="-353695">
              <a:lnSpc>
                <a:spcPts val="3445"/>
              </a:lnSpc>
              <a:spcBef>
                <a:spcPts val="125"/>
              </a:spcBef>
              <a:buClr>
                <a:srgbClr val="C89C00"/>
              </a:buClr>
              <a:buChar char="■"/>
              <a:tabLst>
                <a:tab pos="391795" algn="l"/>
              </a:tabLst>
            </a:pPr>
            <a:r>
              <a:rPr sz="2950" spc="-120" dirty="0">
                <a:latin typeface="Lucida Sans Unicode"/>
                <a:cs typeface="Lucida Sans Unicode"/>
              </a:rPr>
              <a:t>How</a:t>
            </a:r>
            <a:r>
              <a:rPr sz="2950" spc="-35" dirty="0">
                <a:latin typeface="Lucida Sans Unicode"/>
                <a:cs typeface="Lucida Sans Unicode"/>
              </a:rPr>
              <a:t> </a:t>
            </a:r>
            <a:r>
              <a:rPr sz="2950" spc="-200" dirty="0">
                <a:latin typeface="Lucida Sans Unicode"/>
                <a:cs typeface="Lucida Sans Unicode"/>
              </a:rPr>
              <a:t>to</a:t>
            </a:r>
            <a:r>
              <a:rPr sz="2950" spc="-135" dirty="0">
                <a:latin typeface="Lucida Sans Unicode"/>
                <a:cs typeface="Lucida Sans Unicode"/>
              </a:rPr>
              <a:t> </a:t>
            </a:r>
            <a:r>
              <a:rPr sz="2950" spc="-210" dirty="0">
                <a:latin typeface="Lucida Sans Unicode"/>
                <a:cs typeface="Lucida Sans Unicode"/>
              </a:rPr>
              <a:t>find</a:t>
            </a:r>
            <a:r>
              <a:rPr sz="2950" spc="-90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a</a:t>
            </a:r>
            <a:r>
              <a:rPr sz="2850" baseline="-21929" dirty="0">
                <a:latin typeface="Lucida Sans Unicode"/>
                <a:cs typeface="Lucida Sans Unicode"/>
              </a:rPr>
              <a:t>r</a:t>
            </a:r>
            <a:r>
              <a:rPr sz="3075" baseline="-20325" dirty="0">
                <a:latin typeface="Lucida Sans Unicode"/>
                <a:cs typeface="Lucida Sans Unicode"/>
              </a:rPr>
              <a:t>k</a:t>
            </a:r>
            <a:r>
              <a:rPr sz="3075" spc="-630" baseline="-20325" dirty="0">
                <a:latin typeface="Lucida Sans Unicode"/>
                <a:cs typeface="Lucida Sans Unicode"/>
              </a:rPr>
              <a:t> </a:t>
            </a:r>
            <a:r>
              <a:rPr sz="2950" spc="-114" dirty="0">
                <a:latin typeface="Lucida Sans Unicode"/>
                <a:cs typeface="Lucida Sans Unicode"/>
              </a:rPr>
              <a:t>and</a:t>
            </a:r>
            <a:r>
              <a:rPr sz="2950" spc="-280" dirty="0">
                <a:latin typeface="Lucida Sans Unicode"/>
                <a:cs typeface="Lucida Sans Unicode"/>
              </a:rPr>
              <a:t> </a:t>
            </a:r>
            <a:r>
              <a:rPr sz="2950" spc="-105" dirty="0">
                <a:latin typeface="Lucida Sans Unicode"/>
                <a:cs typeface="Lucida Sans Unicode"/>
              </a:rPr>
              <a:t>b</a:t>
            </a:r>
            <a:r>
              <a:rPr sz="2850" spc="-157" baseline="-21929" dirty="0">
                <a:latin typeface="Lucida Sans Unicode"/>
                <a:cs typeface="Lucida Sans Unicode"/>
              </a:rPr>
              <a:t>r</a:t>
            </a:r>
            <a:r>
              <a:rPr sz="2950" spc="-105" dirty="0">
                <a:latin typeface="Lucida Sans Unicode"/>
                <a:cs typeface="Lucida Sans Unicode"/>
              </a:rPr>
              <a:t>a,which</a:t>
            </a:r>
            <a:r>
              <a:rPr sz="2950" spc="-25" dirty="0">
                <a:latin typeface="Lucida Sans Unicode"/>
                <a:cs typeface="Lucida Sans Unicode"/>
              </a:rPr>
              <a:t> are</a:t>
            </a:r>
            <a:r>
              <a:rPr sz="2950" spc="-245" dirty="0">
                <a:latin typeface="Lucida Sans Unicode"/>
                <a:cs typeface="Lucida Sans Unicode"/>
              </a:rPr>
              <a:t> </a:t>
            </a:r>
            <a:r>
              <a:rPr sz="2950" spc="-10" dirty="0">
                <a:latin typeface="Lucida Sans Unicode"/>
                <a:cs typeface="Lucida Sans Unicode"/>
              </a:rPr>
              <a:t>often</a:t>
            </a:r>
            <a:endParaRPr sz="2950">
              <a:latin typeface="Lucida Sans Unicode"/>
              <a:cs typeface="Lucida Sans Unicode"/>
            </a:endParaRPr>
          </a:p>
          <a:p>
            <a:pPr marL="381635">
              <a:lnSpc>
                <a:spcPts val="3685"/>
              </a:lnSpc>
            </a:pPr>
            <a:r>
              <a:rPr sz="3150" spc="-265" dirty="0">
                <a:latin typeface="Lucida Sans Unicode"/>
                <a:cs typeface="Lucida Sans Unicode"/>
              </a:rPr>
              <a:t>unknown?</a:t>
            </a:r>
            <a:endParaRPr sz="3150">
              <a:latin typeface="Lucida Sans Unicode"/>
              <a:cs typeface="Lucida Sans Unicode"/>
            </a:endParaRPr>
          </a:p>
          <a:p>
            <a:pPr marL="715010" marR="296545" indent="-314960">
              <a:lnSpc>
                <a:spcPts val="3130"/>
              </a:lnSpc>
              <a:spcBef>
                <a:spcPts val="735"/>
              </a:spcBef>
              <a:tabLst>
                <a:tab pos="725170" algn="l"/>
              </a:tabLst>
            </a:pPr>
            <a:r>
              <a:rPr sz="2700" spc="-50" dirty="0">
                <a:solidFill>
                  <a:srgbClr val="4D7049"/>
                </a:solidFill>
                <a:latin typeface="Lucida Sans Unicode"/>
                <a:cs typeface="Lucida Sans Unicode"/>
              </a:rPr>
              <a:t>a</a:t>
            </a:r>
            <a:r>
              <a:rPr sz="2700" dirty="0">
                <a:solidFill>
                  <a:srgbClr val="4D7049"/>
                </a:solidFill>
                <a:latin typeface="Lucida Sans Unicode"/>
                <a:cs typeface="Lucida Sans Unicode"/>
              </a:rPr>
              <a:t>		</a:t>
            </a:r>
            <a:r>
              <a:rPr sz="2700" spc="-204" dirty="0">
                <a:latin typeface="Lucida Sans Unicode"/>
                <a:cs typeface="Lucida Sans Unicode"/>
              </a:rPr>
              <a:t>Finding</a:t>
            </a:r>
            <a:r>
              <a:rPr sz="2700" spc="-105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pairs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310" dirty="0">
                <a:latin typeface="Lucida Sans Unicode"/>
                <a:cs typeface="Lucida Sans Unicode"/>
              </a:rPr>
              <a:t>of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220" dirty="0">
                <a:latin typeface="Lucida Sans Unicode"/>
                <a:cs typeface="Lucida Sans Unicode"/>
              </a:rPr>
              <a:t>corresponding</a:t>
            </a:r>
            <a:r>
              <a:rPr sz="2700" spc="85" dirty="0">
                <a:latin typeface="Lucida Sans Unicode"/>
                <a:cs typeface="Lucida Sans Unicode"/>
              </a:rPr>
              <a:t> </a:t>
            </a:r>
            <a:r>
              <a:rPr sz="2700" spc="-210" dirty="0">
                <a:latin typeface="Lucida Sans Unicode"/>
                <a:cs typeface="Lucida Sans Unicode"/>
              </a:rPr>
              <a:t>points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(x,y),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(x’,y’) </a:t>
            </a:r>
            <a:r>
              <a:rPr sz="2700" spc="-204" dirty="0">
                <a:latin typeface="Lucida Sans Unicode"/>
                <a:cs typeface="Lucida Sans Unicode"/>
              </a:rPr>
              <a:t>in</a:t>
            </a:r>
            <a:r>
              <a:rPr sz="2700" spc="-240" dirty="0">
                <a:latin typeface="Lucida Sans Unicode"/>
                <a:cs typeface="Lucida Sans Unicode"/>
              </a:rPr>
              <a:t> </a:t>
            </a:r>
            <a:r>
              <a:rPr sz="2700" spc="-265" dirty="0">
                <a:latin typeface="Lucida Sans Unicode"/>
                <a:cs typeface="Lucida Sans Unicode"/>
              </a:rPr>
              <a:t>both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images,</a:t>
            </a:r>
            <a:endParaRPr sz="2700">
              <a:latin typeface="Lucida Sans Unicode"/>
              <a:cs typeface="Lucida Sans Unicode"/>
            </a:endParaRPr>
          </a:p>
          <a:p>
            <a:pPr marL="401320">
              <a:lnSpc>
                <a:spcPts val="3020"/>
              </a:lnSpc>
              <a:spcBef>
                <a:spcPts val="585"/>
              </a:spcBef>
              <a:tabLst>
                <a:tab pos="717550" algn="l"/>
              </a:tabLst>
            </a:pPr>
            <a:r>
              <a:rPr sz="3825" spc="-75" baseline="1089" dirty="0">
                <a:solidFill>
                  <a:srgbClr val="546E46"/>
                </a:solidFill>
                <a:latin typeface="Lucida Sans Unicode"/>
                <a:cs typeface="Lucida Sans Unicode"/>
              </a:rPr>
              <a:t>a</a:t>
            </a:r>
            <a:r>
              <a:rPr sz="3825" baseline="1089" dirty="0">
                <a:solidFill>
                  <a:srgbClr val="546E46"/>
                </a:solidFill>
                <a:latin typeface="Lucida Sans Unicode"/>
                <a:cs typeface="Lucida Sans Unicode"/>
              </a:rPr>
              <a:t>	</a:t>
            </a:r>
            <a:r>
              <a:rPr sz="3825" spc="-195" baseline="1089" dirty="0">
                <a:latin typeface="Lucida Sans Unicode"/>
                <a:cs typeface="Lucida Sans Unicode"/>
              </a:rPr>
              <a:t>Determining</a:t>
            </a:r>
            <a:r>
              <a:rPr sz="3825" spc="-127" baseline="1089" dirty="0">
                <a:latin typeface="Lucida Sans Unicode"/>
                <a:cs typeface="Lucida Sans Unicode"/>
              </a:rPr>
              <a:t> </a:t>
            </a:r>
            <a:r>
              <a:rPr sz="3825" spc="-15" baseline="1089" dirty="0">
                <a:latin typeface="Lucida Sans Unicode"/>
                <a:cs typeface="Lucida Sans Unicode"/>
              </a:rPr>
              <a:t>a</a:t>
            </a:r>
            <a:r>
              <a:rPr sz="2475" spc="-15" baseline="-18518" dirty="0">
                <a:latin typeface="Lucida Sans Unicode"/>
                <a:cs typeface="Lucida Sans Unicode"/>
              </a:rPr>
              <a:t>r</a:t>
            </a:r>
            <a:r>
              <a:rPr sz="2625" spc="-15" baseline="-17460" dirty="0">
                <a:latin typeface="Lucida Sans Unicode"/>
                <a:cs typeface="Lucida Sans Unicode"/>
              </a:rPr>
              <a:t>k</a:t>
            </a:r>
            <a:r>
              <a:rPr sz="2625" spc="-254" baseline="-17460" dirty="0">
                <a:latin typeface="Lucida Sans Unicode"/>
                <a:cs typeface="Lucida Sans Unicode"/>
              </a:rPr>
              <a:t> </a:t>
            </a:r>
            <a:r>
              <a:rPr sz="1550" spc="70" dirty="0">
                <a:latin typeface="Lucida Sans Unicode"/>
                <a:cs typeface="Lucida Sans Unicode"/>
              </a:rPr>
              <a:t>A</a:t>
            </a:r>
            <a:r>
              <a:rPr sz="3825" spc="104" baseline="1089" dirty="0">
                <a:latin typeface="Lucida Sans Unicode"/>
                <a:cs typeface="Lucida Sans Unicode"/>
              </a:rPr>
              <a:t>ndb</a:t>
            </a:r>
            <a:r>
              <a:rPr sz="2475" spc="104" baseline="-18518" dirty="0">
                <a:latin typeface="Lucida Sans Unicode"/>
                <a:cs typeface="Lucida Sans Unicode"/>
              </a:rPr>
              <a:t>r</a:t>
            </a:r>
            <a:r>
              <a:rPr sz="2625" spc="104" baseline="-17460" dirty="0">
                <a:latin typeface="Lucida Sans Unicode"/>
                <a:cs typeface="Lucida Sans Unicode"/>
              </a:rPr>
              <a:t>k</a:t>
            </a:r>
            <a:r>
              <a:rPr sz="2625" spc="-209" baseline="-17460" dirty="0">
                <a:latin typeface="Lucida Sans Unicode"/>
                <a:cs typeface="Lucida Sans Unicode"/>
              </a:rPr>
              <a:t> </a:t>
            </a:r>
            <a:r>
              <a:rPr sz="3825" spc="-179" baseline="1089" dirty="0">
                <a:latin typeface="Lucida Sans Unicode"/>
                <a:cs typeface="Lucida Sans Unicode"/>
              </a:rPr>
              <a:t>by</a:t>
            </a:r>
            <a:r>
              <a:rPr sz="3825" spc="-135" baseline="1089" dirty="0">
                <a:latin typeface="Lucida Sans Unicode"/>
                <a:cs typeface="Lucida Sans Unicode"/>
              </a:rPr>
              <a:t> </a:t>
            </a:r>
            <a:r>
              <a:rPr sz="3825" spc="-150" baseline="1089" dirty="0">
                <a:latin typeface="Lucida Sans Unicode"/>
                <a:cs typeface="Lucida Sans Unicode"/>
              </a:rPr>
              <a:t>solving</a:t>
            </a:r>
            <a:r>
              <a:rPr sz="3825" spc="-60" baseline="1089" dirty="0">
                <a:latin typeface="Lucida Sans Unicode"/>
                <a:cs typeface="Lucida Sans Unicode"/>
              </a:rPr>
              <a:t> </a:t>
            </a:r>
            <a:r>
              <a:rPr sz="3825" spc="142" baseline="1089" dirty="0">
                <a:latin typeface="Lucida Sans Unicode"/>
                <a:cs typeface="Lucida Sans Unicode"/>
              </a:rPr>
              <a:t>a</a:t>
            </a:r>
            <a:r>
              <a:rPr sz="3825" spc="-322" baseline="1089" dirty="0">
                <a:latin typeface="Lucida Sans Unicode"/>
                <a:cs typeface="Lucida Sans Unicode"/>
              </a:rPr>
              <a:t> </a:t>
            </a:r>
            <a:r>
              <a:rPr sz="3825" spc="-30" baseline="1089" dirty="0">
                <a:latin typeface="Lucida Sans Unicode"/>
                <a:cs typeface="Lucida Sans Unicode"/>
              </a:rPr>
              <a:t>set</a:t>
            </a:r>
            <a:r>
              <a:rPr sz="3825" spc="-142" baseline="1089" dirty="0">
                <a:latin typeface="Lucida Sans Unicode"/>
                <a:cs typeface="Lucida Sans Unicode"/>
              </a:rPr>
              <a:t> </a:t>
            </a:r>
            <a:r>
              <a:rPr sz="3825" spc="-367" baseline="1089" dirty="0">
                <a:latin typeface="Lucida Sans Unicode"/>
                <a:cs typeface="Lucida Sans Unicode"/>
              </a:rPr>
              <a:t>of</a:t>
            </a:r>
            <a:r>
              <a:rPr sz="3825" spc="15" baseline="1089" dirty="0">
                <a:latin typeface="Lucida Sans Unicode"/>
                <a:cs typeface="Lucida Sans Unicode"/>
              </a:rPr>
              <a:t> </a:t>
            </a:r>
            <a:r>
              <a:rPr sz="3825" spc="-15" baseline="1089" dirty="0">
                <a:latin typeface="Lucida Sans Unicode"/>
                <a:cs typeface="Lucida Sans Unicode"/>
              </a:rPr>
              <a:t>linear</a:t>
            </a:r>
            <a:endParaRPr sz="3825" baseline="1089">
              <a:latin typeface="Lucida Sans Unicode"/>
              <a:cs typeface="Lucida Sans Unicode"/>
            </a:endParaRPr>
          </a:p>
          <a:p>
            <a:pPr marL="720725">
              <a:lnSpc>
                <a:spcPts val="3200"/>
              </a:lnSpc>
            </a:pPr>
            <a:r>
              <a:rPr sz="2700" spc="-105" dirty="0">
                <a:latin typeface="Lucida Sans Unicode"/>
                <a:cs typeface="Lucida Sans Unicode"/>
              </a:rPr>
              <a:t>equations.</a:t>
            </a:r>
            <a:endParaRPr sz="2700">
              <a:latin typeface="Lucida Sans Unicode"/>
              <a:cs typeface="Lucida Sans Unicode"/>
            </a:endParaRPr>
          </a:p>
          <a:p>
            <a:pPr marL="711835" marR="30480" indent="-311785">
              <a:lnSpc>
                <a:spcPts val="3130"/>
              </a:lnSpc>
              <a:spcBef>
                <a:spcPts val="680"/>
              </a:spcBef>
            </a:pPr>
            <a:r>
              <a:rPr sz="2700" dirty="0">
                <a:solidFill>
                  <a:srgbClr val="42753A"/>
                </a:solidFill>
                <a:latin typeface="Lucida Sans Unicode"/>
                <a:cs typeface="Lucida Sans Unicode"/>
              </a:rPr>
              <a:t>a</a:t>
            </a:r>
            <a:r>
              <a:rPr sz="2700" spc="140" dirty="0">
                <a:solidFill>
                  <a:srgbClr val="42753A"/>
                </a:solidFill>
                <a:latin typeface="Lucida Sans Unicode"/>
                <a:cs typeface="Lucida Sans Unicode"/>
              </a:rPr>
              <a:t> </a:t>
            </a:r>
            <a:r>
              <a:rPr sz="2700" spc="-190" dirty="0">
                <a:latin typeface="Lucida Sans Unicode"/>
                <a:cs typeface="Lucida Sans Unicode"/>
              </a:rPr>
              <a:t>More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220" dirty="0">
                <a:latin typeface="Lucida Sans Unicode"/>
                <a:cs typeface="Lucida Sans Unicode"/>
              </a:rPr>
              <a:t>points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215" dirty="0">
                <a:latin typeface="Lucida Sans Unicode"/>
                <a:cs typeface="Lucida Sans Unicode"/>
              </a:rPr>
              <a:t>than</a:t>
            </a:r>
            <a:r>
              <a:rPr sz="2700" spc="-110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coeñicients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are</a:t>
            </a:r>
            <a:r>
              <a:rPr sz="2700" spc="-204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usually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used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325" dirty="0">
                <a:latin typeface="Lucida Sans Unicode"/>
                <a:cs typeface="Lucida Sans Unicode"/>
              </a:rPr>
              <a:t>to </a:t>
            </a:r>
            <a:r>
              <a:rPr sz="2700" spc="-195" dirty="0">
                <a:latin typeface="Lucida Sans Unicode"/>
                <a:cs typeface="Lucida Sans Unicode"/>
              </a:rPr>
              <a:t>get</a:t>
            </a:r>
            <a:r>
              <a:rPr sz="2700" spc="-125" dirty="0">
                <a:latin typeface="Lucida Sans Unicode"/>
                <a:cs typeface="Lucida Sans Unicode"/>
              </a:rPr>
              <a:t> </a:t>
            </a:r>
            <a:r>
              <a:rPr sz="2700" spc="-185" dirty="0">
                <a:latin typeface="Lucida Sans Unicode"/>
                <a:cs typeface="Lucida Sans Unicode"/>
              </a:rPr>
              <a:t>robustness.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195" dirty="0">
                <a:latin typeface="Lucida Sans Unicode"/>
                <a:cs typeface="Lucida Sans Unicode"/>
              </a:rPr>
              <a:t>Least-</a:t>
            </a:r>
            <a:r>
              <a:rPr sz="2700" spc="-165" dirty="0">
                <a:latin typeface="Lucida Sans Unicode"/>
                <a:cs typeface="Lucida Sans Unicode"/>
              </a:rPr>
              <a:t>squares</a:t>
            </a:r>
            <a:r>
              <a:rPr sz="2700" spc="140" dirty="0">
                <a:latin typeface="Lucida Sans Unicode"/>
                <a:cs typeface="Lucida Sans Unicode"/>
              </a:rPr>
              <a:t> </a:t>
            </a:r>
            <a:r>
              <a:rPr sz="2700" spc="-265" dirty="0">
                <a:latin typeface="Lucida Sans Unicode"/>
                <a:cs typeface="Lucida Sans Unicode"/>
              </a:rPr>
              <a:t>fitting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spc="-85" dirty="0">
                <a:latin typeface="Lucida Sans Unicode"/>
                <a:cs typeface="Lucida Sans Unicode"/>
              </a:rPr>
              <a:t>is</a:t>
            </a:r>
            <a:r>
              <a:rPr sz="2700" spc="-220" dirty="0">
                <a:latin typeface="Lucida Sans Unicode"/>
                <a:cs typeface="Lucida Sans Unicode"/>
              </a:rPr>
              <a:t> </a:t>
            </a:r>
            <a:r>
              <a:rPr sz="2700" spc="-229" dirty="0">
                <a:latin typeface="Lucida Sans Unicode"/>
                <a:cs typeface="Lucida Sans Unicode"/>
              </a:rPr>
              <a:t>often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used.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5391" y="4024312"/>
            <a:ext cx="3232785" cy="681990"/>
            <a:chOff x="3125391" y="4024312"/>
            <a:chExt cx="3232785" cy="681990"/>
          </a:xfrm>
        </p:grpSpPr>
        <p:sp>
          <p:nvSpPr>
            <p:cNvPr id="3" name="object 3"/>
            <p:cNvSpPr/>
            <p:nvPr/>
          </p:nvSpPr>
          <p:spPr>
            <a:xfrm>
              <a:off x="3125391" y="4034730"/>
              <a:ext cx="985519" cy="0"/>
            </a:xfrm>
            <a:custGeom>
              <a:avLst/>
              <a:gdLst/>
              <a:ahLst/>
              <a:cxnLst/>
              <a:rect l="l" t="t" r="r" b="b"/>
              <a:pathLst>
                <a:path w="985520">
                  <a:moveTo>
                    <a:pt x="0" y="0"/>
                  </a:moveTo>
                  <a:lnTo>
                    <a:pt x="985242" y="0"/>
                  </a:lnTo>
                </a:path>
              </a:pathLst>
            </a:custGeom>
            <a:ln w="20835">
              <a:solidFill>
                <a:srgbClr val="3F3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546" y="4054078"/>
              <a:ext cx="3125391" cy="651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10"/>
              </a:spcBef>
            </a:pPr>
            <a:r>
              <a:rPr sz="3700" spc="160" dirty="0">
                <a:solidFill>
                  <a:srgbClr val="0E603A"/>
                </a:solidFill>
              </a:rPr>
              <a:t>/acobian</a:t>
            </a:r>
            <a:endParaRPr sz="3700"/>
          </a:p>
        </p:txBody>
      </p:sp>
      <p:sp>
        <p:nvSpPr>
          <p:cNvPr id="6" name="object 6"/>
          <p:cNvSpPr txBox="1"/>
          <p:nvPr/>
        </p:nvSpPr>
        <p:spPr>
          <a:xfrm>
            <a:off x="470477" y="1480790"/>
            <a:ext cx="7889875" cy="172656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02590" marR="5080" indent="-390525">
              <a:lnSpc>
                <a:spcPct val="88400"/>
              </a:lnSpc>
              <a:spcBef>
                <a:spcPts val="550"/>
              </a:spcBef>
              <a:buChar char="•"/>
              <a:tabLst>
                <a:tab pos="402590" algn="l"/>
                <a:tab pos="426720" algn="l"/>
              </a:tabLst>
            </a:pPr>
            <a:r>
              <a:rPr sz="3050" dirty="0">
                <a:solidFill>
                  <a:srgbClr val="CD9A00"/>
                </a:solidFill>
                <a:latin typeface="Lucida Sans Unicode"/>
                <a:cs typeface="Lucida Sans Unicode"/>
              </a:rPr>
              <a:t>	</a:t>
            </a:r>
            <a:r>
              <a:rPr sz="3050" spc="-210" dirty="0">
                <a:latin typeface="Lucida Sans Unicode"/>
                <a:cs typeface="Lucida Sans Unicode"/>
              </a:rPr>
              <a:t>A</a:t>
            </a:r>
            <a:r>
              <a:rPr sz="3050" spc="-340" dirty="0">
                <a:latin typeface="Lucida Sans Unicode"/>
                <a:cs typeface="Lucida Sans Unicode"/>
              </a:rPr>
              <a:t> </a:t>
            </a:r>
            <a:r>
              <a:rPr sz="3050" spc="-215" dirty="0">
                <a:latin typeface="Lucida Sans Unicode"/>
                <a:cs typeface="Lucida Sans Unicode"/>
              </a:rPr>
              <a:t>geometric</a:t>
            </a:r>
            <a:r>
              <a:rPr sz="3050" spc="70" dirty="0">
                <a:latin typeface="Lucida Sans Unicode"/>
                <a:cs typeface="Lucida Sans Unicode"/>
              </a:rPr>
              <a:t> </a:t>
            </a:r>
            <a:r>
              <a:rPr sz="3050" spc="-265" dirty="0">
                <a:latin typeface="Lucida Sans Unicode"/>
                <a:cs typeface="Lucida Sans Unicode"/>
              </a:rPr>
              <a:t>transform</a:t>
            </a:r>
            <a:r>
              <a:rPr sz="3050" spc="195" dirty="0">
                <a:latin typeface="Lucida Sans Unicode"/>
                <a:cs typeface="Lucida Sans Unicode"/>
              </a:rPr>
              <a:t> </a:t>
            </a:r>
            <a:r>
              <a:rPr sz="3050" spc="-215" dirty="0">
                <a:latin typeface="Lucida Sans Unicode"/>
                <a:cs typeface="Lucida Sans Unicode"/>
              </a:rPr>
              <a:t>applied</a:t>
            </a:r>
            <a:r>
              <a:rPr sz="3050" spc="-70" dirty="0">
                <a:latin typeface="Lucida Sans Unicode"/>
                <a:cs typeface="Lucida Sans Unicode"/>
              </a:rPr>
              <a:t> </a:t>
            </a:r>
            <a:r>
              <a:rPr sz="3050" spc="-250" dirty="0">
                <a:latin typeface="Lucida Sans Unicode"/>
                <a:cs typeface="Lucida Sans Unicode"/>
              </a:rPr>
              <a:t>to</a:t>
            </a:r>
            <a:r>
              <a:rPr sz="3050" spc="-140" dirty="0">
                <a:latin typeface="Lucida Sans Unicode"/>
                <a:cs typeface="Lucida Sans Unicode"/>
              </a:rPr>
              <a:t> </a:t>
            </a:r>
            <a:r>
              <a:rPr sz="3050" spc="-195" dirty="0">
                <a:latin typeface="Lucida Sans Unicode"/>
                <a:cs typeface="Lucida Sans Unicode"/>
              </a:rPr>
              <a:t>the</a:t>
            </a:r>
            <a:r>
              <a:rPr sz="3050" spc="-85" dirty="0">
                <a:latin typeface="Lucida Sans Unicode"/>
                <a:cs typeface="Lucida Sans Unicode"/>
              </a:rPr>
              <a:t> </a:t>
            </a:r>
            <a:r>
              <a:rPr sz="3050" spc="-10" dirty="0">
                <a:latin typeface="Lucida Sans Unicode"/>
                <a:cs typeface="Lucida Sans Unicode"/>
              </a:rPr>
              <a:t>whole </a:t>
            </a:r>
            <a:r>
              <a:rPr sz="3050" spc="-190" dirty="0">
                <a:latin typeface="Lucida Sans Unicode"/>
                <a:cs typeface="Lucida Sans Unicode"/>
              </a:rPr>
              <a:t>image</a:t>
            </a:r>
            <a:r>
              <a:rPr sz="3050" spc="-80" dirty="0">
                <a:latin typeface="Lucida Sans Unicode"/>
                <a:cs typeface="Lucida Sans Unicode"/>
              </a:rPr>
              <a:t> </a:t>
            </a:r>
            <a:r>
              <a:rPr sz="3050" spc="-190" dirty="0">
                <a:latin typeface="Lucida Sans Unicode"/>
                <a:cs typeface="Lucida Sans Unicode"/>
              </a:rPr>
              <a:t>may</a:t>
            </a:r>
            <a:r>
              <a:rPr sz="3050" spc="30" dirty="0">
                <a:latin typeface="Lucida Sans Unicode"/>
                <a:cs typeface="Lucida Sans Unicode"/>
              </a:rPr>
              <a:t> </a:t>
            </a:r>
            <a:r>
              <a:rPr sz="3050" spc="-160" dirty="0">
                <a:latin typeface="Lucida Sans Unicode"/>
                <a:cs typeface="Lucida Sans Unicode"/>
              </a:rPr>
              <a:t>change</a:t>
            </a:r>
            <a:r>
              <a:rPr sz="3050" spc="-55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the</a:t>
            </a:r>
            <a:r>
              <a:rPr sz="3050" spc="-240" dirty="0">
                <a:latin typeface="Lucida Sans Unicode"/>
                <a:cs typeface="Lucida Sans Unicode"/>
              </a:rPr>
              <a:t> </a:t>
            </a:r>
            <a:r>
              <a:rPr sz="3050" spc="-300" dirty="0">
                <a:latin typeface="Lucida Sans Unicode"/>
                <a:cs typeface="Lucida Sans Unicode"/>
              </a:rPr>
              <a:t>co-</a:t>
            </a:r>
            <a:r>
              <a:rPr sz="3050" spc="-270" dirty="0">
                <a:latin typeface="Lucida Sans Unicode"/>
                <a:cs typeface="Lucida Sans Unicode"/>
              </a:rPr>
              <a:t>ordinate</a:t>
            </a:r>
            <a:r>
              <a:rPr sz="3050" spc="90" dirty="0">
                <a:latin typeface="Lucida Sans Unicode"/>
                <a:cs typeface="Lucida Sans Unicode"/>
              </a:rPr>
              <a:t> </a:t>
            </a:r>
            <a:r>
              <a:rPr sz="3050" spc="-10" dirty="0">
                <a:latin typeface="Lucida Sans Unicode"/>
                <a:cs typeface="Lucida Sans Unicode"/>
              </a:rPr>
              <a:t>system, </a:t>
            </a:r>
            <a:r>
              <a:rPr sz="3050" spc="-204" dirty="0">
                <a:latin typeface="Lucida Sans Unicode"/>
                <a:cs typeface="Lucida Sans Unicode"/>
              </a:rPr>
              <a:t>and</a:t>
            </a:r>
            <a:r>
              <a:rPr sz="3050" spc="-65" dirty="0">
                <a:latin typeface="Lucida Sans Unicode"/>
                <a:cs typeface="Lucida Sans Unicode"/>
              </a:rPr>
              <a:t> </a:t>
            </a:r>
            <a:r>
              <a:rPr sz="3050" dirty="0">
                <a:latin typeface="Lucida Sans Unicode"/>
                <a:cs typeface="Lucida Sans Unicode"/>
              </a:rPr>
              <a:t>a</a:t>
            </a:r>
            <a:r>
              <a:rPr sz="3050" spc="-20" dirty="0">
                <a:latin typeface="Lucida Sans Unicode"/>
                <a:cs typeface="Lucida Sans Unicode"/>
              </a:rPr>
              <a:t> </a:t>
            </a:r>
            <a:r>
              <a:rPr sz="3050" spc="-80" dirty="0">
                <a:latin typeface="Lucida Sans Unicode"/>
                <a:cs typeface="Lucida Sans Unicode"/>
              </a:rPr>
              <a:t>Jacobian</a:t>
            </a:r>
            <a:r>
              <a:rPr sz="3050" spc="215" dirty="0">
                <a:latin typeface="Lucida Sans Unicode"/>
                <a:cs typeface="Lucida Sans Unicode"/>
              </a:rPr>
              <a:t> </a:t>
            </a:r>
            <a:r>
              <a:rPr sz="3050" dirty="0">
                <a:latin typeface="Lucida Sans Unicode"/>
                <a:cs typeface="Lucida Sans Unicode"/>
              </a:rPr>
              <a:t>J</a:t>
            </a:r>
            <a:r>
              <a:rPr sz="3050" spc="-30" dirty="0">
                <a:latin typeface="Lucida Sans Unicode"/>
                <a:cs typeface="Lucida Sans Unicode"/>
              </a:rPr>
              <a:t> </a:t>
            </a:r>
            <a:r>
              <a:rPr sz="3050" spc="-185" dirty="0">
                <a:latin typeface="Lucida Sans Unicode"/>
                <a:cs typeface="Lucida Sans Unicode"/>
              </a:rPr>
              <a:t>provides</a:t>
            </a:r>
            <a:r>
              <a:rPr sz="3050" spc="-90" dirty="0">
                <a:latin typeface="Lucida Sans Unicode"/>
                <a:cs typeface="Lucida Sans Unicode"/>
              </a:rPr>
              <a:t> </a:t>
            </a:r>
            <a:r>
              <a:rPr sz="3050" spc="-275" dirty="0">
                <a:latin typeface="Lucida Sans Unicode"/>
                <a:cs typeface="Lucida Sans Unicode"/>
              </a:rPr>
              <a:t>information</a:t>
            </a:r>
            <a:r>
              <a:rPr sz="3050" spc="204" dirty="0">
                <a:latin typeface="Lucida Sans Unicode"/>
                <a:cs typeface="Lucida Sans Unicode"/>
              </a:rPr>
              <a:t> </a:t>
            </a:r>
            <a:r>
              <a:rPr sz="3050" spc="-120" dirty="0">
                <a:latin typeface="Lucida Sans Unicode"/>
                <a:cs typeface="Lucida Sans Unicode"/>
              </a:rPr>
              <a:t>about </a:t>
            </a:r>
            <a:r>
              <a:rPr sz="3050" spc="-270" dirty="0">
                <a:latin typeface="Lucida Sans Unicode"/>
                <a:cs typeface="Lucida Sans Unicode"/>
              </a:rPr>
              <a:t>how</a:t>
            </a:r>
            <a:r>
              <a:rPr sz="3050" spc="-20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the</a:t>
            </a:r>
            <a:r>
              <a:rPr sz="3050" spc="-170" dirty="0">
                <a:latin typeface="Lucida Sans Unicode"/>
                <a:cs typeface="Lucida Sans Unicode"/>
              </a:rPr>
              <a:t> </a:t>
            </a:r>
            <a:r>
              <a:rPr sz="3050" spc="-300" dirty="0">
                <a:latin typeface="Lucida Sans Unicode"/>
                <a:cs typeface="Lucida Sans Unicode"/>
              </a:rPr>
              <a:t>co-</a:t>
            </a:r>
            <a:r>
              <a:rPr sz="3050" spc="-270" dirty="0">
                <a:latin typeface="Lucida Sans Unicode"/>
                <a:cs typeface="Lucida Sans Unicode"/>
              </a:rPr>
              <a:t>ordinate</a:t>
            </a:r>
            <a:r>
              <a:rPr sz="3050" spc="90" dirty="0">
                <a:latin typeface="Lucida Sans Unicode"/>
                <a:cs typeface="Lucida Sans Unicode"/>
              </a:rPr>
              <a:t> </a:t>
            </a:r>
            <a:r>
              <a:rPr sz="3050" spc="-165" dirty="0">
                <a:latin typeface="Lucida Sans Unicode"/>
                <a:cs typeface="Lucida Sans Unicode"/>
              </a:rPr>
              <a:t>system</a:t>
            </a:r>
            <a:r>
              <a:rPr sz="3050" spc="10" dirty="0">
                <a:latin typeface="Lucida Sans Unicode"/>
                <a:cs typeface="Lucida Sans Unicode"/>
              </a:rPr>
              <a:t> </a:t>
            </a:r>
            <a:r>
              <a:rPr sz="3050" spc="-10" dirty="0">
                <a:latin typeface="Lucida Sans Unicode"/>
                <a:cs typeface="Lucida Sans Unicode"/>
              </a:rPr>
              <a:t>changes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938" y="3804493"/>
            <a:ext cx="104457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95" dirty="0">
                <a:solidFill>
                  <a:srgbClr val="0F0191"/>
                </a:solidFill>
                <a:latin typeface="Times New Roman"/>
                <a:cs typeface="Times New Roman"/>
              </a:rPr>
              <a:t>J!x,</a:t>
            </a:r>
            <a:r>
              <a:rPr sz="2400" i="1" spc="-165" dirty="0">
                <a:solidFill>
                  <a:srgbClr val="0F0191"/>
                </a:solidFill>
                <a:latin typeface="Times New Roman"/>
                <a:cs typeface="Times New Roman"/>
              </a:rPr>
              <a:t> </a:t>
            </a:r>
            <a:r>
              <a:rPr sz="2400" i="1" spc="100" dirty="0">
                <a:solidFill>
                  <a:srgbClr val="2F2889"/>
                </a:solidFill>
                <a:latin typeface="Times New Roman"/>
                <a:cs typeface="Times New Roman"/>
              </a:rPr>
              <a:t>v</a:t>
            </a:r>
            <a:r>
              <a:rPr sz="2400" i="1" spc="100" dirty="0">
                <a:solidFill>
                  <a:srgbClr val="11089C"/>
                </a:solidFill>
                <a:latin typeface="Times New Roman"/>
                <a:cs typeface="Times New Roman"/>
              </a:rPr>
              <a:t>)</a:t>
            </a:r>
            <a:r>
              <a:rPr sz="2400" i="1" spc="-220" dirty="0">
                <a:solidFill>
                  <a:srgbClr val="11089C"/>
                </a:solidFill>
                <a:latin typeface="Times New Roman"/>
                <a:cs typeface="Times New Roman"/>
              </a:rPr>
              <a:t> </a:t>
            </a:r>
            <a:r>
              <a:rPr sz="2400" i="1" spc="-1570" dirty="0">
                <a:solidFill>
                  <a:srgbClr val="362D5D"/>
                </a:solidFill>
                <a:latin typeface="Times New Roman"/>
                <a:cs typeface="Times New Roman"/>
              </a:rPr>
              <a:t>—</a:t>
            </a:r>
            <a:r>
              <a:rPr sz="2400" i="1" spc="-1620" dirty="0">
                <a:solidFill>
                  <a:srgbClr val="362D5D"/>
                </a:solidFill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9031" y="3541315"/>
            <a:ext cx="1039494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2500" algn="l"/>
              </a:tabLst>
            </a:pPr>
            <a:r>
              <a:rPr sz="2600" i="1" dirty="0">
                <a:solidFill>
                  <a:srgbClr val="050797"/>
                </a:solidFill>
                <a:latin typeface="Cambria"/>
                <a:cs typeface="Cambria"/>
              </a:rPr>
              <a:t>k</a:t>
            </a:r>
            <a:r>
              <a:rPr sz="2600" i="1" spc="-40" dirty="0">
                <a:solidFill>
                  <a:srgbClr val="050797"/>
                </a:solidFill>
                <a:latin typeface="Cambria"/>
                <a:cs typeface="Cambria"/>
              </a:rPr>
              <a:t> </a:t>
            </a:r>
            <a:r>
              <a:rPr sz="2600" i="1" dirty="0">
                <a:solidFill>
                  <a:srgbClr val="050797"/>
                </a:solidFill>
                <a:latin typeface="Cambria"/>
                <a:cs typeface="Cambria"/>
              </a:rPr>
              <a:t>T,</a:t>
            </a:r>
            <a:r>
              <a:rPr sz="2600" i="1" spc="-105" dirty="0">
                <a:solidFill>
                  <a:srgbClr val="050797"/>
                </a:solidFill>
                <a:latin typeface="Cambria"/>
                <a:cs typeface="Cambria"/>
              </a:rPr>
              <a:t> </a:t>
            </a:r>
            <a:r>
              <a:rPr sz="2600" i="1" spc="-25" dirty="0">
                <a:solidFill>
                  <a:srgbClr val="1C119C"/>
                </a:solidFill>
                <a:latin typeface="Cambria"/>
                <a:cs typeface="Cambria"/>
              </a:rPr>
              <a:t>,</a:t>
            </a:r>
            <a:r>
              <a:rPr sz="2600" i="1" spc="-25" dirty="0">
                <a:solidFill>
                  <a:srgbClr val="1508AA"/>
                </a:solidFill>
                <a:latin typeface="Cambria"/>
                <a:cs typeface="Cambria"/>
              </a:rPr>
              <a:t>T</a:t>
            </a:r>
            <a:r>
              <a:rPr sz="2600" i="1" dirty="0">
                <a:solidFill>
                  <a:srgbClr val="1508AA"/>
                </a:solidFill>
                <a:latin typeface="Cambria"/>
                <a:cs typeface="Cambria"/>
              </a:rPr>
              <a:t>	</a:t>
            </a:r>
            <a:r>
              <a:rPr sz="2600" i="1" spc="-434" dirty="0">
                <a:solidFill>
                  <a:srgbClr val="1611A3"/>
                </a:solidFill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564" y="3273425"/>
            <a:ext cx="146177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57275" algn="l"/>
              </a:tabLst>
            </a:pPr>
            <a:r>
              <a:rPr sz="2600" i="1" spc="-45" dirty="0">
                <a:solidFill>
                  <a:srgbClr val="08019E"/>
                </a:solidFill>
                <a:latin typeface="Cambria"/>
                <a:cs typeface="Cambria"/>
              </a:rPr>
              <a:t>dT,</a:t>
            </a:r>
            <a:r>
              <a:rPr sz="2600" i="1" spc="-55" dirty="0">
                <a:solidFill>
                  <a:srgbClr val="08019E"/>
                </a:solidFill>
                <a:latin typeface="Cambria"/>
                <a:cs typeface="Cambria"/>
              </a:rPr>
              <a:t> </a:t>
            </a:r>
            <a:r>
              <a:rPr sz="2600" i="1" spc="-330" dirty="0">
                <a:solidFill>
                  <a:srgbClr val="030187"/>
                </a:solidFill>
                <a:latin typeface="Cambria"/>
                <a:cs typeface="Cambria"/>
              </a:rPr>
              <a:t>pq</a:t>
            </a:r>
            <a:r>
              <a:rPr sz="2600" i="1" dirty="0">
                <a:solidFill>
                  <a:srgbClr val="030187"/>
                </a:solidFill>
                <a:latin typeface="Cambria"/>
                <a:cs typeface="Cambria"/>
              </a:rPr>
              <a:t>	</a:t>
            </a:r>
            <a:r>
              <a:rPr sz="2600" i="1" spc="-85" dirty="0">
                <a:solidFill>
                  <a:srgbClr val="210FC1"/>
                </a:solidFill>
                <a:latin typeface="Cambria"/>
                <a:cs typeface="Cambria"/>
              </a:rPr>
              <a:t>âT,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77" y="4731196"/>
            <a:ext cx="7898765" cy="14039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11480" marR="5080" indent="-399415">
              <a:lnSpc>
                <a:spcPts val="3270"/>
              </a:lnSpc>
              <a:spcBef>
                <a:spcPts val="560"/>
              </a:spcBef>
              <a:buChar char="•"/>
              <a:tabLst>
                <a:tab pos="411480" algn="l"/>
                <a:tab pos="427355" algn="l"/>
              </a:tabLst>
            </a:pPr>
            <a:r>
              <a:rPr sz="3050" dirty="0">
                <a:solidFill>
                  <a:srgbClr val="C89C01"/>
                </a:solidFill>
                <a:latin typeface="Lucida Sans Unicode"/>
                <a:cs typeface="Lucida Sans Unicode"/>
              </a:rPr>
              <a:t>	</a:t>
            </a:r>
            <a:r>
              <a:rPr sz="3050" spc="-190" dirty="0">
                <a:latin typeface="Lucida Sans Unicode"/>
                <a:cs typeface="Lucida Sans Unicode"/>
              </a:rPr>
              <a:t>The</a:t>
            </a:r>
            <a:r>
              <a:rPr sz="3050" spc="-55" dirty="0">
                <a:latin typeface="Lucida Sans Unicode"/>
                <a:cs typeface="Lucida Sans Unicode"/>
              </a:rPr>
              <a:t> </a:t>
            </a:r>
            <a:r>
              <a:rPr sz="3050" spc="-100" dirty="0">
                <a:latin typeface="Lucida Sans Unicode"/>
                <a:cs typeface="Lucida Sans Unicode"/>
              </a:rPr>
              <a:t>area</a:t>
            </a:r>
            <a:r>
              <a:rPr sz="3050" spc="-80" dirty="0">
                <a:latin typeface="Lucida Sans Unicode"/>
                <a:cs typeface="Lucida Sans Unicode"/>
              </a:rPr>
              <a:t> </a:t>
            </a:r>
            <a:r>
              <a:rPr sz="3050" spc="-350" dirty="0">
                <a:latin typeface="Lucida Sans Unicode"/>
                <a:cs typeface="Lucida Sans Unicode"/>
              </a:rPr>
              <a:t>of</a:t>
            </a:r>
            <a:r>
              <a:rPr sz="3050" spc="10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the</a:t>
            </a:r>
            <a:r>
              <a:rPr sz="3050" spc="-150" dirty="0">
                <a:latin typeface="Lucida Sans Unicode"/>
                <a:cs typeface="Lucida Sans Unicode"/>
              </a:rPr>
              <a:t> </a:t>
            </a:r>
            <a:r>
              <a:rPr sz="3050" spc="-190" dirty="0">
                <a:latin typeface="Lucida Sans Unicode"/>
                <a:cs typeface="Lucida Sans Unicode"/>
              </a:rPr>
              <a:t>image</a:t>
            </a:r>
            <a:r>
              <a:rPr sz="3050" spc="-150" dirty="0">
                <a:latin typeface="Lucida Sans Unicode"/>
                <a:cs typeface="Lucida Sans Unicode"/>
              </a:rPr>
              <a:t> </a:t>
            </a:r>
            <a:r>
              <a:rPr sz="3050" spc="-90" dirty="0">
                <a:latin typeface="Lucida Sans Unicode"/>
                <a:cs typeface="Lucida Sans Unicode"/>
              </a:rPr>
              <a:t>is</a:t>
            </a:r>
            <a:r>
              <a:rPr sz="3050" spc="-220" dirty="0">
                <a:latin typeface="Lucida Sans Unicode"/>
                <a:cs typeface="Lucida Sans Unicode"/>
              </a:rPr>
              <a:t> </a:t>
            </a:r>
            <a:r>
              <a:rPr sz="3050" spc="-204" dirty="0">
                <a:latin typeface="Lucida Sans Unicode"/>
                <a:cs typeface="Lucida Sans Unicode"/>
              </a:rPr>
              <a:t>invariant</a:t>
            </a:r>
            <a:r>
              <a:rPr sz="3050" spc="25" dirty="0">
                <a:latin typeface="Lucida Sans Unicode"/>
                <a:cs typeface="Lucida Sans Unicode"/>
              </a:rPr>
              <a:t> </a:t>
            </a:r>
            <a:r>
              <a:rPr sz="3050" spc="-365" dirty="0">
                <a:latin typeface="Lucida Sans Unicode"/>
                <a:cs typeface="Lucida Sans Unicode"/>
              </a:rPr>
              <a:t>if</a:t>
            </a:r>
            <a:r>
              <a:rPr sz="3050" spc="135" dirty="0">
                <a:latin typeface="Lucida Sans Unicode"/>
                <a:cs typeface="Lucida Sans Unicode"/>
              </a:rPr>
              <a:t> </a:t>
            </a:r>
            <a:r>
              <a:rPr sz="3050" spc="-175" dirty="0">
                <a:latin typeface="Lucida Sans Unicode"/>
                <a:cs typeface="Lucida Sans Unicode"/>
              </a:rPr>
              <a:t>and</a:t>
            </a:r>
            <a:r>
              <a:rPr sz="3050" spc="-185" dirty="0">
                <a:latin typeface="Lucida Sans Unicode"/>
                <a:cs typeface="Lucida Sans Unicode"/>
              </a:rPr>
              <a:t> </a:t>
            </a:r>
            <a:r>
              <a:rPr sz="3050" spc="-275" dirty="0">
                <a:latin typeface="Lucida Sans Unicode"/>
                <a:cs typeface="Lucida Sans Unicode"/>
              </a:rPr>
              <a:t>only </a:t>
            </a:r>
            <a:r>
              <a:rPr sz="3050" spc="-365" dirty="0">
                <a:latin typeface="Lucida Sans Unicode"/>
                <a:cs typeface="Lucida Sans Unicode"/>
              </a:rPr>
              <a:t>if</a:t>
            </a:r>
            <a:r>
              <a:rPr sz="3050" spc="-75" dirty="0">
                <a:latin typeface="Lucida Sans Unicode"/>
                <a:cs typeface="Lucida Sans Unicode"/>
              </a:rPr>
              <a:t> </a:t>
            </a:r>
            <a:r>
              <a:rPr sz="3050" spc="-204" dirty="0">
                <a:latin typeface="Lucida Sans Unicode"/>
                <a:cs typeface="Lucida Sans Unicode"/>
              </a:rPr>
              <a:t>|J|=1</a:t>
            </a:r>
            <a:r>
              <a:rPr sz="3050" dirty="0">
                <a:latin typeface="Lucida Sans Unicode"/>
                <a:cs typeface="Lucida Sans Unicode"/>
              </a:rPr>
              <a:t> </a:t>
            </a:r>
            <a:r>
              <a:rPr sz="3050" spc="-40" dirty="0">
                <a:latin typeface="Lucida Sans Unicode"/>
                <a:cs typeface="Lucida Sans Unicode"/>
              </a:rPr>
              <a:t>(|J|</a:t>
            </a:r>
            <a:r>
              <a:rPr sz="3050" spc="-355" dirty="0">
                <a:latin typeface="Lucida Sans Unicode"/>
                <a:cs typeface="Lucida Sans Unicode"/>
              </a:rPr>
              <a:t> </a:t>
            </a:r>
            <a:r>
              <a:rPr sz="3050" spc="-45" dirty="0">
                <a:latin typeface="Lucida Sans Unicode"/>
                <a:cs typeface="Lucida Sans Unicode"/>
              </a:rPr>
              <a:t>is</a:t>
            </a:r>
            <a:r>
              <a:rPr sz="3050" spc="-275" dirty="0">
                <a:latin typeface="Lucida Sans Unicode"/>
                <a:cs typeface="Lucida Sans Unicode"/>
              </a:rPr>
              <a:t> </a:t>
            </a:r>
            <a:r>
              <a:rPr sz="3050" spc="-200" dirty="0">
                <a:latin typeface="Lucida Sans Unicode"/>
                <a:cs typeface="Lucida Sans Unicode"/>
              </a:rPr>
              <a:t>the</a:t>
            </a:r>
            <a:r>
              <a:rPr sz="3050" spc="-165" dirty="0">
                <a:latin typeface="Lucida Sans Unicode"/>
                <a:cs typeface="Lucida Sans Unicode"/>
              </a:rPr>
              <a:t> </a:t>
            </a:r>
            <a:r>
              <a:rPr sz="3050" spc="-229" dirty="0">
                <a:latin typeface="Lucida Sans Unicode"/>
                <a:cs typeface="Lucida Sans Unicode"/>
              </a:rPr>
              <a:t>determinant</a:t>
            </a:r>
            <a:r>
              <a:rPr sz="3050" spc="110" dirty="0">
                <a:latin typeface="Lucida Sans Unicode"/>
                <a:cs typeface="Lucida Sans Unicode"/>
              </a:rPr>
              <a:t> </a:t>
            </a:r>
            <a:r>
              <a:rPr sz="3050" spc="-350" dirty="0">
                <a:latin typeface="Lucida Sans Unicode"/>
                <a:cs typeface="Lucida Sans Unicode"/>
              </a:rPr>
              <a:t>of</a:t>
            </a:r>
            <a:r>
              <a:rPr sz="3050" spc="375" dirty="0">
                <a:latin typeface="Lucida Sans Unicode"/>
                <a:cs typeface="Lucida Sans Unicode"/>
              </a:rPr>
              <a:t> </a:t>
            </a:r>
            <a:r>
              <a:rPr sz="3050" spc="-25" dirty="0">
                <a:latin typeface="Lucida Sans Unicode"/>
                <a:cs typeface="Lucida Sans Unicode"/>
              </a:rPr>
              <a:t>J).</a:t>
            </a:r>
            <a:endParaRPr sz="3050">
              <a:latin typeface="Lucida Sans Unicode"/>
              <a:cs typeface="Lucida Sans Unicode"/>
            </a:endParaRPr>
          </a:p>
          <a:p>
            <a:pPr marL="430530" indent="-416559">
              <a:lnSpc>
                <a:spcPct val="100000"/>
              </a:lnSpc>
              <a:spcBef>
                <a:spcPts val="245"/>
              </a:spcBef>
              <a:buClr>
                <a:srgbClr val="C89A00"/>
              </a:buClr>
              <a:buChar char="•"/>
              <a:tabLst>
                <a:tab pos="430530" algn="l"/>
              </a:tabLst>
            </a:pPr>
            <a:r>
              <a:rPr sz="3000" spc="-114" dirty="0">
                <a:latin typeface="Lucida Sans Unicode"/>
                <a:cs typeface="Lucida Sans Unicode"/>
              </a:rPr>
              <a:t>What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spc="-45" dirty="0">
                <a:latin typeface="Lucida Sans Unicode"/>
                <a:cs typeface="Lucida Sans Unicode"/>
              </a:rPr>
              <a:t>is</a:t>
            </a:r>
            <a:r>
              <a:rPr sz="3000" spc="-190" dirty="0">
                <a:latin typeface="Lucida Sans Unicode"/>
                <a:cs typeface="Lucida Sans Unicode"/>
              </a:rPr>
              <a:t> </a:t>
            </a:r>
            <a:r>
              <a:rPr sz="3000" spc="-45" dirty="0">
                <a:latin typeface="Lucida Sans Unicode"/>
                <a:cs typeface="Lucida Sans Unicode"/>
              </a:rPr>
              <a:t>the</a:t>
            </a:r>
            <a:r>
              <a:rPr sz="3000" spc="-40" dirty="0">
                <a:latin typeface="Lucida Sans Unicode"/>
                <a:cs typeface="Lucida Sans Unicode"/>
              </a:rPr>
              <a:t> </a:t>
            </a:r>
            <a:r>
              <a:rPr sz="3000" spc="-100" dirty="0">
                <a:latin typeface="Lucida Sans Unicode"/>
                <a:cs typeface="Lucida Sans Unicode"/>
              </a:rPr>
              <a:t>Jacobian</a:t>
            </a:r>
            <a:r>
              <a:rPr sz="3000" spc="-140" dirty="0">
                <a:latin typeface="Lucida Sans Unicode"/>
                <a:cs typeface="Lucida Sans Unicode"/>
              </a:rPr>
              <a:t> </a:t>
            </a:r>
            <a:r>
              <a:rPr sz="3000" spc="-285" dirty="0">
                <a:latin typeface="Lucida Sans Unicode"/>
                <a:cs typeface="Lucida Sans Unicode"/>
              </a:rPr>
              <a:t>of</a:t>
            </a:r>
            <a:r>
              <a:rPr sz="3000" spc="30" dirty="0">
                <a:latin typeface="Lucida Sans Unicode"/>
                <a:cs typeface="Lucida Sans Unicode"/>
              </a:rPr>
              <a:t> </a:t>
            </a:r>
            <a:r>
              <a:rPr sz="3000" spc="-95" dirty="0">
                <a:latin typeface="Lucida Sans Unicode"/>
                <a:cs typeface="Lucida Sans Unicode"/>
              </a:rPr>
              <a:t>an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190" dirty="0">
                <a:latin typeface="Lucida Sans Unicode"/>
                <a:cs typeface="Lucida Sans Unicode"/>
              </a:rPr>
              <a:t>affine</a:t>
            </a:r>
            <a:r>
              <a:rPr sz="3000" spc="-70" dirty="0">
                <a:latin typeface="Lucida Sans Unicode"/>
                <a:cs typeface="Lucida Sans Unicode"/>
              </a:rPr>
              <a:t> </a:t>
            </a:r>
            <a:r>
              <a:rPr sz="3000" spc="-75" dirty="0">
                <a:latin typeface="Lucida Sans Unicode"/>
                <a:cs typeface="Lucida Sans Unicode"/>
              </a:rPr>
              <a:t>transform?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646" y="303807"/>
            <a:ext cx="508889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985" algn="l"/>
              </a:tabLst>
            </a:pPr>
            <a:r>
              <a:rPr sz="3900" dirty="0">
                <a:solidFill>
                  <a:srgbClr val="0E643B"/>
                </a:solidFill>
              </a:rPr>
              <a:t>Variation</a:t>
            </a:r>
            <a:r>
              <a:rPr sz="3900" spc="204" dirty="0">
                <a:solidFill>
                  <a:srgbClr val="0E643B"/>
                </a:solidFill>
              </a:rPr>
              <a:t> </a:t>
            </a:r>
            <a:r>
              <a:rPr sz="3900" spc="40" dirty="0">
                <a:solidFill>
                  <a:srgbClr val="035633"/>
                </a:solidFill>
              </a:rPr>
              <a:t>of</a:t>
            </a:r>
            <a:r>
              <a:rPr sz="3900" dirty="0">
                <a:solidFill>
                  <a:srgbClr val="035633"/>
                </a:solidFill>
              </a:rPr>
              <a:t>	</a:t>
            </a:r>
            <a:r>
              <a:rPr sz="3900" dirty="0">
                <a:solidFill>
                  <a:srgbClr val="28704D"/>
                </a:solidFill>
              </a:rPr>
              <a:t>Affine</a:t>
            </a:r>
            <a:r>
              <a:rPr sz="3900" spc="500" dirty="0">
                <a:solidFill>
                  <a:srgbClr val="28704D"/>
                </a:solidFill>
              </a:rPr>
              <a:t> </a:t>
            </a:r>
            <a:r>
              <a:rPr sz="3900" spc="-20" dirty="0">
                <a:solidFill>
                  <a:srgbClr val="1A5B41"/>
                </a:solidFill>
              </a:rPr>
              <a:t>(2D)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469075" y="1490940"/>
            <a:ext cx="6962140" cy="27470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427990" indent="-415290">
              <a:lnSpc>
                <a:spcPct val="100000"/>
              </a:lnSpc>
              <a:spcBef>
                <a:spcPts val="1050"/>
              </a:spcBef>
              <a:buClr>
                <a:srgbClr val="C89A00"/>
              </a:buClr>
              <a:buChar char="•"/>
              <a:tabLst>
                <a:tab pos="427990" algn="l"/>
              </a:tabLst>
            </a:pPr>
            <a:r>
              <a:rPr sz="3100" spc="-235" dirty="0">
                <a:latin typeface="Lucida Sans Unicode"/>
                <a:cs typeface="Lucida Sans Unicode"/>
              </a:rPr>
              <a:t>Translation:</a:t>
            </a:r>
            <a:r>
              <a:rPr sz="3100" spc="-10" dirty="0">
                <a:latin typeface="Lucida Sans Unicode"/>
                <a:cs typeface="Lucida Sans Unicode"/>
              </a:rPr>
              <a:t> </a:t>
            </a:r>
            <a:r>
              <a:rPr sz="3100" spc="-145" dirty="0">
                <a:latin typeface="Lucida Sans Unicode"/>
                <a:cs typeface="Lucida Sans Unicode"/>
              </a:rPr>
              <a:t>displacement</a:t>
            </a:r>
            <a:endParaRPr sz="3100">
              <a:latin typeface="Lucida Sans Unicode"/>
              <a:cs typeface="Lucida Sans Unicode"/>
            </a:endParaRPr>
          </a:p>
          <a:p>
            <a:pPr marL="1543050">
              <a:lnSpc>
                <a:spcPct val="100000"/>
              </a:lnSpc>
              <a:spcBef>
                <a:spcPts val="819"/>
              </a:spcBef>
              <a:tabLst>
                <a:tab pos="4454525" algn="l"/>
                <a:tab pos="4820920" algn="l"/>
              </a:tabLst>
            </a:pPr>
            <a:r>
              <a:rPr sz="2600" i="1" dirty="0">
                <a:solidFill>
                  <a:srgbClr val="1813E4"/>
                </a:solidFill>
                <a:latin typeface="Times New Roman"/>
                <a:cs typeface="Times New Roman"/>
              </a:rPr>
              <a:t>T,</a:t>
            </a:r>
            <a:r>
              <a:rPr sz="2600" i="1" spc="170" dirty="0">
                <a:solidFill>
                  <a:srgbClr val="1813E4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0F0AC6"/>
                </a:solidFill>
                <a:latin typeface="Times New Roman"/>
                <a:cs typeface="Times New Roman"/>
              </a:rPr>
              <a:t>(x,</a:t>
            </a:r>
            <a:r>
              <a:rPr sz="2600" spc="-40" dirty="0">
                <a:solidFill>
                  <a:srgbClr val="0F0AC6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28219A"/>
                </a:solidFill>
                <a:latin typeface="Times New Roman"/>
                <a:cs typeface="Times New Roman"/>
              </a:rPr>
              <a:t>y)</a:t>
            </a:r>
            <a:r>
              <a:rPr sz="2600" spc="-10" dirty="0">
                <a:solidFill>
                  <a:srgbClr val="28219A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342891"/>
                </a:solidFill>
                <a:latin typeface="Times New Roman"/>
                <a:cs typeface="Times New Roman"/>
              </a:rPr>
              <a:t>=</a:t>
            </a:r>
            <a:r>
              <a:rPr sz="2600" spc="125" dirty="0">
                <a:solidFill>
                  <a:srgbClr val="342891"/>
                </a:solidFill>
                <a:latin typeface="Times New Roman"/>
                <a:cs typeface="Times New Roman"/>
              </a:rPr>
              <a:t> </a:t>
            </a:r>
            <a:r>
              <a:rPr sz="2600" i="1" spc="320" dirty="0">
                <a:solidFill>
                  <a:srgbClr val="110ACF"/>
                </a:solidFill>
                <a:latin typeface="Times New Roman"/>
                <a:cs typeface="Times New Roman"/>
              </a:rPr>
              <a:t>x</a:t>
            </a:r>
            <a:r>
              <a:rPr sz="2600" i="1" spc="320" dirty="0">
                <a:solidFill>
                  <a:srgbClr val="0300C3"/>
                </a:solidFill>
                <a:latin typeface="Times New Roman"/>
                <a:cs typeface="Times New Roman"/>
              </a:rPr>
              <a:t>+</a:t>
            </a:r>
            <a:r>
              <a:rPr sz="2600" i="1" spc="-254" dirty="0">
                <a:solidFill>
                  <a:srgbClr val="0300C3"/>
                </a:solidFill>
                <a:latin typeface="Times New Roman"/>
                <a:cs typeface="Times New Roman"/>
              </a:rPr>
              <a:t> </a:t>
            </a:r>
            <a:r>
              <a:rPr sz="2600" spc="-310" dirty="0">
                <a:solidFill>
                  <a:srgbClr val="0A00AE"/>
                </a:solidFill>
                <a:latin typeface="Times New Roman"/>
                <a:cs typeface="Times New Roman"/>
              </a:rPr>
              <a:t>o()()</a:t>
            </a:r>
            <a:r>
              <a:rPr sz="2600" dirty="0">
                <a:solidFill>
                  <a:srgbClr val="0A00AE"/>
                </a:solidFill>
                <a:latin typeface="Times New Roman"/>
                <a:cs typeface="Times New Roman"/>
              </a:rPr>
              <a:t>	</a:t>
            </a:r>
            <a:r>
              <a:rPr sz="2600" i="1" spc="-515" dirty="0">
                <a:solidFill>
                  <a:srgbClr val="0E0ADD"/>
                </a:solidFill>
                <a:latin typeface="Times New Roman"/>
                <a:cs typeface="Times New Roman"/>
              </a:rPr>
              <a:t>T</a:t>
            </a:r>
            <a:r>
              <a:rPr sz="2600" i="1" dirty="0">
                <a:solidFill>
                  <a:srgbClr val="0E0ADD"/>
                </a:solidFill>
                <a:latin typeface="Times New Roman"/>
                <a:cs typeface="Times New Roman"/>
              </a:rPr>
              <a:t>	</a:t>
            </a:r>
            <a:r>
              <a:rPr sz="2600" i="1" spc="50" dirty="0">
                <a:solidFill>
                  <a:srgbClr val="0E03CC"/>
                </a:solidFill>
                <a:latin typeface="Times New Roman"/>
                <a:cs typeface="Times New Roman"/>
              </a:rPr>
              <a:t>$x, </a:t>
            </a:r>
            <a:r>
              <a:rPr sz="2600" i="1" spc="155" dirty="0">
                <a:solidFill>
                  <a:srgbClr val="2A1CAA"/>
                </a:solidFill>
                <a:latin typeface="Times New Roman"/>
                <a:cs typeface="Times New Roman"/>
              </a:rPr>
              <a:t>y</a:t>
            </a:r>
            <a:r>
              <a:rPr sz="2600" i="1" spc="155" dirty="0">
                <a:solidFill>
                  <a:srgbClr val="0C07C3"/>
                </a:solidFill>
                <a:latin typeface="Times New Roman"/>
                <a:cs typeface="Times New Roman"/>
              </a:rPr>
              <a:t>)</a:t>
            </a:r>
            <a:r>
              <a:rPr sz="2600" i="1" spc="-360" dirty="0">
                <a:solidFill>
                  <a:srgbClr val="0C07C3"/>
                </a:solidFill>
                <a:latin typeface="Times New Roman"/>
                <a:cs typeface="Times New Roman"/>
              </a:rPr>
              <a:t> </a:t>
            </a:r>
            <a:r>
              <a:rPr sz="2600" i="1" spc="175" dirty="0">
                <a:solidFill>
                  <a:srgbClr val="2F2B82"/>
                </a:solidFill>
                <a:latin typeface="Times New Roman"/>
                <a:cs typeface="Times New Roman"/>
              </a:rPr>
              <a:t>=</a:t>
            </a:r>
            <a:r>
              <a:rPr sz="2600" i="1" spc="345" dirty="0">
                <a:solidFill>
                  <a:srgbClr val="2F2B82"/>
                </a:solidFill>
                <a:latin typeface="Times New Roman"/>
                <a:cs typeface="Times New Roman"/>
              </a:rPr>
              <a:t> </a:t>
            </a:r>
            <a:r>
              <a:rPr sz="2600" i="1" spc="-40" dirty="0">
                <a:solidFill>
                  <a:srgbClr val="180A93"/>
                </a:solidFill>
                <a:latin typeface="Times New Roman"/>
                <a:cs typeface="Times New Roman"/>
              </a:rPr>
              <a:t>y</a:t>
            </a:r>
            <a:r>
              <a:rPr sz="2600" i="1" spc="-190" dirty="0">
                <a:solidFill>
                  <a:srgbClr val="180A93"/>
                </a:solidFill>
                <a:latin typeface="Times New Roman"/>
                <a:cs typeface="Times New Roman"/>
              </a:rPr>
              <a:t> </a:t>
            </a:r>
            <a:r>
              <a:rPr sz="2600" i="1" spc="175" dirty="0">
                <a:solidFill>
                  <a:srgbClr val="1A0C8A"/>
                </a:solidFill>
                <a:latin typeface="Times New Roman"/>
                <a:cs typeface="Times New Roman"/>
              </a:rPr>
              <a:t>+</a:t>
            </a:r>
            <a:r>
              <a:rPr sz="2600" i="1" spc="-305" dirty="0">
                <a:solidFill>
                  <a:srgbClr val="1A0C8A"/>
                </a:solidFill>
                <a:latin typeface="Times New Roman"/>
                <a:cs typeface="Times New Roman"/>
              </a:rPr>
              <a:t> </a:t>
            </a:r>
            <a:r>
              <a:rPr sz="2600" i="1" spc="-325" dirty="0">
                <a:solidFill>
                  <a:srgbClr val="1308BF"/>
                </a:solidFill>
                <a:latin typeface="Times New Roman"/>
                <a:cs typeface="Times New Roman"/>
              </a:rPr>
              <a:t>b„„</a:t>
            </a:r>
            <a:endParaRPr sz="2600">
              <a:latin typeface="Times New Roman"/>
              <a:cs typeface="Times New Roman"/>
            </a:endParaRPr>
          </a:p>
          <a:p>
            <a:pPr marL="423545" indent="-408305">
              <a:lnSpc>
                <a:spcPct val="100000"/>
              </a:lnSpc>
              <a:spcBef>
                <a:spcPts val="1090"/>
              </a:spcBef>
              <a:buClr>
                <a:srgbClr val="CA9A03"/>
              </a:buClr>
              <a:buChar char="•"/>
              <a:tabLst>
                <a:tab pos="423545" algn="l"/>
              </a:tabLst>
            </a:pPr>
            <a:r>
              <a:rPr sz="3000" spc="-90" dirty="0">
                <a:latin typeface="Lucida Sans Unicode"/>
                <a:cs typeface="Lucida Sans Unicode"/>
              </a:rPr>
              <a:t>Euclidean</a:t>
            </a:r>
            <a:r>
              <a:rPr sz="3000" spc="25" dirty="0">
                <a:latin typeface="Lucida Sans Unicode"/>
                <a:cs typeface="Lucida Sans Unicode"/>
              </a:rPr>
              <a:t> </a:t>
            </a:r>
            <a:r>
              <a:rPr sz="3000" spc="-180" dirty="0">
                <a:latin typeface="Lucida Sans Unicode"/>
                <a:cs typeface="Lucida Sans Unicode"/>
              </a:rPr>
              <a:t>(rigid):</a:t>
            </a:r>
            <a:r>
              <a:rPr sz="3000" spc="-75" dirty="0">
                <a:latin typeface="Lucida Sans Unicode"/>
                <a:cs typeface="Lucida Sans Unicode"/>
              </a:rPr>
              <a:t> </a:t>
            </a:r>
            <a:r>
              <a:rPr sz="3000" spc="-195" dirty="0">
                <a:latin typeface="Lucida Sans Unicode"/>
                <a:cs typeface="Lucida Sans Unicode"/>
              </a:rPr>
              <a:t>translation</a:t>
            </a:r>
            <a:r>
              <a:rPr sz="3000" spc="-105" dirty="0">
                <a:latin typeface="Lucida Sans Unicode"/>
                <a:cs typeface="Lucida Sans Unicode"/>
              </a:rPr>
              <a:t> </a:t>
            </a:r>
            <a:r>
              <a:rPr sz="3000" spc="-430" dirty="0">
                <a:latin typeface="Lucida Sans Unicode"/>
                <a:cs typeface="Lucida Sans Unicode"/>
              </a:rPr>
              <a:t>+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rotation</a:t>
            </a:r>
            <a:endParaRPr sz="3000">
              <a:latin typeface="Lucida Sans Unicode"/>
              <a:cs typeface="Lucida Sans Unicode"/>
            </a:endParaRPr>
          </a:p>
          <a:p>
            <a:pPr marL="2085975">
              <a:lnSpc>
                <a:spcPct val="100000"/>
              </a:lnSpc>
              <a:spcBef>
                <a:spcPts val="30"/>
              </a:spcBef>
              <a:tabLst>
                <a:tab pos="3589654" algn="l"/>
              </a:tabLst>
            </a:pPr>
            <a:r>
              <a:rPr sz="2850" i="1" dirty="0">
                <a:solidFill>
                  <a:srgbClr val="1808E4"/>
                </a:solidFill>
                <a:latin typeface="Times New Roman"/>
                <a:cs typeface="Times New Roman"/>
              </a:rPr>
              <a:t>T,(x•</a:t>
            </a:r>
            <a:r>
              <a:rPr sz="2850" i="1" spc="120" dirty="0">
                <a:solidFill>
                  <a:srgbClr val="1808E4"/>
                </a:solidFill>
                <a:latin typeface="Times New Roman"/>
                <a:cs typeface="Times New Roman"/>
              </a:rPr>
              <a:t> </a:t>
            </a:r>
            <a:r>
              <a:rPr sz="2850" i="1" spc="-25" dirty="0">
                <a:solidFill>
                  <a:srgbClr val="130AAF"/>
                </a:solidFill>
                <a:latin typeface="Times New Roman"/>
                <a:cs typeface="Times New Roman"/>
              </a:rPr>
              <a:t>1)</a:t>
            </a:r>
            <a:r>
              <a:rPr sz="2850" i="1" spc="-25" dirty="0">
                <a:solidFill>
                  <a:srgbClr val="1A1557"/>
                </a:solidFill>
                <a:latin typeface="Times New Roman"/>
                <a:cs typeface="Times New Roman"/>
              </a:rPr>
              <a:t>'</a:t>
            </a:r>
            <a:r>
              <a:rPr sz="2850" i="1" dirty="0">
                <a:solidFill>
                  <a:srgbClr val="1A1557"/>
                </a:solidFill>
                <a:latin typeface="Times New Roman"/>
                <a:cs typeface="Times New Roman"/>
              </a:rPr>
              <a:t>	</a:t>
            </a:r>
            <a:r>
              <a:rPr sz="2850" spc="-275" dirty="0">
                <a:solidFill>
                  <a:srgbClr val="0E08AF"/>
                </a:solidFill>
                <a:latin typeface="Times New Roman"/>
                <a:cs typeface="Times New Roman"/>
              </a:rPr>
              <a:t>aoo</a:t>
            </a:r>
            <a:r>
              <a:rPr sz="2850" spc="85" dirty="0">
                <a:solidFill>
                  <a:srgbClr val="0E08A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1A0AC3"/>
                </a:solidFill>
                <a:latin typeface="Times New Roman"/>
                <a:cs typeface="Times New Roman"/>
              </a:rPr>
              <a:t>+</a:t>
            </a:r>
            <a:r>
              <a:rPr sz="2850" spc="-180" dirty="0">
                <a:solidFill>
                  <a:srgbClr val="1A0AC3"/>
                </a:solidFill>
                <a:latin typeface="Times New Roman"/>
                <a:cs typeface="Times New Roman"/>
              </a:rPr>
              <a:t> </a:t>
            </a:r>
            <a:r>
              <a:rPr sz="2850" spc="100" dirty="0">
                <a:solidFill>
                  <a:srgbClr val="0E0872"/>
                </a:solidFill>
                <a:latin typeface="Times New Roman"/>
                <a:cs typeface="Times New Roman"/>
              </a:rPr>
              <a:t>xcos</a:t>
            </a:r>
            <a:r>
              <a:rPr sz="2850" spc="-275" dirty="0">
                <a:solidFill>
                  <a:srgbClr val="0E0872"/>
                </a:solidFill>
                <a:latin typeface="Times New Roman"/>
                <a:cs typeface="Times New Roman"/>
              </a:rPr>
              <a:t> </a:t>
            </a:r>
            <a:r>
              <a:rPr sz="2850" i="1" spc="-520" dirty="0">
                <a:solidFill>
                  <a:srgbClr val="2116CA"/>
                </a:solidFill>
                <a:latin typeface="Times New Roman"/>
                <a:cs typeface="Times New Roman"/>
              </a:rPr>
              <a:t>Q</a:t>
            </a:r>
            <a:r>
              <a:rPr sz="2850" i="1" spc="-370" dirty="0">
                <a:solidFill>
                  <a:srgbClr val="2116CA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1311C6"/>
                </a:solidFill>
                <a:latin typeface="Times New Roman"/>
                <a:cs typeface="Times New Roman"/>
              </a:rPr>
              <a:t>+</a:t>
            </a:r>
            <a:r>
              <a:rPr sz="2850" i="1" spc="-155" dirty="0">
                <a:solidFill>
                  <a:srgbClr val="1311C6"/>
                </a:solidFill>
                <a:latin typeface="Times New Roman"/>
                <a:cs typeface="Times New Roman"/>
              </a:rPr>
              <a:t> </a:t>
            </a:r>
            <a:r>
              <a:rPr sz="2850" spc="-95" dirty="0">
                <a:solidFill>
                  <a:srgbClr val="23119C"/>
                </a:solidFill>
                <a:latin typeface="Times New Roman"/>
                <a:cs typeface="Times New Roman"/>
              </a:rPr>
              <a:t>y</a:t>
            </a:r>
            <a:r>
              <a:rPr sz="2850" spc="-280" dirty="0">
                <a:solidFill>
                  <a:srgbClr val="23119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31269E"/>
                </a:solidFill>
                <a:latin typeface="Times New Roman"/>
                <a:cs typeface="Times New Roman"/>
              </a:rPr>
              <a:t>sin</a:t>
            </a:r>
            <a:r>
              <a:rPr sz="2850" spc="60" dirty="0">
                <a:solidFill>
                  <a:srgbClr val="31269E"/>
                </a:solidFill>
                <a:latin typeface="Times New Roman"/>
                <a:cs typeface="Times New Roman"/>
              </a:rPr>
              <a:t> </a:t>
            </a:r>
            <a:r>
              <a:rPr sz="2850" spc="-525" dirty="0">
                <a:solidFill>
                  <a:srgbClr val="0F0CA3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  <a:p>
            <a:pPr marL="2093595">
              <a:lnSpc>
                <a:spcPct val="100000"/>
              </a:lnSpc>
              <a:spcBef>
                <a:spcPts val="1070"/>
              </a:spcBef>
              <a:tabLst>
                <a:tab pos="2452370" algn="l"/>
                <a:tab pos="5363845" algn="l"/>
              </a:tabLst>
            </a:pPr>
            <a:r>
              <a:rPr sz="3000" i="1" spc="-50" dirty="0">
                <a:solidFill>
                  <a:srgbClr val="0A08DB"/>
                </a:solidFill>
                <a:latin typeface="Times New Roman"/>
                <a:cs typeface="Times New Roman"/>
              </a:rPr>
              <a:t>T</a:t>
            </a:r>
            <a:r>
              <a:rPr sz="3000" i="1" dirty="0">
                <a:solidFill>
                  <a:srgbClr val="0A08DB"/>
                </a:solidFill>
                <a:latin typeface="Times New Roman"/>
                <a:cs typeface="Times New Roman"/>
              </a:rPr>
              <a:t>	</a:t>
            </a:r>
            <a:r>
              <a:rPr sz="3000" i="1" spc="-85" dirty="0">
                <a:solidFill>
                  <a:srgbClr val="0F0CBF"/>
                </a:solidFill>
                <a:latin typeface="Times New Roman"/>
                <a:cs typeface="Times New Roman"/>
              </a:rPr>
              <a:t>$x,</a:t>
            </a:r>
            <a:r>
              <a:rPr sz="3000" i="1" spc="-105" dirty="0">
                <a:solidFill>
                  <a:srgbClr val="0F0CBF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21119C"/>
                </a:solidFill>
                <a:latin typeface="Times New Roman"/>
                <a:cs typeface="Times New Roman"/>
              </a:rPr>
              <a:t>y</a:t>
            </a:r>
            <a:r>
              <a:rPr sz="3000" i="1" dirty="0">
                <a:solidFill>
                  <a:srgbClr val="0703D1"/>
                </a:solidFill>
                <a:latin typeface="Times New Roman"/>
                <a:cs typeface="Times New Roman"/>
              </a:rPr>
              <a:t>)</a:t>
            </a:r>
            <a:r>
              <a:rPr sz="3000" i="1" dirty="0">
                <a:solidFill>
                  <a:srgbClr val="211193"/>
                </a:solidFill>
                <a:latin typeface="Times New Roman"/>
                <a:cs typeface="Times New Roman"/>
              </a:rPr>
              <a:t>=</a:t>
            </a:r>
            <a:r>
              <a:rPr sz="3000" i="1" dirty="0">
                <a:solidFill>
                  <a:srgbClr val="150CD8"/>
                </a:solidFill>
                <a:latin typeface="Times New Roman"/>
                <a:cs typeface="Times New Roman"/>
              </a:rPr>
              <a:t>big </a:t>
            </a:r>
            <a:r>
              <a:rPr sz="3000" i="1" spc="-1225" dirty="0">
                <a:solidFill>
                  <a:srgbClr val="281F8E"/>
                </a:solidFill>
                <a:latin typeface="Times New Roman"/>
                <a:cs typeface="Times New Roman"/>
              </a:rPr>
              <a:t>—</a:t>
            </a:r>
            <a:r>
              <a:rPr sz="3000" i="1" spc="-20" dirty="0">
                <a:solidFill>
                  <a:srgbClr val="281F8E"/>
                </a:solidFill>
                <a:latin typeface="Times New Roman"/>
                <a:cs typeface="Times New Roman"/>
              </a:rPr>
              <a:t> </a:t>
            </a:r>
            <a:r>
              <a:rPr sz="3000" i="1" spc="-60" dirty="0">
                <a:solidFill>
                  <a:srgbClr val="0E05BD"/>
                </a:solidFill>
                <a:latin typeface="Times New Roman"/>
                <a:cs typeface="Times New Roman"/>
              </a:rPr>
              <a:t>x</a:t>
            </a:r>
            <a:r>
              <a:rPr sz="3000" i="1" spc="-220" dirty="0">
                <a:solidFill>
                  <a:srgbClr val="0E05BD"/>
                </a:solidFill>
                <a:latin typeface="Times New Roman"/>
                <a:cs typeface="Times New Roman"/>
              </a:rPr>
              <a:t> </a:t>
            </a:r>
            <a:r>
              <a:rPr sz="3000" i="1" spc="-25" dirty="0">
                <a:solidFill>
                  <a:srgbClr val="1A139C"/>
                </a:solidFill>
                <a:latin typeface="Times New Roman"/>
                <a:cs typeface="Times New Roman"/>
              </a:rPr>
              <a:t>sY</a:t>
            </a:r>
            <a:r>
              <a:rPr sz="3000" i="1" dirty="0">
                <a:solidFill>
                  <a:srgbClr val="1A139C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solidFill>
                  <a:srgbClr val="13137B"/>
                </a:solidFill>
                <a:latin typeface="Times New Roman"/>
                <a:cs typeface="Times New Roman"/>
              </a:rPr>
              <a:t>+</a:t>
            </a:r>
            <a:r>
              <a:rPr sz="3000" spc="-85" dirty="0">
                <a:solidFill>
                  <a:srgbClr val="13137B"/>
                </a:solidFill>
                <a:latin typeface="Times New Roman"/>
                <a:cs typeface="Times New Roman"/>
              </a:rPr>
              <a:t> </a:t>
            </a:r>
            <a:r>
              <a:rPr sz="3000" spc="-180" dirty="0">
                <a:solidFill>
                  <a:srgbClr val="11019C"/>
                </a:solidFill>
                <a:latin typeface="Times New Roman"/>
                <a:cs typeface="Times New Roman"/>
              </a:rPr>
              <a:t>y</a:t>
            </a:r>
            <a:r>
              <a:rPr sz="3000" spc="-270" dirty="0">
                <a:solidFill>
                  <a:srgbClr val="11019C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130FCD"/>
                </a:solidFill>
                <a:latin typeface="Times New Roman"/>
                <a:cs typeface="Times New Roman"/>
              </a:rPr>
              <a:t>cos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410" y="4729956"/>
            <a:ext cx="1250950" cy="11957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000" i="1" dirty="0">
                <a:solidFill>
                  <a:srgbClr val="0000C1"/>
                </a:solidFill>
                <a:latin typeface="Times New Roman"/>
                <a:cs typeface="Times New Roman"/>
              </a:rPr>
              <a:t>+</a:t>
            </a:r>
            <a:r>
              <a:rPr sz="3000" i="1" spc="-145" dirty="0">
                <a:solidFill>
                  <a:srgbClr val="0000C1"/>
                </a:solidFill>
                <a:latin typeface="Times New Roman"/>
                <a:cs typeface="Times New Roman"/>
              </a:rPr>
              <a:t> </a:t>
            </a:r>
            <a:r>
              <a:rPr sz="3000" spc="-180" dirty="0">
                <a:solidFill>
                  <a:srgbClr val="0C0A93"/>
                </a:solidFill>
                <a:latin typeface="Times New Roman"/>
                <a:cs typeface="Times New Roman"/>
              </a:rPr>
              <a:t>y</a:t>
            </a:r>
            <a:r>
              <a:rPr sz="3000" spc="-315" dirty="0">
                <a:solidFill>
                  <a:srgbClr val="0C0A9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1A05BF"/>
                </a:solidFill>
                <a:latin typeface="Times New Roman"/>
                <a:cs typeface="Times New Roman"/>
              </a:rPr>
              <a:t>sÙ</a:t>
            </a:r>
            <a:endParaRPr sz="30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005"/>
              </a:spcBef>
            </a:pPr>
            <a:r>
              <a:rPr sz="3000" dirty="0">
                <a:solidFill>
                  <a:srgbClr val="0E05C3"/>
                </a:solidFill>
                <a:latin typeface="Times New Roman"/>
                <a:cs typeface="Times New Roman"/>
              </a:rPr>
              <a:t>+</a:t>
            </a:r>
            <a:r>
              <a:rPr sz="3000" spc="-85" dirty="0">
                <a:solidFill>
                  <a:srgbClr val="0E05C3"/>
                </a:solidFill>
                <a:latin typeface="Times New Roman"/>
                <a:cs typeface="Times New Roman"/>
              </a:rPr>
              <a:t> </a:t>
            </a:r>
            <a:r>
              <a:rPr sz="3000" spc="-180" dirty="0">
                <a:solidFill>
                  <a:srgbClr val="1A05A1"/>
                </a:solidFill>
                <a:latin typeface="Times New Roman"/>
                <a:cs typeface="Times New Roman"/>
              </a:rPr>
              <a:t>y</a:t>
            </a:r>
            <a:r>
              <a:rPr sz="3000" spc="-270" dirty="0">
                <a:solidFill>
                  <a:srgbClr val="1A05A1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0803B8"/>
                </a:solidFill>
                <a:latin typeface="Times New Roman"/>
                <a:cs typeface="Times New Roman"/>
              </a:rPr>
              <a:t>cos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481" y="4338045"/>
            <a:ext cx="5561330" cy="22790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265" indent="-405765">
              <a:lnSpc>
                <a:spcPct val="100000"/>
              </a:lnSpc>
              <a:spcBef>
                <a:spcPts val="365"/>
              </a:spcBef>
              <a:buClr>
                <a:srgbClr val="C89A00"/>
              </a:buClr>
              <a:buChar char="•"/>
              <a:tabLst>
                <a:tab pos="469265" algn="l"/>
              </a:tabLst>
            </a:pPr>
            <a:r>
              <a:rPr sz="2950" spc="-130" dirty="0">
                <a:latin typeface="Lucida Sans Unicode"/>
                <a:cs typeface="Lucida Sans Unicode"/>
              </a:rPr>
              <a:t>Similarity:</a:t>
            </a:r>
            <a:r>
              <a:rPr sz="2950" spc="-30" dirty="0">
                <a:latin typeface="Lucida Sans Unicode"/>
                <a:cs typeface="Lucida Sans Unicode"/>
              </a:rPr>
              <a:t> </a:t>
            </a:r>
            <a:r>
              <a:rPr sz="2950" spc="-65" dirty="0">
                <a:latin typeface="Lucida Sans Unicode"/>
                <a:cs typeface="Lucida Sans Unicode"/>
              </a:rPr>
              <a:t>Euclidean</a:t>
            </a:r>
            <a:r>
              <a:rPr sz="2950" spc="-110" dirty="0">
                <a:latin typeface="Lucida Sans Unicode"/>
                <a:cs typeface="Lucida Sans Unicode"/>
              </a:rPr>
              <a:t> </a:t>
            </a:r>
            <a:r>
              <a:rPr sz="2950" spc="-470" dirty="0">
                <a:latin typeface="Lucida Sans Unicode"/>
                <a:cs typeface="Lucida Sans Unicode"/>
              </a:rPr>
              <a:t>+</a:t>
            </a:r>
            <a:r>
              <a:rPr sz="2950" spc="-204" dirty="0">
                <a:latin typeface="Lucida Sans Unicode"/>
                <a:cs typeface="Lucida Sans Unicode"/>
              </a:rPr>
              <a:t> </a:t>
            </a:r>
            <a:r>
              <a:rPr sz="2950" spc="-10" dirty="0">
                <a:latin typeface="Lucida Sans Unicode"/>
                <a:cs typeface="Lucida Sans Unicode"/>
              </a:rPr>
              <a:t>scaling</a:t>
            </a:r>
            <a:endParaRPr sz="2950">
              <a:latin typeface="Lucida Sans Unicode"/>
              <a:cs typeface="Lucida Sans Unicode"/>
            </a:endParaRPr>
          </a:p>
          <a:p>
            <a:pPr marL="1755775">
              <a:lnSpc>
                <a:spcPct val="100000"/>
              </a:lnSpc>
              <a:spcBef>
                <a:spcPts val="280"/>
              </a:spcBef>
            </a:pPr>
            <a:r>
              <a:rPr sz="3000" i="1" spc="110" dirty="0">
                <a:solidFill>
                  <a:srgbClr val="0C05DF"/>
                </a:solidFill>
                <a:latin typeface="Times New Roman"/>
                <a:cs typeface="Times New Roman"/>
              </a:rPr>
              <a:t>T,(x,</a:t>
            </a:r>
            <a:r>
              <a:rPr sz="3000" i="1" spc="-335" dirty="0">
                <a:solidFill>
                  <a:srgbClr val="0C05D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F05B5"/>
                </a:solidFill>
                <a:latin typeface="Times New Roman"/>
                <a:cs typeface="Times New Roman"/>
              </a:rPr>
              <a:t>y)</a:t>
            </a:r>
            <a:r>
              <a:rPr sz="3000" spc="-245" dirty="0">
                <a:solidFill>
                  <a:srgbClr val="0F05B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11190"/>
                </a:solidFill>
                <a:latin typeface="Times New Roman"/>
                <a:cs typeface="Times New Roman"/>
              </a:rPr>
              <a:t>=</a:t>
            </a:r>
            <a:r>
              <a:rPr sz="3000" spc="-100" dirty="0">
                <a:solidFill>
                  <a:srgbClr val="21119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A0CC4"/>
                </a:solidFill>
                <a:latin typeface="Times New Roman"/>
                <a:cs typeface="Times New Roman"/>
              </a:rPr>
              <a:t>a</a:t>
            </a:r>
            <a:r>
              <a:rPr sz="4500" spc="7" baseline="-13888" dirty="0">
                <a:solidFill>
                  <a:srgbClr val="1A0CC4"/>
                </a:solidFill>
                <a:latin typeface="Times New Roman"/>
                <a:cs typeface="Times New Roman"/>
              </a:rPr>
              <a:t>u</a:t>
            </a:r>
            <a:r>
              <a:rPr sz="4500" spc="-1027" baseline="-13888" dirty="0">
                <a:solidFill>
                  <a:srgbClr val="1A0CC4"/>
                </a:solidFill>
                <a:latin typeface="Times New Roman"/>
                <a:cs typeface="Times New Roman"/>
              </a:rPr>
              <a:t>x</a:t>
            </a:r>
            <a:r>
              <a:rPr sz="3000" i="1" spc="5" dirty="0">
                <a:solidFill>
                  <a:srgbClr val="21186E"/>
                </a:solidFill>
                <a:latin typeface="Times New Roman"/>
                <a:cs typeface="Times New Roman"/>
              </a:rPr>
              <a:t>+</a:t>
            </a:r>
            <a:r>
              <a:rPr sz="3000" i="1" spc="-135" dirty="0">
                <a:solidFill>
                  <a:srgbClr val="21186E"/>
                </a:solidFill>
                <a:latin typeface="Times New Roman"/>
                <a:cs typeface="Times New Roman"/>
              </a:rPr>
              <a:t> </a:t>
            </a:r>
            <a:r>
              <a:rPr sz="3000" i="1" spc="75" dirty="0">
                <a:solidFill>
                  <a:srgbClr val="181590"/>
                </a:solidFill>
                <a:latin typeface="Times New Roman"/>
                <a:cs typeface="Times New Roman"/>
              </a:rPr>
              <a:t>s,</a:t>
            </a:r>
            <a:r>
              <a:rPr sz="3000" i="1" spc="75" dirty="0">
                <a:solidFill>
                  <a:srgbClr val="0C03B1"/>
                </a:solidFill>
                <a:latin typeface="Times New Roman"/>
                <a:cs typeface="Times New Roman"/>
              </a:rPr>
              <a:t>{x</a:t>
            </a:r>
            <a:r>
              <a:rPr sz="3000" spc="75" dirty="0">
                <a:solidFill>
                  <a:srgbClr val="110FBD"/>
                </a:solidFill>
                <a:latin typeface="Times New Roman"/>
                <a:cs typeface="Times New Roman"/>
              </a:rPr>
              <a:t>cos</a:t>
            </a:r>
            <a:endParaRPr sz="3000">
              <a:latin typeface="Times New Roman"/>
              <a:cs typeface="Times New Roman"/>
            </a:endParaRPr>
          </a:p>
          <a:p>
            <a:pPr marL="1755775">
              <a:lnSpc>
                <a:spcPct val="100000"/>
              </a:lnSpc>
              <a:spcBef>
                <a:spcPts val="1005"/>
              </a:spcBef>
              <a:tabLst>
                <a:tab pos="3274695" algn="l"/>
              </a:tabLst>
            </a:pPr>
            <a:r>
              <a:rPr sz="3000" i="1" spc="-85" dirty="0">
                <a:solidFill>
                  <a:srgbClr val="1C0FEB"/>
                </a:solidFill>
                <a:latin typeface="Times New Roman"/>
                <a:cs typeface="Times New Roman"/>
              </a:rPr>
              <a:t>T„</a:t>
            </a:r>
            <a:r>
              <a:rPr sz="3000" i="1" spc="-85" dirty="0">
                <a:solidFill>
                  <a:srgbClr val="0C05CA"/>
                </a:solidFill>
                <a:latin typeface="Times New Roman"/>
                <a:cs typeface="Times New Roman"/>
              </a:rPr>
              <a:t>(x,</a:t>
            </a:r>
            <a:r>
              <a:rPr sz="3000" i="1" spc="-180" dirty="0">
                <a:solidFill>
                  <a:srgbClr val="0C05CA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1101BC"/>
                </a:solidFill>
                <a:latin typeface="Times New Roman"/>
                <a:cs typeface="Times New Roman"/>
              </a:rPr>
              <a:t>y)</a:t>
            </a:r>
            <a:r>
              <a:rPr sz="3000" dirty="0">
                <a:solidFill>
                  <a:srgbClr val="1101BC"/>
                </a:solidFill>
                <a:latin typeface="Times New Roman"/>
                <a:cs typeface="Times New Roman"/>
              </a:rPr>
              <a:t>	</a:t>
            </a:r>
            <a:r>
              <a:rPr sz="3000" spc="-480" dirty="0">
                <a:solidFill>
                  <a:srgbClr val="0800C6"/>
                </a:solidFill>
                <a:latin typeface="Times New Roman"/>
                <a:cs typeface="Times New Roman"/>
              </a:rPr>
              <a:t>boo</a:t>
            </a:r>
            <a:r>
              <a:rPr sz="3000" spc="-225" dirty="0">
                <a:solidFill>
                  <a:srgbClr val="0800C6"/>
                </a:solidFill>
                <a:latin typeface="Times New Roman"/>
                <a:cs typeface="Times New Roman"/>
              </a:rPr>
              <a:t> </a:t>
            </a:r>
            <a:r>
              <a:rPr sz="3000" i="1" spc="-540" dirty="0">
                <a:solidFill>
                  <a:srgbClr val="0C03C8"/>
                </a:solidFill>
                <a:latin typeface="Times New Roman"/>
                <a:cs typeface="Times New Roman"/>
              </a:rPr>
              <a:t>+</a:t>
            </a:r>
            <a:r>
              <a:rPr sz="3000" spc="85" dirty="0">
                <a:solidFill>
                  <a:srgbClr val="3A2DAE"/>
                </a:solidFill>
                <a:latin typeface="Times New Roman"/>
                <a:cs typeface="Times New Roman"/>
              </a:rPr>
              <a:t>„</a:t>
            </a:r>
            <a:r>
              <a:rPr sz="3000" i="1" spc="-409" dirty="0">
                <a:solidFill>
                  <a:srgbClr val="1A0AC3"/>
                </a:solidFill>
                <a:latin typeface="Times New Roman"/>
                <a:cs typeface="Times New Roman"/>
              </a:rPr>
              <a:t>s</a:t>
            </a:r>
            <a:r>
              <a:rPr sz="3000" spc="360" dirty="0">
                <a:solidFill>
                  <a:srgbClr val="1813BF"/>
                </a:solidFill>
                <a:latin typeface="Times New Roman"/>
                <a:cs typeface="Times New Roman"/>
              </a:rPr>
              <a:t>(—</a:t>
            </a:r>
            <a:r>
              <a:rPr sz="3000" spc="-515" dirty="0">
                <a:solidFill>
                  <a:srgbClr val="1813BF"/>
                </a:solidFill>
                <a:latin typeface="Times New Roman"/>
                <a:cs typeface="Times New Roman"/>
              </a:rPr>
              <a:t>x</a:t>
            </a:r>
            <a:r>
              <a:rPr sz="3000" spc="145" dirty="0">
                <a:solidFill>
                  <a:srgbClr val="1308BA"/>
                </a:solidFill>
                <a:latin typeface="Times New Roman"/>
                <a:cs typeface="Times New Roman"/>
              </a:rPr>
              <a:t>sin</a:t>
            </a:r>
            <a:endParaRPr sz="300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spcBef>
                <a:spcPts val="2455"/>
              </a:spcBef>
            </a:pPr>
            <a:r>
              <a:rPr sz="2500" spc="-204" dirty="0">
                <a:latin typeface="Lucida Sans Unicode"/>
                <a:cs typeface="Lucida Sans Unicode"/>
              </a:rPr>
              <a:t>(for</a:t>
            </a:r>
            <a:r>
              <a:rPr sz="2500" spc="-210" dirty="0">
                <a:latin typeface="Lucida Sans Unicode"/>
                <a:cs typeface="Lucida Sans Unicode"/>
              </a:rPr>
              <a:t> </a:t>
            </a:r>
            <a:r>
              <a:rPr sz="2500" spc="-215" dirty="0">
                <a:latin typeface="Lucida Sans Unicode"/>
                <a:cs typeface="Lucida Sans Unicode"/>
              </a:rPr>
              <a:t>isotropic</a:t>
            </a:r>
            <a:r>
              <a:rPr sz="2500" spc="60" dirty="0">
                <a:latin typeface="Lucida Sans Unicode"/>
                <a:cs typeface="Lucida Sans Unicode"/>
              </a:rPr>
              <a:t> </a:t>
            </a:r>
            <a:r>
              <a:rPr sz="2500" spc="-165" dirty="0">
                <a:latin typeface="Lucida Sans Unicode"/>
                <a:cs typeface="Lucida Sans Unicode"/>
              </a:rPr>
              <a:t>scaling,</a:t>
            </a:r>
            <a:r>
              <a:rPr sz="2500" spc="35" dirty="0">
                <a:latin typeface="Lucida Sans Unicode"/>
                <a:cs typeface="Lucida Sans Unicode"/>
              </a:rPr>
              <a:t> </a:t>
            </a:r>
            <a:r>
              <a:rPr sz="2500" spc="-220" dirty="0">
                <a:latin typeface="Lucida Sans Unicode"/>
                <a:cs typeface="Lucida Sans Unicode"/>
              </a:rPr>
              <a:t>sx</a:t>
            </a:r>
            <a:r>
              <a:rPr sz="2500" spc="-254" dirty="0">
                <a:latin typeface="Lucida Sans Unicode"/>
                <a:cs typeface="Lucida Sans Unicode"/>
              </a:rPr>
              <a:t> </a:t>
            </a:r>
            <a:r>
              <a:rPr sz="2500" spc="-400" dirty="0">
                <a:latin typeface="Lucida Sans Unicode"/>
                <a:cs typeface="Lucida Sans Unicode"/>
              </a:rPr>
              <a:t>=</a:t>
            </a:r>
            <a:r>
              <a:rPr sz="2500" spc="-204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sy)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695" y="4848820"/>
            <a:ext cx="580429" cy="10269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7960" y="4848820"/>
            <a:ext cx="759023" cy="10269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4171" y="4848820"/>
            <a:ext cx="553640" cy="10269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0718" y="4848820"/>
            <a:ext cx="1134070" cy="10269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216785" algn="l"/>
              </a:tabLst>
            </a:pPr>
            <a:r>
              <a:rPr sz="5700" spc="1537" baseline="8040" dirty="0">
                <a:solidFill>
                  <a:srgbClr val="C6A554"/>
                </a:solidFill>
              </a:rPr>
              <a:t>i</a:t>
            </a:r>
            <a:r>
              <a:rPr sz="3800" spc="-140" dirty="0">
                <a:solidFill>
                  <a:srgbClr val="0C5B36"/>
                </a:solidFill>
              </a:rPr>
              <a:t>Type</a:t>
            </a:r>
            <a:r>
              <a:rPr sz="3800" spc="-135" dirty="0">
                <a:solidFill>
                  <a:srgbClr val="0C5B36"/>
                </a:solidFill>
              </a:rPr>
              <a:t>s</a:t>
            </a:r>
            <a:r>
              <a:rPr sz="3800" spc="345" dirty="0">
                <a:solidFill>
                  <a:srgbClr val="0C5B36"/>
                </a:solidFill>
              </a:rPr>
              <a:t> </a:t>
            </a:r>
            <a:r>
              <a:rPr sz="3800" spc="50" dirty="0">
                <a:solidFill>
                  <a:srgbClr val="08673A"/>
                </a:solidFill>
              </a:rPr>
              <a:t>of</a:t>
            </a:r>
            <a:r>
              <a:rPr sz="3800" dirty="0">
                <a:solidFill>
                  <a:srgbClr val="08673A"/>
                </a:solidFill>
              </a:rPr>
              <a:t>	</a:t>
            </a:r>
            <a:r>
              <a:rPr sz="3800" spc="135" dirty="0">
                <a:solidFill>
                  <a:srgbClr val="115B3D"/>
                </a:solidFill>
              </a:rPr>
              <a:t>transformations</a:t>
            </a:r>
            <a:r>
              <a:rPr sz="3800" spc="210" dirty="0">
                <a:solidFill>
                  <a:srgbClr val="115B3D"/>
                </a:solidFill>
              </a:rPr>
              <a:t> </a:t>
            </a:r>
            <a:r>
              <a:rPr sz="3800" spc="-20" dirty="0">
                <a:solidFill>
                  <a:srgbClr val="074B2F"/>
                </a:solidFill>
              </a:rPr>
              <a:t>(2D)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459179" y="1620935"/>
            <a:ext cx="8001634" cy="300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9420" indent="-414020">
              <a:lnSpc>
                <a:spcPct val="100000"/>
              </a:lnSpc>
              <a:spcBef>
                <a:spcPts val="125"/>
              </a:spcBef>
              <a:buClr>
                <a:srgbClr val="C89A00"/>
              </a:buClr>
              <a:buChar char="•"/>
              <a:tabLst>
                <a:tab pos="439420" algn="l"/>
              </a:tabLst>
            </a:pPr>
            <a:r>
              <a:rPr sz="3000" spc="-204" dirty="0">
                <a:latin typeface="Lucida Sans Unicode"/>
                <a:cs typeface="Lucida Sans Unicode"/>
              </a:rPr>
              <a:t>Affine:</a:t>
            </a:r>
            <a:r>
              <a:rPr sz="3000" spc="-35" dirty="0">
                <a:latin typeface="Lucida Sans Unicode"/>
                <a:cs typeface="Lucida Sans Unicode"/>
              </a:rPr>
              <a:t> </a:t>
            </a:r>
            <a:r>
              <a:rPr sz="3000" spc="-170" dirty="0">
                <a:latin typeface="Lucida Sans Unicode"/>
                <a:cs typeface="Lucida Sans Unicode"/>
              </a:rPr>
              <a:t>Similarity</a:t>
            </a:r>
            <a:r>
              <a:rPr sz="3000" spc="-5" dirty="0">
                <a:latin typeface="Lucida Sans Unicode"/>
                <a:cs typeface="Lucida Sans Unicode"/>
              </a:rPr>
              <a:t> </a:t>
            </a:r>
            <a:r>
              <a:rPr sz="3000" spc="-430" dirty="0">
                <a:latin typeface="Lucida Sans Unicode"/>
                <a:cs typeface="Lucida Sans Unicode"/>
              </a:rPr>
              <a:t>+</a:t>
            </a:r>
            <a:r>
              <a:rPr sz="3000" spc="-30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shearing</a:t>
            </a:r>
            <a:endParaRPr sz="3000">
              <a:latin typeface="Lucida Sans Unicode"/>
              <a:cs typeface="Lucida Sans Unicode"/>
            </a:endParaRPr>
          </a:p>
          <a:p>
            <a:pPr marL="2283460">
              <a:lnSpc>
                <a:spcPct val="100000"/>
              </a:lnSpc>
              <a:spcBef>
                <a:spcPts val="2350"/>
              </a:spcBef>
              <a:tabLst>
                <a:tab pos="5009515" algn="l"/>
                <a:tab pos="5866130" algn="l"/>
              </a:tabLst>
            </a:pPr>
            <a:r>
              <a:rPr sz="2850" i="1" spc="-105" dirty="0">
                <a:solidFill>
                  <a:srgbClr val="0E03B1"/>
                </a:solidFill>
                <a:latin typeface="Times New Roman"/>
                <a:cs typeface="Times New Roman"/>
              </a:rPr>
              <a:t>T,</a:t>
            </a:r>
            <a:r>
              <a:rPr sz="2850" i="1" spc="-75" dirty="0">
                <a:solidFill>
                  <a:srgbClr val="0E03B1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0505B1"/>
                </a:solidFill>
                <a:latin typeface="Times New Roman"/>
                <a:cs typeface="Times New Roman"/>
              </a:rPr>
              <a:t>$x,</a:t>
            </a:r>
            <a:r>
              <a:rPr sz="2850" i="1" spc="-80" dirty="0">
                <a:solidFill>
                  <a:srgbClr val="0505B1"/>
                </a:solidFill>
                <a:latin typeface="Times New Roman"/>
                <a:cs typeface="Times New Roman"/>
              </a:rPr>
              <a:t> </a:t>
            </a:r>
            <a:r>
              <a:rPr sz="2850" i="1" spc="70" dirty="0">
                <a:solidFill>
                  <a:srgbClr val="0A00BF"/>
                </a:solidFill>
                <a:latin typeface="Times New Roman"/>
                <a:cs typeface="Times New Roman"/>
              </a:rPr>
              <a:t>y)</a:t>
            </a:r>
            <a:r>
              <a:rPr sz="2850" i="1" spc="-195" dirty="0">
                <a:solidFill>
                  <a:srgbClr val="0A00BF"/>
                </a:solidFill>
                <a:latin typeface="Times New Roman"/>
                <a:cs typeface="Times New Roman"/>
              </a:rPr>
              <a:t> </a:t>
            </a:r>
            <a:r>
              <a:rPr sz="2850" i="1" spc="-1785" dirty="0">
                <a:solidFill>
                  <a:srgbClr val="131159"/>
                </a:solidFill>
                <a:latin typeface="Times New Roman"/>
                <a:cs typeface="Times New Roman"/>
              </a:rPr>
              <a:t>—</a:t>
            </a:r>
            <a:r>
              <a:rPr sz="2850" i="1" spc="-1095" dirty="0">
                <a:solidFill>
                  <a:srgbClr val="131159"/>
                </a:solidFill>
                <a:latin typeface="Times New Roman"/>
                <a:cs typeface="Times New Roman"/>
              </a:rPr>
              <a:t>—</a:t>
            </a:r>
            <a:r>
              <a:rPr sz="2850" i="1" spc="-360" dirty="0">
                <a:solidFill>
                  <a:srgbClr val="0E05BC"/>
                </a:solidFill>
                <a:latin typeface="Times New Roman"/>
                <a:cs typeface="Times New Roman"/>
              </a:rPr>
              <a:t>app</a:t>
            </a:r>
            <a:r>
              <a:rPr sz="2850" i="1" spc="-150" dirty="0">
                <a:solidFill>
                  <a:srgbClr val="0E05BC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0303B3"/>
                </a:solidFill>
                <a:latin typeface="Times New Roman"/>
                <a:cs typeface="Times New Roman"/>
              </a:rPr>
              <a:t>+</a:t>
            </a:r>
            <a:r>
              <a:rPr sz="2850" i="1" spc="-210" dirty="0">
                <a:solidFill>
                  <a:srgbClr val="0303B3"/>
                </a:solidFill>
                <a:latin typeface="Times New Roman"/>
                <a:cs typeface="Times New Roman"/>
              </a:rPr>
              <a:t> </a:t>
            </a:r>
            <a:r>
              <a:rPr sz="2850" i="1" spc="-25" dirty="0">
                <a:solidFill>
                  <a:srgbClr val="0A00BC"/>
                </a:solidFill>
                <a:latin typeface="Times New Roman"/>
                <a:cs typeface="Times New Roman"/>
              </a:rPr>
              <a:t>a,</a:t>
            </a:r>
            <a:r>
              <a:rPr sz="2850" i="1" dirty="0">
                <a:solidFill>
                  <a:srgbClr val="0A00BC"/>
                </a:solidFill>
                <a:latin typeface="Times New Roman"/>
                <a:cs typeface="Times New Roman"/>
              </a:rPr>
              <a:t>	</a:t>
            </a:r>
            <a:r>
              <a:rPr sz="2850" i="1" spc="195" dirty="0">
                <a:solidFill>
                  <a:srgbClr val="0C0890"/>
                </a:solidFill>
                <a:latin typeface="Times New Roman"/>
                <a:cs typeface="Times New Roman"/>
              </a:rPr>
              <a:t>x</a:t>
            </a:r>
            <a:r>
              <a:rPr sz="2850" i="1" spc="195" dirty="0">
                <a:solidFill>
                  <a:srgbClr val="3A2F95"/>
                </a:solidFill>
                <a:latin typeface="Times New Roman"/>
                <a:cs typeface="Times New Roman"/>
              </a:rPr>
              <a:t>+</a:t>
            </a:r>
            <a:r>
              <a:rPr sz="2850" i="1" spc="-275" dirty="0">
                <a:solidFill>
                  <a:srgbClr val="3A2F95"/>
                </a:solidFill>
                <a:latin typeface="Times New Roman"/>
                <a:cs typeface="Times New Roman"/>
              </a:rPr>
              <a:t> </a:t>
            </a:r>
            <a:r>
              <a:rPr sz="2850" i="1" spc="-50" dirty="0">
                <a:solidFill>
                  <a:srgbClr val="0701A1"/>
                </a:solidFill>
                <a:latin typeface="Times New Roman"/>
                <a:cs typeface="Times New Roman"/>
              </a:rPr>
              <a:t>a</a:t>
            </a:r>
            <a:r>
              <a:rPr sz="2850" i="1" dirty="0">
                <a:solidFill>
                  <a:srgbClr val="0701A1"/>
                </a:solidFill>
                <a:latin typeface="Times New Roman"/>
                <a:cs typeface="Times New Roman"/>
              </a:rPr>
              <a:t>	</a:t>
            </a:r>
            <a:r>
              <a:rPr sz="2850" i="1" spc="-130" dirty="0">
                <a:solidFill>
                  <a:srgbClr val="0701A1"/>
                </a:solidFill>
                <a:latin typeface="Times New Roman"/>
                <a:cs typeface="Times New Roman"/>
              </a:rPr>
              <a:t>,</a:t>
            </a:r>
            <a:r>
              <a:rPr sz="2850" i="1" spc="-335" dirty="0">
                <a:solidFill>
                  <a:srgbClr val="0701A1"/>
                </a:solidFill>
                <a:latin typeface="Times New Roman"/>
                <a:cs typeface="Times New Roman"/>
              </a:rPr>
              <a:t> </a:t>
            </a:r>
            <a:r>
              <a:rPr sz="2850" i="1" spc="-50" dirty="0">
                <a:solidFill>
                  <a:srgbClr val="1C119E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2284095">
              <a:lnSpc>
                <a:spcPct val="100000"/>
              </a:lnSpc>
              <a:spcBef>
                <a:spcPts val="1395"/>
              </a:spcBef>
              <a:tabLst>
                <a:tab pos="2651125" algn="l"/>
              </a:tabLst>
            </a:pPr>
            <a:r>
              <a:rPr sz="2750" i="1" spc="10" dirty="0">
                <a:solidFill>
                  <a:srgbClr val="1303E1"/>
                </a:solidFill>
                <a:latin typeface="Times New Roman"/>
                <a:cs typeface="Times New Roman"/>
              </a:rPr>
              <a:t>T</a:t>
            </a:r>
            <a:r>
              <a:rPr sz="2750" i="1" dirty="0">
                <a:solidFill>
                  <a:srgbClr val="1303E1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0A03DA"/>
                </a:solidFill>
                <a:latin typeface="Times New Roman"/>
                <a:cs typeface="Times New Roman"/>
              </a:rPr>
              <a:t>(x,</a:t>
            </a:r>
            <a:r>
              <a:rPr sz="2750" spc="10" dirty="0">
                <a:solidFill>
                  <a:srgbClr val="0A03DA"/>
                </a:solidFill>
                <a:latin typeface="Times New Roman"/>
                <a:cs typeface="Times New Roman"/>
              </a:rPr>
              <a:t> </a:t>
            </a:r>
            <a:r>
              <a:rPr sz="2750" spc="125" dirty="0">
                <a:solidFill>
                  <a:srgbClr val="281CA5"/>
                </a:solidFill>
                <a:latin typeface="Times New Roman"/>
                <a:cs typeface="Times New Roman"/>
              </a:rPr>
              <a:t>y)</a:t>
            </a:r>
            <a:r>
              <a:rPr sz="2750" spc="-235" dirty="0">
                <a:solidFill>
                  <a:srgbClr val="281CA5"/>
                </a:solidFill>
                <a:latin typeface="Times New Roman"/>
                <a:cs typeface="Times New Roman"/>
              </a:rPr>
              <a:t> </a:t>
            </a:r>
            <a:r>
              <a:rPr sz="2750" spc="60" dirty="0">
                <a:solidFill>
                  <a:srgbClr val="130C8A"/>
                </a:solidFill>
                <a:latin typeface="Times New Roman"/>
                <a:cs typeface="Times New Roman"/>
              </a:rPr>
              <a:t>=</a:t>
            </a:r>
            <a:r>
              <a:rPr sz="2750" spc="15" dirty="0">
                <a:solidFill>
                  <a:srgbClr val="130C8A"/>
                </a:solidFill>
                <a:latin typeface="Times New Roman"/>
                <a:cs typeface="Times New Roman"/>
              </a:rPr>
              <a:t> </a:t>
            </a:r>
            <a:r>
              <a:rPr sz="2750" i="1" spc="-375" dirty="0">
                <a:solidFill>
                  <a:srgbClr val="0F08B8"/>
                </a:solidFill>
                <a:latin typeface="Times New Roman"/>
                <a:cs typeface="Times New Roman"/>
              </a:rPr>
              <a:t>bqq</a:t>
            </a:r>
            <a:r>
              <a:rPr sz="2750" i="1" spc="185" dirty="0">
                <a:solidFill>
                  <a:srgbClr val="0F08B8"/>
                </a:solidFill>
                <a:latin typeface="Times New Roman"/>
                <a:cs typeface="Times New Roman"/>
              </a:rPr>
              <a:t> </a:t>
            </a:r>
            <a:r>
              <a:rPr sz="2750" spc="75" dirty="0">
                <a:solidFill>
                  <a:srgbClr val="0C0AAC"/>
                </a:solidFill>
                <a:latin typeface="Times New Roman"/>
                <a:cs typeface="Times New Roman"/>
              </a:rPr>
              <a:t>+</a:t>
            </a:r>
            <a:r>
              <a:rPr sz="2750" spc="-140" dirty="0">
                <a:solidFill>
                  <a:srgbClr val="0C0AAC"/>
                </a:solidFill>
                <a:latin typeface="Times New Roman"/>
                <a:cs typeface="Times New Roman"/>
              </a:rPr>
              <a:t> </a:t>
            </a:r>
            <a:r>
              <a:rPr sz="4125" spc="-15" baseline="1010" dirty="0">
                <a:solidFill>
                  <a:srgbClr val="160AC6"/>
                </a:solidFill>
                <a:latin typeface="Times New Roman"/>
                <a:cs typeface="Times New Roman"/>
              </a:rPr>
              <a:t>b</a:t>
            </a:r>
            <a:r>
              <a:rPr sz="2400" spc="-15" baseline="-22569" dirty="0">
                <a:solidFill>
                  <a:srgbClr val="160AC6"/>
                </a:solidFill>
                <a:latin typeface="Times New Roman"/>
                <a:cs typeface="Times New Roman"/>
              </a:rPr>
              <a:t>l</a:t>
            </a:r>
            <a:r>
              <a:rPr sz="4125" spc="-15" baseline="-14141" dirty="0">
                <a:solidFill>
                  <a:srgbClr val="160AC6"/>
                </a:solidFill>
                <a:latin typeface="Times New Roman"/>
                <a:cs typeface="Times New Roman"/>
              </a:rPr>
              <a:t>o*</a:t>
            </a:r>
            <a:r>
              <a:rPr sz="2750" i="1" spc="-10" dirty="0">
                <a:solidFill>
                  <a:srgbClr val="1108B5"/>
                </a:solidFill>
                <a:latin typeface="Times New Roman"/>
                <a:cs typeface="Times New Roman"/>
              </a:rPr>
              <a:t>+</a:t>
            </a:r>
            <a:r>
              <a:rPr sz="2750" i="1" spc="-10" dirty="0">
                <a:solidFill>
                  <a:srgbClr val="0800B5"/>
                </a:solidFill>
                <a:latin typeface="Times New Roman"/>
                <a:cs typeface="Times New Roman"/>
              </a:rPr>
              <a:t>bp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750">
              <a:latin typeface="Times New Roman"/>
              <a:cs typeface="Times New Roman"/>
            </a:endParaRPr>
          </a:p>
          <a:p>
            <a:pPr marL="749935" marR="43180" indent="-316230">
              <a:lnSpc>
                <a:spcPts val="3060"/>
              </a:lnSpc>
              <a:tabLst>
                <a:tab pos="756285" algn="l"/>
              </a:tabLst>
            </a:pPr>
            <a:r>
              <a:rPr sz="2650" spc="-50" dirty="0">
                <a:solidFill>
                  <a:srgbClr val="4D7046"/>
                </a:solidFill>
                <a:latin typeface="Lucida Sans Unicode"/>
                <a:cs typeface="Lucida Sans Unicode"/>
              </a:rPr>
              <a:t>a</a:t>
            </a:r>
            <a:r>
              <a:rPr sz="2650" dirty="0">
                <a:solidFill>
                  <a:srgbClr val="4D7046"/>
                </a:solidFill>
                <a:latin typeface="Lucida Sans Unicode"/>
                <a:cs typeface="Lucida Sans Unicode"/>
              </a:rPr>
              <a:t>		</a:t>
            </a:r>
            <a:r>
              <a:rPr sz="2650" spc="-60" dirty="0">
                <a:latin typeface="Lucida Sans Unicode"/>
                <a:cs typeface="Lucida Sans Unicode"/>
              </a:rPr>
              <a:t>Some</a:t>
            </a:r>
            <a:r>
              <a:rPr sz="2650" spc="-200" dirty="0">
                <a:latin typeface="Lucida Sans Unicode"/>
                <a:cs typeface="Lucida Sans Unicode"/>
              </a:rPr>
              <a:t> </a:t>
            </a:r>
            <a:r>
              <a:rPr sz="2650" spc="-185" dirty="0">
                <a:latin typeface="Lucida Sans Unicode"/>
                <a:cs typeface="Lucida Sans Unicode"/>
              </a:rPr>
              <a:t>illustrations</a:t>
            </a:r>
            <a:r>
              <a:rPr sz="2650" spc="-25" dirty="0">
                <a:latin typeface="Lucida Sans Unicode"/>
                <a:cs typeface="Lucida Sans Unicode"/>
              </a:rPr>
              <a:t> </a:t>
            </a:r>
            <a:r>
              <a:rPr sz="2650" spc="-290" dirty="0">
                <a:latin typeface="Lucida Sans Unicode"/>
                <a:cs typeface="Lucida Sans Unicode"/>
              </a:rPr>
              <a:t>of</a:t>
            </a:r>
            <a:r>
              <a:rPr sz="2650" spc="-50" dirty="0">
                <a:latin typeface="Lucida Sans Unicode"/>
                <a:cs typeface="Lucida Sans Unicode"/>
              </a:rPr>
              <a:t> </a:t>
            </a:r>
            <a:r>
              <a:rPr sz="2650" spc="-140" dirty="0">
                <a:latin typeface="Lucida Sans Unicode"/>
                <a:cs typeface="Lucida Sans Unicode"/>
              </a:rPr>
              <a:t>shearing</a:t>
            </a:r>
            <a:r>
              <a:rPr sz="2650" spc="-70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effects</a:t>
            </a:r>
            <a:r>
              <a:rPr sz="2650" spc="10" dirty="0">
                <a:latin typeface="Lucida Sans Unicode"/>
                <a:cs typeface="Lucida Sans Unicode"/>
              </a:rPr>
              <a:t> </a:t>
            </a:r>
            <a:r>
              <a:rPr sz="2650" spc="-145" dirty="0">
                <a:latin typeface="Lucida Sans Unicode"/>
                <a:cs typeface="Lucida Sans Unicode"/>
              </a:rPr>
              <a:t>(courtesy</a:t>
            </a:r>
            <a:r>
              <a:rPr sz="2650" spc="50" dirty="0">
                <a:latin typeface="Lucida Sans Unicode"/>
                <a:cs typeface="Lucida Sans Unicode"/>
              </a:rPr>
              <a:t> </a:t>
            </a:r>
            <a:r>
              <a:rPr sz="2650" spc="-320" dirty="0">
                <a:latin typeface="Lucida Sans Unicode"/>
                <a:cs typeface="Lucida Sans Unicode"/>
              </a:rPr>
              <a:t>of </a:t>
            </a:r>
            <a:r>
              <a:rPr sz="2650" spc="-100" dirty="0">
                <a:latin typeface="Lucida Sans Unicode"/>
                <a:cs typeface="Lucida Sans Unicode"/>
              </a:rPr>
              <a:t>Luis</a:t>
            </a:r>
            <a:r>
              <a:rPr sz="2650" spc="-85" dirty="0">
                <a:latin typeface="Lucida Sans Unicode"/>
                <a:cs typeface="Lucida Sans Unicode"/>
              </a:rPr>
              <a:t> </a:t>
            </a:r>
            <a:r>
              <a:rPr sz="2650" spc="-10" dirty="0">
                <a:latin typeface="Lucida Sans Unicode"/>
                <a:cs typeface="Lucida Sans Unicode"/>
              </a:rPr>
              <a:t>Ibanez)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414" y="3402210"/>
            <a:ext cx="8447483" cy="30450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554" y="2187773"/>
            <a:ext cx="580429" cy="10269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5820" y="2187773"/>
            <a:ext cx="491132" cy="10269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4141" y="2187773"/>
            <a:ext cx="339328" cy="10269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0320" y="2187773"/>
            <a:ext cx="964406" cy="10269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1141" y="2598539"/>
            <a:ext cx="1071562" cy="2053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55936"/>
                </a:solidFill>
              </a:rPr>
              <a:t>Affine</a:t>
            </a:r>
            <a:r>
              <a:rPr sz="3800" spc="690" dirty="0">
                <a:solidFill>
                  <a:srgbClr val="055936"/>
                </a:solidFill>
              </a:rPr>
              <a:t> </a:t>
            </a:r>
            <a:r>
              <a:rPr sz="3800" spc="95" dirty="0">
                <a:solidFill>
                  <a:srgbClr val="0E5D38"/>
                </a:solidFill>
              </a:rPr>
              <a:t>transform</a:t>
            </a:r>
            <a:endParaRPr sz="3800"/>
          </a:p>
        </p:txBody>
      </p:sp>
      <p:sp>
        <p:nvSpPr>
          <p:cNvPr id="9" name="object 9"/>
          <p:cNvSpPr txBox="1"/>
          <p:nvPr/>
        </p:nvSpPr>
        <p:spPr>
          <a:xfrm>
            <a:off x="880973" y="1610766"/>
            <a:ext cx="360426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2650" spc="-50" dirty="0">
                <a:solidFill>
                  <a:srgbClr val="3B7231"/>
                </a:solidFill>
                <a:latin typeface="Lucida Sans Unicode"/>
                <a:cs typeface="Lucida Sans Unicode"/>
              </a:rPr>
              <a:t>a</a:t>
            </a:r>
            <a:r>
              <a:rPr sz="2650" dirty="0">
                <a:solidFill>
                  <a:srgbClr val="3B7231"/>
                </a:solidFill>
                <a:latin typeface="Lucida Sans Unicode"/>
                <a:cs typeface="Lucida Sans Unicode"/>
              </a:rPr>
              <a:t>	</a:t>
            </a:r>
            <a:r>
              <a:rPr sz="2650" spc="-120" dirty="0">
                <a:latin typeface="Lucida Sans Unicode"/>
                <a:cs typeface="Lucida Sans Unicode"/>
              </a:rPr>
              <a:t>Shearing</a:t>
            </a:r>
            <a:r>
              <a:rPr sz="2650" spc="-45" dirty="0">
                <a:latin typeface="Lucida Sans Unicode"/>
                <a:cs typeface="Lucida Sans Unicode"/>
              </a:rPr>
              <a:t> </a:t>
            </a:r>
            <a:r>
              <a:rPr sz="2650" spc="-125" dirty="0">
                <a:latin typeface="Lucida Sans Unicode"/>
                <a:cs typeface="Lucida Sans Unicode"/>
              </a:rPr>
              <a:t>in</a:t>
            </a:r>
            <a:r>
              <a:rPr sz="2650" spc="-185" dirty="0">
                <a:latin typeface="Lucida Sans Unicode"/>
                <a:cs typeface="Lucida Sans Unicode"/>
              </a:rPr>
              <a:t> </a:t>
            </a:r>
            <a:r>
              <a:rPr sz="2650" spc="-310" dirty="0">
                <a:latin typeface="Lucida Sans Unicode"/>
                <a:cs typeface="Lucida Sans Unicode"/>
              </a:rPr>
              <a:t>x-</a:t>
            </a:r>
            <a:r>
              <a:rPr sz="2650" spc="-235" dirty="0">
                <a:latin typeface="Lucida Sans Unicode"/>
                <a:cs typeface="Lucida Sans Unicode"/>
              </a:rPr>
              <a:t>direction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6510" y="2375991"/>
            <a:ext cx="49720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25" dirty="0">
                <a:solidFill>
                  <a:srgbClr val="110FC1"/>
                </a:solidFill>
                <a:latin typeface="Cambria"/>
                <a:cs typeface="Cambria"/>
              </a:rPr>
              <a:t>‘0</a:t>
            </a:r>
            <a:r>
              <a:rPr sz="1750" spc="425" dirty="0">
                <a:solidFill>
                  <a:srgbClr val="0C016B"/>
                </a:solidFill>
                <a:latin typeface="Cambria"/>
                <a:cs typeface="Cambria"/>
              </a:rPr>
              <a:t>1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7581" y="6444704"/>
            <a:ext cx="1022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50" dirty="0">
                <a:solidFill>
                  <a:srgbClr val="2F2F2F"/>
                </a:solidFill>
                <a:latin typeface="Consolas"/>
                <a:cs typeface="Consolas"/>
              </a:rPr>
              <a:t>9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301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Digital Image Processing Lecture Geometric Transformation</vt:lpstr>
      <vt:lpstr> Review</vt:lpstr>
      <vt:lpstr>Af£ine Transformation (con'd)</vt:lpstr>
      <vt:lpstr>General Formulation</vt:lpstr>
      <vt:lpstr>! Finding Coefficients</vt:lpstr>
      <vt:lpstr>/acobian</vt:lpstr>
      <vt:lpstr>Variation of Affine (2D)</vt:lpstr>
      <vt:lpstr>iTypes of transformations (2D)</vt:lpstr>
      <vt:lpstr>Affine transform</vt:lpstr>
      <vt:lpstr>Affine transform</vt:lpstr>
      <vt:lpstr>Invariant Properties</vt:lpstr>
      <vt:lpstr>iTypes of transformations (2D)</vt:lpstr>
      <vt:lpstr>Least-Squares Estimation</vt:lpstr>
      <vt:lpstr>Least-Squares Estimation - Affine</vt:lpstr>
      <vt:lpstr>Least-Squares Estimation - Affine</vt:lpstr>
      <vt:lpstr>Some remarks</vt:lpstr>
      <vt:lpstr>Real Application</vt:lpstr>
      <vt:lpstr>PowerPoint Presentation</vt:lpstr>
      <vt:lpstr>Fusion of medical information</vt:lpstr>
      <vt:lpstr>Change Detection</vt:lpstr>
      <vt:lpstr>Computer—assisted surgery</vt:lpstr>
      <vt:lpstr>What is needed?</vt:lpstr>
      <vt:lpstr>What might be a good feature?</vt:lpstr>
      <vt:lpstr>Feature Extraction</vt:lpstr>
      <vt:lpstr>Features in Correspondence (crossover &amp; branching points)</vt:lpstr>
      <vt:lpstr>Features in Correspondence (vessel centerline points)</vt:lpstr>
      <vt:lpstr>Transformańon Models</vt:lpstr>
      <vt:lpstr>Transformation Model Hierarchy</vt:lpstr>
      <vt:lpstr>Objective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Lecture Geometric Transformation</dc:title>
  <cp:lastModifiedBy>patilap</cp:lastModifiedBy>
  <cp:revision>1</cp:revision>
  <dcterms:created xsi:type="dcterms:W3CDTF">2025-02-07T09:29:16Z</dcterms:created>
  <dcterms:modified xsi:type="dcterms:W3CDTF">2025-02-07T09:30:45Z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2025-02-07T00:00:00Z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2025-02-07T00:00:00Z</vt:filetime>
  </property>
</Properties>
</file>