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81" r:id="rId4"/>
    <p:sldId id="282" r:id="rId5"/>
    <p:sldId id="283" r:id="rId6"/>
    <p:sldId id="286" r:id="rId7"/>
    <p:sldId id="285" r:id="rId8"/>
    <p:sldId id="284" r:id="rId9"/>
    <p:sldId id="257" r:id="rId10"/>
    <p:sldId id="259" r:id="rId11"/>
    <p:sldId id="261" r:id="rId12"/>
    <p:sldId id="287" r:id="rId13"/>
    <p:sldId id="260" r:id="rId14"/>
    <p:sldId id="288" r:id="rId15"/>
    <p:sldId id="289" r:id="rId16"/>
    <p:sldId id="262" r:id="rId17"/>
    <p:sldId id="263" r:id="rId18"/>
    <p:sldId id="291" r:id="rId19"/>
    <p:sldId id="293" r:id="rId20"/>
    <p:sldId id="290" r:id="rId21"/>
    <p:sldId id="292" r:id="rId22"/>
    <p:sldId id="267" r:id="rId23"/>
    <p:sldId id="268" r:id="rId24"/>
    <p:sldId id="266" r:id="rId25"/>
    <p:sldId id="265" r:id="rId26"/>
    <p:sldId id="269" r:id="rId27"/>
    <p:sldId id="272" r:id="rId28"/>
    <p:sldId id="270" r:id="rId29"/>
    <p:sldId id="271" r:id="rId30"/>
    <p:sldId id="274" r:id="rId31"/>
    <p:sldId id="273" r:id="rId32"/>
    <p:sldId id="276" r:id="rId33"/>
    <p:sldId id="275" r:id="rId34"/>
    <p:sldId id="277" r:id="rId35"/>
    <p:sldId id="278" r:id="rId36"/>
    <p:sldId id="280" r:id="rId37"/>
    <p:sldId id="279"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2/18/2025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Transforms in the Frequency Domain</a:t>
            </a:r>
            <a:br>
              <a:rPr lang="en-US" b="1" dirty="0"/>
            </a:br>
            <a:endParaRPr lang="en-IN" dirty="0"/>
          </a:p>
        </p:txBody>
      </p:sp>
      <p:sp>
        <p:nvSpPr>
          <p:cNvPr id="3" name="Content Placeholder 2"/>
          <p:cNvSpPr>
            <a:spLocks noGrp="1"/>
          </p:cNvSpPr>
          <p:nvPr>
            <p:ph idx="1"/>
          </p:nvPr>
        </p:nvSpPr>
        <p:spPr/>
        <p:txBody>
          <a:bodyPr>
            <a:normAutofit/>
          </a:bodyPr>
          <a:lstStyle/>
          <a:p>
            <a:pPr algn="just"/>
            <a:r>
              <a:rPr lang="en-US" dirty="0" smtClean="0"/>
              <a:t>Image </a:t>
            </a:r>
            <a:r>
              <a:rPr lang="en-US" dirty="0"/>
              <a:t>processing often requires converting an image from the spatial domain to the frequency domain to perform various operations such as filtering, compression, and enhancement. This is achieved using different frequency domain transforms. Below is an introduction to some key concepts and techniques related to image transforms</a:t>
            </a:r>
          </a:p>
          <a:p>
            <a:endParaRPr lang="en-IN" dirty="0"/>
          </a:p>
        </p:txBody>
      </p:sp>
    </p:spTree>
    <p:extLst>
      <p:ext uri="{BB962C8B-B14F-4D97-AF65-F5344CB8AC3E}">
        <p14:creationId xmlns:p14="http://schemas.microsoft.com/office/powerpoint/2010/main" val="347162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Frequency Domain </a:t>
            </a:r>
            <a:r>
              <a:rPr lang="en-US" b="1" dirty="0" smtClean="0"/>
              <a:t>Transforms</a:t>
            </a:r>
            <a:endParaRPr lang="en-IN" dirty="0"/>
          </a:p>
        </p:txBody>
      </p:sp>
      <p:sp>
        <p:nvSpPr>
          <p:cNvPr id="3" name="Content Placeholder 2"/>
          <p:cNvSpPr>
            <a:spLocks noGrp="1"/>
          </p:cNvSpPr>
          <p:nvPr>
            <p:ph idx="1"/>
          </p:nvPr>
        </p:nvSpPr>
        <p:spPr/>
        <p:txBody>
          <a:bodyPr>
            <a:normAutofit/>
          </a:bodyPr>
          <a:lstStyle/>
          <a:p>
            <a:r>
              <a:rPr lang="en-US" b="1" dirty="0"/>
              <a:t>Fourier </a:t>
            </a:r>
            <a:r>
              <a:rPr lang="en-US" b="1" dirty="0" smtClean="0"/>
              <a:t>Transform </a:t>
            </a:r>
            <a:r>
              <a:rPr lang="en-US" b="1" dirty="0"/>
              <a:t>(FT):</a:t>
            </a:r>
            <a:r>
              <a:rPr lang="en-US" dirty="0"/>
              <a:t> Transforms an image into the frequency domain, separating the image into different frequency components.</a:t>
            </a:r>
          </a:p>
          <a:p>
            <a:r>
              <a:rPr lang="en-US" b="1" dirty="0"/>
              <a:t>Discrete Cosine Transform (DCT):</a:t>
            </a:r>
            <a:r>
              <a:rPr lang="en-US" dirty="0"/>
              <a:t> Used for image compression, especially in JPEG encoding.</a:t>
            </a:r>
          </a:p>
          <a:p>
            <a:r>
              <a:rPr lang="en-US" b="1" dirty="0"/>
              <a:t>Discrete Wavelet Transform (DWT):</a:t>
            </a:r>
            <a:r>
              <a:rPr lang="en-US" dirty="0"/>
              <a:t> Allows multi-resolution analysis, useful in compression and noise removal.</a:t>
            </a:r>
          </a:p>
          <a:p>
            <a:endParaRPr lang="en-IN" dirty="0"/>
          </a:p>
        </p:txBody>
      </p:sp>
    </p:spTree>
    <p:extLst>
      <p:ext uri="{BB962C8B-B14F-4D97-AF65-F5344CB8AC3E}">
        <p14:creationId xmlns:p14="http://schemas.microsoft.com/office/powerpoint/2010/main" val="20873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Image Representations in Discrete Fourier Transform (DFT)</a:t>
            </a:r>
            <a:br>
              <a:rPr lang="en-US" b="1" dirty="0"/>
            </a:br>
            <a:endParaRPr lang="en-IN"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The </a:t>
            </a:r>
            <a:r>
              <a:rPr lang="en-US" b="1" dirty="0"/>
              <a:t>Discrete Fourier Transform (DFT)</a:t>
            </a:r>
            <a:r>
              <a:rPr lang="en-US" dirty="0"/>
              <a:t> converts an image from the spatial domain to the frequency domain by representing it as a sum of sinusoidal waves with varying frequencies. The DFT is given by the formula:</a:t>
            </a:r>
          </a:p>
          <a:p>
            <a:r>
              <a:rPr lang="en-US" dirty="0" smtClean="0"/>
              <a:t>The </a:t>
            </a:r>
            <a:r>
              <a:rPr lang="en-US" b="1" dirty="0"/>
              <a:t>Magnitude Spectrum</a:t>
            </a:r>
            <a:r>
              <a:rPr lang="en-US" dirty="0"/>
              <a:t> of the DFT shows the strength of different frequencies in the image, while the </a:t>
            </a:r>
            <a:r>
              <a:rPr lang="en-US" b="1" dirty="0"/>
              <a:t>Phase Spectrum</a:t>
            </a:r>
            <a:r>
              <a:rPr lang="en-US" dirty="0"/>
              <a:t> shows the spatial information.</a:t>
            </a:r>
          </a:p>
          <a:p>
            <a:r>
              <a:rPr lang="en-US" dirty="0"/>
              <a:t>Typically, low frequencies are in the center, and high frequencies are at the edges, unless shifted for visualization.</a:t>
            </a:r>
          </a:p>
          <a:p>
            <a:endParaRPr lang="en-IN" dirty="0"/>
          </a:p>
        </p:txBody>
      </p:sp>
    </p:spTree>
    <p:extLst>
      <p:ext uri="{BB962C8B-B14F-4D97-AF65-F5344CB8AC3E}">
        <p14:creationId xmlns:p14="http://schemas.microsoft.com/office/powerpoint/2010/main" val="232482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D:\SJC\Image Processing\images\transfor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457200"/>
            <a:ext cx="9171709"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9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Discrete Fourier Transform (DFT)</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856" y="2667000"/>
            <a:ext cx="80771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1770965"/>
            <a:ext cx="7620000" cy="646331"/>
          </a:xfrm>
          <a:prstGeom prst="rect">
            <a:avLst/>
          </a:prstGeom>
        </p:spPr>
        <p:txBody>
          <a:bodyPr wrap="square">
            <a:spAutoFit/>
          </a:bodyPr>
          <a:lstStyle/>
          <a:p>
            <a:r>
              <a:rPr lang="en-US" dirty="0"/>
              <a:t>For a 2D signal f(</a:t>
            </a:r>
            <a:r>
              <a:rPr lang="en-US" dirty="0" err="1"/>
              <a:t>x,y</a:t>
            </a:r>
            <a:r>
              <a:rPr lang="en-US" dirty="0"/>
              <a:t>)f(x, y)f(</a:t>
            </a:r>
            <a:r>
              <a:rPr lang="en-US" dirty="0" err="1"/>
              <a:t>x,y</a:t>
            </a:r>
            <a:r>
              <a:rPr lang="en-US" dirty="0"/>
              <a:t>) of size M×NM \times NM×N, the 2D DFT F(</a:t>
            </a:r>
            <a:r>
              <a:rPr lang="en-US" dirty="0" err="1"/>
              <a:t>u,v</a:t>
            </a:r>
            <a:r>
              <a:rPr lang="en-US" dirty="0"/>
              <a:t>)F(u, v)F(</a:t>
            </a:r>
            <a:r>
              <a:rPr lang="en-US" dirty="0" err="1"/>
              <a:t>u,v</a:t>
            </a:r>
            <a:r>
              <a:rPr lang="en-US" dirty="0"/>
              <a:t>) is defined as:</a:t>
            </a:r>
            <a:endParaRPr lang="en-IN" dirty="0"/>
          </a:p>
        </p:txBody>
      </p:sp>
      <p:sp>
        <p:nvSpPr>
          <p:cNvPr id="5" name="Rectangle 4"/>
          <p:cNvSpPr/>
          <p:nvPr/>
        </p:nvSpPr>
        <p:spPr>
          <a:xfrm>
            <a:off x="533400" y="5334000"/>
            <a:ext cx="8153400" cy="1477328"/>
          </a:xfrm>
          <a:prstGeom prst="rect">
            <a:avLst/>
          </a:prstGeom>
        </p:spPr>
        <p:txBody>
          <a:bodyPr wrap="square">
            <a:spAutoFit/>
          </a:bodyPr>
          <a:lstStyle/>
          <a:p>
            <a:r>
              <a:rPr lang="en-US" b="1" dirty="0"/>
              <a:t>Where:</a:t>
            </a:r>
          </a:p>
          <a:p>
            <a:r>
              <a:rPr lang="en-US" dirty="0"/>
              <a:t>f(</a:t>
            </a:r>
            <a:r>
              <a:rPr lang="en-US" dirty="0" err="1"/>
              <a:t>x,y</a:t>
            </a:r>
            <a:r>
              <a:rPr lang="en-US" dirty="0"/>
              <a:t>)f(x, y)f(</a:t>
            </a:r>
            <a:r>
              <a:rPr lang="en-US" dirty="0" err="1"/>
              <a:t>x,y</a:t>
            </a:r>
            <a:r>
              <a:rPr lang="en-US" dirty="0"/>
              <a:t>) is the input 2D signal (e.g., an image).</a:t>
            </a:r>
          </a:p>
          <a:p>
            <a:r>
              <a:rPr lang="en-US" dirty="0"/>
              <a:t>F(</a:t>
            </a:r>
            <a:r>
              <a:rPr lang="en-US" dirty="0" err="1"/>
              <a:t>u,v</a:t>
            </a:r>
            <a:r>
              <a:rPr lang="en-US" dirty="0"/>
              <a:t>)F(u, v)F(</a:t>
            </a:r>
            <a:r>
              <a:rPr lang="en-US" dirty="0" err="1"/>
              <a:t>u,v</a:t>
            </a:r>
            <a:r>
              <a:rPr lang="en-US" dirty="0"/>
              <a:t>) is the output frequency spectrum.</a:t>
            </a:r>
          </a:p>
          <a:p>
            <a:r>
              <a:rPr lang="en-US" dirty="0" smtClean="0"/>
              <a:t>M </a:t>
            </a:r>
            <a:r>
              <a:rPr lang="en-US" dirty="0"/>
              <a:t>and </a:t>
            </a:r>
            <a:r>
              <a:rPr lang="en-US" dirty="0" smtClean="0"/>
              <a:t>N </a:t>
            </a:r>
            <a:r>
              <a:rPr lang="en-US" dirty="0"/>
              <a:t>are the dimensions of the signal (height and width).</a:t>
            </a:r>
          </a:p>
          <a:p>
            <a:r>
              <a:rPr lang="en-US" dirty="0" smtClean="0"/>
              <a:t>u </a:t>
            </a:r>
            <a:r>
              <a:rPr lang="en-US" dirty="0"/>
              <a:t>and </a:t>
            </a:r>
            <a:r>
              <a:rPr lang="en-US" dirty="0" smtClean="0"/>
              <a:t>v are </a:t>
            </a:r>
            <a:r>
              <a:rPr lang="en-US" dirty="0"/>
              <a:t>the spatial frequency </a:t>
            </a:r>
            <a:r>
              <a:rPr lang="en-US" dirty="0" err="1" smtClean="0"/>
              <a:t>indices.j</a:t>
            </a:r>
            <a:r>
              <a:rPr lang="en-US" dirty="0" smtClean="0"/>
              <a:t> </a:t>
            </a:r>
            <a:r>
              <a:rPr lang="en-US" dirty="0"/>
              <a:t>is the imaginary unit.</a:t>
            </a:r>
          </a:p>
        </p:txBody>
      </p:sp>
    </p:spTree>
    <p:extLst>
      <p:ext uri="{BB962C8B-B14F-4D97-AF65-F5344CB8AC3E}">
        <p14:creationId xmlns:p14="http://schemas.microsoft.com/office/powerpoint/2010/main" val="126367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Inverse </a:t>
            </a:r>
            <a:r>
              <a:rPr lang="en-US" b="1" dirty="0"/>
              <a:t>Discrete Fourier Transform (DFT)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86001"/>
            <a:ext cx="8077199" cy="236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235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a:t>
            </a:r>
            <a:br>
              <a:rPr lang="en-US" b="1" dirty="0"/>
            </a:br>
            <a:endParaRPr lang="en-IN" dirty="0"/>
          </a:p>
        </p:txBody>
      </p:sp>
      <p:sp>
        <p:nvSpPr>
          <p:cNvPr id="3" name="Content Placeholder 2"/>
          <p:cNvSpPr>
            <a:spLocks noGrp="1"/>
          </p:cNvSpPr>
          <p:nvPr>
            <p:ph idx="1"/>
          </p:nvPr>
        </p:nvSpPr>
        <p:spPr/>
        <p:txBody>
          <a:bodyPr/>
          <a:lstStyle/>
          <a:p>
            <a:r>
              <a:rPr lang="en-US" b="1" dirty="0" smtClean="0"/>
              <a:t>Image </a:t>
            </a:r>
            <a:r>
              <a:rPr lang="en-US" b="1" dirty="0"/>
              <a:t>Compression</a:t>
            </a:r>
            <a:r>
              <a:rPr lang="en-US" dirty="0"/>
              <a:t>: Reducing the size of images by transforming them into the frequency domain and removing less significant frequencies.</a:t>
            </a:r>
          </a:p>
          <a:p>
            <a:r>
              <a:rPr lang="en-US" b="1" dirty="0"/>
              <a:t>Image Filtering</a:t>
            </a:r>
            <a:r>
              <a:rPr lang="en-US" dirty="0"/>
              <a:t>: Modifying specific frequency components (e.g., high-pass or low-pass filters).</a:t>
            </a:r>
          </a:p>
          <a:p>
            <a:r>
              <a:rPr lang="en-US" b="1" dirty="0"/>
              <a:t>Signal Analysis</a:t>
            </a:r>
            <a:r>
              <a:rPr lang="en-US" dirty="0"/>
              <a:t>: Identifying and analyzing frequency components of signals.</a:t>
            </a:r>
          </a:p>
          <a:p>
            <a:endParaRPr lang="en-IN" dirty="0"/>
          </a:p>
        </p:txBody>
      </p:sp>
    </p:spTree>
    <p:extLst>
      <p:ext uri="{BB962C8B-B14F-4D97-AF65-F5344CB8AC3E}">
        <p14:creationId xmlns:p14="http://schemas.microsoft.com/office/powerpoint/2010/main" val="103344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Discrete Cosine Transform (DCT)</a:t>
            </a:r>
            <a:br>
              <a:rPr lang="en-US" b="1" dirty="0"/>
            </a:br>
            <a:endParaRPr lang="en-IN"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smtClean="0"/>
              <a:t>The </a:t>
            </a:r>
            <a:r>
              <a:rPr lang="en-US" b="1" dirty="0"/>
              <a:t>Discrete Cosine Transform (DCT)</a:t>
            </a:r>
            <a:r>
              <a:rPr lang="en-US" dirty="0"/>
              <a:t> is widely used in image compression techniques, especially JPEG encoding. It represents an image in terms of cosine functions with different frequencies.</a:t>
            </a:r>
          </a:p>
          <a:p>
            <a:r>
              <a:rPr lang="en-US" dirty="0"/>
              <a:t>DCT helps separate an image into parts of differing importance based on frequency. High-frequency components usually carry details (such as edges), while low-frequency components carry smoother areas</a:t>
            </a:r>
            <a:r>
              <a:rPr lang="en-US" dirty="0" smtClean="0"/>
              <a:t>..</a:t>
            </a:r>
          </a:p>
          <a:p>
            <a:r>
              <a:rPr lang="en-US" dirty="0"/>
              <a:t>The </a:t>
            </a:r>
            <a:r>
              <a:rPr lang="en-US" b="1" dirty="0"/>
              <a:t>Discrete Cosine Transform (DCT)</a:t>
            </a:r>
            <a:r>
              <a:rPr lang="en-US" dirty="0"/>
              <a:t> is a mathematical transformation similar to the Fourier Transform, but it uses only real numbers instead of complex exponentials. It is widely used in signal processing, especially in image compression algorithms such as JPEG, as well as in video compression (like MPEG).</a:t>
            </a:r>
            <a:endParaRPr lang="en-US" dirty="0"/>
          </a:p>
          <a:p>
            <a:endParaRPr lang="en-IN" dirty="0"/>
          </a:p>
        </p:txBody>
      </p:sp>
    </p:spTree>
    <p:extLst>
      <p:ext uri="{BB962C8B-B14F-4D97-AF65-F5344CB8AC3E}">
        <p14:creationId xmlns:p14="http://schemas.microsoft.com/office/powerpoint/2010/main" val="226180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Discrete Cosine Transform (DCT)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362201"/>
            <a:ext cx="7543800" cy="211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90600" y="4876800"/>
            <a:ext cx="6096000" cy="1200329"/>
          </a:xfrm>
          <a:prstGeom prst="rect">
            <a:avLst/>
          </a:prstGeom>
        </p:spPr>
        <p:txBody>
          <a:bodyPr wrap="square">
            <a:spAutoFit/>
          </a:bodyPr>
          <a:lstStyle/>
          <a:p>
            <a:r>
              <a:rPr lang="en-US" dirty="0"/>
              <a:t>Where:</a:t>
            </a:r>
          </a:p>
          <a:p>
            <a:r>
              <a:rPr lang="en-US" dirty="0" smtClean="0"/>
              <a:t>f(</a:t>
            </a:r>
            <a:r>
              <a:rPr lang="en-US" dirty="0" err="1" smtClean="0"/>
              <a:t>x,y</a:t>
            </a:r>
            <a:r>
              <a:rPr lang="en-US" dirty="0" smtClean="0"/>
              <a:t>)</a:t>
            </a:r>
            <a:r>
              <a:rPr lang="en-US" dirty="0"/>
              <a:t> </a:t>
            </a:r>
            <a:r>
              <a:rPr lang="en-US" dirty="0" smtClean="0"/>
              <a:t>is </a:t>
            </a:r>
            <a:r>
              <a:rPr lang="en-US" dirty="0"/>
              <a:t>the input 2D signal (like an image).</a:t>
            </a:r>
          </a:p>
          <a:p>
            <a:r>
              <a:rPr lang="en-US" dirty="0" smtClean="0"/>
              <a:t>F(</a:t>
            </a:r>
            <a:r>
              <a:rPr lang="en-US" dirty="0" err="1" smtClean="0"/>
              <a:t>u,v</a:t>
            </a:r>
            <a:r>
              <a:rPr lang="en-US" dirty="0"/>
              <a:t>) is the 2D DCT transformed output.</a:t>
            </a:r>
          </a:p>
          <a:p>
            <a:r>
              <a:rPr lang="en-US" dirty="0" smtClean="0"/>
              <a:t>M </a:t>
            </a:r>
            <a:r>
              <a:rPr lang="en-US" dirty="0"/>
              <a:t>and </a:t>
            </a:r>
            <a:r>
              <a:rPr lang="en-US" dirty="0" smtClean="0"/>
              <a:t>N </a:t>
            </a:r>
            <a:r>
              <a:rPr lang="en-US" dirty="0"/>
              <a:t>are the dimensions of the signal.</a:t>
            </a:r>
          </a:p>
        </p:txBody>
      </p:sp>
    </p:spTree>
    <p:extLst>
      <p:ext uri="{BB962C8B-B14F-4D97-AF65-F5344CB8AC3E}">
        <p14:creationId xmlns:p14="http://schemas.microsoft.com/office/powerpoint/2010/main" val="3414780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a:t>
            </a:r>
            <a:br>
              <a:rPr lang="en-US" b="1" dirty="0"/>
            </a:br>
            <a:endParaRPr lang="en-IN" dirty="0"/>
          </a:p>
        </p:txBody>
      </p:sp>
      <p:sp>
        <p:nvSpPr>
          <p:cNvPr id="3" name="Content Placeholder 2"/>
          <p:cNvSpPr>
            <a:spLocks noGrp="1"/>
          </p:cNvSpPr>
          <p:nvPr>
            <p:ph idx="1"/>
          </p:nvPr>
        </p:nvSpPr>
        <p:spPr/>
        <p:txBody>
          <a:bodyPr/>
          <a:lstStyle/>
          <a:p>
            <a:r>
              <a:rPr lang="en-US" b="1" dirty="0" smtClean="0"/>
              <a:t>Image </a:t>
            </a:r>
            <a:r>
              <a:rPr lang="en-US" b="1" dirty="0"/>
              <a:t>Compression (JPEG)</a:t>
            </a:r>
            <a:r>
              <a:rPr lang="en-US" dirty="0"/>
              <a:t>: The JPEG image compression standard uses the 2D DCT to convert image blocks into the frequency domain, and then it quantizes and compresses the coefficients.</a:t>
            </a:r>
          </a:p>
          <a:p>
            <a:r>
              <a:rPr lang="en-US" b="1" dirty="0"/>
              <a:t>Video Compression (MPEG)</a:t>
            </a:r>
            <a:r>
              <a:rPr lang="en-US" dirty="0"/>
              <a:t>: Similar to JPEG, but applied to video frames.</a:t>
            </a:r>
          </a:p>
          <a:p>
            <a:r>
              <a:rPr lang="en-US" b="1" dirty="0"/>
              <a:t>Audio Compression (MP3, AAC)</a:t>
            </a:r>
            <a:r>
              <a:rPr lang="en-US" dirty="0"/>
              <a:t>: Used in audio compression to remove redundancies.</a:t>
            </a:r>
          </a:p>
          <a:p>
            <a:r>
              <a:rPr lang="en-US" b="1" dirty="0"/>
              <a:t>Signal Processing</a:t>
            </a:r>
            <a:r>
              <a:rPr lang="en-US" dirty="0"/>
              <a:t>: In general, the DCT is used in various applications that require efficient frequency domain analysis.</a:t>
            </a:r>
          </a:p>
          <a:p>
            <a:endParaRPr lang="en-IN" dirty="0"/>
          </a:p>
        </p:txBody>
      </p:sp>
    </p:spTree>
    <p:extLst>
      <p:ext uri="{BB962C8B-B14F-4D97-AF65-F5344CB8AC3E}">
        <p14:creationId xmlns:p14="http://schemas.microsoft.com/office/powerpoint/2010/main" val="167270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Breakdown of the Code:</a:t>
            </a:r>
            <a:br>
              <a:rPr lang="en-US" b="1" dirty="0"/>
            </a:b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Load </a:t>
            </a:r>
            <a:r>
              <a:rPr lang="en-US" b="1" dirty="0"/>
              <a:t>Image:</a:t>
            </a:r>
            <a:endParaRPr lang="en-US" dirty="0"/>
          </a:p>
          <a:p>
            <a:pPr lvl="1"/>
            <a:r>
              <a:rPr lang="en-US" dirty="0"/>
              <a:t>We read an image using </a:t>
            </a:r>
            <a:r>
              <a:rPr lang="en-US" dirty="0" err="1"/>
              <a:t>OpenCV</a:t>
            </a:r>
            <a:r>
              <a:rPr lang="en-US" dirty="0"/>
              <a:t> in </a:t>
            </a:r>
            <a:r>
              <a:rPr lang="en-US" dirty="0" err="1"/>
              <a:t>grayscale</a:t>
            </a:r>
            <a:r>
              <a:rPr lang="en-US" dirty="0"/>
              <a:t> mode (cv2.IMREAD_GRAYSCALE).</a:t>
            </a:r>
          </a:p>
          <a:p>
            <a:r>
              <a:rPr lang="en-US" b="1" dirty="0"/>
              <a:t>Apply 2D DCT:</a:t>
            </a:r>
            <a:endParaRPr lang="en-US" dirty="0"/>
          </a:p>
          <a:p>
            <a:pPr lvl="1"/>
            <a:r>
              <a:rPr lang="en-US" dirty="0" err="1"/>
              <a:t>OpenCV</a:t>
            </a:r>
            <a:r>
              <a:rPr lang="en-US" dirty="0"/>
              <a:t> provides the function cv2.dct(), which performs the Discrete Cosine Transform on the image (or any 2D array). Note that the image must be in the float32 format for DCT.</a:t>
            </a:r>
          </a:p>
          <a:p>
            <a:r>
              <a:rPr lang="en-US" b="1" dirty="0"/>
              <a:t>Apply Inverse DCT:</a:t>
            </a:r>
            <a:endParaRPr lang="en-US" dirty="0"/>
          </a:p>
          <a:p>
            <a:pPr lvl="1"/>
            <a:r>
              <a:rPr lang="en-US" dirty="0"/>
              <a:t>We use cv2.idct() to apply the Inverse DCT to reconstruct the image from its DCT coefficients.</a:t>
            </a:r>
          </a:p>
          <a:p>
            <a:r>
              <a:rPr lang="en-US" b="1" dirty="0"/>
              <a:t>Visualization:</a:t>
            </a:r>
            <a:endParaRPr lang="en-US" dirty="0"/>
          </a:p>
          <a:p>
            <a:pPr lvl="1"/>
            <a:r>
              <a:rPr lang="en-US" dirty="0"/>
              <a:t>We display three images:</a:t>
            </a:r>
          </a:p>
          <a:p>
            <a:pPr lvl="2"/>
            <a:r>
              <a:rPr lang="en-US" dirty="0"/>
              <a:t>The original image.</a:t>
            </a:r>
          </a:p>
          <a:p>
            <a:pPr lvl="2"/>
            <a:r>
              <a:rPr lang="en-US" dirty="0"/>
              <a:t>The DCT transformed image (using a logarithmic scale to better visualize the low-frequency components).</a:t>
            </a:r>
          </a:p>
          <a:p>
            <a:pPr lvl="2"/>
            <a:r>
              <a:rPr lang="en-US" dirty="0"/>
              <a:t>The reconstructed image after applying IDCT to the DCT image.</a:t>
            </a:r>
          </a:p>
          <a:p>
            <a:endParaRPr lang="en-IN" dirty="0"/>
          </a:p>
        </p:txBody>
      </p:sp>
    </p:spTree>
    <p:extLst>
      <p:ext uri="{BB962C8B-B14F-4D97-AF65-F5344CB8AC3E}">
        <p14:creationId xmlns:p14="http://schemas.microsoft.com/office/powerpoint/2010/main" val="143666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Introduction to Frequency Domain Transforms</a:t>
            </a:r>
            <a:br>
              <a:rPr lang="en-US" b="1" dirty="0"/>
            </a:br>
            <a:endParaRPr lang="en-IN" dirty="0"/>
          </a:p>
        </p:txBody>
      </p:sp>
      <p:sp>
        <p:nvSpPr>
          <p:cNvPr id="3" name="Content Placeholder 2"/>
          <p:cNvSpPr>
            <a:spLocks noGrp="1"/>
          </p:cNvSpPr>
          <p:nvPr>
            <p:ph idx="1"/>
          </p:nvPr>
        </p:nvSpPr>
        <p:spPr>
          <a:xfrm>
            <a:off x="457200" y="1600200"/>
            <a:ext cx="8305800" cy="4953000"/>
          </a:xfrm>
        </p:spPr>
        <p:txBody>
          <a:bodyPr>
            <a:normAutofit/>
          </a:bodyPr>
          <a:lstStyle/>
          <a:p>
            <a:r>
              <a:rPr lang="en-US" b="1" dirty="0" smtClean="0"/>
              <a:t>Spatial </a:t>
            </a:r>
            <a:r>
              <a:rPr lang="en-US" b="1" dirty="0"/>
              <a:t>Domain vs. Frequency Domain:</a:t>
            </a:r>
            <a:endParaRPr lang="en-US" dirty="0"/>
          </a:p>
          <a:p>
            <a:pPr lvl="1" algn="just"/>
            <a:r>
              <a:rPr lang="en-US" b="1" dirty="0"/>
              <a:t>Spatial Domain:</a:t>
            </a:r>
            <a:r>
              <a:rPr lang="en-US" dirty="0"/>
              <a:t> Images are represented directly by their pixel values (e.g., intensity values at each coordinate).</a:t>
            </a:r>
          </a:p>
          <a:p>
            <a:pPr lvl="1" algn="just"/>
            <a:r>
              <a:rPr lang="en-US" b="1" dirty="0"/>
              <a:t>Frequency Domain:</a:t>
            </a:r>
            <a:r>
              <a:rPr lang="en-US" dirty="0"/>
              <a:t> Images are represented by their frequency components (sinusoidal waves of varying frequency and amplitude). In this domain, an image is described in terms of its frequencies, which represent how the pixel intensity values change across space.</a:t>
            </a:r>
          </a:p>
          <a:p>
            <a:endParaRPr lang="en-IN" dirty="0"/>
          </a:p>
        </p:txBody>
      </p:sp>
    </p:spTree>
    <p:extLst>
      <p:ext uri="{BB962C8B-B14F-4D97-AF65-F5344CB8AC3E}">
        <p14:creationId xmlns:p14="http://schemas.microsoft.com/office/powerpoint/2010/main" val="791166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915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815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DCT output-</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534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345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fontScale="90000"/>
          </a:bodyPr>
          <a:lstStyle/>
          <a:p>
            <a:r>
              <a:rPr lang="en-US" b="1" dirty="0"/>
              <a:t>5. Image Smoothing and Sharpening Using Frequency Domain Filters</a:t>
            </a:r>
            <a:br>
              <a:rPr lang="en-US" b="1" dirty="0"/>
            </a:br>
            <a:endParaRPr lang="en-IN" dirty="0"/>
          </a:p>
        </p:txBody>
      </p:sp>
      <p:sp>
        <p:nvSpPr>
          <p:cNvPr id="3" name="Content Placeholder 2"/>
          <p:cNvSpPr>
            <a:spLocks noGrp="1"/>
          </p:cNvSpPr>
          <p:nvPr>
            <p:ph idx="1"/>
          </p:nvPr>
        </p:nvSpPr>
        <p:spPr>
          <a:xfrm>
            <a:off x="457200" y="1946564"/>
            <a:ext cx="8229600" cy="4876800"/>
          </a:xfrm>
        </p:spPr>
        <p:txBody>
          <a:bodyPr/>
          <a:lstStyle/>
          <a:p>
            <a:pPr algn="just"/>
            <a:r>
              <a:rPr lang="en-US" dirty="0" smtClean="0"/>
              <a:t>In </a:t>
            </a:r>
            <a:r>
              <a:rPr lang="en-US" dirty="0"/>
              <a:t>the frequency domain, </a:t>
            </a:r>
            <a:r>
              <a:rPr lang="en-US" b="1" dirty="0"/>
              <a:t>filters</a:t>
            </a:r>
            <a:r>
              <a:rPr lang="en-US" dirty="0"/>
              <a:t> are used to enhance or suppress certain frequency components of an image, which can smooth or sharpen the image.</a:t>
            </a:r>
          </a:p>
          <a:p>
            <a:endParaRPr lang="en-IN" dirty="0"/>
          </a:p>
        </p:txBody>
      </p:sp>
    </p:spTree>
    <p:extLst>
      <p:ext uri="{BB962C8B-B14F-4D97-AF65-F5344CB8AC3E}">
        <p14:creationId xmlns:p14="http://schemas.microsoft.com/office/powerpoint/2010/main" val="15617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Smoothing (Low-Pass Filtering)</a:t>
            </a:r>
            <a:br>
              <a:rPr lang="en-US" b="1" dirty="0"/>
            </a:br>
            <a:endParaRPr lang="en-IN" dirty="0"/>
          </a:p>
        </p:txBody>
      </p:sp>
      <p:sp>
        <p:nvSpPr>
          <p:cNvPr id="3" name="Content Placeholder 2"/>
          <p:cNvSpPr>
            <a:spLocks noGrp="1"/>
          </p:cNvSpPr>
          <p:nvPr>
            <p:ph idx="1"/>
          </p:nvPr>
        </p:nvSpPr>
        <p:spPr>
          <a:xfrm>
            <a:off x="457200" y="1600200"/>
            <a:ext cx="8229600" cy="4800600"/>
          </a:xfrm>
        </p:spPr>
        <p:txBody>
          <a:bodyPr>
            <a:normAutofit/>
          </a:bodyPr>
          <a:lstStyle/>
          <a:p>
            <a:pPr algn="just"/>
            <a:r>
              <a:rPr lang="en-US" b="1" dirty="0" smtClean="0"/>
              <a:t>Smoothing </a:t>
            </a:r>
            <a:r>
              <a:rPr lang="en-US" b="1" dirty="0"/>
              <a:t>filters</a:t>
            </a:r>
            <a:r>
              <a:rPr lang="en-US" dirty="0"/>
              <a:t> reduce high-frequency noise and fine details, effectively blurring the image. In the frequency domain, low-pass filters allow low frequencies to pass and suppress high frequencies.</a:t>
            </a:r>
          </a:p>
          <a:p>
            <a:pPr algn="just"/>
            <a:r>
              <a:rPr lang="en-US" b="1" dirty="0"/>
              <a:t>Types of Low-Pass Filters:</a:t>
            </a:r>
            <a:endParaRPr lang="en-US" dirty="0"/>
          </a:p>
          <a:p>
            <a:pPr lvl="1" algn="just"/>
            <a:r>
              <a:rPr lang="en-US" b="1" dirty="0"/>
              <a:t>Ideal Low-Pass Filter (ILPF):</a:t>
            </a:r>
            <a:r>
              <a:rPr lang="en-US" dirty="0"/>
              <a:t> A sharp cutoff filter that passes all frequencies below a certain threshold and rejects all higher frequencies. However, it has a non-smooth transition, leading to artifacts like ringing.</a:t>
            </a:r>
          </a:p>
          <a:p>
            <a:pPr lvl="1" algn="just"/>
            <a:r>
              <a:rPr lang="en-US" b="1" dirty="0"/>
              <a:t>Butterworth Low-Pass Filter:</a:t>
            </a:r>
            <a:r>
              <a:rPr lang="en-US" dirty="0"/>
              <a:t> A smoother version of the ideal filter with a more gradual transition, resulting in less ringing.</a:t>
            </a:r>
          </a:p>
          <a:p>
            <a:pPr lvl="1" algn="just"/>
            <a:r>
              <a:rPr lang="en-US" b="1" dirty="0"/>
              <a:t>Gaussian Low-Pass Filter:</a:t>
            </a:r>
            <a:r>
              <a:rPr lang="en-US" dirty="0"/>
              <a:t> The smoothest filter, with a Gaussian function applied to gradually reduce high-frequency components.</a:t>
            </a:r>
          </a:p>
          <a:p>
            <a:endParaRPr lang="en-IN" dirty="0"/>
          </a:p>
        </p:txBody>
      </p:sp>
    </p:spTree>
    <p:extLst>
      <p:ext uri="{BB962C8B-B14F-4D97-AF65-F5344CB8AC3E}">
        <p14:creationId xmlns:p14="http://schemas.microsoft.com/office/powerpoint/2010/main" val="358556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Sharpening (High-Pass Filtering)</a:t>
            </a:r>
            <a:br>
              <a:rPr lang="en-US" b="1" dirty="0"/>
            </a:br>
            <a:endParaRPr lang="en-IN" dirty="0"/>
          </a:p>
        </p:txBody>
      </p:sp>
      <p:sp>
        <p:nvSpPr>
          <p:cNvPr id="3" name="Content Placeholder 2"/>
          <p:cNvSpPr>
            <a:spLocks noGrp="1"/>
          </p:cNvSpPr>
          <p:nvPr>
            <p:ph idx="1"/>
          </p:nvPr>
        </p:nvSpPr>
        <p:spPr/>
        <p:txBody>
          <a:bodyPr>
            <a:normAutofit/>
          </a:bodyPr>
          <a:lstStyle/>
          <a:p>
            <a:pPr algn="just"/>
            <a:r>
              <a:rPr lang="en-US" b="1" dirty="0" smtClean="0"/>
              <a:t>Sharpening </a:t>
            </a:r>
            <a:r>
              <a:rPr lang="en-US" b="1" dirty="0"/>
              <a:t>filters</a:t>
            </a:r>
            <a:r>
              <a:rPr lang="en-US" dirty="0"/>
              <a:t> emphasize high-frequency components (edges and fine details) while suppressing low-frequency components.</a:t>
            </a:r>
          </a:p>
          <a:p>
            <a:pPr algn="just"/>
            <a:r>
              <a:rPr lang="en-US" b="1" dirty="0"/>
              <a:t>Types of High-Pass Filters:</a:t>
            </a:r>
            <a:endParaRPr lang="en-US" dirty="0"/>
          </a:p>
          <a:p>
            <a:pPr lvl="1" algn="just"/>
            <a:r>
              <a:rPr lang="en-US" b="1" dirty="0"/>
              <a:t>Ideal High-Pass Filter (IHPF):</a:t>
            </a:r>
            <a:r>
              <a:rPr lang="en-US" dirty="0"/>
              <a:t> This filter removes low-frequency components and keeps high-frequency components, which enhances the sharpness of edges. Similar to low-pass filters, the sharp cutoff can cause ringing.</a:t>
            </a:r>
          </a:p>
          <a:p>
            <a:pPr lvl="1" algn="just"/>
            <a:r>
              <a:rPr lang="en-US" b="1" dirty="0"/>
              <a:t>Butterworth High-Pass Filter:</a:t>
            </a:r>
            <a:r>
              <a:rPr lang="en-US" dirty="0"/>
              <a:t> A smoother high-pass filter that reduces ringing by applying a gradual cutoff.</a:t>
            </a:r>
          </a:p>
          <a:p>
            <a:pPr lvl="1" algn="just"/>
            <a:r>
              <a:rPr lang="en-US" b="1" dirty="0"/>
              <a:t>Gaussian High-Pass Filter:</a:t>
            </a:r>
            <a:r>
              <a:rPr lang="en-US" dirty="0"/>
              <a:t> A high-pass filter that is smooth and helps retain edges without sharp artifacts.</a:t>
            </a:r>
          </a:p>
          <a:p>
            <a:endParaRPr lang="en-IN" dirty="0"/>
          </a:p>
        </p:txBody>
      </p:sp>
    </p:spTree>
    <p:extLst>
      <p:ext uri="{BB962C8B-B14F-4D97-AF65-F5344CB8AC3E}">
        <p14:creationId xmlns:p14="http://schemas.microsoft.com/office/powerpoint/2010/main" val="296055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Filter Design:</a:t>
            </a:r>
            <a:br>
              <a:rPr lang="en-US" b="1" dirty="0"/>
            </a:br>
            <a:endParaRPr lang="en-IN" dirty="0"/>
          </a:p>
        </p:txBody>
      </p:sp>
      <p:sp>
        <p:nvSpPr>
          <p:cNvPr id="3" name="Content Placeholder 2"/>
          <p:cNvSpPr>
            <a:spLocks noGrp="1"/>
          </p:cNvSpPr>
          <p:nvPr>
            <p:ph idx="1"/>
          </p:nvPr>
        </p:nvSpPr>
        <p:spPr/>
        <p:txBody>
          <a:bodyPr>
            <a:normAutofit/>
          </a:bodyPr>
          <a:lstStyle/>
          <a:p>
            <a:r>
              <a:rPr lang="en-US" b="1" dirty="0" smtClean="0"/>
              <a:t>Ideal </a:t>
            </a:r>
            <a:r>
              <a:rPr lang="en-US" b="1" dirty="0"/>
              <a:t>Filters:</a:t>
            </a:r>
            <a:endParaRPr lang="en-US" dirty="0"/>
          </a:p>
          <a:p>
            <a:pPr lvl="1"/>
            <a:r>
              <a:rPr lang="en-US" dirty="0"/>
              <a:t>An ideal filter is theoretical, providing a perfect cutoff between low and high frequencies. However, due to its non-smooth nature, it leads to artifacts in the image when used in practice.</a:t>
            </a:r>
          </a:p>
          <a:p>
            <a:r>
              <a:rPr lang="en-US" b="1" dirty="0"/>
              <a:t>Butterworth Filters:</a:t>
            </a:r>
            <a:endParaRPr lang="en-US" dirty="0"/>
          </a:p>
          <a:p>
            <a:pPr lvl="1"/>
            <a:r>
              <a:rPr lang="en-US" dirty="0"/>
              <a:t>These filters provide a smooth cutoff between the low and high frequencies. They are more practical than ideal filters and are less likely to cause ringing.</a:t>
            </a:r>
          </a:p>
          <a:p>
            <a:r>
              <a:rPr lang="en-US" b="1" dirty="0"/>
              <a:t>Gaussian Filters:</a:t>
            </a:r>
            <a:endParaRPr lang="en-US" dirty="0"/>
          </a:p>
          <a:p>
            <a:pPr lvl="1"/>
            <a:r>
              <a:rPr lang="en-US" dirty="0"/>
              <a:t>These filters provide a smooth transition between the frequencies and are especially useful in reducing noise with minimal distortion in the image.</a:t>
            </a:r>
          </a:p>
          <a:p>
            <a:endParaRPr lang="en-IN" dirty="0"/>
          </a:p>
        </p:txBody>
      </p:sp>
    </p:spTree>
    <p:extLst>
      <p:ext uri="{BB962C8B-B14F-4D97-AF65-F5344CB8AC3E}">
        <p14:creationId xmlns:p14="http://schemas.microsoft.com/office/powerpoint/2010/main" val="565261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Spatial Domain Filters</a:t>
            </a:r>
            <a:br>
              <a:rPr lang="en-US" b="1" dirty="0"/>
            </a:br>
            <a:endParaRPr lang="en-IN" dirty="0"/>
          </a:p>
        </p:txBody>
      </p:sp>
      <p:sp>
        <p:nvSpPr>
          <p:cNvPr id="3" name="Content Placeholder 2"/>
          <p:cNvSpPr>
            <a:spLocks noGrp="1"/>
          </p:cNvSpPr>
          <p:nvPr>
            <p:ph idx="1"/>
          </p:nvPr>
        </p:nvSpPr>
        <p:spPr/>
        <p:txBody>
          <a:bodyPr>
            <a:normAutofit/>
          </a:bodyPr>
          <a:lstStyle/>
          <a:p>
            <a:pPr algn="just"/>
            <a:r>
              <a:rPr lang="en-US" dirty="0" smtClean="0"/>
              <a:t>In </a:t>
            </a:r>
            <a:r>
              <a:rPr lang="en-US" dirty="0"/>
              <a:t>the </a:t>
            </a:r>
            <a:r>
              <a:rPr lang="en-US" b="1" dirty="0"/>
              <a:t>spatial domain</a:t>
            </a:r>
            <a:r>
              <a:rPr lang="en-US" dirty="0"/>
              <a:t>, filters work directly on pixel values, modifying them based on their neighbors. This is often achieved through convolution, where the image is convolved with a kernel (a small matrix). The most common spatial filters are </a:t>
            </a:r>
            <a:r>
              <a:rPr lang="en-US" b="1" dirty="0"/>
              <a:t>low-pass</a:t>
            </a:r>
            <a:r>
              <a:rPr lang="en-US" dirty="0"/>
              <a:t> (smoothing) and </a:t>
            </a:r>
            <a:r>
              <a:rPr lang="en-US" b="1" dirty="0"/>
              <a:t>high-pass</a:t>
            </a:r>
            <a:r>
              <a:rPr lang="en-US" dirty="0"/>
              <a:t> (sharpening) filters.</a:t>
            </a:r>
          </a:p>
          <a:p>
            <a:endParaRPr lang="en-IN" dirty="0"/>
          </a:p>
        </p:txBody>
      </p:sp>
    </p:spTree>
    <p:extLst>
      <p:ext uri="{BB962C8B-B14F-4D97-AF65-F5344CB8AC3E}">
        <p14:creationId xmlns:p14="http://schemas.microsoft.com/office/powerpoint/2010/main" val="3610026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Low-Pass Filters (Smoothing Filters):</a:t>
            </a:r>
            <a:br>
              <a:rPr lang="en-US" b="1" dirty="0"/>
            </a:br>
            <a:endParaRPr lang="en-IN" dirty="0"/>
          </a:p>
        </p:txBody>
      </p:sp>
      <p:sp>
        <p:nvSpPr>
          <p:cNvPr id="3" name="Content Placeholder 2"/>
          <p:cNvSpPr>
            <a:spLocks noGrp="1"/>
          </p:cNvSpPr>
          <p:nvPr>
            <p:ph idx="1"/>
          </p:nvPr>
        </p:nvSpPr>
        <p:spPr/>
        <p:txBody>
          <a:bodyPr>
            <a:normAutofit fontScale="70000" lnSpcReduction="20000"/>
          </a:bodyPr>
          <a:lstStyle/>
          <a:p>
            <a:r>
              <a:rPr lang="en-US" sz="3400" b="1" dirty="0" smtClean="0"/>
              <a:t>Purpose</a:t>
            </a:r>
            <a:r>
              <a:rPr lang="en-US" sz="3400" b="1" dirty="0"/>
              <a:t>:</a:t>
            </a:r>
            <a:r>
              <a:rPr lang="en-US" sz="3400" dirty="0"/>
              <a:t> These filters remove high-frequency components (such as noise and fine details) and emphasize low-frequency components (such as smooth areas). They are often used for noise reduction, image smoothing, and blurring.</a:t>
            </a:r>
          </a:p>
          <a:p>
            <a:r>
              <a:rPr lang="en-US" sz="3400" b="1" dirty="0"/>
              <a:t>Example Filters:</a:t>
            </a:r>
            <a:endParaRPr lang="en-US" sz="3400" dirty="0"/>
          </a:p>
          <a:p>
            <a:pPr lvl="1"/>
            <a:r>
              <a:rPr lang="en-US" sz="3400" b="1" dirty="0"/>
              <a:t>Box Filter (Mean Filter):</a:t>
            </a:r>
            <a:r>
              <a:rPr lang="en-US" sz="3400" dirty="0"/>
              <a:t> A simple filter that averages the pixel values within a kernel window. It is easy to compute but can blur edges.</a:t>
            </a:r>
          </a:p>
          <a:p>
            <a:pPr lvl="1"/>
            <a:r>
              <a:rPr lang="en-US" sz="3400" b="1" dirty="0"/>
              <a:t>Gaussian Filter:</a:t>
            </a:r>
            <a:r>
              <a:rPr lang="en-US" sz="3400" dirty="0"/>
              <a:t> This filter applies a Gaussian function to weight pixels based on their distance from the center, providing a smooth and natural blur effect.</a:t>
            </a:r>
          </a:p>
          <a:p>
            <a:pPr lvl="1"/>
            <a:r>
              <a:rPr lang="en-US" sz="3400" b="1" dirty="0"/>
              <a:t>Median Filter:</a:t>
            </a:r>
            <a:r>
              <a:rPr lang="en-US" sz="3400" dirty="0"/>
              <a:t> A non-linear filter that replaces each pixel value with the median value of its neighbors, which is effective in removing salt-and-pepper noise.</a:t>
            </a:r>
          </a:p>
          <a:p>
            <a:endParaRPr lang="en-IN" dirty="0"/>
          </a:p>
        </p:txBody>
      </p:sp>
    </p:spTree>
    <p:extLst>
      <p:ext uri="{BB962C8B-B14F-4D97-AF65-F5344CB8AC3E}">
        <p14:creationId xmlns:p14="http://schemas.microsoft.com/office/powerpoint/2010/main" val="2374990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High-Pass Filters (Sharpening Filters):</a:t>
            </a:r>
            <a:br>
              <a:rPr lang="en-US" b="1" dirty="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US" sz="3300" b="1" dirty="0" smtClean="0"/>
              <a:t>Purpose</a:t>
            </a:r>
            <a:r>
              <a:rPr lang="en-US" sz="3300" b="1" dirty="0"/>
              <a:t>:</a:t>
            </a:r>
            <a:r>
              <a:rPr lang="en-US" sz="3300" dirty="0"/>
              <a:t> These filters enhance high-frequency components (such as edges and fine details) and suppress low-frequency components. They are useful for image sharpening and edge detection.</a:t>
            </a:r>
          </a:p>
          <a:p>
            <a:r>
              <a:rPr lang="en-US" sz="3300" b="1" dirty="0"/>
              <a:t>Example Filters:</a:t>
            </a:r>
            <a:endParaRPr lang="en-US" sz="3300" dirty="0"/>
          </a:p>
          <a:p>
            <a:pPr lvl="1" algn="just"/>
            <a:r>
              <a:rPr lang="en-US" sz="3300" b="1" dirty="0" err="1"/>
              <a:t>Laplacian</a:t>
            </a:r>
            <a:r>
              <a:rPr lang="en-US" sz="3300" b="1" dirty="0"/>
              <a:t> Filter:</a:t>
            </a:r>
            <a:r>
              <a:rPr lang="en-US" sz="3300" dirty="0"/>
              <a:t> Highlights areas of rapid intensity change, which are typically edges in an image.</a:t>
            </a:r>
          </a:p>
          <a:p>
            <a:pPr lvl="1" algn="just"/>
            <a:r>
              <a:rPr lang="en-US" sz="3300" b="1" dirty="0" err="1"/>
              <a:t>Sobel</a:t>
            </a:r>
            <a:r>
              <a:rPr lang="en-US" sz="3300" b="1" dirty="0"/>
              <a:t> Filter:</a:t>
            </a:r>
            <a:r>
              <a:rPr lang="en-US" sz="3300" dirty="0"/>
              <a:t> A gradient filter that detects edges by computing the gradient of the image intensity.</a:t>
            </a:r>
          </a:p>
          <a:p>
            <a:pPr lvl="1" algn="just"/>
            <a:r>
              <a:rPr lang="en-US" sz="3300" b="1" dirty="0" err="1"/>
              <a:t>Unsharp</a:t>
            </a:r>
            <a:r>
              <a:rPr lang="en-US" sz="3300" b="1" dirty="0"/>
              <a:t> Masking:</a:t>
            </a:r>
            <a:r>
              <a:rPr lang="en-US" sz="3300" dirty="0"/>
              <a:t> A technique that enhances edges by subtracting a blurred version of the image from the original image.</a:t>
            </a:r>
          </a:p>
          <a:p>
            <a:endParaRPr lang="en-IN" dirty="0"/>
          </a:p>
        </p:txBody>
      </p:sp>
    </p:spTree>
    <p:extLst>
      <p:ext uri="{BB962C8B-B14F-4D97-AF65-F5344CB8AC3E}">
        <p14:creationId xmlns:p14="http://schemas.microsoft.com/office/powerpoint/2010/main" val="112595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Frequency Domain Filters</a:t>
            </a:r>
            <a:br>
              <a:rPr lang="en-US" b="1" dirty="0"/>
            </a:br>
            <a:endParaRPr lang="en-IN" dirty="0"/>
          </a:p>
        </p:txBody>
      </p:sp>
      <p:sp>
        <p:nvSpPr>
          <p:cNvPr id="3" name="Content Placeholder 2"/>
          <p:cNvSpPr>
            <a:spLocks noGrp="1"/>
          </p:cNvSpPr>
          <p:nvPr>
            <p:ph idx="1"/>
          </p:nvPr>
        </p:nvSpPr>
        <p:spPr/>
        <p:txBody>
          <a:bodyPr>
            <a:normAutofit/>
          </a:bodyPr>
          <a:lstStyle/>
          <a:p>
            <a:pPr algn="just"/>
            <a:r>
              <a:rPr lang="en-US" dirty="0" smtClean="0"/>
              <a:t>In </a:t>
            </a:r>
            <a:r>
              <a:rPr lang="en-US" dirty="0"/>
              <a:t>the </a:t>
            </a:r>
            <a:r>
              <a:rPr lang="en-US" b="1" dirty="0"/>
              <a:t>frequency domain</a:t>
            </a:r>
            <a:r>
              <a:rPr lang="en-US" dirty="0"/>
              <a:t>, images are transformed using techniques such as the </a:t>
            </a:r>
            <a:r>
              <a:rPr lang="en-US" b="1" dirty="0"/>
              <a:t>Discrete Fourier Transform (DFT)</a:t>
            </a:r>
            <a:r>
              <a:rPr lang="en-US" dirty="0"/>
              <a:t>, </a:t>
            </a:r>
            <a:r>
              <a:rPr lang="en-US" b="1" dirty="0"/>
              <a:t>Discrete Cosine Transform (DCT)</a:t>
            </a:r>
            <a:r>
              <a:rPr lang="en-US" dirty="0"/>
              <a:t>, or </a:t>
            </a:r>
            <a:r>
              <a:rPr lang="en-US" b="1" dirty="0"/>
              <a:t>Wavelet Transform (DWT)</a:t>
            </a:r>
            <a:r>
              <a:rPr lang="en-US" dirty="0"/>
              <a:t>. Once in the frequency domain, filters can be designed to manipulate the image’s frequency components, such as suppressing high frequencies (low-pass filtering) or emphasizing high frequencies (high-pass filtering).</a:t>
            </a:r>
          </a:p>
          <a:p>
            <a:pPr algn="just"/>
            <a:endParaRPr lang="en-IN" dirty="0"/>
          </a:p>
        </p:txBody>
      </p:sp>
    </p:spTree>
    <p:extLst>
      <p:ext uri="{BB962C8B-B14F-4D97-AF65-F5344CB8AC3E}">
        <p14:creationId xmlns:p14="http://schemas.microsoft.com/office/powerpoint/2010/main" val="269318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Frequency Domain</a:t>
            </a:r>
            <a:br>
              <a:rPr lang="en-US" dirty="0"/>
            </a:br>
            <a:endParaRPr lang="en-IN" dirty="0"/>
          </a:p>
        </p:txBody>
      </p:sp>
      <p:sp>
        <p:nvSpPr>
          <p:cNvPr id="3" name="Content Placeholder 2"/>
          <p:cNvSpPr>
            <a:spLocks noGrp="1"/>
          </p:cNvSpPr>
          <p:nvPr>
            <p:ph idx="1"/>
          </p:nvPr>
        </p:nvSpPr>
        <p:spPr/>
        <p:txBody>
          <a:bodyPr/>
          <a:lstStyle/>
          <a:p>
            <a:r>
              <a:rPr lang="en-US" dirty="0" smtClean="0"/>
              <a:t>We </a:t>
            </a:r>
            <a:r>
              <a:rPr lang="en-US" dirty="0"/>
              <a:t>first transform the image to its frequency distribution. Then our black box system perform what ever processing it has to performed, and the output of the black box in this case is not an image, but a transformation. After performing inverse transformation, it is converted into an image which is then viewed in spatial domain.</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509" y="4343400"/>
            <a:ext cx="59817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538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fontScale="90000"/>
          </a:bodyPr>
          <a:lstStyle/>
          <a:p>
            <a:r>
              <a:rPr lang="en-US" b="1" dirty="0"/>
              <a:t>Low-Pass Filters:</a:t>
            </a:r>
            <a:br>
              <a:rPr lang="en-US" b="1" dirty="0"/>
            </a:br>
            <a:endParaRPr lang="en-IN" dirty="0"/>
          </a:p>
        </p:txBody>
      </p:sp>
      <p:sp>
        <p:nvSpPr>
          <p:cNvPr id="3" name="Content Placeholder 2"/>
          <p:cNvSpPr>
            <a:spLocks noGrp="1"/>
          </p:cNvSpPr>
          <p:nvPr>
            <p:ph idx="1"/>
          </p:nvPr>
        </p:nvSpPr>
        <p:spPr>
          <a:xfrm>
            <a:off x="228600" y="609600"/>
            <a:ext cx="8686800" cy="5257800"/>
          </a:xfrm>
        </p:spPr>
        <p:txBody>
          <a:bodyPr>
            <a:noAutofit/>
          </a:bodyPr>
          <a:lstStyle/>
          <a:p>
            <a:pPr algn="just"/>
            <a:r>
              <a:rPr lang="en-US" sz="2400" b="1" dirty="0" smtClean="0"/>
              <a:t>Purpose</a:t>
            </a:r>
            <a:r>
              <a:rPr lang="en-US" sz="2400" b="1" dirty="0"/>
              <a:t>:</a:t>
            </a:r>
            <a:r>
              <a:rPr lang="en-US" sz="2400" dirty="0"/>
              <a:t> These filters allow low-frequency components to pass through while attenuating high-frequency components, which are typically associated with fine details and noise.</a:t>
            </a:r>
          </a:p>
          <a:p>
            <a:pPr algn="just"/>
            <a:r>
              <a:rPr lang="en-US" sz="2400" b="1" dirty="0"/>
              <a:t>Types of Low-Pass Filters:</a:t>
            </a:r>
            <a:endParaRPr lang="en-US" sz="2400" dirty="0"/>
          </a:p>
          <a:p>
            <a:pPr lvl="1" algn="just"/>
            <a:r>
              <a:rPr lang="en-US" sz="2400" b="1" dirty="0"/>
              <a:t>Ideal Low-Pass Filter (ILPF):</a:t>
            </a:r>
            <a:r>
              <a:rPr lang="en-US" sz="2400" dirty="0"/>
              <a:t> A filter that perfectly passes frequencies below a certain cutoff and blocks all higher frequencies. While this gives a perfect cutoff, it causes significant ringing artifacts in the spatial domain.</a:t>
            </a:r>
          </a:p>
          <a:p>
            <a:pPr lvl="1" algn="just"/>
            <a:r>
              <a:rPr lang="en-US" sz="2400" b="1" dirty="0"/>
              <a:t>Butterworth Low-Pass Filter:</a:t>
            </a:r>
            <a:r>
              <a:rPr lang="en-US" sz="2400" dirty="0"/>
              <a:t> A smoother version of the ideal filter. It has a gradual transition between passed and blocked frequencies and doesn’t introduce ringing artifacts.</a:t>
            </a:r>
          </a:p>
          <a:p>
            <a:pPr lvl="1" algn="just"/>
            <a:r>
              <a:rPr lang="en-US" sz="2400" b="1" dirty="0"/>
              <a:t>Gaussian Low-Pass Filter:</a:t>
            </a:r>
            <a:r>
              <a:rPr lang="en-US" sz="2400" dirty="0"/>
              <a:t> A filter that uses a Gaussian function to smoothly attenuate high-frequency components. It is the most natural and widely used filter for blurring and smoothing in the frequency domain.</a:t>
            </a:r>
          </a:p>
          <a:p>
            <a:pPr algn="just"/>
            <a:r>
              <a:rPr lang="en-US" sz="2400" b="1" dirty="0"/>
              <a:t>Applications:</a:t>
            </a:r>
            <a:r>
              <a:rPr lang="en-US" sz="2400" dirty="0"/>
              <a:t> Noise reduction, image smoothing, and blur effects.</a:t>
            </a:r>
          </a:p>
          <a:p>
            <a:pPr algn="just"/>
            <a:endParaRPr lang="en-IN" sz="2400" dirty="0"/>
          </a:p>
        </p:txBody>
      </p:sp>
    </p:spTree>
    <p:extLst>
      <p:ext uri="{BB962C8B-B14F-4D97-AF65-F5344CB8AC3E}">
        <p14:creationId xmlns:p14="http://schemas.microsoft.com/office/powerpoint/2010/main" val="1092590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04800"/>
            <a:ext cx="8229600" cy="6172200"/>
          </a:xfrm>
        </p:spPr>
        <p:txBody>
          <a:bodyPr>
            <a:noAutofit/>
          </a:bodyPr>
          <a:lstStyle/>
          <a:p>
            <a:r>
              <a:rPr lang="en-US" sz="2200" b="1" dirty="0"/>
              <a:t>High-Pass Filters:</a:t>
            </a:r>
          </a:p>
          <a:p>
            <a:r>
              <a:rPr lang="en-US" sz="2200" b="1" dirty="0"/>
              <a:t>Purpose:</a:t>
            </a:r>
            <a:r>
              <a:rPr lang="en-US" sz="2200" dirty="0"/>
              <a:t> High-pass filters allow high-frequency components to pass while blocking low-frequency components. They emphasize edges and fine details, making them ideal for image sharpening or edge detection.</a:t>
            </a:r>
          </a:p>
          <a:p>
            <a:r>
              <a:rPr lang="en-US" sz="2200" b="1" dirty="0"/>
              <a:t>Types of High-Pass Filters:</a:t>
            </a:r>
            <a:endParaRPr lang="en-US" sz="2200" dirty="0"/>
          </a:p>
          <a:p>
            <a:pPr lvl="1"/>
            <a:r>
              <a:rPr lang="en-US" sz="2200" b="1" dirty="0"/>
              <a:t>Ideal High-Pass Filter (IHPF):</a:t>
            </a:r>
            <a:r>
              <a:rPr lang="en-US" sz="2200" dirty="0"/>
              <a:t> This filter allows high frequencies to pass through while blocking low frequencies. It has a sharp cutoff, similar to the ideal low-pass filter, but in the opposite direction. It often introduces artifacts.</a:t>
            </a:r>
          </a:p>
          <a:p>
            <a:pPr lvl="1"/>
            <a:r>
              <a:rPr lang="en-US" sz="2200" b="1" dirty="0"/>
              <a:t>Butterworth High-Pass Filter:</a:t>
            </a:r>
            <a:r>
              <a:rPr lang="en-US" sz="2200" dirty="0"/>
              <a:t> Similar to the Butterworth low-pass filter, this filter has a smoother transition and reduces ringing artifacts.</a:t>
            </a:r>
          </a:p>
          <a:p>
            <a:pPr lvl="1"/>
            <a:r>
              <a:rPr lang="en-US" sz="2200" b="1" dirty="0"/>
              <a:t>Gaussian High-Pass Filter:</a:t>
            </a:r>
            <a:r>
              <a:rPr lang="en-US" sz="2200" dirty="0"/>
              <a:t> A smoother high-pass filter that is ideal for edge enhancement without sharp cutoff artifacts.</a:t>
            </a:r>
          </a:p>
          <a:p>
            <a:r>
              <a:rPr lang="en-US" sz="2200" b="1" dirty="0"/>
              <a:t>Applications:</a:t>
            </a:r>
            <a:r>
              <a:rPr lang="en-US" sz="2200" dirty="0"/>
              <a:t> Image sharpening, edge detection, and emphasizing fine details.</a:t>
            </a:r>
          </a:p>
          <a:p>
            <a:endParaRPr lang="en-IN" sz="2200" dirty="0"/>
          </a:p>
        </p:txBody>
      </p:sp>
    </p:spTree>
    <p:extLst>
      <p:ext uri="{BB962C8B-B14F-4D97-AF65-F5344CB8AC3E}">
        <p14:creationId xmlns:p14="http://schemas.microsoft.com/office/powerpoint/2010/main" val="366030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Band-Pass and Band-Stop Filters:</a:t>
            </a:r>
            <a:br>
              <a:rPr lang="en-US" b="1" dirty="0"/>
            </a:br>
            <a:endParaRPr lang="en-IN" dirty="0"/>
          </a:p>
        </p:txBody>
      </p:sp>
      <p:sp>
        <p:nvSpPr>
          <p:cNvPr id="3" name="Content Placeholder 2"/>
          <p:cNvSpPr>
            <a:spLocks noGrp="1"/>
          </p:cNvSpPr>
          <p:nvPr>
            <p:ph idx="1"/>
          </p:nvPr>
        </p:nvSpPr>
        <p:spPr/>
        <p:txBody>
          <a:bodyPr>
            <a:normAutofit/>
          </a:bodyPr>
          <a:lstStyle/>
          <a:p>
            <a:r>
              <a:rPr lang="en-US" b="1" dirty="0" smtClean="0"/>
              <a:t>Band-Pass </a:t>
            </a:r>
            <a:r>
              <a:rPr lang="en-US" b="1" dirty="0"/>
              <a:t>Filter:</a:t>
            </a:r>
            <a:r>
              <a:rPr lang="en-US" dirty="0"/>
              <a:t> A filter that allows frequencies within a certain range (band) to pass through and attenuates frequencies outside that range. This can be used for extracting certain frequency bands from an image.</a:t>
            </a:r>
          </a:p>
          <a:p>
            <a:r>
              <a:rPr lang="en-US" b="1" dirty="0"/>
              <a:t>Band-Stop Filter:</a:t>
            </a:r>
            <a:r>
              <a:rPr lang="en-US" dirty="0"/>
              <a:t> A filter that attenuates a certain range of frequencies while allowing others to pass. It is used to suppress certain frequencies, such as periodic noise.</a:t>
            </a:r>
          </a:p>
          <a:p>
            <a:endParaRPr lang="en-IN" dirty="0"/>
          </a:p>
        </p:txBody>
      </p:sp>
    </p:spTree>
    <p:extLst>
      <p:ext uri="{BB962C8B-B14F-4D97-AF65-F5344CB8AC3E}">
        <p14:creationId xmlns:p14="http://schemas.microsoft.com/office/powerpoint/2010/main" val="3874143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a:t>
            </a:r>
            <a:r>
              <a:rPr lang="en-IN" b="1" dirty="0"/>
              <a:t>Filter Design Techniques</a:t>
            </a:r>
            <a:endParaRPr lang="en-IN" dirty="0"/>
          </a:p>
        </p:txBody>
      </p:sp>
      <p:sp>
        <p:nvSpPr>
          <p:cNvPr id="3" name="Content Placeholder 2"/>
          <p:cNvSpPr>
            <a:spLocks noGrp="1"/>
          </p:cNvSpPr>
          <p:nvPr>
            <p:ph idx="1"/>
          </p:nvPr>
        </p:nvSpPr>
        <p:spPr/>
        <p:txBody>
          <a:bodyPr/>
          <a:lstStyle/>
          <a:p>
            <a:pPr algn="just"/>
            <a:r>
              <a:rPr lang="en-US" dirty="0"/>
              <a:t>Designing filters in image processing often involves selecting the appropriate type of filter (e.g., low-pass, high-pass) and determining its properties (e.g., cutoff frequency, filter size). There are various techniques to design these filters:</a:t>
            </a:r>
            <a:endParaRPr lang="en-IN" dirty="0"/>
          </a:p>
        </p:txBody>
      </p:sp>
    </p:spTree>
    <p:extLst>
      <p:ext uri="{BB962C8B-B14F-4D97-AF65-F5344CB8AC3E}">
        <p14:creationId xmlns:p14="http://schemas.microsoft.com/office/powerpoint/2010/main" val="2073561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Ideal Filter Design:</a:t>
            </a:r>
            <a:br>
              <a:rPr lang="en-US" b="1" dirty="0"/>
            </a:br>
            <a:endParaRPr lang="en-IN" dirty="0"/>
          </a:p>
        </p:txBody>
      </p:sp>
      <p:sp>
        <p:nvSpPr>
          <p:cNvPr id="3" name="Content Placeholder 2"/>
          <p:cNvSpPr>
            <a:spLocks noGrp="1"/>
          </p:cNvSpPr>
          <p:nvPr>
            <p:ph idx="1"/>
          </p:nvPr>
        </p:nvSpPr>
        <p:spPr/>
        <p:txBody>
          <a:bodyPr>
            <a:normAutofit/>
          </a:bodyPr>
          <a:lstStyle/>
          <a:p>
            <a:pPr algn="just"/>
            <a:r>
              <a:rPr lang="en-US" b="1" dirty="0" smtClean="0"/>
              <a:t>Ideal </a:t>
            </a:r>
            <a:r>
              <a:rPr lang="en-US" b="1" dirty="0"/>
              <a:t>Low-Pass Filter (ILPF):</a:t>
            </a:r>
            <a:r>
              <a:rPr lang="en-US" dirty="0"/>
              <a:t> Involves setting a cutoff frequency D0D_0D0​, where all frequencies less than D0D_0D0​ pass through and all others are blocked. In practice, this filter is not used due to its sharp cutoff, which leads to significant ringing artifacts in the spatial domain.</a:t>
            </a:r>
          </a:p>
          <a:p>
            <a:pPr algn="just"/>
            <a:r>
              <a:rPr lang="en-US" b="1" dirty="0"/>
              <a:t>Ideal High-Pass Filter (IHPF):</a:t>
            </a:r>
            <a:r>
              <a:rPr lang="en-US" dirty="0"/>
              <a:t> Similarly, this filter passes high frequencies above a certain cutoff and blocks low frequencies. It is rarely used due to similar artifacts.</a:t>
            </a:r>
          </a:p>
          <a:p>
            <a:endParaRPr lang="en-IN" dirty="0"/>
          </a:p>
        </p:txBody>
      </p:sp>
    </p:spTree>
    <p:extLst>
      <p:ext uri="{BB962C8B-B14F-4D97-AF65-F5344CB8AC3E}">
        <p14:creationId xmlns:p14="http://schemas.microsoft.com/office/powerpoint/2010/main" val="4203669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Butterworth Filter Design:</a:t>
            </a:r>
            <a:br>
              <a:rPr lang="en-US" b="1" dirty="0"/>
            </a:br>
            <a:endParaRPr lang="en-IN" dirty="0"/>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The </a:t>
            </a:r>
            <a:r>
              <a:rPr lang="en-US" b="1" dirty="0"/>
              <a:t>Butterworth filter</a:t>
            </a:r>
            <a:r>
              <a:rPr lang="en-US" dirty="0"/>
              <a:t> has a more gradual cutoff compared to the ideal filter. It is designed to minimize distortion and ringing artifacts, making it more practical for real-world applications. </a:t>
            </a:r>
            <a:endParaRPr lang="en-US" dirty="0" smtClean="0"/>
          </a:p>
          <a:p>
            <a:endParaRPr lang="en-US" dirty="0"/>
          </a:p>
          <a:p>
            <a:endParaRPr lang="en-US" dirty="0" smtClean="0"/>
          </a:p>
          <a:p>
            <a:endParaRPr lang="en-US" dirty="0"/>
          </a:p>
          <a:p>
            <a:r>
              <a:rPr lang="en-US" dirty="0" smtClean="0"/>
              <a:t>where D(</a:t>
            </a:r>
            <a:r>
              <a:rPr lang="en-US" dirty="0" err="1" smtClean="0"/>
              <a:t>u,v</a:t>
            </a:r>
            <a:r>
              <a:rPr lang="en-US" dirty="0" smtClean="0"/>
              <a:t>) </a:t>
            </a:r>
            <a:r>
              <a:rPr lang="en-US" dirty="0"/>
              <a:t>is the distance from the center of the frequency domain, </a:t>
            </a:r>
            <a:r>
              <a:rPr lang="en-US" dirty="0" smtClean="0"/>
              <a:t>D0</a:t>
            </a:r>
            <a:r>
              <a:rPr lang="en-US" dirty="0"/>
              <a:t>​ is the cutoff frequency, and </a:t>
            </a:r>
            <a:r>
              <a:rPr lang="en-US" dirty="0" smtClean="0"/>
              <a:t>n </a:t>
            </a:r>
            <a:r>
              <a:rPr lang="en-US" dirty="0"/>
              <a:t>is the order of the filter. Higher values of </a:t>
            </a:r>
            <a:r>
              <a:rPr lang="en-US" dirty="0" smtClean="0"/>
              <a:t>n </a:t>
            </a:r>
            <a:r>
              <a:rPr lang="en-US" dirty="0"/>
              <a:t>make the transition sharper.</a:t>
            </a:r>
          </a:p>
          <a:p>
            <a:endParaRPr lang="en-US" dirty="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80490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49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Gaussian Filter Design:</a:t>
            </a:r>
            <a:br>
              <a:rPr lang="en-US" b="1" dirty="0"/>
            </a:br>
            <a:endParaRPr lang="en-IN" dirty="0"/>
          </a:p>
        </p:txBody>
      </p:sp>
      <p:sp>
        <p:nvSpPr>
          <p:cNvPr id="3" name="Content Placeholder 2"/>
          <p:cNvSpPr>
            <a:spLocks noGrp="1"/>
          </p:cNvSpPr>
          <p:nvPr>
            <p:ph idx="1"/>
          </p:nvPr>
        </p:nvSpPr>
        <p:spPr/>
        <p:txBody>
          <a:bodyPr/>
          <a:lstStyle/>
          <a:p>
            <a:pPr algn="just"/>
            <a:r>
              <a:rPr lang="en-US" dirty="0" smtClean="0"/>
              <a:t>The </a:t>
            </a:r>
            <a:r>
              <a:rPr lang="en-US" b="1" dirty="0"/>
              <a:t>Gaussian filter</a:t>
            </a:r>
            <a:r>
              <a:rPr lang="en-US" dirty="0"/>
              <a:t> is designed using the Gaussian function, which provides a smooth transition between passed and blocked frequencies, making it ideal for many image processing applications.</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419600"/>
            <a:ext cx="54864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856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b="1" dirty="0"/>
              <a:t>4. Practical Considerations in Filter Design</a:t>
            </a:r>
            <a:br>
              <a:rPr lang="en-US" b="1" dirty="0"/>
            </a:br>
            <a:endParaRPr lang="en-IN" dirty="0"/>
          </a:p>
        </p:txBody>
      </p:sp>
      <p:sp>
        <p:nvSpPr>
          <p:cNvPr id="3" name="Content Placeholder 2"/>
          <p:cNvSpPr>
            <a:spLocks noGrp="1"/>
          </p:cNvSpPr>
          <p:nvPr>
            <p:ph idx="1"/>
          </p:nvPr>
        </p:nvSpPr>
        <p:spPr>
          <a:xfrm>
            <a:off x="457200" y="1600200"/>
            <a:ext cx="8229600" cy="4800600"/>
          </a:xfrm>
        </p:spPr>
        <p:txBody>
          <a:bodyPr>
            <a:normAutofit fontScale="25000" lnSpcReduction="20000"/>
          </a:bodyPr>
          <a:lstStyle/>
          <a:p>
            <a:pPr algn="just"/>
            <a:r>
              <a:rPr lang="en-US" sz="9600" b="1" dirty="0"/>
              <a:t>Filter Size: </a:t>
            </a:r>
            <a:r>
              <a:rPr lang="en-US" sz="9600" dirty="0"/>
              <a:t>The size of the filter (e.g., 3x3, 5x5) affects both performance and computational complexity. Larger filters can smooth more effectively but increase computational cost.</a:t>
            </a:r>
          </a:p>
          <a:p>
            <a:pPr algn="just"/>
            <a:r>
              <a:rPr lang="en-US" sz="9600" b="1" dirty="0"/>
              <a:t>Cutoff Frequency: </a:t>
            </a:r>
            <a:r>
              <a:rPr lang="en-US" sz="9600" dirty="0"/>
              <a:t>The cutoff frequency (for low-pass or high-pass filters) determines which frequencies are preserved or attenuated. This is a critical parameter when designing a filter for a specific task, such as noise reduction or edge enhancement.</a:t>
            </a:r>
          </a:p>
          <a:p>
            <a:pPr algn="just"/>
            <a:r>
              <a:rPr lang="en-US" sz="9600" b="1" dirty="0"/>
              <a:t>Edge Effects: </a:t>
            </a:r>
            <a:r>
              <a:rPr lang="en-US" sz="9600" dirty="0"/>
              <a:t>Filters can introduce artifacts along image borders, especially when using larger kernels. Techniques such as zero-padding or wrapping may be used to mitigate these effects.</a:t>
            </a:r>
          </a:p>
          <a:p>
            <a:pPr algn="just"/>
            <a:r>
              <a:rPr lang="en-US" sz="9600" b="1" dirty="0"/>
              <a:t>Computational Efficiency: </a:t>
            </a:r>
            <a:r>
              <a:rPr lang="en-US" sz="9600" dirty="0"/>
              <a:t>Frequency domain filtering can often be more efficient than spatial domain filtering, especially for large images, because of the use of the Fast Fourier Transform (FFT).</a:t>
            </a:r>
          </a:p>
          <a:p>
            <a:endParaRPr lang="en-IN" dirty="0"/>
          </a:p>
        </p:txBody>
      </p:sp>
    </p:spTree>
    <p:extLst>
      <p:ext uri="{BB962C8B-B14F-4D97-AF65-F5344CB8AC3E}">
        <p14:creationId xmlns:p14="http://schemas.microsoft.com/office/powerpoint/2010/main" val="3765917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Discrete Wavelet Transform (DWT)</a:t>
            </a:r>
            <a:br>
              <a:rPr lang="en-US" b="1" dirty="0"/>
            </a:br>
            <a:endParaRPr lang="en-IN" dirty="0"/>
          </a:p>
        </p:txBody>
      </p:sp>
      <p:sp>
        <p:nvSpPr>
          <p:cNvPr id="3" name="Content Placeholder 2"/>
          <p:cNvSpPr>
            <a:spLocks noGrp="1"/>
          </p:cNvSpPr>
          <p:nvPr>
            <p:ph idx="1"/>
          </p:nvPr>
        </p:nvSpPr>
        <p:spPr>
          <a:xfrm>
            <a:off x="457200" y="1600200"/>
            <a:ext cx="8153400" cy="4800600"/>
          </a:xfrm>
        </p:spPr>
        <p:txBody>
          <a:bodyPr>
            <a:normAutofit fontScale="25000" lnSpcReduction="20000"/>
          </a:bodyPr>
          <a:lstStyle/>
          <a:p>
            <a:pPr algn="just"/>
            <a:r>
              <a:rPr lang="en-US" sz="9600" b="1" dirty="0" smtClean="0"/>
              <a:t>Wavelet </a:t>
            </a:r>
            <a:r>
              <a:rPr lang="en-US" sz="9600" b="1" dirty="0"/>
              <a:t>Transforms</a:t>
            </a:r>
            <a:r>
              <a:rPr lang="en-US" sz="9600" dirty="0"/>
              <a:t> decompose an image into multi-resolution representations. Unlike the Fourier transform, which only provides frequency components, wavelets allow both frequency and spatial localization.</a:t>
            </a:r>
          </a:p>
          <a:p>
            <a:pPr algn="just"/>
            <a:r>
              <a:rPr lang="en-US" sz="9600" dirty="0"/>
              <a:t>The </a:t>
            </a:r>
            <a:r>
              <a:rPr lang="en-US" sz="9600" b="1" dirty="0"/>
              <a:t>Discrete Wavelet Transform (DWT)</a:t>
            </a:r>
            <a:r>
              <a:rPr lang="en-US" sz="9600" dirty="0"/>
              <a:t> decomposes an image into a set of coefficients that represent different frequency bands (low, high) at multiple resolutions.</a:t>
            </a:r>
          </a:p>
          <a:p>
            <a:pPr algn="just"/>
            <a:r>
              <a:rPr lang="en-US" sz="9600" dirty="0"/>
              <a:t>The most common wavelets used are </a:t>
            </a:r>
            <a:r>
              <a:rPr lang="en-US" sz="9600" b="1" dirty="0" err="1"/>
              <a:t>Haar</a:t>
            </a:r>
            <a:r>
              <a:rPr lang="en-US" sz="9600" b="1" dirty="0"/>
              <a:t> wavelets</a:t>
            </a:r>
            <a:r>
              <a:rPr lang="en-US" sz="9600" dirty="0"/>
              <a:t> and </a:t>
            </a:r>
            <a:r>
              <a:rPr lang="en-US" sz="9600" b="1" dirty="0" err="1"/>
              <a:t>Daubechies</a:t>
            </a:r>
            <a:r>
              <a:rPr lang="en-US" sz="9600" b="1" dirty="0"/>
              <a:t> wavelets</a:t>
            </a:r>
            <a:r>
              <a:rPr lang="en-US" sz="9600" dirty="0"/>
              <a:t>. These can capture details like edges and textures better than DFT, and are especially useful in image compression (e.g., JPEG2000).</a:t>
            </a:r>
          </a:p>
          <a:p>
            <a:endParaRPr lang="en-IN" dirty="0"/>
          </a:p>
        </p:txBody>
      </p:sp>
    </p:spTree>
    <p:extLst>
      <p:ext uri="{BB962C8B-B14F-4D97-AF65-F5344CB8AC3E}">
        <p14:creationId xmlns:p14="http://schemas.microsoft.com/office/powerpoint/2010/main" val="185934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a:t>
            </a:r>
            <a:br>
              <a:rPr lang="en-US" dirty="0"/>
            </a:br>
            <a:endParaRPr lang="en-IN" dirty="0"/>
          </a:p>
        </p:txBody>
      </p:sp>
      <p:sp>
        <p:nvSpPr>
          <p:cNvPr id="3" name="Content Placeholder 2"/>
          <p:cNvSpPr>
            <a:spLocks noGrp="1"/>
          </p:cNvSpPr>
          <p:nvPr>
            <p:ph idx="1"/>
          </p:nvPr>
        </p:nvSpPr>
        <p:spPr/>
        <p:txBody>
          <a:bodyPr/>
          <a:lstStyle/>
          <a:p>
            <a:r>
              <a:rPr lang="en-US" dirty="0" smtClean="0"/>
              <a:t>A </a:t>
            </a:r>
            <a:r>
              <a:rPr lang="en-US" dirty="0"/>
              <a:t>signal can be converted from time domain into frequency domain using mathematical operators called transforms. There are many kind of transformation that does this. Some of them are given below.</a:t>
            </a:r>
          </a:p>
          <a:p>
            <a:r>
              <a:rPr lang="en-US" dirty="0"/>
              <a:t>Fourier Series</a:t>
            </a:r>
          </a:p>
          <a:p>
            <a:r>
              <a:rPr lang="en-US" dirty="0"/>
              <a:t>Fourier transformation</a:t>
            </a:r>
          </a:p>
          <a:p>
            <a:r>
              <a:rPr lang="en-US" dirty="0"/>
              <a:t>Laplace transform</a:t>
            </a:r>
          </a:p>
          <a:p>
            <a:r>
              <a:rPr lang="en-US" dirty="0"/>
              <a:t>Z transform</a:t>
            </a:r>
          </a:p>
          <a:p>
            <a:endParaRPr lang="en-IN" dirty="0"/>
          </a:p>
        </p:txBody>
      </p:sp>
    </p:spTree>
    <p:extLst>
      <p:ext uri="{BB962C8B-B14F-4D97-AF65-F5344CB8AC3E}">
        <p14:creationId xmlns:p14="http://schemas.microsoft.com/office/powerpoint/2010/main" val="47753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Frequency components</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Any </a:t>
            </a:r>
            <a:r>
              <a:rPr lang="en-US" dirty="0"/>
              <a:t>image in spatial domain can be represented in a frequency domain. But what do this frequencies actually mean</a:t>
            </a:r>
            <a:r>
              <a:rPr lang="en-US" dirty="0" smtClean="0"/>
              <a:t>.</a:t>
            </a:r>
          </a:p>
          <a:p>
            <a:endParaRPr lang="en-US" dirty="0"/>
          </a:p>
          <a:p>
            <a:pPr marL="0" indent="0">
              <a:buNone/>
            </a:pPr>
            <a:r>
              <a:rPr lang="en-US" dirty="0" smtClean="0"/>
              <a:t>Frequency </a:t>
            </a:r>
            <a:r>
              <a:rPr lang="en-US" dirty="0"/>
              <a:t>components into two major components.</a:t>
            </a:r>
          </a:p>
          <a:p>
            <a:r>
              <a:rPr lang="en-US" b="1" dirty="0"/>
              <a:t>High frequency components</a:t>
            </a:r>
          </a:p>
          <a:p>
            <a:r>
              <a:rPr lang="en-US" dirty="0"/>
              <a:t>High frequency components correspond to edges in an image.</a:t>
            </a:r>
          </a:p>
          <a:p>
            <a:r>
              <a:rPr lang="en-US" b="1" dirty="0"/>
              <a:t>Low frequency components</a:t>
            </a:r>
          </a:p>
          <a:p>
            <a:r>
              <a:rPr lang="en-US" dirty="0"/>
              <a:t>Low frequency components in an image correspond to smooth regions.</a:t>
            </a:r>
          </a:p>
          <a:p>
            <a:endParaRPr lang="en-IN" dirty="0"/>
          </a:p>
        </p:txBody>
      </p:sp>
    </p:spTree>
    <p:extLst>
      <p:ext uri="{BB962C8B-B14F-4D97-AF65-F5344CB8AC3E}">
        <p14:creationId xmlns:p14="http://schemas.microsoft.com/office/powerpoint/2010/main" val="190751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to find the Fourier Transform of an image using </a:t>
            </a:r>
            <a:r>
              <a:rPr lang="en-US" b="1" dirty="0" err="1"/>
              <a:t>OpenCV</a:t>
            </a:r>
            <a:r>
              <a:rPr lang="en-US" b="1" dirty="0"/>
              <a:t/>
            </a:r>
            <a:br>
              <a:rPr lang="en-US" b="1" dirty="0"/>
            </a:b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US" sz="2600" b="1" dirty="0" smtClean="0"/>
              <a:t>Step </a:t>
            </a:r>
            <a:r>
              <a:rPr lang="en-US" sz="2600" b="1" dirty="0"/>
              <a:t>1: </a:t>
            </a:r>
            <a:r>
              <a:rPr lang="en-US" sz="2600" dirty="0"/>
              <a:t>Load the image using the </a:t>
            </a:r>
            <a:r>
              <a:rPr lang="en-US" sz="2600" b="1" dirty="0"/>
              <a:t>cv2.imread()</a:t>
            </a:r>
            <a:r>
              <a:rPr lang="en-US" sz="2600" dirty="0"/>
              <a:t> function. This function takes in the path to the image file as an argument and returns the image as a </a:t>
            </a:r>
            <a:r>
              <a:rPr lang="en-US" sz="2600" dirty="0" err="1"/>
              <a:t>NumPy</a:t>
            </a:r>
            <a:r>
              <a:rPr lang="en-US" sz="2600" dirty="0"/>
              <a:t> array.</a:t>
            </a:r>
          </a:p>
          <a:p>
            <a:pPr fontAlgn="base"/>
            <a:r>
              <a:rPr lang="en-US" sz="2600" b="1" dirty="0"/>
              <a:t>Step 2:</a:t>
            </a:r>
            <a:r>
              <a:rPr lang="en-US" sz="2600" dirty="0"/>
              <a:t> Convert the image to </a:t>
            </a:r>
            <a:r>
              <a:rPr lang="en-US" sz="2600" dirty="0" err="1"/>
              <a:t>grayscale</a:t>
            </a:r>
            <a:r>
              <a:rPr lang="en-US" sz="2600" dirty="0"/>
              <a:t> using the </a:t>
            </a:r>
            <a:r>
              <a:rPr lang="en-US" sz="2600" b="1" dirty="0"/>
              <a:t>cv2.cvtColor() </a:t>
            </a:r>
            <a:r>
              <a:rPr lang="en-US" sz="2600" dirty="0"/>
              <a:t>function. This is optional, but it is generally easier to work with </a:t>
            </a:r>
            <a:r>
              <a:rPr lang="en-US" sz="2600" dirty="0" err="1"/>
              <a:t>grayscale</a:t>
            </a:r>
            <a:r>
              <a:rPr lang="en-US" sz="2600" dirty="0"/>
              <a:t> images when performing image processing tasks.</a:t>
            </a:r>
          </a:p>
          <a:p>
            <a:pPr fontAlgn="base"/>
            <a:r>
              <a:rPr lang="en-US" sz="2600" b="1" dirty="0"/>
              <a:t>Step 3: </a:t>
            </a:r>
            <a:r>
              <a:rPr lang="en-US" sz="2600" dirty="0"/>
              <a:t>Use the </a:t>
            </a:r>
            <a:r>
              <a:rPr lang="en-US" sz="2600" b="1" dirty="0"/>
              <a:t>cv2.dft()</a:t>
            </a:r>
            <a:r>
              <a:rPr lang="en-US" sz="2600" dirty="0"/>
              <a:t> function to compute the </a:t>
            </a:r>
            <a:r>
              <a:rPr lang="en-US" sz="2600" b="1" dirty="0"/>
              <a:t>discrete Fourier Transform</a:t>
            </a:r>
            <a:r>
              <a:rPr lang="en-US" sz="2600" dirty="0"/>
              <a:t> of the image. This function takes in the image as an argument and returns the Fourier Transform as a </a:t>
            </a:r>
            <a:r>
              <a:rPr lang="en-US" sz="2600" dirty="0" err="1"/>
              <a:t>NumPy</a:t>
            </a:r>
            <a:r>
              <a:rPr lang="en-US" sz="2600" dirty="0"/>
              <a:t> array.</a:t>
            </a:r>
          </a:p>
          <a:p>
            <a:pPr fontAlgn="base"/>
            <a:r>
              <a:rPr lang="en-US" sz="2600" b="1" dirty="0"/>
              <a:t>Step 4:</a:t>
            </a:r>
            <a:r>
              <a:rPr lang="en-US" sz="2600" dirty="0"/>
              <a:t> Shift the zero-frequency component of the Fourier Transform to the center of the array using the </a:t>
            </a:r>
            <a:r>
              <a:rPr lang="en-US" sz="2600" b="1" dirty="0" err="1"/>
              <a:t>numpy.fft.fftshift</a:t>
            </a:r>
            <a:r>
              <a:rPr lang="en-US" sz="2600" b="1" dirty="0"/>
              <a:t>()</a:t>
            </a:r>
            <a:r>
              <a:rPr lang="en-US" sz="2600" dirty="0"/>
              <a:t> function. This step is necessary because the cv2.dft() function returns the Fourier Transform with the zero-frequency component at the top-left corner of the array.</a:t>
            </a:r>
          </a:p>
          <a:p>
            <a:pPr fontAlgn="base"/>
            <a:r>
              <a:rPr lang="en-US" sz="2600" b="1" dirty="0"/>
              <a:t>Step 5: </a:t>
            </a:r>
            <a:r>
              <a:rPr lang="en-US" sz="2600" dirty="0"/>
              <a:t>Compute the magnitude of the Fourier Transform using the </a:t>
            </a:r>
            <a:r>
              <a:rPr lang="en-US" sz="2600" b="1" dirty="0" err="1"/>
              <a:t>numpy.abs</a:t>
            </a:r>
            <a:r>
              <a:rPr lang="en-US" sz="2600" b="1" dirty="0"/>
              <a:t>()</a:t>
            </a:r>
            <a:r>
              <a:rPr lang="en-US" sz="2600" dirty="0"/>
              <a:t> function. This step is optional, but it is generally easier to visualize the frequency content of an image by looking at the magnitude of the Fourier Transform rather than the complex values.</a:t>
            </a:r>
          </a:p>
          <a:p>
            <a:pPr fontAlgn="base"/>
            <a:r>
              <a:rPr lang="en-US" sz="2600" b="1" dirty="0"/>
              <a:t>Step 6:</a:t>
            </a:r>
            <a:r>
              <a:rPr lang="en-US" sz="2600" dirty="0"/>
              <a:t> Scale the magnitude of the Fourier Transform using the </a:t>
            </a:r>
            <a:r>
              <a:rPr lang="en-US" sz="2600" b="1" dirty="0"/>
              <a:t>cv2.normalize()</a:t>
            </a:r>
            <a:r>
              <a:rPr lang="en-US" sz="2600" dirty="0"/>
              <a:t> function. This step is also optional, but it can be useful for improving the contrast of the resulting image.</a:t>
            </a:r>
          </a:p>
          <a:p>
            <a:pPr fontAlgn="base"/>
            <a:r>
              <a:rPr lang="en-US" sz="2600" b="1" dirty="0"/>
              <a:t>Step 7:</a:t>
            </a:r>
            <a:r>
              <a:rPr lang="en-US" sz="2600" dirty="0"/>
              <a:t> Use the </a:t>
            </a:r>
            <a:r>
              <a:rPr lang="en-US" sz="2600" b="1" dirty="0"/>
              <a:t>cv2.imshow() </a:t>
            </a:r>
            <a:r>
              <a:rPr lang="en-US" sz="2600" dirty="0"/>
              <a:t>function to display the magnitude of the Fourier Transform.</a:t>
            </a:r>
          </a:p>
          <a:p>
            <a:endParaRPr lang="en-IN" dirty="0"/>
          </a:p>
        </p:txBody>
      </p:sp>
    </p:spTree>
    <p:extLst>
      <p:ext uri="{BB962C8B-B14F-4D97-AF65-F5344CB8AC3E}">
        <p14:creationId xmlns:p14="http://schemas.microsoft.com/office/powerpoint/2010/main" val="323446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458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17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629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Use Frequency Domain Transforms? </a:t>
            </a:r>
            <a:endParaRPr lang="en-IN" dirty="0"/>
          </a:p>
        </p:txBody>
      </p:sp>
      <p:sp>
        <p:nvSpPr>
          <p:cNvPr id="3" name="Content Placeholder 2"/>
          <p:cNvSpPr>
            <a:spLocks noGrp="1"/>
          </p:cNvSpPr>
          <p:nvPr>
            <p:ph idx="1"/>
          </p:nvPr>
        </p:nvSpPr>
        <p:spPr/>
        <p:txBody>
          <a:bodyPr/>
          <a:lstStyle/>
          <a:p>
            <a:pPr algn="just"/>
            <a:r>
              <a:rPr lang="en-US" dirty="0" smtClean="0"/>
              <a:t>Frequency </a:t>
            </a:r>
            <a:r>
              <a:rPr lang="en-US" dirty="0"/>
              <a:t>domain representations are useful for certain operations like smoothing, edge detection, image compression, and noise filtering. They allow us to separate and manipulate different frequency components in an image.</a:t>
            </a:r>
          </a:p>
          <a:p>
            <a:endParaRPr lang="en-IN" dirty="0"/>
          </a:p>
        </p:txBody>
      </p:sp>
    </p:spTree>
    <p:extLst>
      <p:ext uri="{BB962C8B-B14F-4D97-AF65-F5344CB8AC3E}">
        <p14:creationId xmlns:p14="http://schemas.microsoft.com/office/powerpoint/2010/main" val="276373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107</TotalTime>
  <Words>2589</Words>
  <Application>Microsoft Office PowerPoint</Application>
  <PresentationFormat>On-screen Show (4:3)</PresentationFormat>
  <Paragraphs>155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Clarity</vt:lpstr>
      <vt:lpstr>Image Transforms in the Frequency Domain </vt:lpstr>
      <vt:lpstr>1. Introduction to Frequency Domain Transforms </vt:lpstr>
      <vt:lpstr>Frequency Domain </vt:lpstr>
      <vt:lpstr>Transformation </vt:lpstr>
      <vt:lpstr>Frequency components </vt:lpstr>
      <vt:lpstr>Steps to find the Fourier Transform of an image using OpenCV </vt:lpstr>
      <vt:lpstr>PowerPoint Presentation</vt:lpstr>
      <vt:lpstr>PowerPoint Presentation</vt:lpstr>
      <vt:lpstr>Why Use Frequency Domain Transforms? </vt:lpstr>
      <vt:lpstr>Key Frequency Domain Transforms</vt:lpstr>
      <vt:lpstr>2. Image Representations in Discrete Fourier Transform (DFT) </vt:lpstr>
      <vt:lpstr>PowerPoint Presentation</vt:lpstr>
      <vt:lpstr>Discrete Fourier Transform (DFT)</vt:lpstr>
      <vt:lpstr>Inverse Discrete Fourier Transform (DFT)</vt:lpstr>
      <vt:lpstr>Applications: </vt:lpstr>
      <vt:lpstr>3. Discrete Cosine Transform (DCT) </vt:lpstr>
      <vt:lpstr>Discrete Cosine Transform (DCT)</vt:lpstr>
      <vt:lpstr>Applications: </vt:lpstr>
      <vt:lpstr>Breakdown of the Code: </vt:lpstr>
      <vt:lpstr>PowerPoint Presentation</vt:lpstr>
      <vt:lpstr>DCT output-</vt:lpstr>
      <vt:lpstr>5. Image Smoothing and Sharpening Using Frequency Domain Filters </vt:lpstr>
      <vt:lpstr>Smoothing (Low-Pass Filtering) </vt:lpstr>
      <vt:lpstr>Sharpening (High-Pass Filtering) </vt:lpstr>
      <vt:lpstr>6. Filter Design: </vt:lpstr>
      <vt:lpstr>1. Spatial Domain Filters </vt:lpstr>
      <vt:lpstr>Low-Pass Filters (Smoothing Filters): </vt:lpstr>
      <vt:lpstr>High-Pass Filters (Sharpening Filters): </vt:lpstr>
      <vt:lpstr>2. Frequency Domain Filters </vt:lpstr>
      <vt:lpstr>Low-Pass Filters: </vt:lpstr>
      <vt:lpstr>PowerPoint Presentation</vt:lpstr>
      <vt:lpstr>Band-Pass and Band-Stop Filters: </vt:lpstr>
      <vt:lpstr>3. Filter Design Techniques</vt:lpstr>
      <vt:lpstr>1. Ideal Filter Design: </vt:lpstr>
      <vt:lpstr>2. Butterworth Filter Design: </vt:lpstr>
      <vt:lpstr>3. Gaussian Filter Design: </vt:lpstr>
      <vt:lpstr>4. Practical Considerations in Filter Design </vt:lpstr>
      <vt:lpstr>4. Discrete Wavelet Transform (DWT)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Transforms in the Frequency Domain </dc:title>
  <dc:creator>IT</dc:creator>
  <cp:lastModifiedBy>patilap</cp:lastModifiedBy>
  <cp:revision>16</cp:revision>
  <dcterms:created xsi:type="dcterms:W3CDTF">2006-08-16T00:00:00Z</dcterms:created>
  <dcterms:modified xsi:type="dcterms:W3CDTF">2025-02-18T10:00:33Z</dcterms:modified>
</cp:coreProperties>
</file>