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4" r:id="rId7"/>
    <p:sldId id="263" r:id="rId8"/>
    <p:sldId id="260" r:id="rId9"/>
    <p:sldId id="261" r:id="rId10"/>
    <p:sldId id="265" r:id="rId11"/>
    <p:sldId id="267" r:id="rId12"/>
    <p:sldId id="266"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A41472-F50F-4ED3-8728-A3F9FA5D13C3}"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198438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A41472-F50F-4ED3-8728-A3F9FA5D13C3}"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19541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A41472-F50F-4ED3-8728-A3F9FA5D13C3}"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9134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A41472-F50F-4ED3-8728-A3F9FA5D13C3}"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188383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A41472-F50F-4ED3-8728-A3F9FA5D13C3}"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421105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A41472-F50F-4ED3-8728-A3F9FA5D13C3}"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384141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A41472-F50F-4ED3-8728-A3F9FA5D13C3}" type="datetimeFigureOut">
              <a:rPr lang="en-IN" smtClean="0"/>
              <a:t>18-02-2025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1644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A41472-F50F-4ED3-8728-A3F9FA5D13C3}"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185571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41472-F50F-4ED3-8728-A3F9FA5D13C3}" type="datetimeFigureOut">
              <a:rPr lang="en-IN" smtClean="0"/>
              <a:t>18-02-2025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17607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41472-F50F-4ED3-8728-A3F9FA5D13C3}"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37402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41472-F50F-4ED3-8728-A3F9FA5D13C3}"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04B99-FC0D-4731-BCD1-36A4D198F9EB}" type="slidenum">
              <a:rPr lang="en-IN" smtClean="0"/>
              <a:t>‹#›</a:t>
            </a:fld>
            <a:endParaRPr lang="en-IN"/>
          </a:p>
        </p:txBody>
      </p:sp>
    </p:spTree>
    <p:extLst>
      <p:ext uri="{BB962C8B-B14F-4D97-AF65-F5344CB8AC3E}">
        <p14:creationId xmlns:p14="http://schemas.microsoft.com/office/powerpoint/2010/main" val="3231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41472-F50F-4ED3-8728-A3F9FA5D13C3}" type="datetimeFigureOut">
              <a:rPr lang="en-IN" smtClean="0"/>
              <a:t>18-02-2025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04B99-FC0D-4731-BCD1-36A4D198F9EB}" type="slidenum">
              <a:rPr lang="en-IN" smtClean="0"/>
              <a:t>‹#›</a:t>
            </a:fld>
            <a:endParaRPr lang="en-IN"/>
          </a:p>
        </p:txBody>
      </p:sp>
    </p:spTree>
    <p:extLst>
      <p:ext uri="{BB962C8B-B14F-4D97-AF65-F5344CB8AC3E}">
        <p14:creationId xmlns:p14="http://schemas.microsoft.com/office/powerpoint/2010/main" val="229731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omepages.inf.ed.ac.uk/rbf/HIPR2/kernel.htm" TargetMode="External"/><Relationship Id="rId2" Type="http://schemas.openxmlformats.org/officeDocument/2006/relationships/hyperlink" Target="https://homepages.inf.ed.ac.uk/rbf/HIPR2/convolve.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Frequency </a:t>
            </a:r>
            <a:r>
              <a:rPr lang="en-US" smtClean="0"/>
              <a:t>Domain Filtering</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445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Median Filtering Techniques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Median </a:t>
            </a:r>
            <a:r>
              <a:rPr lang="en-US" dirty="0"/>
              <a:t>filtering is a nonlinear process useful in reducing impulsive, or salt-and-pepper noise. It is also useful in preserving edges in an image while reducing random noise. Impulsive or salt-and-pepper noise can occur due to a random bit error in a communication channel. In a median filter, a window slides along the image, and the median intensity value of the pixels within the window becomes the output intensity of the pixel being processed.</a:t>
            </a:r>
          </a:p>
          <a:p>
            <a:endParaRPr lang="en-IN" dirty="0"/>
          </a:p>
        </p:txBody>
      </p:sp>
    </p:spTree>
    <p:extLst>
      <p:ext uri="{BB962C8B-B14F-4D97-AF65-F5344CB8AC3E}">
        <p14:creationId xmlns:p14="http://schemas.microsoft.com/office/powerpoint/2010/main" val="213477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8696400" cy="319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32656"/>
            <a:ext cx="784887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0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Bilateral Filtering Techniques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dirty="0"/>
              <a:t>Bilateral filter is a non-linear, edge-preserving, and noise-reducing smoothing filter for images. It replaces the intensity of each pixel with a weighted average of intensity values from nearby pixels. This weight can be based on a Gaussian distribution.</a:t>
            </a:r>
          </a:p>
          <a:p>
            <a:pPr algn="just"/>
            <a:r>
              <a:rPr lang="en-US" dirty="0"/>
              <a:t>Crucially, the weights depend not only on the Euclidean distance of pixels but also on the radiometric differences (e.g., range differences, such as </a:t>
            </a:r>
            <a:r>
              <a:rPr lang="en-US" dirty="0" smtClean="0"/>
              <a:t>color </a:t>
            </a:r>
            <a:r>
              <a:rPr lang="en-US" dirty="0"/>
              <a:t>intensity, depth distance, etc.). This preserves sharp edges.</a:t>
            </a:r>
          </a:p>
        </p:txBody>
      </p:sp>
    </p:spTree>
    <p:extLst>
      <p:ext uri="{BB962C8B-B14F-4D97-AF65-F5344CB8AC3E}">
        <p14:creationId xmlns:p14="http://schemas.microsoft.com/office/powerpoint/2010/main" val="340686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20891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709231"/>
            <a:ext cx="8229600" cy="251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27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Frequency Band Filtering Techniques </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 </a:t>
            </a:r>
            <a:r>
              <a:rPr lang="en-US" dirty="0" smtClean="0"/>
              <a:t>Frequency </a:t>
            </a:r>
            <a:r>
              <a:rPr lang="en-US" dirty="0"/>
              <a:t>filters process an image in the frequency domain. The image is Fourier transformed, multiplied with the filter function and then re-transformed into the spatial domain. </a:t>
            </a:r>
            <a:r>
              <a:rPr lang="en-US" b="1" dirty="0"/>
              <a:t>Attenuating high frequencies results in a smoother image in the spatial domain, attenuating low frequencies enhances the edges.</a:t>
            </a:r>
            <a:endParaRPr lang="en-US" dirty="0"/>
          </a:p>
          <a:p>
            <a:pPr algn="just"/>
            <a:r>
              <a:rPr lang="en-US" dirty="0"/>
              <a:t>All frequency filters can also be implemented in the spatial domain and, if there exists a simple kernel for the desired filter effect, it is computationally less expensive to perform the filtering in the spatial domain. Frequency filtering is more appropriate if no straightforward kernel can be found in the spatial domain, and may also be more efficient.</a:t>
            </a:r>
          </a:p>
          <a:p>
            <a:endParaRPr lang="en-IN" dirty="0"/>
          </a:p>
        </p:txBody>
      </p:sp>
    </p:spTree>
    <p:extLst>
      <p:ext uri="{BB962C8B-B14F-4D97-AF65-F5344CB8AC3E}">
        <p14:creationId xmlns:p14="http://schemas.microsoft.com/office/powerpoint/2010/main" val="2114048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404664"/>
            <a:ext cx="8352929"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41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8280920"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51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22960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46868"/>
            <a:ext cx="47815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74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Filter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5951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752475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80928"/>
            <a:ext cx="5564456" cy="3108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00808"/>
            <a:ext cx="417646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4248472"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23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Gaussian blur</a:t>
            </a:r>
            <a:endParaRPr lang="en-IN" dirty="0"/>
          </a:p>
        </p:txBody>
      </p:sp>
      <p:sp>
        <p:nvSpPr>
          <p:cNvPr id="3" name="Content Placeholder 2"/>
          <p:cNvSpPr>
            <a:spLocks noGrp="1"/>
          </p:cNvSpPr>
          <p:nvPr>
            <p:ph idx="1"/>
          </p:nvPr>
        </p:nvSpPr>
        <p:spPr/>
        <p:txBody>
          <a:bodyPr>
            <a:normAutofit fontScale="92500" lnSpcReduction="10000"/>
          </a:bodyPr>
          <a:lstStyle/>
          <a:p>
            <a:r>
              <a:rPr lang="en-US" dirty="0"/>
              <a:t> </a:t>
            </a:r>
            <a:r>
              <a:rPr lang="en-US" dirty="0" smtClean="0"/>
              <a:t>(</a:t>
            </a:r>
            <a:r>
              <a:rPr lang="en-US" dirty="0"/>
              <a:t> </a:t>
            </a:r>
            <a:r>
              <a:rPr lang="en-US" b="1" dirty="0"/>
              <a:t>Gaussian smoothing</a:t>
            </a:r>
            <a:r>
              <a:rPr lang="en-US" dirty="0"/>
              <a:t>) is the result of blurring an image by a Gaussian function.</a:t>
            </a:r>
          </a:p>
          <a:p>
            <a:r>
              <a:rPr lang="en-US" dirty="0"/>
              <a:t>It is a widely used effect in graphics software, typically to reduce image noise and reduce detail. The visual effect of this blurring technique is a smooth blur resembling that of viewing the image through a translucent screen, distinctly different from the </a:t>
            </a:r>
            <a:r>
              <a:rPr lang="en-US" dirty="0" err="1"/>
              <a:t>bokeh</a:t>
            </a:r>
            <a:r>
              <a:rPr lang="en-US" dirty="0"/>
              <a:t> effect produced by an out-of-focus lens or the shadow of an object under usual illumination.</a:t>
            </a:r>
          </a:p>
          <a:p>
            <a:endParaRPr lang="en-IN" dirty="0"/>
          </a:p>
        </p:txBody>
      </p:sp>
    </p:spTree>
    <p:extLst>
      <p:ext uri="{BB962C8B-B14F-4D97-AF65-F5344CB8AC3E}">
        <p14:creationId xmlns:p14="http://schemas.microsoft.com/office/powerpoint/2010/main" val="302777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2656"/>
            <a:ext cx="7920880" cy="207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703332"/>
            <a:ext cx="8363272" cy="310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81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Mean Filtering Techniques </a:t>
            </a:r>
            <a:br>
              <a:rPr lang="en-US" b="1" i="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a:t> </a:t>
            </a:r>
            <a:endParaRPr lang="en-US" b="1" i="1" dirty="0"/>
          </a:p>
          <a:p>
            <a:r>
              <a:rPr lang="en-US" dirty="0" smtClean="0"/>
              <a:t>The </a:t>
            </a:r>
            <a:r>
              <a:rPr lang="en-US" dirty="0"/>
              <a:t>idea of mean filtering is simply to replace each pixel value in an image with the mean (`average’) value of its </a:t>
            </a:r>
            <a:r>
              <a:rPr lang="en-US" dirty="0" err="1"/>
              <a:t>neighbours</a:t>
            </a:r>
            <a:r>
              <a:rPr lang="en-US" dirty="0"/>
              <a:t>, including itself. This has the effect of eliminating pixel values that are unrepresentative of their surroundings. Mean filtering is usually thought of as a </a:t>
            </a:r>
            <a:r>
              <a:rPr lang="en-US" u="sng" dirty="0">
                <a:hlinkClick r:id="rId2"/>
              </a:rPr>
              <a:t>convolution filter</a:t>
            </a:r>
            <a:r>
              <a:rPr lang="en-US" dirty="0"/>
              <a:t>. Like other convolutions, it is based around a </a:t>
            </a:r>
            <a:r>
              <a:rPr lang="en-US" u="sng" dirty="0">
                <a:hlinkClick r:id="rId3"/>
              </a:rPr>
              <a:t>kernel</a:t>
            </a:r>
            <a:r>
              <a:rPr lang="en-US" dirty="0"/>
              <a:t>, which represents the shape and size of the </a:t>
            </a:r>
            <a:r>
              <a:rPr lang="en-US" dirty="0" err="1"/>
              <a:t>neighbourhood</a:t>
            </a:r>
            <a:r>
              <a:rPr lang="en-US" dirty="0"/>
              <a:t> to be sampled when calculating the mean.</a:t>
            </a:r>
          </a:p>
          <a:p>
            <a:endParaRPr lang="en-IN" dirty="0"/>
          </a:p>
        </p:txBody>
      </p:sp>
    </p:spTree>
    <p:extLst>
      <p:ext uri="{BB962C8B-B14F-4D97-AF65-F5344CB8AC3E}">
        <p14:creationId xmlns:p14="http://schemas.microsoft.com/office/powerpoint/2010/main" val="122385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3140968"/>
            <a:ext cx="8784977"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404664"/>
            <a:ext cx="835292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6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185</Words>
  <Application>Microsoft Office PowerPoint</Application>
  <PresentationFormat>On-screen Show (4:3)</PresentationFormat>
  <Paragraphs>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Frequency Domain Filtering</vt:lpstr>
      <vt:lpstr>PowerPoint Presentation</vt:lpstr>
      <vt:lpstr>Domain Filter</vt:lpstr>
      <vt:lpstr>PowerPoint Presentation</vt:lpstr>
      <vt:lpstr>Diff</vt:lpstr>
      <vt:lpstr>Gaussian blur</vt:lpstr>
      <vt:lpstr>PowerPoint Presentation</vt:lpstr>
      <vt:lpstr>Mean Filtering Techniques  </vt:lpstr>
      <vt:lpstr>PowerPoint Presentation</vt:lpstr>
      <vt:lpstr>Median Filtering Techniques </vt:lpstr>
      <vt:lpstr>PowerPoint Presentation</vt:lpstr>
      <vt:lpstr>Bilateral Filtering Techniques</vt:lpstr>
      <vt:lpstr>PowerPoint Presentation</vt:lpstr>
      <vt:lpstr>Frequency Band Filtering Techniques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patilap</dc:creator>
  <cp:lastModifiedBy>patilap</cp:lastModifiedBy>
  <cp:revision>8</cp:revision>
  <dcterms:created xsi:type="dcterms:W3CDTF">2025-02-17T06:45:57Z</dcterms:created>
  <dcterms:modified xsi:type="dcterms:W3CDTF">2025-02-18T09:55:19Z</dcterms:modified>
</cp:coreProperties>
</file>