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9.xml" ContentType="application/vnd.openxmlformats-officedocument.presentationml.notesSlide+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21"/>
  </p:notesMasterIdLst>
  <p:handoutMasterIdLst>
    <p:handoutMasterId r:id="rId22"/>
  </p:handoutMasterIdLst>
  <p:sldIdLst>
    <p:sldId id="294" r:id="rId5"/>
    <p:sldId id="259" r:id="rId6"/>
    <p:sldId id="300" r:id="rId7"/>
    <p:sldId id="301" r:id="rId8"/>
    <p:sldId id="302" r:id="rId9"/>
    <p:sldId id="304" r:id="rId10"/>
    <p:sldId id="262" r:id="rId11"/>
    <p:sldId id="306" r:id="rId12"/>
    <p:sldId id="307" r:id="rId13"/>
    <p:sldId id="308" r:id="rId14"/>
    <p:sldId id="305" r:id="rId15"/>
    <p:sldId id="303" r:id="rId16"/>
    <p:sldId id="309" r:id="rId17"/>
    <p:sldId id="310" r:id="rId18"/>
    <p:sldId id="311" r:id="rId19"/>
    <p:sldId id="296"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64587B-55B4-FBF2-0FA7-C5C3A2002601}" name="Alicia Velasco Santiago" initials="AVS" userId="S::avelasco@freepikco.onmicrosoft.com::6ebda6ea-dc2d-49ad-b83c-c987d890dd8e" providerId="AD"/>
  <p188:author id="{5EBDB1DB-79A8-947B-9063-5F17B44521F2}" name="Ruben Martin Sanchez" initials="RMS" userId="e84aa1c1e37709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9F9F1"/>
    <a:srgbClr val="3E4C4C"/>
    <a:srgbClr val="A3D392"/>
    <a:srgbClr val="74918C"/>
    <a:srgbClr val="E7E5E0"/>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00" autoAdjust="0"/>
    <p:restoredTop sz="65843" autoAdjust="0"/>
  </p:normalViewPr>
  <p:slideViewPr>
    <p:cSldViewPr snapToGrid="0" showGuides="1">
      <p:cViewPr varScale="1">
        <p:scale>
          <a:sx n="134" d="100"/>
          <a:sy n="134" d="100"/>
        </p:scale>
        <p:origin x="2976" y="18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2" d="100"/>
          <a:sy n="92" d="100"/>
        </p:scale>
        <p:origin x="3187"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9E3E546-B60C-492A-8D16-A59B0770EA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95CABD8-57B8-43EE-96EA-D870770C81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3F6F6D-2262-467B-9F31-363FEF7BC48A}" type="datetimeFigureOut">
              <a:rPr lang="es-ES" smtClean="0"/>
              <a:t>16/2/22</a:t>
            </a:fld>
            <a:endParaRPr lang="es-ES"/>
          </a:p>
        </p:txBody>
      </p:sp>
      <p:sp>
        <p:nvSpPr>
          <p:cNvPr id="4" name="Marcador de pie de página 3">
            <a:extLst>
              <a:ext uri="{FF2B5EF4-FFF2-40B4-BE49-F238E27FC236}">
                <a16:creationId xmlns:a16="http://schemas.microsoft.com/office/drawing/2014/main" id="{904550E2-F10A-4D8C-9D69-003BBEFCA3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BB2B0F7-1C7A-4CBF-BF35-9A7B96BB3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868494-18A3-460E-B1EE-C7C4A533F12A}" type="slidenum">
              <a:rPr lang="es-ES" smtClean="0"/>
              <a:t>‹#›</a:t>
            </a:fld>
            <a:endParaRPr lang="es-ES"/>
          </a:p>
        </p:txBody>
      </p:sp>
    </p:spTree>
    <p:extLst>
      <p:ext uri="{BB962C8B-B14F-4D97-AF65-F5344CB8AC3E}">
        <p14:creationId xmlns:p14="http://schemas.microsoft.com/office/powerpoint/2010/main" val="138480414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7:48.00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33 16383,'26'0'0,"-4"0"0,-17 0 0,3-2 0,5 1 0,-4-1 0,4 2 0,-3-3 0,-2 3 0,6-5 0,-4 4 0,-2-1 0,5 2 0,-4 0 0,4 0 0,-3 0 0,1 0 0,0 0 0,-1-3 0,1 3 0,0-3 0,-1 3 0,1 0 0,0-2 0,-1 1 0,1-1 0,0 2 0,-1 0 0,1 0 0,0 0 0,-1 0 0,1-2 0,0 1 0,-1-1 0,1 2 0,0 0 0,-1 0 0,3 0 0,-4 0 0,4 0 0,-5 0 0,3 0 0,2 0 0,-5 0 0,5 0 0,-5 0 0,3 0 0,-1 0 0,1 0 0,0 0 0,-1 0 0,1 0 0,0 0 0,-1 0 0,1 0 0,0 0 0,-1 0 0,1 0 0,0 0 0,-1 0 0,1 0 0,0 0 0,-1 0 0,1 2 0,0-1 0,-1 1 0,1-2 0,0 0 0,-1 0 0,1 2 0,0-1 0,-1 1 0,1-2 0,2 0 0,-4 0 0,3 0 0,-3 3 0,1-3 0,1 3 0,-1-1 0,1-1 0,0 1 0,-1-2 0,1 0 0,0 0 0,-1 2 0,1-1 0,0 1 0,-1-2 0,1 0 0,0 0 0,-1 0 0,1 0 0,0 0 0,-1 0 0,1 0 0,0 0 0,-1 0 0,1 0 0,0 0 0,-1 0 0,1 0 0,0 0 0,-1 0 0,1 3 0,0-3 0,-1 3 0,1-3 0,0 0 0,-1 0 0,1 2 0,0-1 0,-1 1 0,1-2 0,-1 0 0,1 0 0,0 0 0,-1 0 0,1 0 0,0 2 0,-1-1 0,1 1 0,0-2 0,-1 0 0,1 0 0,0 0 0,-1 0 0,1 0 0,0 0 0,-1 3 0,1-3 0,0 3 0,-1-3 0,1 0 0,0 0 0,-1 0 0,1 0 0,0 0 0,-1 0 0,3-3 0,-4 3 0,4-3 0,-5 3 0,3 0 0,-1 0 0,1-2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35.417"/>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0 136 16383,'26'0'0,"-4"0"0,-17 0 0,3 0 0,5 0 0,-3 0 0,2-2 0,1 1 0,1-4 0,10 2 0,-7 0 0,13-1 0,-19 3 0,18-1 0,-17-1 0,12 3 0,-3-5 0,1 4 0,7-4 0,-2 5 0,-7-3 0,7 3 0,-15 0 0,14-2 0,-4 1 0,4-1 0,-6 2 0,-5 0 0,7 0 0,-10 0 0,15 0 0,-13 0 0,9 0 0,-8 0 0,12 0 0,-16 0 0,11 0 0,-11 0 0,7 0 0,-6 0 0,5-2 0,-10 1 0,8-1 0,-6 2 0,6 0 0,-6 0 0,6-3 0,-6 3 0,6-3 0,-4 1 0,5 1 0,-3-4 0,-2 5 0,2-3 0,-5 1 0,3 1 0,0-1 0,2 2 0,5 0 0,-6-3 0,10 3 0,-10-3 0,14 1 0,-13 1 0,14-1 0,-17 2 0,12 0 0,-12 0 0,7-2 0,-8 1 0,8-1 0,-7 2 0,7-3 0,-8 3 0,4-3 0,-2 3 0,2 0 0,-2 0 0,0 0 0,1-2 0,-6 1 0,7-1 0,-2 2 0,2-3 0,3 3 0,-2-3 0,1 3 0,-1-2 0,4 1 0,-3-1 0,2 0 0,-5 1 0,3-2 0,1 1 0,-2 1 0,4-1 0,-7 2 0,5 0 0,-5 0 0,-1 0 0,3-2 0,-4 1 0,4-4 0,-3 5 0,-1-3 0,3 3 0,-1 0 0,1 0 0,0-2 0,-4 1 0,3-1 0,0 2 0,-1 0 0,1 0 0,0 0 0,-1 0 0,1 0 0,0 0 0,2 0 0,-4 0 0,3 0 0,-4 0 0,3 0 0,0 0 0,-1 0 0,1 0 0,0 0 0,-1 0 0,1 0 0,0 0 0,-1 0 0,1 0 0,0 0 0,-1 0 0,1 0 0,-1 0 0,1 0 0,0 0 0,-1 0 0,1 0 0,0 0 0,-1 2 0,1-1 0,0 1 0,-1-2 0,1 3 0,0-3 0,-1 2 0,1-2 0,0 3 0,-1 0 0,1 0 0,0-1 0,-1-2 0,1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42.631"/>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9 16383,'26'0'0,"-4"0"0,-16 0 0,1 0 0,9 0 0,-6 0 0,5 0 0,-3 0 0,-2 0 0,3 0 0,-1 0 0,-5 0 0,7-2 0,0 1 0,-2-1 0,3 2 0,-7 0 0,5 0 0,-4 0 0,6 0 0,-9 0 0,7 0 0,-3 0 0,-1 0 0,4 0 0,-5 0 0,2 0 0,1 0 0,0 0 0,-1 0 0,1-2 0,0 1 0,-1 1 0,1 1 0,0 1 0,-1 0 0,1-1 0,0 1 0,-1-2 0,1 0 0,0 0 0,-1 0 0,1 3 0,0-3 0,-1 3 0,1-3 0,0 0 0,-1 0 0,1 0 0,0 0 0,-1 2 0,1-1 0,0 1 0,-1-2 0,1 0 0,0 2 0,-1-1 0,1 1 0,0-2 0,-1 0 0,1 0 0,0 0 0,-1 0 0,1 0 0,0 0 0,-1 0 0,1 0 0,-1 3 0,1-3 0,0 3 0,-1-3 0,1 0 0,0 0 0,-1 0 0,1 2 0,0-2 0,-1 3 0,3-3 0,-4 0 0,4 0 0,-5 0 0,3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47.887"/>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1 16383,'26'3'0,"-4"-1"0,-16-2 0,1 0 0,6 0 0,-3 0 0,2 0 0,-2 2 0,-1-1 0,4 1 0,-2-2 0,0 0 0,-1 0 0,1 3 0,-1-3 0,1 5 0,0-4 0,-1 1 0,1-2 0,0 0 0,-1 0 0,1 0 0,0 2 0,-1-1 0,1 1 0,0-2 0,0 0 0,-1 0 0,1 0 0,0 3 0,-1-3 0,1 3 0,-1-3 0,1 0 0,0 2 0,-1-1 0,1 1 0,0-2 0,-1 0 0,1 0 0,0 0 0,2 0 0,-4 0 0,3 2 0,-4-1 0,3 1 0,0-2 0,-1 0 0,1 0 0,0 0 0,-1 0 0,1 0 0,0 0 0,2 3 0,-4-3 0,3 3 0,-4-3 0,3 0 0,0 0 0,-1 0 0,1 0 0,0 0 0,-1 0 0,1 0 0,-1 0 0,1 2 0,0-1 0,-1 1 0,1-2 0,0 0 0,-1 0 0,1 0 0,0 0 0,-1 2 0,3-1 0,-1 1 0,-2-2 0,0 0 0,-1 3 0,1-3 0,1 3 0,0-3 0,-1 0 0,1 0 0,0 0 0,-1 0 0,1 0 0,0 0 0,-1 0 0,1 0 0,0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43:15.238"/>
    </inkml:context>
    <inkml:brush xml:id="br0">
      <inkml:brushProperty name="width" value="0.05" units="cm"/>
      <inkml:brushProperty name="height" value="0.05" units="cm"/>
      <inkml:brushProperty name="color" value="#FFFFFF"/>
    </inkml:brush>
  </inkml:definitions>
  <inkml:trace contextRef="#ctx0" brushRef="#br0">35 1 24575,'0'64'0,"0"0"0,0-28 0,0 35 0,0-9 0,0-51 0,0 0 0,0-1 0,0 1 0,0-3 0,0 3 0,3-5 0,-3 1 0,6-1 0,-5 1 0,2 0 0,-3-1 0,0 0 0,0 1 0,0-1 0,0 1 0,0-1 0,0 1 0,0-1 0,0 0 0,0 1 0,0-1 0,0 0 0,0 0 0,0 0 0,0 0 0,0-1 0,0 1 0,0-1 0,0-6 0,0-1 0,0-6 0,0-3 0,3 3 0,-3-3 0,7 0 0,-6 3 0,6-3 0,-7 0 0,6 3 0,-5-7 0,2 7 0,-3-8 0,0 9 0,0-9 0,0 8 0,0-7 0,0 7 0,0-3 0,0 0 0,0 3 0,0-3 0,0 0 0,0 3 0,0-7 0,0 7 0,0-3 0,0 4 0,0 1 0,0-1 0,0 0 0,0 1 0,0-1 0,0 0 0,0 0 0,0 1 0,0-1 0,0 1 0,0-1 0,0 2 0,0-1 0,0 5 0,0 7 0,0 1 0,0 8 0,0-3 0,0 10 0,0-4 0,-4 4 0,3 0 0,-6-4 0,6 5 0,-6-7 0,2 0 0,0 1 0,-2-1 0,6-4 0,-3 4 0,1-9 0,3 9 0,-3-9 0,3 4 0,0 0 0,0-3 0,0 3 0,0-4 0,0 4 0,0-4 0,0 4 0,0 0 0,0-3 0,0 3 0,0 0 0,0-3 0,0 3 0,0-1 0,0-2 0,0 3 0,0-4 0,0 4 0,0-4 0,0 4 0,0 0 0,0-3 0,0 7 0,0-7 0,0 7 0,0-7 0,0 3 0,0-4 0,0 4 0,0-4 0,0 4 0,0-4 0,0-1 0,0 0 0,0-5 0,0-5 0,3-2 0,-3-4 0,3 3 0,-3 0 0,3 1 0,-2-5 0,5 3 0,-5-8 0,2 4 0,-3-4 0,2 4 0,-1-4 0,2 4 0,-3 0 0,0 1 0,0 0 0,0 3 0,0-3 0,0 4 0,0-4 0,0 3 0,0-3 0,0 5 0,0-1 0,0 0 0,0 1 0,0-1 0,0 0 0,0 1 0,0 0 0,0 0 0,0-1 0,0 1 0,0 0 0,0 0 0,0-1 0,0 1 0,0 0 0,0-1 0,0 1 0,3 2 0,-2-1 0,2 1 0,-3-2 0,3-1 0,-3 1 0,3-1 0,-3 0 0,0 1 0,0 0 0,0 0 0,0 4 0,-3 6 0,3 3 0,-6 3 0,5 0 0,-5-2 0,5 8 0,-2-5 0,-1 6 0,4-1 0,-8 1 0,7-1 0,-2 0 0,-1 1 0,3-5 0,-6 3 0,6-3 0,-6 0 0,6-1 0,-2 0 0,0-3 0,3 3 0,-3-4 0,3 4 0,0-4 0,0 4 0,0-4 0,0 0 0,0-1 0,0 1 0,0-1 0,0 1 0,0 0 0,0-1 0,0 0 0,0 0 0,0 0 0,0-5 0,0-5 0,0-7 0,3-5 0,-2-6 0,6 4 0,-1-10 0,-2 10 0,1-10 0,-2 10 0,-2-4 0,6 9 0,-6-2 0,2 7 0,0-3 0,-3 0 0,3 3 0,-3-3 0,3 5 0,-2-1 0,2 0 0,-3 0 0,0 1 0,0-1 0,0 1 0,0 0 0,0 0 0,0 0 0,0-1 0,0 1 0,0 0 0,0-1 0,0 1 0,0 0 0,0 2 0,0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43:25.272"/>
    </inkml:context>
    <inkml:brush xml:id="br0">
      <inkml:brushProperty name="width" value="0.05" units="cm"/>
      <inkml:brushProperty name="height" value="0.05" units="cm"/>
      <inkml:brushProperty name="color" value="#FFFFFF"/>
    </inkml:brush>
  </inkml:definitions>
  <inkml:trace contextRef="#ctx0" brushRef="#br0">5 143 24575,'0'8'0,"0"1"0,0 2 0,0 3 0,0-4 0,0 6 0,0-7 0,0 5 0,0-3 0,0 0 0,0 0 0,0-2 0,0-1 0,0-3 0,0 1 0,0-3 0,0 1 0,0-2 0,0 1 0,0-1 0,0 0 0,0-1 0,0-6 0,0 0 0,0-6 0,0 2 0,0 0 0,0-1 0,0 1 0,0-2 0,0-3 0,0 2 0,0-2 0,0 0 0,0 3 0,0-6 0,-2 5 0,2-4 0,-2 6 0,2-3 0,0 6 0,0 1 0,0 0 0,0 3 0,0-3 0,0 3 0,0-3 0,0 2 0,0-2 0,0-1 0,0 1 0,0 0 0,0-2 0,0 1 0,0-1 0,0 1 0,0 3 0,0 0 0,0 1 0,1 2 0,0 0 0,1 1 0,0 0 0,0 0 0,-1 0 0,0 2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43:41.273"/>
    </inkml:context>
    <inkml:brush xml:id="br0">
      <inkml:brushProperty name="width" value="0.1" units="cm"/>
      <inkml:brushProperty name="height" value="0.1" units="cm"/>
      <inkml:brushProperty name="color" value="#FFFFFF"/>
    </inkml:brush>
  </inkml:definitions>
  <inkml:trace contextRef="#ctx0" brushRef="#br0">0 1 24575,'0'7'0,"0"-1"0,0-4 0,0 1 0,0 0 0,0 0 0,0 0 0,0 0 0,0-1 0,0 1 0,0 0 0,0 1 0,0-2 0,0 1 0,0 0 0,0 0 0,0 0 0,0-1 0,0 1 0,0 0 0,0 0 0,0 0 0,0 0 0,0-1 0,0 1 0,0 0 0,0 1 0,0-2 0,0 1 0,0 0 0,0 0 0,0 0 0,0 0 0,0-1 0,0 2 0,0-1 0,0 0 0,0 0 0,0-1 0,0 2 0,0-1 0,0 0 0,0 0 0,0-1 0,0 2 0,0-2 0,0 2 0,0-2 0,0 1 0,0 0 0,0 0 0,0 0 0,0-1 0,0 1 0,0 0 0,0 0 0,0-1 0,0 1 0,0 0 0,0 0 0,0 0 0,0-1 0,0 1 0,0 1 0,0-2 0,0 1 0,0-1 0,0 2 0,0-2 0,0 2 0,0-2 0,0 0 0,0 2 0,1-2 0,-1 2 0,2-2 0,-2 1 0,0 0 0,0 2 0,0-1 0,0 0 0,0 0 0,0-1 0,0 1 0,0 0 0,0-1 0,0 1 0,0-1 0,0-1 0,0 2 0,0-2 0,0 2 0,0-2 0,1 0 0,-1 1 0,2 0 0,-2 0 0,1-1 0,0 0 0,-1 1 0,2 0 0,-1 0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43:44.661"/>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43:46.189"/>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43:47.029"/>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2:43:20.608"/>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7:50.53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1 114 16383,'23'-9'0,"-4"2"0,-13 7 0,1-3 0,4-2 0,-2 1 0,6-3 0,-4 6 0,0-3 0,2 3 0,-5-4 0,10 5 0,-11-5 0,12 4 0,-12-1 0,6-1 0,-3 3 0,-1-5 0,3 4 0,-3-3 0,4 3 0,-2-1 0,-1 2 0,3 0 0,-4-3 0,6 2 0,-8-1 0,5 2 0,-1 0 0,-2 0 0,3 0 0,-4 0 0,3 0 0,0-2 0,-1 1 0,1-1 0,0 2 0,-1 0 0,1 0 0,-1 0 0,1 0 0,0 0 0,-1 0 0,1 0 0,0 0 0,-1-3 0,1 3 0,0-3 0,-1 3 0,1 0 0,0 0 0,-1 0 0,1 0 0,0 0 0,-1 0 0,1 0 0,0 0 0,-1 0 0,1 0 0,0 0 0,-1 0 0,1 0 0,0 0 0,-1 0 0,1 0 0,0 0 0,-1 0 0,1 0 0,0 0 0,-1 0 0,1 0 0,0-2 0,-1 1 0,1-1 0,-1 2 0,1 0 0,0 0 0,-1 0 0,1-3 0,0 3 0,-1-3 0,1 3 0,2 0 0,-4 0 0,3-2 0,-3 1 0,1-1 0,1 2 0,0 0 0,-1 0 0,1 0 0,0 0 0,-1 0 0,1 0 0,0 0 0,-1 0 0,1 0 0,0-2 0,-1 1 0,1-1 0,0 2 0,-1-3 0,1 3 0,0-3 0,-1 3 0,1 0 0,0 0 0,-1 0 0,1 0 0,-1 0 0,1 0 0,0 0 0,-1 3 0,1-3 0,0 2 0,-1-2 0,1 0 0,0 0 0,-1 0 0,1 0 0,0 3 0,-1-3 0,1 3 0,0-3 0,-1 2 0,1-1 0,0 1 0,-1 0 0,1-1 0,0 1 0,-1 1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7:53.82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 16383,'23'9'0,"-3"-2"0,-15-7 0,3 3 0,5-3 0,-4 2 0,4 1 0,-3-3 0,1 3 0,0-3 0,2 2 0,-5-1 0,3 4 0,-1-5 0,1 2 0,2-2 0,-4 0 0,4 3 0,-5-3 0,3 3 0,-1-3 0,1 2 0,-1-1 0,1 1 0,0 1 0,-1-3 0,1 2 0,2-2 0,-4 0 0,3 0 0,-3 0 0,1 0 0,1 3 0,0-3 0,-1 3 0,1-3 0,0 2 0,-1-1 0,1 1 0,0-2 0,-1 2 0,1-1 0,0 1 0,-1-2 0,1 0 0,0 0 0,-1 0 0,1 3 0,0-3 0,-1 3 0,1-3 0,2 0 0,-4 0 0,3 0 0,-3 0 0,1 0 0,3 2 0,-4-1 0,4 1 0,-5-2 0,3 0 0,-1 0 0,1 0 0,0 0 0,-1 0 0,1 2 0,0-1 0,-1 1 0,1 1 0,0-3 0,-1 3 0,1-3 0,0 0 0,-1 2 0,1-1 0,-1 1 0,1-2 0,0 0 0,-1 0 0,3 0 0,-4 0 0,4 0 0,-5 0 0,3 0 0,-1 0 0,1 0 0,0 0 0,-1 0 0,1 0 0,0 0 0,-1 0 0,1-2 0,0 1 0,-1-1 0,1 2 0,0 0 0,-1 0 0,1-3 0,0 3 0,-1-3 0,1 1 0,0-1 0,-1 0 0,1 0 0,0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7:56.14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 16383,'23'9'0,"-3"-2"0,-17-5 0,6-1 0,3 4 0,0-5 0,0 3 0,-4-1 0,2-1 0,2 1 0,-2 0 0,0-1 0,-1 1 0,4-2 0,-5 0 0,5 0 0,-5 0 0,3 0 0,-1 0 0,1 0 0,0 0 0,-1 0 0,1 0 0,0 0 0,-1 0 0,1 3 0,0-3 0,-1 3 0,1-3 0,0 0 0,-1 0 0,1 0 0,0 2 0,-1-1 0,1 1 0,0-2 0,-1 0 0,1 0 0,0 0 0,-1 0 0,1 0 0,0 0 0,-1 0 0,1 0 0,0 0 0,-1 0 0,1 0 0,2 0 0,-4 0 0,3 0 0,-3 0 0,4 0 0,-5 0 0,5 0 0,-5 0 0,3 0 0,-1 0 0,1 0 0,0 0 0,-1 0 0,1 0 0,0 0 0,-1 0 0,1 0 0,0 0 0,-1 0 0,1 0 0,0-2 0,-1 1 0,1-1 0,0 2 0,-1 0 0,1 0 0,0 0 0,-1-3 0,1 3 0,0-5 0,-1 4 0,1-1 0,0-3 0,-1 4 0,1-4 0,0 5 0,-1-3 0,1 3 0,-1-3 0,1 3 0,0 0 0,-1 0 0,1 0 0,0-2 0,-1 1 0,1-1 0,0 2 0,-1 0 0,1 0 0,0 0 0,-1-2 0,1 1 0,0-1 0,-1 2 0,1 0 0,0 0 0,-1-3 0,1 3 0,0 0 0,-1 0 0,1 3 0,0-3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7:59.6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 16383,'27'3'0,"-6"-3"0,-15 3 0,1-3 0,6 2 0,-3-1 0,2 1 0,-2 0 0,-1-1 0,4 4 0,-2-5 0,-3 3 0,5-1 0,-4-1 0,1 1 0,3-2 0,-4 0 0,4 0 0,-3 2 0,-1-1 0,3 4 0,-3-5 0,2 3 0,1-3 0,-3 0 0,4 0 0,-2 2 0,-3-1 0,4 1 0,-3-2 0,4 0 0,-2 2 0,-3-1 0,5 1 0,-5 1 0,3-3 0,2 3 0,-2-3 0,0 0 0,1 0 0,-3 0 0,1 0 0,1 0 0,0 0 0,-1 0 0,1 0 0,0 0 0,-1 0 0,1 2 0,0-1 0,-1 1 0,1-2 0,0 0 0,-1 0 0,1 0 0,2 0 0,-4 0 0,3 0 0,-3 0 0,1 0 0,1 0 0,0 0 0,-1 0 0,1 0 0,0 0 0,-1 0 0,1 0 0,0 0 0,-1 0 0,1-2 0,0 1 0,-1-1 0,1 2 0,-1 0 0,1 2 0,0-4 0,-1 4 0,1-4 0,0 2 0,-1 0 0,1 2 0,0-1 0,-1 1 0,1-2 0,0 0 0,-1 0 0,1 0 0,0 0 0,-1 0 0,1 0 0,0 0 0,-1 0 0,1 0 0,0 2 0,-1-1 0,1 1 0,0 1 0,-1-3 0,1 3 0,0-3 0,-1 0 0,1 0 0,0 0 0,-1 0 0,1 0 0,0 2 0,-1-2 0,1 3 0,-1-3 0,1 0 0,0 0 0,-1 2 0,1-1 0,0 1 0,-1-2 0,1 0 0,2 3 0,-4-3 0,4 3 0,-5-3 0,2 0 0,1 0 0,0 0 0,2 0 0,-4 0 0,3 0 0,-4 0 0,3 2 0,0-2 0,-1 3 0,1-3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01.9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 16383,'26'6'0,"-4"-1"0,-17-5 0,3 0 0,5 2 0,-4 1 0,4 0 0,-3-1 0,1 1 0,0-3 0,2 5 0,-5-5 0,3 3 0,2-1 0,-5-1 0,5 1 0,-5-2 0,3 3 0,0-3 0,-1 5 0,1-5 0,-1 3 0,1-1 0,0-1 0,-1 1 0,1 1 0,0-3 0,-1 2 0,1-2 0,0 0 0,-1 0 0,1 0 0,0 0 0,-1 3 0,1-3 0,0 3 0,-1-3 0,1 0 0,0 0 0,-1 0 0,1 0 0,0 0 0,-1 0 0,1 0 0,0 2 0,-1-1 0,1 1 0,0-2 0,-1 0 0,1 0 0,0 0 0,-1 3 0,1-3 0,0 2 0,-1-2 0,1 0 0,-1 0 0,1 3 0,0-3 0,-1 3 0,1-3 0,0 0 0,-1 0 0,1 0 0,0 0 0,-1 0 0,1 2 0,0-1 0,-1 1 0,1-4 0,0 1 0,-1 1 0,1-2 0,0 6 0,2-5 0,-4 3 0,3 0 0,-4-1 0,3 1 0,0-2 0,-1 3 0,1-3 0,0 3 0,-1-3 0,1 0 0,0 0 0,-1 0 0,1 0 0,0 0 0,-1 0 0,1 2 0,0-2 0,-1 3 0,1-3 0,0 0 0,-1 0 0,1 0 0,0 0 0,-1 0 0,1 0 0,-1 0 0,1-3 0,0 3 0,-1-5 0,1 4 0,0-1 0,-1 2 0,1-2 0,0 1 0,-1-2 0,1 3 0,0 0 0,-1 0 0,1 0 0,0 0 0,-1 0 0,1 0 0,0 0 0,-1 0 0,1 0 0,0 0 0,-1 0 0,1 0 0,0 0 0,-1 0 0,3-2 0,-4 1 0,4-1 0,-5 2 0,3 0 0,2-2 0,-4 1 0,3-1 0,-4-1 0,3 3 0,0-3 0,-1 3 0,1 0 0,0-2 0,2 1 0,-2-4 0,-1 5 0,1-3 0,-1 3 0,1 0 0,0 0 0,-1 0 0,-2-2 0,3 1 0,0-1 0,-1 2 0,1-2 0,0 1 0,-1-1 0,1 2 0,0 0 0,-1 0 0,1 0 0,0-3 0,-1 3 0,1-3 0,0 3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27.467"/>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23 16383,'26'3'0,"-4"-1"0,-16-2 0,4 0 0,1 0 0,0 0 0,2 0 0,-5 0 0,5 0 0,-4 3 0,3-3 0,-3 2 0,1-2 0,1 0 0,0 0 0,6 0 0,-4 0 0,7 0 0,-9 3 0,9-3 0,-10 3 0,12-3 0,-15 0 0,6 0 0,-1 0 0,-2 0 0,10 0 0,-8 0 0,8 0 0,-6-3 0,9 3 0,-8-3 0,8 3 0,-12-2 0,7 1 0,-2-3 0,3 3 0,0-1 0,-5 2 0,3 0 0,-10 0 0,10 0 0,-10 0 0,8-3 0,-7 3 0,3-3 0,2 3 0,-7-2 0,6 1 0,-1-1 0,-2 2 0,3 0 0,-3 0 0,1-3 0,1 3 0,0-3 0,-1 3 0,1-2 0,0 1 0,-1-1 0,1 2 0,0 0 0,-1 0 0,1 0 0,2 0 0,-4 0 0,3 0 0,-3 0 0,1 0 0,1 0 0,0 2 0,-1-1 0,1 1 0,0-2 0,-1 3 0,1-5 0,-1 6 0,1-6 0,0 4 0,-1-2 0,1 0 0,0 3 0,2-3 0,-4 3 0,3-3 0,-4 0 0,3 0 0,0 2 0,-1-1 0,1 1 0,0-2 0,-1 0 0,3 0 0,-4 0 0,4 0 0,-5 0 0,7 0 0,-5 0 0,2 0 0,-2 0 0,-1 0 0,4 0 0,-2 0 0,0 0 0,-1 0 0,3 0 0,-2 0 0,0 0 0,-1 0 0,1 0 0,0 0 0,0 0 0,-1 0 0,0 0 0,2 0 0,-2 0 0,0 0 0,1 0 0,0 0 0,0 0 0,-1 0 0,1 0 0,0 0 0,0 0 0,-1 2 0,-2-1 0,3 1 0,-1-2 0,1 0 0,0 0 0,-1 0 0,1 0 0,0 0 0,-1 0 0,1 0 0,0 0 0,-1 0 0,1 0 0,0 0 0,2 0 0,-5 0 0,5-2 0,-5 1 0,3-1 0,-1 2 0,1 0 0,0 0 0,-1 0 0,1 0 0,0 0 0,-1 0 0,1 0 0,0 0 0,-1 0 0,1 0 0,0 0 0,-1 0 0,1 0 0,0 0 0,-1 0 0,1 0 0,0 0 0,-1 0 0,1 0 0,0 0 0,-1 0 0,1 0 0,0 0 0,-1 0 0,1 0 0,0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30.340"/>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 1 16383,'26'0'0,"-4"0"0,-17 0 0,3 0 0,5 2 0,-4-2 0,4 3 0,-3-3 0,-1 0 0,4 0 0,-3 0 0,1 0 0,0 0 0,-1 0 0,1 2 0,0-1 0,-1 1 0,1-2 0,0 0 0,-1 0 0,1 0 0,0 3 0,-1-3 0,1 2 0,4 1 0,-5-3 0,2 3 0,-2-3 0,-1 0 0,7 0 0,-7 0 0,8 0 0,-8 0 0,7 0 0,-3 0 0,3 2 0,-2-1 0,-1 1 0,2-2 0,-6 0 0,12 0 0,-5 2 0,5-1 0,-4 1 0,8-2 0,-14 0 0,15 3 0,-16-3 0,13 3 0,-9-3 0,2 0 0,-3 0 0,-2 2 0,2-1 0,-4 1 0,8-2 0,-10 0 0,10 0 0,-10 0 0,10 0 0,-10 0 0,5 0 0,-2 0 0,-1 0 0,7 0 0,-7 0 0,3 0 0,-4 0 0,3 0 0,0-2 0,-1 1 0,1-1 0,0 2 0,-1 0 0,1 0 0,0 0 0,-1 0 0,1 0 0,0 0 0,-1 0 0,1 0 0,0 0 0,-1 0 0,3 0 0,-4 0 0,4 0 0,-5 0 0,2 0 0,1 0 0,0 0 0,-1 0 0,1 0 0,0 0 0,-1 0 0,1 0 0,0 0 0,-1 0 0,1 0 0,2 0 0,-4 0 0,6 0 0,-9 0 0,7 0 0,-3 0 0,-1-3 0,4 0 0,-5 0 0,3 1 0,-1 2 0,1 0 0,0 0 0,-1 0 0,1 0 0,0 0 0,-1 0 0,1 0 0,0 0 0,-1 0 0,1 0 0,0 0 0,-1 0 0,1 0 0,-1 0 0,1 0 0,0 0 0,-1 0 0,1 0 0,0 0 0,-1 0 0,1 0 0,0 0 0,-1 0 0,1 0 0,0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1:28:32.363"/>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 39 16383,'26'2'0,"-4"-1"0,-17 1 0,3-2 0,5 0 0,-4 0 0,4 3 0,-3-3 0,-1 3 0,9-3 0,-9 0 0,3 0 0,-1 0 0,-3 0 0,5 0 0,-2 0 0,0 0 0,-1 0 0,1 0 0,0 0 0,-1 0 0,1 0 0,0 0 0,-1 0 0,1 2 0,0-1 0,-1 1 0,1-2 0,0 0 0,-1 2 0,1-1 0,0 1 0,-1-2 0,1 0 0,0 0 0,-1 0 0,1 0 0,2 0 0,-4 0 0,3 0 0,-3 0 0,4 0 0,-2 0 0,4 0 0,-3 0 0,3 0 0,-4 0 0,2 0 0,-2 0 0,2 0 0,-4 0 0,3 0 0,-1 0 0,-2 0 0,6 0 0,-6 0 0,4 0 0,2 0 0,-3 0 0,3 0 0,-7 0 0,3 0 0,-1-2 0,-1 1 0,3-1 0,-3 2 0,1 0 0,1 0 0,0 0 0,-1 0 0,1 0 0,0-2 0,-1 1 0,1-1 0,0-1 0,-1 3 0,1-3 0,0 3 0,-1 0 0,1 0 0,0-2 0,-1 1 0,1-1 0,0 2 0,-1 0 0,3-3 0,-4 3 0,4-3 0,-5 3 0,3 0 0,-1 0 0,1-2 0,2 1 0,-4-1 0,6 2 0,-9 0 0,7 0 0,-3-3 0,-1 3 0,3-3 0,-3 3 0,1 0 0,1-2 0,0 1 0,-1-1 0,1 2 0,0-2 0,-1 1 0,3-1 0,-4 2 0,4 0 0,-5 0 0,5 0 0,-4 0 0,3 0 0,-3 0 0,1 0 0,1-3 0,0 3 0,-1-3 0,1 3 0,0 0 0,-1-2 0,1 1 0,0-1 0,-1 2 0,1 0 0,-1 0 0,1 0 0,0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7DF6A-D5E5-488E-9109-7EC3FCA8962B}" type="datetimeFigureOut">
              <a:rPr lang="es-ES" smtClean="0"/>
              <a:t>16/2/22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714E7-2CE9-457A-95A6-BFA02A45C721}" type="slidenum">
              <a:rPr lang="es-ES" smtClean="0"/>
              <a:t>‹#›</a:t>
            </a:fld>
            <a:endParaRPr lang="es-ES"/>
          </a:p>
        </p:txBody>
      </p:sp>
    </p:spTree>
    <p:extLst>
      <p:ext uri="{BB962C8B-B14F-4D97-AF65-F5344CB8AC3E}">
        <p14:creationId xmlns:p14="http://schemas.microsoft.com/office/powerpoint/2010/main" val="3635633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a:t>Hello</a:t>
            </a:r>
            <a:r>
              <a:rPr lang="es-ES" dirty="0"/>
              <a:t>, </a:t>
            </a:r>
            <a:r>
              <a:rPr lang="es-ES" dirty="0" err="1"/>
              <a:t>my</a:t>
            </a:r>
            <a:r>
              <a:rPr lang="es-ES" dirty="0"/>
              <a:t> </a:t>
            </a:r>
            <a:r>
              <a:rPr lang="es-ES" dirty="0" err="1"/>
              <a:t>name</a:t>
            </a:r>
            <a:r>
              <a:rPr lang="es-ES" dirty="0"/>
              <a:t> </a:t>
            </a:r>
            <a:r>
              <a:rPr lang="es-ES" dirty="0" err="1"/>
              <a:t>is</a:t>
            </a:r>
            <a:r>
              <a:rPr lang="es-ES" dirty="0"/>
              <a:t> Aaryaman and </a:t>
            </a:r>
            <a:r>
              <a:rPr lang="es-ES" dirty="0" err="1"/>
              <a:t>this</a:t>
            </a:r>
            <a:r>
              <a:rPr lang="es-ES" dirty="0"/>
              <a:t> </a:t>
            </a:r>
            <a:r>
              <a:rPr lang="es-ES" dirty="0" err="1"/>
              <a:t>is</a:t>
            </a:r>
            <a:r>
              <a:rPr lang="es-ES" dirty="0"/>
              <a:t> </a:t>
            </a:r>
            <a:r>
              <a:rPr lang="es-ES" dirty="0" err="1"/>
              <a:t>my</a:t>
            </a:r>
            <a:r>
              <a:rPr lang="es-ES" dirty="0"/>
              <a:t> ENGF0002 </a:t>
            </a:r>
            <a:r>
              <a:rPr lang="es-ES" dirty="0" err="1"/>
              <a:t>Ethics</a:t>
            </a:r>
            <a:r>
              <a:rPr lang="es-ES" dirty="0"/>
              <a:t> </a:t>
            </a:r>
            <a:r>
              <a:rPr lang="es-ES" dirty="0" err="1"/>
              <a:t>presentation</a:t>
            </a:r>
            <a:r>
              <a:rPr lang="es-ES" dirty="0"/>
              <a:t>. </a:t>
            </a:r>
          </a:p>
        </p:txBody>
      </p:sp>
      <p:sp>
        <p:nvSpPr>
          <p:cNvPr id="4" name="Marcador de número de diapositiva 3"/>
          <p:cNvSpPr>
            <a:spLocks noGrp="1"/>
          </p:cNvSpPr>
          <p:nvPr>
            <p:ph type="sldNum" sz="quarter" idx="5"/>
          </p:nvPr>
        </p:nvSpPr>
        <p:spPr/>
        <p:txBody>
          <a:bodyPr/>
          <a:lstStyle/>
          <a:p>
            <a:fld id="{2AB714E7-2CE9-457A-95A6-BFA02A45C721}" type="slidenum">
              <a:rPr lang="es-ES" smtClean="0"/>
              <a:t>1</a:t>
            </a:fld>
            <a:endParaRPr lang="es-ES" dirty="0"/>
          </a:p>
        </p:txBody>
      </p:sp>
    </p:spTree>
    <p:extLst>
      <p:ext uri="{BB962C8B-B14F-4D97-AF65-F5344CB8AC3E}">
        <p14:creationId xmlns:p14="http://schemas.microsoft.com/office/powerpoint/2010/main" val="1512260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All in all, we can see that these issues - disregarding artists contribution to the platform, consistently reducing pay, spreading COVID-19 misinformation, and investing into potentially dangerous military and surveillance tech -  are not only ethically concerning, but have severely damaged </a:t>
            </a:r>
            <a:r>
              <a:rPr lang="en-US" sz="1200" b="0" i="0" u="none" strike="noStrike" kern="1200" dirty="0" err="1">
                <a:solidFill>
                  <a:schemeClr val="tx1"/>
                </a:solidFill>
                <a:effectLst/>
                <a:latin typeface="+mn-lt"/>
                <a:ea typeface="+mn-ea"/>
                <a:cs typeface="+mn-cs"/>
              </a:rPr>
              <a:t>spotify’s</a:t>
            </a:r>
            <a:r>
              <a:rPr lang="en-US" sz="1200" b="0" i="0" u="none" strike="noStrike" kern="1200" dirty="0">
                <a:solidFill>
                  <a:schemeClr val="tx1"/>
                </a:solidFill>
                <a:effectLst/>
                <a:latin typeface="+mn-lt"/>
                <a:ea typeface="+mn-ea"/>
                <a:cs typeface="+mn-cs"/>
              </a:rPr>
              <a:t> reputation and had major effects on its stock price. So, now lets discuss some possible solutions</a:t>
            </a:r>
          </a:p>
        </p:txBody>
      </p:sp>
      <p:sp>
        <p:nvSpPr>
          <p:cNvPr id="4" name="Slide Number Placeholder 3"/>
          <p:cNvSpPr>
            <a:spLocks noGrp="1"/>
          </p:cNvSpPr>
          <p:nvPr>
            <p:ph type="sldNum" sz="quarter" idx="5"/>
          </p:nvPr>
        </p:nvSpPr>
        <p:spPr/>
        <p:txBody>
          <a:bodyPr/>
          <a:lstStyle/>
          <a:p>
            <a:fld id="{2AB714E7-2CE9-457A-95A6-BFA02A45C721}" type="slidenum">
              <a:rPr lang="es-ES" smtClean="0"/>
              <a:t>10</a:t>
            </a:fld>
            <a:endParaRPr lang="es-ES"/>
          </a:p>
        </p:txBody>
      </p:sp>
    </p:spTree>
    <p:extLst>
      <p:ext uri="{BB962C8B-B14F-4D97-AF65-F5344CB8AC3E}">
        <p14:creationId xmlns:p14="http://schemas.microsoft.com/office/powerpoint/2010/main" val="20577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most obvious way to deal with low artist pay is to either increase subscription prices or reduce the share that </a:t>
            </a:r>
            <a:r>
              <a:rPr lang="en-US" sz="1200" b="0" i="0" u="none" strike="noStrike" kern="1200" dirty="0" err="1">
                <a:solidFill>
                  <a:schemeClr val="tx1"/>
                </a:solidFill>
                <a:effectLst/>
                <a:latin typeface="+mn-lt"/>
                <a:ea typeface="+mn-ea"/>
                <a:cs typeface="+mn-cs"/>
              </a:rPr>
              <a:t>spotify</a:t>
            </a:r>
            <a:r>
              <a:rPr lang="en-US" sz="1200" b="0" i="0" u="none" strike="noStrike" kern="1200" dirty="0">
                <a:solidFill>
                  <a:schemeClr val="tx1"/>
                </a:solidFill>
                <a:effectLst/>
                <a:latin typeface="+mn-lt"/>
                <a:ea typeface="+mn-ea"/>
                <a:cs typeface="+mn-cs"/>
              </a:rPr>
              <a:t> takes. However, both of these are unfeasible. Streaming services are in a constant battle for low prices, and most have settled at a price of 10 dollars a month. Any increase to this cost is likely to drive users to competing platforms such as Apple music. While some unions such as the union of musicians and allied workers recommend that </a:t>
            </a:r>
            <a:r>
              <a:rPr lang="en-US" sz="1200" b="0" i="0" u="none" strike="noStrike" kern="1200" dirty="0" err="1">
                <a:solidFill>
                  <a:schemeClr val="tx1"/>
                </a:solidFill>
                <a:effectLst/>
                <a:latin typeface="+mn-lt"/>
                <a:ea typeface="+mn-ea"/>
                <a:cs typeface="+mn-cs"/>
              </a:rPr>
              <a:t>spotify</a:t>
            </a:r>
            <a:r>
              <a:rPr lang="en-US" sz="1200" b="0" i="0" u="none" strike="noStrike" kern="1200" dirty="0">
                <a:solidFill>
                  <a:schemeClr val="tx1"/>
                </a:solidFill>
                <a:effectLst/>
                <a:latin typeface="+mn-lt"/>
                <a:ea typeface="+mn-ea"/>
                <a:cs typeface="+mn-cs"/>
              </a:rPr>
              <a:t> reduce the share that it takes from artists, that too is unfeasible. Spotify operates on extremely thin margins, and has actually never made a profit, due to the high operating costs and R&amp;D. Reducing the share they take would undoubtedly delay their transition to becoming profitable, and likely turn away investors. </a:t>
            </a:r>
          </a:p>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Thus, most research indicates that the way to make </a:t>
            </a:r>
            <a:r>
              <a:rPr lang="en-US" sz="1200" b="0" i="0" u="none" strike="noStrike" kern="1200" dirty="0" err="1">
                <a:solidFill>
                  <a:schemeClr val="tx1"/>
                </a:solidFill>
                <a:effectLst/>
                <a:latin typeface="+mn-lt"/>
                <a:ea typeface="+mn-ea"/>
                <a:cs typeface="+mn-cs"/>
              </a:rPr>
              <a:t>spotify</a:t>
            </a:r>
            <a:r>
              <a:rPr lang="en-US" sz="1200" b="0" i="0" u="none" strike="noStrike" kern="1200" dirty="0">
                <a:solidFill>
                  <a:schemeClr val="tx1"/>
                </a:solidFill>
                <a:effectLst/>
                <a:latin typeface="+mn-lt"/>
                <a:ea typeface="+mn-ea"/>
                <a:cs typeface="+mn-cs"/>
              </a:rPr>
              <a:t> more equitable is to adopt something known as a user centric model, that some competitors like </a:t>
            </a:r>
            <a:r>
              <a:rPr lang="en-US" sz="1200" b="0" i="0" u="none" strike="noStrike" kern="1200" dirty="0" err="1">
                <a:solidFill>
                  <a:schemeClr val="tx1"/>
                </a:solidFill>
                <a:effectLst/>
                <a:latin typeface="+mn-lt"/>
                <a:ea typeface="+mn-ea"/>
                <a:cs typeface="+mn-cs"/>
              </a:rPr>
              <a:t>deezer</a:t>
            </a:r>
            <a:r>
              <a:rPr lang="en-US" sz="1200" b="0" i="0" u="none" strike="noStrike" kern="1200" dirty="0">
                <a:solidFill>
                  <a:schemeClr val="tx1"/>
                </a:solidFill>
                <a:effectLst/>
                <a:latin typeface="+mn-lt"/>
                <a:ea typeface="+mn-ea"/>
                <a:cs typeface="+mn-cs"/>
              </a:rPr>
              <a:t> have already adopted.</a:t>
            </a:r>
          </a:p>
        </p:txBody>
      </p:sp>
      <p:sp>
        <p:nvSpPr>
          <p:cNvPr id="4" name="Slide Number Placeholder 3"/>
          <p:cNvSpPr>
            <a:spLocks noGrp="1"/>
          </p:cNvSpPr>
          <p:nvPr>
            <p:ph type="sldNum" sz="quarter" idx="5"/>
          </p:nvPr>
        </p:nvSpPr>
        <p:spPr/>
        <p:txBody>
          <a:bodyPr/>
          <a:lstStyle/>
          <a:p>
            <a:fld id="{2AB714E7-2CE9-457A-95A6-BFA02A45C721}" type="slidenum">
              <a:rPr lang="es-ES" smtClean="0"/>
              <a:t>11</a:t>
            </a:fld>
            <a:endParaRPr lang="es-ES"/>
          </a:p>
        </p:txBody>
      </p:sp>
    </p:spTree>
    <p:extLst>
      <p:ext uri="{BB962C8B-B14F-4D97-AF65-F5344CB8AC3E}">
        <p14:creationId xmlns:p14="http://schemas.microsoft.com/office/powerpoint/2010/main" val="247520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current model of payment, known as the pro-rata model, Spotify collects all the money from subscribers into a big pool and then distributes this total to artists based on what percentage of total streams on the platform they account for. However, the problem with this model is that users’ money goes towards artists they might not actually listen to. It disproportionately </a:t>
            </a:r>
            <a:r>
              <a:rPr lang="en-US" sz="1200" b="0" i="0" u="none" strike="noStrike" kern="1200" dirty="0" err="1">
                <a:solidFill>
                  <a:schemeClr val="tx1"/>
                </a:solidFill>
                <a:effectLst/>
                <a:latin typeface="+mn-lt"/>
                <a:ea typeface="+mn-ea"/>
                <a:cs typeface="+mn-cs"/>
              </a:rPr>
              <a:t>favours</a:t>
            </a:r>
            <a:r>
              <a:rPr lang="en-US" sz="1200" b="0" i="0" u="none" strike="noStrike" kern="1200" dirty="0">
                <a:solidFill>
                  <a:schemeClr val="tx1"/>
                </a:solidFill>
                <a:effectLst/>
                <a:latin typeface="+mn-lt"/>
                <a:ea typeface="+mn-ea"/>
                <a:cs typeface="+mn-cs"/>
              </a:rPr>
              <a:t> the top artists, and actively redirects money from niche artists to more successful ones. In the user centric model, the money would instead be divided based on what each user actually listens to. Spotify would still earn the same share, but the money would be better divided among all artists, rather than just being concentrated towards the top few artists. In terms of COVID-19 misinformation, it is unreasonable to expect Spotify to remove Joe Rogan from their platform, considering they are investing 100 million dollars in his podcast. Spotify has tried to remedy this problem by placing links to COVID information hubs under any podcasts covering the virus. However, this sort of blanket solution is largely invisible and doesn’t address the actual issue of tackling misinformation. Instead, they should remove particularly egregious examples of episodes from Joe Rogan’s podcast or at the very least place audio content advisories before such episodes to direct users away from such episodes. </a:t>
            </a:r>
          </a:p>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In terms of the military tech, it is absolutely Spotify’s right to invest the money into </a:t>
            </a:r>
            <a:r>
              <a:rPr lang="en-US" sz="1200" b="0" i="0" u="none" strike="noStrike" kern="1200" dirty="0" err="1">
                <a:solidFill>
                  <a:schemeClr val="tx1"/>
                </a:solidFill>
                <a:effectLst/>
                <a:latin typeface="+mn-lt"/>
                <a:ea typeface="+mn-ea"/>
                <a:cs typeface="+mn-cs"/>
              </a:rPr>
              <a:t>Helsing</a:t>
            </a:r>
            <a:r>
              <a:rPr lang="en-US" sz="1200" b="0" i="0" u="none" strike="noStrike" kern="1200" dirty="0">
                <a:solidFill>
                  <a:schemeClr val="tx1"/>
                </a:solidFill>
                <a:effectLst/>
                <a:latin typeface="+mn-lt"/>
                <a:ea typeface="+mn-ea"/>
                <a:cs typeface="+mn-cs"/>
              </a:rPr>
              <a:t> despite what the artists on their platform think. However, as Spotify slowly continues to bleed users to competitors, it loses the luxury of being the dominant player in the streaming market and doing as it pleases. Spotify has to consider how its actions and investments affect public sentiment and drive away the very people that generate money for Spotify. I believe that encouraging greater transparency and artist involvement in Spotify’s decision-making, perhaps through a representative committee, and providing more clarity as to where Spotify's share of artists royalties is going could appease artists and fans and largely alleviate frustrations.</a:t>
            </a:r>
          </a:p>
        </p:txBody>
      </p:sp>
      <p:sp>
        <p:nvSpPr>
          <p:cNvPr id="4" name="Slide Number Placeholder 3"/>
          <p:cNvSpPr>
            <a:spLocks noGrp="1"/>
          </p:cNvSpPr>
          <p:nvPr>
            <p:ph type="sldNum" sz="quarter" idx="5"/>
          </p:nvPr>
        </p:nvSpPr>
        <p:spPr/>
        <p:txBody>
          <a:bodyPr/>
          <a:lstStyle/>
          <a:p>
            <a:fld id="{2AB714E7-2CE9-457A-95A6-BFA02A45C721}" type="slidenum">
              <a:rPr lang="es-ES" smtClean="0"/>
              <a:t>12</a:t>
            </a:fld>
            <a:endParaRPr lang="es-ES"/>
          </a:p>
        </p:txBody>
      </p:sp>
    </p:spTree>
    <p:extLst>
      <p:ext uri="{BB962C8B-B14F-4D97-AF65-F5344CB8AC3E}">
        <p14:creationId xmlns:p14="http://schemas.microsoft.com/office/powerpoint/2010/main" val="820254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To conclude, I think that these changes are necessary for Spotify, especially as competition grows fierce. </a:t>
            </a:r>
          </a:p>
        </p:txBody>
      </p:sp>
      <p:sp>
        <p:nvSpPr>
          <p:cNvPr id="4" name="Slide Number Placeholder 3"/>
          <p:cNvSpPr>
            <a:spLocks noGrp="1"/>
          </p:cNvSpPr>
          <p:nvPr>
            <p:ph type="sldNum" sz="quarter" idx="5"/>
          </p:nvPr>
        </p:nvSpPr>
        <p:spPr/>
        <p:txBody>
          <a:bodyPr/>
          <a:lstStyle/>
          <a:p>
            <a:fld id="{2AB714E7-2CE9-457A-95A6-BFA02A45C721}" type="slidenum">
              <a:rPr lang="es-ES" smtClean="0"/>
              <a:t>13</a:t>
            </a:fld>
            <a:endParaRPr lang="es-ES"/>
          </a:p>
        </p:txBody>
      </p:sp>
    </p:spTree>
    <p:extLst>
      <p:ext uri="{BB962C8B-B14F-4D97-AF65-F5344CB8AC3E}">
        <p14:creationId xmlns:p14="http://schemas.microsoft.com/office/powerpoint/2010/main" val="1208102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you can see on this graph, Spotify is slowly losing its grip on the industry. Apple Music has already overtaken Spotify in the US and also garners more support from musicians and fans. The inevitable reputation harm from not improving policies, and the associated stock price volatility that always follows such incidents will make Spotify a much riskier option for investors in the future, and will slow down Spotify’s growth in the future as it struggles to secure funding. It needs to rebuild its reputation with users and artists by listening to their demands and implementing meaningful changes.</a:t>
            </a:r>
          </a:p>
        </p:txBody>
      </p:sp>
      <p:sp>
        <p:nvSpPr>
          <p:cNvPr id="4" name="Slide Number Placeholder 3"/>
          <p:cNvSpPr>
            <a:spLocks noGrp="1"/>
          </p:cNvSpPr>
          <p:nvPr>
            <p:ph type="sldNum" sz="quarter" idx="5"/>
          </p:nvPr>
        </p:nvSpPr>
        <p:spPr/>
        <p:txBody>
          <a:bodyPr/>
          <a:lstStyle/>
          <a:p>
            <a:fld id="{2AB714E7-2CE9-457A-95A6-BFA02A45C721}" type="slidenum">
              <a:rPr lang="es-ES" smtClean="0"/>
              <a:t>14</a:t>
            </a:fld>
            <a:endParaRPr lang="es-ES"/>
          </a:p>
        </p:txBody>
      </p:sp>
    </p:spTree>
    <p:extLst>
      <p:ext uri="{BB962C8B-B14F-4D97-AF65-F5344CB8AC3E}">
        <p14:creationId xmlns:p14="http://schemas.microsoft.com/office/powerpoint/2010/main" val="3319841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 </a:t>
            </a:r>
            <a:r>
              <a:rPr lang="en-US" sz="1200" b="0" i="0" u="none" strike="noStrike" kern="1200" dirty="0" err="1">
                <a:solidFill>
                  <a:schemeClr val="tx1"/>
                </a:solidFill>
                <a:effectLst/>
                <a:latin typeface="+mn-lt"/>
                <a:ea typeface="+mn-ea"/>
                <a:cs typeface="+mn-cs"/>
              </a:rPr>
              <a:t>summarise</a:t>
            </a:r>
            <a:r>
              <a:rPr lang="en-US" sz="1200" b="0" i="0" u="none" strike="noStrike" kern="1200" dirty="0">
                <a:solidFill>
                  <a:schemeClr val="tx1"/>
                </a:solidFill>
                <a:effectLst/>
                <a:latin typeface="+mn-lt"/>
                <a:ea typeface="+mn-ea"/>
                <a:cs typeface="+mn-cs"/>
              </a:rPr>
              <a:t>, </a:t>
            </a:r>
          </a:p>
          <a:p>
            <a:pPr rtl="0"/>
            <a:r>
              <a:rPr lang="en-US" sz="1200" b="0" i="0" u="none" strike="noStrike" kern="1200" dirty="0">
                <a:solidFill>
                  <a:schemeClr val="tx1"/>
                </a:solidFill>
                <a:effectLst/>
                <a:latin typeface="+mn-lt"/>
                <a:ea typeface="+mn-ea"/>
                <a:cs typeface="+mn-cs"/>
              </a:rPr>
              <a:t>Spotify has been </a:t>
            </a:r>
            <a:r>
              <a:rPr lang="en-US" sz="1200" b="0" i="0" u="none" strike="noStrike" kern="1200" dirty="0" err="1">
                <a:solidFill>
                  <a:schemeClr val="tx1"/>
                </a:solidFill>
                <a:effectLst/>
                <a:latin typeface="+mn-lt"/>
                <a:ea typeface="+mn-ea"/>
                <a:cs typeface="+mn-cs"/>
              </a:rPr>
              <a:t>criticised</a:t>
            </a:r>
            <a:r>
              <a:rPr lang="en-US" sz="1200" b="0" i="0" u="none" strike="noStrike" kern="1200" dirty="0">
                <a:solidFill>
                  <a:schemeClr val="tx1"/>
                </a:solidFill>
                <a:effectLst/>
                <a:latin typeface="+mn-lt"/>
                <a:ea typeface="+mn-ea"/>
                <a:cs typeface="+mn-cs"/>
              </a:rPr>
              <a:t> for poor artist compensation, dubious investments, and lack of moderation surrounding COVID-19 misinformation</a:t>
            </a:r>
          </a:p>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Its reputation is extremely poor among artists and fans. This is also starting to affect its stock price and reduce investor confidence</a:t>
            </a:r>
          </a:p>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Slowly losing ground to competitors such as Apple Music due to issues above. Many artists have also left the platform completely.</a:t>
            </a:r>
          </a:p>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It should explore switching to a user-centric payment model like Deezer to make pay more equitable, </a:t>
            </a:r>
          </a:p>
          <a:p>
            <a:pPr rtl="0"/>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It should vet and remove blatant misinformation from Joe Rogan’s podcast.</a:t>
            </a:r>
          </a:p>
          <a:p>
            <a:pPr rtl="0"/>
            <a:r>
              <a:rPr lang="en-US" sz="1200" b="0" i="0" u="none" strike="noStrike" kern="1200" dirty="0">
                <a:solidFill>
                  <a:schemeClr val="tx1"/>
                </a:solidFill>
                <a:effectLst/>
                <a:latin typeface="+mn-lt"/>
                <a:ea typeface="+mn-ea"/>
                <a:cs typeface="+mn-cs"/>
              </a:rPr>
              <a:t>Spotify should explore involving artists in its decision-making process and offering greater transparency into what it does with its share of artists’ royalties.</a:t>
            </a:r>
          </a:p>
        </p:txBody>
      </p:sp>
      <p:sp>
        <p:nvSpPr>
          <p:cNvPr id="4" name="Slide Number Placeholder 3"/>
          <p:cNvSpPr>
            <a:spLocks noGrp="1"/>
          </p:cNvSpPr>
          <p:nvPr>
            <p:ph type="sldNum" sz="quarter" idx="5"/>
          </p:nvPr>
        </p:nvSpPr>
        <p:spPr/>
        <p:txBody>
          <a:bodyPr/>
          <a:lstStyle/>
          <a:p>
            <a:fld id="{2AB714E7-2CE9-457A-95A6-BFA02A45C721}" type="slidenum">
              <a:rPr lang="es-ES" smtClean="0"/>
              <a:t>15</a:t>
            </a:fld>
            <a:endParaRPr lang="es-ES"/>
          </a:p>
        </p:txBody>
      </p:sp>
    </p:spTree>
    <p:extLst>
      <p:ext uri="{BB962C8B-B14F-4D97-AF65-F5344CB8AC3E}">
        <p14:creationId xmlns:p14="http://schemas.microsoft.com/office/powerpoint/2010/main" val="1530420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2AB714E7-2CE9-457A-95A6-BFA02A45C721}" type="slidenum">
              <a:rPr lang="es-ES" smtClean="0"/>
              <a:t>16</a:t>
            </a:fld>
            <a:endParaRPr lang="es-ES"/>
          </a:p>
        </p:txBody>
      </p:sp>
    </p:spTree>
    <p:extLst>
      <p:ext uri="{BB962C8B-B14F-4D97-AF65-F5344CB8AC3E}">
        <p14:creationId xmlns:p14="http://schemas.microsoft.com/office/powerpoint/2010/main" val="345497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my ethics report will be tackling the massive world of online music streaming. I’m sure this topic needs no introduction as all of us have some experience with music streaming platforms such as Spotify, Apple Music, Pandora etc. </a:t>
            </a:r>
          </a:p>
        </p:txBody>
      </p:sp>
      <p:sp>
        <p:nvSpPr>
          <p:cNvPr id="4" name="Slide Number Placeholder 3"/>
          <p:cNvSpPr>
            <a:spLocks noGrp="1"/>
          </p:cNvSpPr>
          <p:nvPr>
            <p:ph type="sldNum" sz="quarter" idx="5"/>
          </p:nvPr>
        </p:nvSpPr>
        <p:spPr/>
        <p:txBody>
          <a:bodyPr/>
          <a:lstStyle/>
          <a:p>
            <a:fld id="{2AB714E7-2CE9-457A-95A6-BFA02A45C721}" type="slidenum">
              <a:rPr lang="es-ES" smtClean="0"/>
              <a:t>2</a:t>
            </a:fld>
            <a:endParaRPr lang="es-ES"/>
          </a:p>
        </p:txBody>
      </p:sp>
    </p:spTree>
    <p:extLst>
      <p:ext uri="{BB962C8B-B14F-4D97-AF65-F5344CB8AC3E}">
        <p14:creationId xmlns:p14="http://schemas.microsoft.com/office/powerpoint/2010/main" val="198626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why is music streaming important? Well, globally, music streaming services currently boast over 520 million subscribers, and generate upwards of 13 billion dollars in revenue. As you can see on this graph, this number has been steadily growing over the years, and now makes up the majority of the revenue in the global music industry. </a:t>
            </a:r>
          </a:p>
        </p:txBody>
      </p:sp>
      <p:sp>
        <p:nvSpPr>
          <p:cNvPr id="4" name="Slide Number Placeholder 3"/>
          <p:cNvSpPr>
            <a:spLocks noGrp="1"/>
          </p:cNvSpPr>
          <p:nvPr>
            <p:ph type="sldNum" sz="quarter" idx="5"/>
          </p:nvPr>
        </p:nvSpPr>
        <p:spPr/>
        <p:txBody>
          <a:bodyPr/>
          <a:lstStyle/>
          <a:p>
            <a:fld id="{2AB714E7-2CE9-457A-95A6-BFA02A45C721}" type="slidenum">
              <a:rPr lang="es-ES" smtClean="0"/>
              <a:t>3</a:t>
            </a:fld>
            <a:endParaRPr lang="es-ES"/>
          </a:p>
        </p:txBody>
      </p:sp>
    </p:spTree>
    <p:extLst>
      <p:ext uri="{BB962C8B-B14F-4D97-AF65-F5344CB8AC3E}">
        <p14:creationId xmlns:p14="http://schemas.microsoft.com/office/powerpoint/2010/main" val="328082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service that is indisputably at the top is Spotify, with over 30% market share. </a:t>
            </a:r>
          </a:p>
        </p:txBody>
      </p:sp>
      <p:sp>
        <p:nvSpPr>
          <p:cNvPr id="4" name="Slide Number Placeholder 3"/>
          <p:cNvSpPr>
            <a:spLocks noGrp="1"/>
          </p:cNvSpPr>
          <p:nvPr>
            <p:ph type="sldNum" sz="quarter" idx="5"/>
          </p:nvPr>
        </p:nvSpPr>
        <p:spPr/>
        <p:txBody>
          <a:bodyPr/>
          <a:lstStyle/>
          <a:p>
            <a:fld id="{2AB714E7-2CE9-457A-95A6-BFA02A45C721}" type="slidenum">
              <a:rPr lang="es-ES" smtClean="0"/>
              <a:t>4</a:t>
            </a:fld>
            <a:endParaRPr lang="es-ES"/>
          </a:p>
        </p:txBody>
      </p:sp>
    </p:spTree>
    <p:extLst>
      <p:ext uri="{BB962C8B-B14F-4D97-AF65-F5344CB8AC3E}">
        <p14:creationId xmlns:p14="http://schemas.microsoft.com/office/powerpoint/2010/main" val="376237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From this chart, you can see that that is over double the market share of its closest competitor, Apple Music. Given that it is such a dominant force in a field as ubiquitous in music streaming, I thought it prudent to discuss some of the ethical issues surrounding </a:t>
            </a:r>
            <a:r>
              <a:rPr lang="en-US" sz="1200" b="0" i="0" u="none" strike="noStrike" kern="1200" dirty="0" err="1">
                <a:solidFill>
                  <a:schemeClr val="tx1"/>
                </a:solidFill>
                <a:effectLst/>
                <a:latin typeface="+mn-lt"/>
                <a:ea typeface="+mn-ea"/>
                <a:cs typeface="+mn-cs"/>
              </a:rPr>
              <a:t>spotify</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2AB714E7-2CE9-457A-95A6-BFA02A45C721}" type="slidenum">
              <a:rPr lang="es-ES" smtClean="0"/>
              <a:t>5</a:t>
            </a:fld>
            <a:endParaRPr lang="es-ES"/>
          </a:p>
        </p:txBody>
      </p:sp>
    </p:spTree>
    <p:extLst>
      <p:ext uri="{BB962C8B-B14F-4D97-AF65-F5344CB8AC3E}">
        <p14:creationId xmlns:p14="http://schemas.microsoft.com/office/powerpoint/2010/main" val="134569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 the outline. I’ll quickly go over the 3 main ethical lapses, discuss possible solutions that have been put out there, any obstacles that may arise in implementing those solutions, and how these changes might impact the music industry in the future.</a:t>
            </a:r>
            <a:endParaRPr lang="en-US" dirty="0"/>
          </a:p>
        </p:txBody>
      </p:sp>
      <p:sp>
        <p:nvSpPr>
          <p:cNvPr id="4" name="Slide Number Placeholder 3"/>
          <p:cNvSpPr>
            <a:spLocks noGrp="1"/>
          </p:cNvSpPr>
          <p:nvPr>
            <p:ph type="sldNum" sz="quarter" idx="5"/>
          </p:nvPr>
        </p:nvSpPr>
        <p:spPr/>
        <p:txBody>
          <a:bodyPr/>
          <a:lstStyle/>
          <a:p>
            <a:fld id="{2AB714E7-2CE9-457A-95A6-BFA02A45C721}" type="slidenum">
              <a:rPr lang="es-ES" smtClean="0"/>
              <a:t>6</a:t>
            </a:fld>
            <a:endParaRPr lang="es-ES"/>
          </a:p>
        </p:txBody>
      </p:sp>
    </p:spTree>
    <p:extLst>
      <p:ext uri="{BB962C8B-B14F-4D97-AF65-F5344CB8AC3E}">
        <p14:creationId xmlns:p14="http://schemas.microsoft.com/office/powerpoint/2010/main" val="2266371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3 main concerns are to do with unfair artist compensation, the spread of COVID-19 misinformation, and military funding.</a:t>
            </a:r>
            <a:endParaRPr lang="en-US" dirty="0"/>
          </a:p>
        </p:txBody>
      </p:sp>
      <p:sp>
        <p:nvSpPr>
          <p:cNvPr id="4" name="Slide Number Placeholder 3"/>
          <p:cNvSpPr>
            <a:spLocks noGrp="1"/>
          </p:cNvSpPr>
          <p:nvPr>
            <p:ph type="sldNum" sz="quarter" idx="5"/>
          </p:nvPr>
        </p:nvSpPr>
        <p:spPr/>
        <p:txBody>
          <a:bodyPr/>
          <a:lstStyle/>
          <a:p>
            <a:fld id="{2AB714E7-2CE9-457A-95A6-BFA02A45C721}" type="slidenum">
              <a:rPr lang="es-ES" smtClean="0"/>
              <a:t>7</a:t>
            </a:fld>
            <a:endParaRPr lang="es-ES"/>
          </a:p>
        </p:txBody>
      </p:sp>
    </p:spTree>
    <p:extLst>
      <p:ext uri="{BB962C8B-B14F-4D97-AF65-F5344CB8AC3E}">
        <p14:creationId xmlns:p14="http://schemas.microsoft.com/office/powerpoint/2010/main" val="1112659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the first point, Spotify has long been known to pay artists a pittance when compared to competing platforms. In the first table, arranged by earnings per stream in descending order, Spotify is near the bottom, with a paltry rate of 0.00370 dollars per stream. Compare this to Apple Music, its closest competitor, and we see that it pays a much more generous 0.00783 dollars per stream, over twice of what Spotify pays. This perceived unfairness has led to many artists, such as Taylor Swift and Thom Yorke of </a:t>
            </a:r>
            <a:r>
              <a:rPr lang="en-US" sz="1200" b="0" i="0" u="none" strike="noStrike" kern="1200" dirty="0" err="1">
                <a:solidFill>
                  <a:schemeClr val="tx1"/>
                </a:solidFill>
                <a:effectLst/>
                <a:latin typeface="+mn-lt"/>
                <a:ea typeface="+mn-ea"/>
                <a:cs typeface="+mn-cs"/>
              </a:rPr>
              <a:t>radiohead</a:t>
            </a:r>
            <a:r>
              <a:rPr lang="en-US" sz="1200" b="0" i="0" u="none" strike="noStrike" kern="1200" dirty="0">
                <a:solidFill>
                  <a:schemeClr val="tx1"/>
                </a:solidFill>
                <a:effectLst/>
                <a:latin typeface="+mn-lt"/>
                <a:ea typeface="+mn-ea"/>
                <a:cs typeface="+mn-cs"/>
              </a:rPr>
              <a:t> publicly denouncing Spotify and removing their discography from the platform for some time. These critiques have actively hurt Spotify’s sales, and garnered outrage from fans, greatly impacting Spotify’s reputation in the music streaming market. This is exacerbated by the fact that national unions, such as the union of musicians and allied workers in America, have actively targeted Spotify due to the poor pay, run campaigns against them in Congress and even pursued legal action. The second ethical concern has to do with the spread of COVID-19 misinformation, which for a platform as big as Spotify can actively harm public health and safety. Prominent podcaster Joe Rogan recently signed an exclusivity deal with Spotify for 100 million dollars. However, this quickly turned sour as Joe Rogan was publicly accused by 270 US doctors, scientists, healthcare professionals and professors in an open letter to Spotify of consistently spreading COVID-19 misinformation and promoting baseless conspiracy theories regarding vaccines, mass hypnosis and psychosis. </a:t>
            </a:r>
          </a:p>
        </p:txBody>
      </p:sp>
      <p:sp>
        <p:nvSpPr>
          <p:cNvPr id="4" name="Slide Number Placeholder 3"/>
          <p:cNvSpPr>
            <a:spLocks noGrp="1"/>
          </p:cNvSpPr>
          <p:nvPr>
            <p:ph type="sldNum" sz="quarter" idx="5"/>
          </p:nvPr>
        </p:nvSpPr>
        <p:spPr/>
        <p:txBody>
          <a:bodyPr/>
          <a:lstStyle/>
          <a:p>
            <a:fld id="{2AB714E7-2CE9-457A-95A6-BFA02A45C721}" type="slidenum">
              <a:rPr lang="es-ES" smtClean="0"/>
              <a:t>8</a:t>
            </a:fld>
            <a:endParaRPr lang="es-ES"/>
          </a:p>
        </p:txBody>
      </p:sp>
    </p:spTree>
    <p:extLst>
      <p:ext uri="{BB962C8B-B14F-4D97-AF65-F5344CB8AC3E}">
        <p14:creationId xmlns:p14="http://schemas.microsoft.com/office/powerpoint/2010/main" val="312187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incident led to many artists such as Neil Young permanently leaving the platform, and massive outrage in the online community with hashtags such as </a:t>
            </a:r>
            <a:r>
              <a:rPr lang="en-US" sz="1200" b="0" i="0" u="none" strike="noStrike" kern="1200" dirty="0" err="1">
                <a:solidFill>
                  <a:schemeClr val="tx1"/>
                </a:solidFill>
                <a:effectLst/>
                <a:latin typeface="+mn-lt"/>
                <a:ea typeface="+mn-ea"/>
                <a:cs typeface="+mn-cs"/>
              </a:rPr>
              <a:t>boycottspotify</a:t>
            </a:r>
            <a:r>
              <a:rPr lang="en-US" sz="1200" b="0" i="0" u="none" strike="noStrike" kern="1200" dirty="0">
                <a:solidFill>
                  <a:schemeClr val="tx1"/>
                </a:solidFill>
                <a:effectLst/>
                <a:latin typeface="+mn-lt"/>
                <a:ea typeface="+mn-ea"/>
                <a:cs typeface="+mn-cs"/>
              </a:rPr>
              <a:t> still trending on twitter. However, the damage was not just limited to mass disapproval and public outrage. </a:t>
            </a:r>
          </a:p>
          <a:p>
            <a:pPr rtl="0"/>
            <a:r>
              <a:rPr lang="en-US" sz="1200" b="0" i="0" u="none" strike="noStrike" kern="1200" dirty="0">
                <a:solidFill>
                  <a:schemeClr val="tx1"/>
                </a:solidFill>
                <a:effectLst/>
                <a:latin typeface="+mn-lt"/>
                <a:ea typeface="+mn-ea"/>
                <a:cs typeface="+mn-cs"/>
              </a:rPr>
              <a:t>The incident actually had a tangible impact on Spotify stock, dropping its value by as much as 18%. The last ethical concern has to do with military funding. Spotify CEO Daniel </a:t>
            </a:r>
            <a:r>
              <a:rPr lang="en-US" sz="1200" b="0" i="0" u="none" strike="noStrike" kern="1200" dirty="0" err="1">
                <a:solidFill>
                  <a:schemeClr val="tx1"/>
                </a:solidFill>
                <a:effectLst/>
                <a:latin typeface="+mn-lt"/>
                <a:ea typeface="+mn-ea"/>
                <a:cs typeface="+mn-cs"/>
              </a:rPr>
              <a:t>Ek</a:t>
            </a:r>
            <a:r>
              <a:rPr lang="en-US" sz="1200" b="0" i="0" u="none" strike="noStrike" kern="1200" dirty="0">
                <a:solidFill>
                  <a:schemeClr val="tx1"/>
                </a:solidFill>
                <a:effectLst/>
                <a:latin typeface="+mn-lt"/>
                <a:ea typeface="+mn-ea"/>
                <a:cs typeface="+mn-cs"/>
              </a:rPr>
              <a:t> recently invested 100 million euros into </a:t>
            </a:r>
            <a:r>
              <a:rPr lang="en-US" sz="1200" b="0" i="0" u="none" strike="noStrike" kern="1200" dirty="0" err="1">
                <a:solidFill>
                  <a:schemeClr val="tx1"/>
                </a:solidFill>
                <a:effectLst/>
                <a:latin typeface="+mn-lt"/>
                <a:ea typeface="+mn-ea"/>
                <a:cs typeface="+mn-cs"/>
              </a:rPr>
              <a:t>HelsingAI</a:t>
            </a:r>
            <a:r>
              <a:rPr lang="en-US" sz="1200" b="0" i="0" u="none" strike="noStrike" kern="1200" dirty="0">
                <a:solidFill>
                  <a:schemeClr val="tx1"/>
                </a:solidFill>
                <a:effectLst/>
                <a:latin typeface="+mn-lt"/>
                <a:ea typeface="+mn-ea"/>
                <a:cs typeface="+mn-cs"/>
              </a:rPr>
              <a:t>, a European military tech company. Many musical artists felt slighted that not only was Spotify compensating them unfairly and taking a huge share of their royalties, but that Spotify was investing this money into dangerous military investments instead of improving the platform or increasing artists' pay. The lack of transparency around what Spotify does with its share of artists royalties has always been a point of contention, and now that artists know where its being spent, many are personally calling for fans to delete </a:t>
            </a:r>
            <a:r>
              <a:rPr lang="en-US" sz="1200" b="0" i="0" u="none" strike="noStrike" kern="1200" dirty="0" err="1">
                <a:solidFill>
                  <a:schemeClr val="tx1"/>
                </a:solidFill>
                <a:effectLst/>
                <a:latin typeface="+mn-lt"/>
                <a:ea typeface="+mn-ea"/>
                <a:cs typeface="+mn-cs"/>
              </a:rPr>
              <a:t>spotify</a:t>
            </a:r>
            <a:r>
              <a:rPr lang="en-US" sz="1200" b="0" i="0" u="none" strike="noStrike" kern="1200" dirty="0">
                <a:solidFill>
                  <a:schemeClr val="tx1"/>
                </a:solidFill>
                <a:effectLst/>
                <a:latin typeface="+mn-lt"/>
                <a:ea typeface="+mn-ea"/>
                <a:cs typeface="+mn-cs"/>
              </a:rPr>
              <a:t> as it goes against their principles. </a:t>
            </a:r>
          </a:p>
        </p:txBody>
      </p:sp>
      <p:sp>
        <p:nvSpPr>
          <p:cNvPr id="4" name="Slide Number Placeholder 3"/>
          <p:cNvSpPr>
            <a:spLocks noGrp="1"/>
          </p:cNvSpPr>
          <p:nvPr>
            <p:ph type="sldNum" sz="quarter" idx="5"/>
          </p:nvPr>
        </p:nvSpPr>
        <p:spPr/>
        <p:txBody>
          <a:bodyPr/>
          <a:lstStyle/>
          <a:p>
            <a:fld id="{2AB714E7-2CE9-457A-95A6-BFA02A45C721}" type="slidenum">
              <a:rPr lang="es-ES" smtClean="0"/>
              <a:t>9</a:t>
            </a:fld>
            <a:endParaRPr lang="es-ES"/>
          </a:p>
        </p:txBody>
      </p:sp>
    </p:spTree>
    <p:extLst>
      <p:ext uri="{BB962C8B-B14F-4D97-AF65-F5344CB8AC3E}">
        <p14:creationId xmlns:p14="http://schemas.microsoft.com/office/powerpoint/2010/main" val="419584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864D9E1-2A4F-4031-9A4B-0354AA75EECA}"/>
              </a:ext>
            </a:extLst>
          </p:cNvPr>
          <p:cNvSpPr/>
          <p:nvPr userDrawn="1"/>
        </p:nvSpPr>
        <p:spPr>
          <a:xfrm>
            <a:off x="6271260" y="0"/>
            <a:ext cx="2872740" cy="5143500"/>
          </a:xfrm>
          <a:prstGeom prst="rect">
            <a:avLst/>
          </a:prstGeom>
          <a:solidFill>
            <a:srgbClr val="A3D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ctrTitle" hasCustomPrompt="1"/>
          </p:nvPr>
        </p:nvSpPr>
        <p:spPr>
          <a:xfrm>
            <a:off x="723900" y="653608"/>
            <a:ext cx="4878000" cy="3009600"/>
          </a:xfrm>
        </p:spPr>
        <p:txBody>
          <a:bodyPr anchor="ctr">
            <a:noAutofit/>
          </a:bodyPr>
          <a:lstStyle>
            <a:lvl1pPr algn="l">
              <a:defRPr sz="4800"/>
            </a:lvl1pPr>
          </a:lstStyle>
          <a:p>
            <a:r>
              <a:rPr lang="en-US" dirty="0"/>
              <a:t>CLICK TO EDIT MASTER TITLE STYLE</a:t>
            </a:r>
          </a:p>
        </p:txBody>
      </p:sp>
      <p:sp>
        <p:nvSpPr>
          <p:cNvPr id="3" name="Subtitle 2"/>
          <p:cNvSpPr>
            <a:spLocks noGrp="1"/>
          </p:cNvSpPr>
          <p:nvPr>
            <p:ph type="subTitle" idx="1" hasCustomPrompt="1"/>
          </p:nvPr>
        </p:nvSpPr>
        <p:spPr>
          <a:xfrm>
            <a:off x="723899" y="3562240"/>
            <a:ext cx="4878000" cy="378000"/>
          </a:xfrm>
        </p:spPr>
        <p:txBody>
          <a:bodyPr anchor="ctr">
            <a:normAutofit/>
          </a:bodyPr>
          <a:lstStyle>
            <a:lvl1pPr marL="0" indent="0" algn="l">
              <a:buNone/>
              <a:defRPr sz="1600" b="0">
                <a:latin typeface="Montserrat" panose="00000500000000000000" pitchFamily="50"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490526C-D60D-4B14-8F43-F1B8B54F75FC}"/>
              </a:ext>
            </a:extLst>
          </p:cNvPr>
          <p:cNvSpPr/>
          <p:nvPr userDrawn="1"/>
        </p:nvSpPr>
        <p:spPr>
          <a:xfrm rot="16200000">
            <a:off x="3989438" y="-4002598"/>
            <a:ext cx="1165123"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E355E7D4-C74C-4848-A027-E775BFECD14C}"/>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723900" y="552449"/>
            <a:ext cx="7696200" cy="432000"/>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
        <p:nvSpPr>
          <p:cNvPr id="3" name="Content Placeholder 2"/>
          <p:cNvSpPr>
            <a:spLocks noGrp="1"/>
          </p:cNvSpPr>
          <p:nvPr>
            <p:ph idx="1" hasCustomPrompt="1"/>
          </p:nvPr>
        </p:nvSpPr>
        <p:spPr>
          <a:xfrm>
            <a:off x="723900" y="2406828"/>
            <a:ext cx="7696200" cy="2184224"/>
          </a:xfrm>
        </p:spPr>
        <p:txBody>
          <a:bodyPr anchor="ctr">
            <a:normAutofit/>
          </a:bodyPr>
          <a:lstStyle>
            <a:lvl1pPr marL="285750" indent="-285750">
              <a:spcBef>
                <a:spcPts val="0"/>
              </a:spcBef>
              <a:buFont typeface="Arial" panose="020B0604020202020204" pitchFamily="34" charset="0"/>
              <a:buChar char="•"/>
              <a:defRPr sz="1400" b="0">
                <a:solidFill>
                  <a:schemeClr val="tx1"/>
                </a:solidFill>
                <a:latin typeface="Montserrat" panose="00000500000000000000" pitchFamily="50" charset="0"/>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9" name="Content Placeholder 3">
            <a:extLst>
              <a:ext uri="{FF2B5EF4-FFF2-40B4-BE49-F238E27FC236}">
                <a16:creationId xmlns:a16="http://schemas.microsoft.com/office/drawing/2014/main" id="{0490B421-C816-4E55-A4CC-1C8849D91A3B}"/>
              </a:ext>
            </a:extLst>
          </p:cNvPr>
          <p:cNvSpPr>
            <a:spLocks noGrp="1"/>
          </p:cNvSpPr>
          <p:nvPr>
            <p:ph sz="half" idx="2" hasCustomPrompt="1"/>
          </p:nvPr>
        </p:nvSpPr>
        <p:spPr>
          <a:xfrm>
            <a:off x="723900" y="1282834"/>
            <a:ext cx="5994334" cy="1076602"/>
          </a:xfrm>
        </p:spPr>
        <p:txBody>
          <a:bodyPr anchor="ctr">
            <a:normAutofit/>
          </a:bodyPr>
          <a:lstStyle>
            <a:lvl1pPr marL="0" indent="0">
              <a:buNone/>
              <a:defRPr sz="1400" b="0">
                <a:solidFill>
                  <a:schemeClr val="tx1"/>
                </a:solidFill>
                <a:latin typeface="Montserrat" panose="00000500000000000000" pitchFamily="50" charset="0"/>
              </a:defRPr>
            </a:lvl1pPr>
            <a:lvl2pPr marL="628650" indent="-285750">
              <a:buFont typeface="Arial" panose="020B0604020202020204" pitchFamily="34" charset="0"/>
              <a:buChar char="•"/>
              <a:defRPr sz="1600" b="0">
                <a:solidFill>
                  <a:schemeClr val="tx1"/>
                </a:solidFill>
                <a:latin typeface="Montserrat" panose="00000500000000000000" pitchFamily="50" charset="0"/>
              </a:defRPr>
            </a:lvl2pPr>
            <a:lvl3pPr marL="971550" indent="-285750">
              <a:buFont typeface="Arial" panose="020B0604020202020204" pitchFamily="34" charset="0"/>
              <a:buChar char="•"/>
              <a:defRPr sz="1600" b="0">
                <a:solidFill>
                  <a:schemeClr val="tx1"/>
                </a:solidFill>
                <a:latin typeface="Montserrat" panose="00000500000000000000" pitchFamily="50" charset="0"/>
              </a:defRPr>
            </a:lvl3pPr>
            <a:lvl4pPr marL="1314450" indent="-285750">
              <a:buFont typeface="Arial" panose="020B0604020202020204" pitchFamily="34" charset="0"/>
              <a:buChar char="•"/>
              <a:defRPr sz="1600" b="0">
                <a:solidFill>
                  <a:schemeClr val="tx1"/>
                </a:solidFill>
                <a:latin typeface="Montserrat" panose="00000500000000000000" pitchFamily="50" charset="0"/>
              </a:defRPr>
            </a:lvl4pPr>
            <a:lvl5pPr marL="1657350" indent="-285750">
              <a:buFont typeface="Arial" panose="020B0604020202020204" pitchFamily="34" charset="0"/>
              <a:buChar char="•"/>
              <a:defRPr sz="1600" b="0">
                <a:solidFill>
                  <a:schemeClr val="tx1"/>
                </a:solidFill>
                <a:latin typeface="Montserrat" panose="00000500000000000000" pitchFamily="50" charset="0"/>
              </a:defRPr>
            </a:lvl5pPr>
          </a:lstStyle>
          <a:p>
            <a:pPr lvl="0"/>
            <a:r>
              <a:rPr lang="en-US" dirty="0"/>
              <a:t>Click to edit Master text styles</a:t>
            </a:r>
          </a:p>
        </p:txBody>
      </p:sp>
    </p:spTree>
    <p:extLst>
      <p:ext uri="{BB962C8B-B14F-4D97-AF65-F5344CB8AC3E}">
        <p14:creationId xmlns:p14="http://schemas.microsoft.com/office/powerpoint/2010/main" val="268643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44EBFA0-46B6-4893-8D00-D339F577D223}"/>
              </a:ext>
            </a:extLst>
          </p:cNvPr>
          <p:cNvSpPr/>
          <p:nvPr userDrawn="1"/>
        </p:nvSpPr>
        <p:spPr>
          <a:xfrm rot="16200000">
            <a:off x="6203631" y="2216468"/>
            <a:ext cx="5156837" cy="723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 name="Conector recto 3">
            <a:extLst>
              <a:ext uri="{FF2B5EF4-FFF2-40B4-BE49-F238E27FC236}">
                <a16:creationId xmlns:a16="http://schemas.microsoft.com/office/drawing/2014/main" id="{F31921B3-F24C-4C78-964C-AF06B10C73B7}"/>
              </a:ext>
            </a:extLst>
          </p:cNvPr>
          <p:cNvCxnSpPr>
            <a:cxnSpLocks/>
          </p:cNvCxnSpPr>
          <p:nvPr userDrawn="1"/>
        </p:nvCxnSpPr>
        <p:spPr>
          <a:xfrm flipV="1">
            <a:off x="2700855" y="4591049"/>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6" name="Title 1">
            <a:extLst>
              <a:ext uri="{FF2B5EF4-FFF2-40B4-BE49-F238E27FC236}">
                <a16:creationId xmlns:a16="http://schemas.microsoft.com/office/drawing/2014/main" id="{28559AF6-F4A5-4E5A-B98F-FFBBCC023FBE}"/>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66456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3C49DE8-F141-4074-AB71-3682D2E62103}"/>
              </a:ext>
            </a:extLst>
          </p:cNvPr>
          <p:cNvSpPr/>
          <p:nvPr userDrawn="1"/>
        </p:nvSpPr>
        <p:spPr>
          <a:xfrm rot="16200000">
            <a:off x="3989437" y="-4002775"/>
            <a:ext cx="1165123"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Conector recto 5">
            <a:extLst>
              <a:ext uri="{FF2B5EF4-FFF2-40B4-BE49-F238E27FC236}">
                <a16:creationId xmlns:a16="http://schemas.microsoft.com/office/drawing/2014/main" id="{89158A42-BE1A-4BF1-8C5A-11AE47ED54BF}"/>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12" name="Title 1">
            <a:extLst>
              <a:ext uri="{FF2B5EF4-FFF2-40B4-BE49-F238E27FC236}">
                <a16:creationId xmlns:a16="http://schemas.microsoft.com/office/drawing/2014/main" id="{E604AAA2-568E-49D7-AB45-7C4A7023E709}"/>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1775435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hree columns">
    <p:spTree>
      <p:nvGrpSpPr>
        <p:cNvPr id="1" name=""/>
        <p:cNvGrpSpPr/>
        <p:nvPr/>
      </p:nvGrpSpPr>
      <p:grpSpPr>
        <a:xfrm>
          <a:off x="0" y="0"/>
          <a:ext cx="0" cy="0"/>
          <a:chOff x="0" y="0"/>
          <a:chExt cx="0" cy="0"/>
        </a:xfrm>
      </p:grpSpPr>
      <p:sp>
        <p:nvSpPr>
          <p:cNvPr id="30" name="Rectángulo 29">
            <a:extLst>
              <a:ext uri="{FF2B5EF4-FFF2-40B4-BE49-F238E27FC236}">
                <a16:creationId xmlns:a16="http://schemas.microsoft.com/office/drawing/2014/main" id="{880E4960-4B8C-4C56-8BC7-C8D08DE096E9}"/>
              </a:ext>
            </a:extLst>
          </p:cNvPr>
          <p:cNvSpPr/>
          <p:nvPr userDrawn="1"/>
        </p:nvSpPr>
        <p:spPr>
          <a:xfrm rot="16200000">
            <a:off x="3740738" y="-3754076"/>
            <a:ext cx="1662522"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2" name="Conector recto 31">
            <a:extLst>
              <a:ext uri="{FF2B5EF4-FFF2-40B4-BE49-F238E27FC236}">
                <a16:creationId xmlns:a16="http://schemas.microsoft.com/office/drawing/2014/main" id="{22DF198D-39B0-439D-8815-EC9D8D57F79F}"/>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6" name="Content Placeholder 2">
            <a:extLst>
              <a:ext uri="{FF2B5EF4-FFF2-40B4-BE49-F238E27FC236}">
                <a16:creationId xmlns:a16="http://schemas.microsoft.com/office/drawing/2014/main" id="{B55ED5E6-9651-4767-9A5B-CB3879448282}"/>
              </a:ext>
            </a:extLst>
          </p:cNvPr>
          <p:cNvSpPr>
            <a:spLocks noGrp="1"/>
          </p:cNvSpPr>
          <p:nvPr>
            <p:ph sz="half" idx="1" hasCustomPrompt="1"/>
          </p:nvPr>
        </p:nvSpPr>
        <p:spPr>
          <a:xfrm>
            <a:off x="924602" y="3022956"/>
            <a:ext cx="2063234" cy="555935"/>
          </a:xfrm>
        </p:spPr>
        <p:txBody>
          <a:bodyPr anchor="ctr">
            <a:noAutofit/>
          </a:bodyPr>
          <a:lstStyle>
            <a:lvl1pPr marL="0" indent="0" algn="ctr">
              <a:buNone/>
              <a:defRPr sz="1400" b="0">
                <a:solidFill>
                  <a:schemeClr val="tx1"/>
                </a:solidFill>
                <a:latin typeface="Montserrat" panose="00000500000000000000" pitchFamily="50" charset="0"/>
              </a:defRPr>
            </a:lvl1pPr>
            <a:lvl2pPr algn="ctr">
              <a:defRPr sz="1400">
                <a:solidFill>
                  <a:schemeClr val="tx1"/>
                </a:solidFill>
                <a:latin typeface="Montserrat" panose="00000500000000000000" pitchFamily="50" charset="0"/>
              </a:defRPr>
            </a:lvl2pPr>
            <a:lvl3pPr algn="ctr">
              <a:defRPr sz="1400">
                <a:solidFill>
                  <a:schemeClr val="tx1"/>
                </a:solidFill>
                <a:latin typeface="Montserrat" panose="00000500000000000000" pitchFamily="50" charset="0"/>
              </a:defRPr>
            </a:lvl3pPr>
            <a:lvl4pPr algn="ctr">
              <a:defRPr sz="1400">
                <a:solidFill>
                  <a:schemeClr val="tx1"/>
                </a:solidFill>
                <a:latin typeface="Montserrat" panose="00000500000000000000" pitchFamily="50" charset="0"/>
              </a:defRPr>
            </a:lvl4pPr>
            <a:lvl5pPr algn="ctr">
              <a:defRPr sz="1400">
                <a:solidFill>
                  <a:schemeClr val="tx1"/>
                </a:solidFill>
                <a:latin typeface="Montserrat"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hasCustomPrompt="1"/>
          </p:nvPr>
        </p:nvSpPr>
        <p:spPr>
          <a:xfrm>
            <a:off x="3530664" y="3855599"/>
            <a:ext cx="2062800" cy="554400"/>
          </a:xfrm>
        </p:spPr>
        <p:txBody>
          <a:bodyPr anchor="ctr">
            <a:noAutofit/>
          </a:bodyPr>
          <a:lstStyle>
            <a:lvl1pPr marL="0" indent="0" algn="ctr">
              <a:buNone/>
              <a:defRPr sz="1400" b="0">
                <a:solidFill>
                  <a:schemeClr val="tx1"/>
                </a:solidFill>
                <a:latin typeface="Montserrat" panose="00000500000000000000" pitchFamily="50" charset="0"/>
              </a:defRPr>
            </a:lvl1pPr>
            <a:lvl2pPr algn="ctr">
              <a:defRPr sz="1400">
                <a:solidFill>
                  <a:schemeClr val="tx1"/>
                </a:solidFill>
                <a:latin typeface="Montserrat" panose="00000500000000000000" pitchFamily="50" charset="0"/>
              </a:defRPr>
            </a:lvl2pPr>
            <a:lvl3pPr algn="ctr">
              <a:defRPr sz="1400">
                <a:solidFill>
                  <a:schemeClr val="tx1"/>
                </a:solidFill>
                <a:latin typeface="Montserrat" panose="00000500000000000000" pitchFamily="50" charset="0"/>
              </a:defRPr>
            </a:lvl3pPr>
            <a:lvl4pPr algn="ctr">
              <a:defRPr sz="1400">
                <a:solidFill>
                  <a:schemeClr val="tx1"/>
                </a:solidFill>
                <a:latin typeface="Montserrat" panose="00000500000000000000" pitchFamily="50" charset="0"/>
              </a:defRPr>
            </a:lvl4pPr>
            <a:lvl5pPr algn="ctr">
              <a:defRPr sz="1400">
                <a:solidFill>
                  <a:schemeClr val="tx1"/>
                </a:solidFill>
                <a:latin typeface="Montserrat"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p:nvPr>
        </p:nvSpPr>
        <p:spPr>
          <a:xfrm>
            <a:off x="924602" y="2664000"/>
            <a:ext cx="2063235" cy="356400"/>
          </a:xfrm>
        </p:spPr>
        <p:txBody>
          <a:bodyPr>
            <a:noAutofit/>
          </a:bodyPr>
          <a:lstStyle>
            <a:lvl1pPr marL="0" indent="0" algn="ctr">
              <a:buNone/>
              <a:defRPr sz="2200" b="1">
                <a:solidFill>
                  <a:schemeClr val="tx1"/>
                </a:solidFill>
                <a:latin typeface="Poiret One"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537516" y="3506400"/>
            <a:ext cx="2062800" cy="356400"/>
          </a:xfrm>
        </p:spPr>
        <p:txBody>
          <a:bodyPr>
            <a:noAutofit/>
          </a:bodyPr>
          <a:lstStyle>
            <a:lvl1pPr marL="0" indent="0" algn="ctr">
              <a:buNone/>
              <a:defRPr sz="2200" b="1">
                <a:solidFill>
                  <a:schemeClr val="tx1"/>
                </a:solidFill>
                <a:latin typeface="Poiret One"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hasCustomPrompt="1"/>
          </p:nvPr>
        </p:nvSpPr>
        <p:spPr>
          <a:xfrm>
            <a:off x="6177599" y="3025217"/>
            <a:ext cx="2062800" cy="552845"/>
          </a:xfrm>
        </p:spPr>
        <p:txBody>
          <a:bodyPr anchor="ctr">
            <a:noAutofit/>
          </a:bodyPr>
          <a:lstStyle>
            <a:lvl1pPr marL="0" indent="0" algn="ctr">
              <a:buNone/>
              <a:defRPr sz="1400" b="0">
                <a:solidFill>
                  <a:schemeClr val="tx1"/>
                </a:solidFill>
                <a:latin typeface="Montserrat" panose="00000500000000000000" pitchFamily="50" charset="0"/>
              </a:defRPr>
            </a:lvl1pPr>
            <a:lvl2pPr algn="ctr">
              <a:defRPr sz="1400">
                <a:solidFill>
                  <a:schemeClr val="tx1"/>
                </a:solidFill>
                <a:latin typeface="Montserrat" panose="00000500000000000000" pitchFamily="50" charset="0"/>
              </a:defRPr>
            </a:lvl2pPr>
            <a:lvl3pPr algn="ctr">
              <a:defRPr sz="1400">
                <a:solidFill>
                  <a:schemeClr val="tx1"/>
                </a:solidFill>
                <a:latin typeface="Montserrat" panose="00000500000000000000" pitchFamily="50" charset="0"/>
              </a:defRPr>
            </a:lvl3pPr>
            <a:lvl4pPr algn="ctr">
              <a:defRPr sz="1400">
                <a:solidFill>
                  <a:schemeClr val="tx1"/>
                </a:solidFill>
                <a:latin typeface="Montserrat" panose="00000500000000000000" pitchFamily="50" charset="0"/>
              </a:defRPr>
            </a:lvl4pPr>
            <a:lvl5pPr algn="ctr">
              <a:defRPr sz="1400">
                <a:solidFill>
                  <a:schemeClr val="tx1"/>
                </a:solidFill>
                <a:latin typeface="Montserrat"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p:nvPr>
        </p:nvSpPr>
        <p:spPr>
          <a:xfrm>
            <a:off x="6163200" y="2674800"/>
            <a:ext cx="2062800" cy="356400"/>
          </a:xfrm>
        </p:spPr>
        <p:txBody>
          <a:bodyPr>
            <a:noAutofit/>
          </a:bodyPr>
          <a:lstStyle>
            <a:lvl1pPr marL="0" indent="0" algn="ctr">
              <a:buNone/>
              <a:defRPr sz="2200" b="1">
                <a:solidFill>
                  <a:schemeClr val="tx1"/>
                </a:solidFill>
                <a:latin typeface="Poiret One"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9" name="Title 1">
            <a:extLst>
              <a:ext uri="{FF2B5EF4-FFF2-40B4-BE49-F238E27FC236}">
                <a16:creationId xmlns:a16="http://schemas.microsoft.com/office/drawing/2014/main" id="{CF2E32F5-453B-4561-AF64-F9E3464BE1B9}"/>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178713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31E7D-46E0-4FAD-AF12-F453E479AF7F}"/>
              </a:ext>
            </a:extLst>
          </p:cNvPr>
          <p:cNvSpPr/>
          <p:nvPr userDrawn="1"/>
        </p:nvSpPr>
        <p:spPr>
          <a:xfrm>
            <a:off x="3989614" y="0"/>
            <a:ext cx="5154386"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E0497A89-91C5-42B7-A41F-487DF58B37F4}"/>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7355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ckground 1">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B65DBD9-7306-4D00-83C9-98A2EAEBF9CF}"/>
              </a:ext>
            </a:extLst>
          </p:cNvPr>
          <p:cNvSpPr/>
          <p:nvPr userDrawn="1"/>
        </p:nvSpPr>
        <p:spPr>
          <a:xfrm rot="16200000">
            <a:off x="6203631" y="2216468"/>
            <a:ext cx="5156837" cy="723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6">
            <a:extLst>
              <a:ext uri="{FF2B5EF4-FFF2-40B4-BE49-F238E27FC236}">
                <a16:creationId xmlns:a16="http://schemas.microsoft.com/office/drawing/2014/main" id="{37426D79-E3E1-45CB-BD42-8BCBD4E55B34}"/>
              </a:ext>
            </a:extLst>
          </p:cNvPr>
          <p:cNvCxnSpPr>
            <a:cxnSpLocks/>
          </p:cNvCxnSpPr>
          <p:nvPr userDrawn="1"/>
        </p:nvCxnSpPr>
        <p:spPr>
          <a:xfrm flipV="1">
            <a:off x="2700855" y="4591049"/>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872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E9B0DAE-88E0-4E04-8C3B-5988EFAD312C}"/>
              </a:ext>
            </a:extLst>
          </p:cNvPr>
          <p:cNvSpPr/>
          <p:nvPr userDrawn="1"/>
        </p:nvSpPr>
        <p:spPr>
          <a:xfrm>
            <a:off x="3989614" y="0"/>
            <a:ext cx="5154386"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hasCustomPrompt="1"/>
          </p:nvPr>
        </p:nvSpPr>
        <p:spPr>
          <a:xfrm>
            <a:off x="4572000" y="2228400"/>
            <a:ext cx="3797299" cy="1026359"/>
          </a:xfrm>
        </p:spPr>
        <p:txBody>
          <a:bodyPr anchor="ctr">
            <a:noAutofit/>
          </a:bodyPr>
          <a:lstStyle>
            <a:lvl1pPr algn="ctr">
              <a:defRPr sz="5000"/>
            </a:lvl1pPr>
          </a:lstStyle>
          <a:p>
            <a:r>
              <a:rPr lang="en-US" dirty="0"/>
              <a:t>Click to edit Master title style</a:t>
            </a:r>
          </a:p>
        </p:txBody>
      </p:sp>
      <p:sp>
        <p:nvSpPr>
          <p:cNvPr id="3" name="Text Placeholder 2"/>
          <p:cNvSpPr>
            <a:spLocks noGrp="1"/>
          </p:cNvSpPr>
          <p:nvPr>
            <p:ph type="body" idx="1" hasCustomPrompt="1"/>
          </p:nvPr>
        </p:nvSpPr>
        <p:spPr>
          <a:xfrm>
            <a:off x="4881600" y="3121200"/>
            <a:ext cx="3177540" cy="660103"/>
          </a:xfrm>
        </p:spPr>
        <p:txBody>
          <a:bodyPr anchor="ctr">
            <a:normAutofit/>
          </a:bodyPr>
          <a:lstStyle>
            <a:lvl1pPr marL="0" indent="0" algn="ctr">
              <a:buNone/>
              <a:defRPr sz="1600" b="0">
                <a:solidFill>
                  <a:schemeClr val="tx1"/>
                </a:solidFill>
                <a:latin typeface="Montserrat" panose="00000500000000000000" pitchFamily="50"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5875200" y="1310400"/>
            <a:ext cx="1187700" cy="766187"/>
          </a:xfrm>
        </p:spPr>
        <p:txBody>
          <a:bodyPr anchor="ctr">
            <a:noAutofit/>
          </a:bodyPr>
          <a:lstStyle>
            <a:lvl1pPr marL="0" indent="0" algn="ctr">
              <a:buNone/>
              <a:defRPr lang="en-US" sz="5000" b="1" kern="1200" dirty="0">
                <a:solidFill>
                  <a:schemeClr val="tx1"/>
                </a:solidFill>
                <a:latin typeface="Poiret One" panose="02000000000000000000" pitchFamily="2" charset="0"/>
                <a:ea typeface="+mn-ea"/>
                <a:cs typeface="+mn-cs"/>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cxnSp>
        <p:nvCxnSpPr>
          <p:cNvPr id="17" name="Conector recto 16">
            <a:extLst>
              <a:ext uri="{FF2B5EF4-FFF2-40B4-BE49-F238E27FC236}">
                <a16:creationId xmlns:a16="http://schemas.microsoft.com/office/drawing/2014/main" id="{F1256C1C-053B-4ED1-8CD3-9B85B4BFEFE8}"/>
              </a:ext>
            </a:extLst>
          </p:cNvPr>
          <p:cNvCxnSpPr>
            <a:cxnSpLocks/>
          </p:cNvCxnSpPr>
          <p:nvPr userDrawn="1"/>
        </p:nvCxnSpPr>
        <p:spPr>
          <a:xfrm flipV="1">
            <a:off x="723756"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490526C-D60D-4B14-8F43-F1B8B54F75FC}"/>
              </a:ext>
            </a:extLst>
          </p:cNvPr>
          <p:cNvSpPr/>
          <p:nvPr userDrawn="1"/>
        </p:nvSpPr>
        <p:spPr>
          <a:xfrm rot="16200000">
            <a:off x="3989438" y="-4002598"/>
            <a:ext cx="1165123"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4">
            <a:extLst>
              <a:ext uri="{FF2B5EF4-FFF2-40B4-BE49-F238E27FC236}">
                <a16:creationId xmlns:a16="http://schemas.microsoft.com/office/drawing/2014/main" id="{E355E7D4-C74C-4848-A027-E775BFECD14C}"/>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3" name="Content Placeholder 2"/>
          <p:cNvSpPr>
            <a:spLocks noGrp="1"/>
          </p:cNvSpPr>
          <p:nvPr>
            <p:ph idx="1" hasCustomPrompt="1"/>
          </p:nvPr>
        </p:nvSpPr>
        <p:spPr>
          <a:xfrm>
            <a:off x="723900" y="1233489"/>
            <a:ext cx="7696200" cy="3357562"/>
          </a:xfrm>
        </p:spPr>
        <p:txBody>
          <a:bodyPr anchor="ctr">
            <a:normAutofit/>
          </a:bodyPr>
          <a:lstStyle>
            <a:lvl1pPr marL="0" indent="0" algn="l">
              <a:spcBef>
                <a:spcPts val="0"/>
              </a:spcBef>
              <a:buNone/>
              <a:defRPr sz="1100" b="0">
                <a:solidFill>
                  <a:schemeClr val="tx1"/>
                </a:solidFill>
                <a:latin typeface="Montserrat" panose="00000500000000000000" pitchFamily="50" charset="0"/>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7" name="Title 1">
            <a:extLst>
              <a:ext uri="{FF2B5EF4-FFF2-40B4-BE49-F238E27FC236}">
                <a16:creationId xmlns:a16="http://schemas.microsoft.com/office/drawing/2014/main" id="{A5323437-7DAB-4E24-960F-EFA0167181FF}"/>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04B42BB2-1921-4A47-B958-B24B46D1DBA7}"/>
              </a:ext>
            </a:extLst>
          </p:cNvPr>
          <p:cNvSpPr/>
          <p:nvPr userDrawn="1"/>
        </p:nvSpPr>
        <p:spPr>
          <a:xfrm rot="16200000">
            <a:off x="-2216470" y="2203130"/>
            <a:ext cx="5156837" cy="723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ontent Placeholder 2"/>
          <p:cNvSpPr>
            <a:spLocks noGrp="1"/>
          </p:cNvSpPr>
          <p:nvPr>
            <p:ph sz="half" idx="1"/>
          </p:nvPr>
        </p:nvSpPr>
        <p:spPr>
          <a:xfrm>
            <a:off x="1245600" y="3599420"/>
            <a:ext cx="2915263" cy="768803"/>
          </a:xfrm>
        </p:spPr>
        <p:txBody>
          <a:bodyPr>
            <a:noAutofit/>
          </a:bodyPr>
          <a:lstStyle>
            <a:lvl1pPr marL="0" indent="0" algn="ctr">
              <a:buNone/>
              <a:defRPr sz="1600" b="0">
                <a:solidFill>
                  <a:schemeClr val="tx1"/>
                </a:solidFill>
                <a:latin typeface="Montserrat" panose="00000500000000000000" pitchFamily="50" charset="0"/>
              </a:defRPr>
            </a:lvl1pPr>
            <a:lvl2pPr algn="ctr">
              <a:defRPr sz="1600">
                <a:solidFill>
                  <a:schemeClr val="tx1"/>
                </a:solidFill>
                <a:latin typeface="Montserrat" panose="00000500000000000000" pitchFamily="50" charset="0"/>
              </a:defRPr>
            </a:lvl2pPr>
            <a:lvl3pPr algn="ctr">
              <a:defRPr sz="1600">
                <a:solidFill>
                  <a:schemeClr val="tx1"/>
                </a:solidFill>
              </a:defRPr>
            </a:lvl3pPr>
            <a:lvl4pPr algn="ctr">
              <a:defRPr sz="1600">
                <a:solidFill>
                  <a:schemeClr val="tx1"/>
                </a:solidFill>
              </a:defRPr>
            </a:lvl4pPr>
            <a:lvl5pPr algn="ct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89476" y="3599420"/>
            <a:ext cx="2915263" cy="770400"/>
          </a:xfrm>
        </p:spPr>
        <p:txBody>
          <a:bodyPr>
            <a:noAutofit/>
          </a:bodyPr>
          <a:lstStyle>
            <a:lvl1pPr marL="0" indent="0" algn="ctr">
              <a:buNone/>
              <a:defRPr sz="1600" b="0">
                <a:solidFill>
                  <a:schemeClr val="tx1"/>
                </a:solidFill>
                <a:latin typeface="Montserrat" panose="00000500000000000000" pitchFamily="50" charset="0"/>
              </a:defRPr>
            </a:lvl1pPr>
            <a:lvl2pPr algn="ctr">
              <a:defRPr sz="1600">
                <a:solidFill>
                  <a:schemeClr val="tx1"/>
                </a:solidFill>
                <a:latin typeface="Montserrat" panose="00000500000000000000" pitchFamily="50" charset="0"/>
              </a:defRPr>
            </a:lvl2pPr>
            <a:lvl3pPr algn="ctr">
              <a:defRPr sz="1600">
                <a:solidFill>
                  <a:schemeClr val="tx1"/>
                </a:solidFill>
                <a:latin typeface="Montserrat" panose="00000500000000000000" pitchFamily="50" charset="0"/>
              </a:defRPr>
            </a:lvl3pPr>
            <a:lvl4pPr algn="ctr">
              <a:defRPr sz="1600">
                <a:solidFill>
                  <a:schemeClr val="tx1"/>
                </a:solidFill>
                <a:latin typeface="Montserrat" panose="00000500000000000000" pitchFamily="50" charset="0"/>
              </a:defRPr>
            </a:lvl4pPr>
            <a:lvl5pPr algn="ctr">
              <a:defRPr sz="1600">
                <a:solidFill>
                  <a:schemeClr val="tx1"/>
                </a:solidFill>
                <a:latin typeface="Montserrat"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245600" y="3239150"/>
            <a:ext cx="2915263" cy="392482"/>
          </a:xfrm>
        </p:spPr>
        <p:txBody>
          <a:bodyPr>
            <a:noAutofit/>
          </a:bodyPr>
          <a:lstStyle>
            <a:lvl1pPr marL="0" indent="0" algn="ctr">
              <a:buNone/>
              <a:defRPr sz="2200" b="1">
                <a:solidFill>
                  <a:schemeClr val="tx1"/>
                </a:solidFill>
                <a:latin typeface="Poiret One"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4989476" y="3239150"/>
            <a:ext cx="2915263" cy="392482"/>
          </a:xfrm>
        </p:spPr>
        <p:txBody>
          <a:bodyPr>
            <a:noAutofit/>
          </a:bodyPr>
          <a:lstStyle>
            <a:lvl1pPr marL="0" indent="0" algn="ctr">
              <a:buNone/>
              <a:defRPr sz="2200" b="1">
                <a:solidFill>
                  <a:schemeClr val="tx1"/>
                </a:solidFill>
                <a:latin typeface="Poiret One" panose="020000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7" name="Title 1">
            <a:extLst>
              <a:ext uri="{FF2B5EF4-FFF2-40B4-BE49-F238E27FC236}">
                <a16:creationId xmlns:a16="http://schemas.microsoft.com/office/drawing/2014/main" id="{02FF346E-8764-4066-94AC-ECE6D9365A5B}"/>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cxnSp>
        <p:nvCxnSpPr>
          <p:cNvPr id="18" name="Conector recto 17">
            <a:extLst>
              <a:ext uri="{FF2B5EF4-FFF2-40B4-BE49-F238E27FC236}">
                <a16:creationId xmlns:a16="http://schemas.microsoft.com/office/drawing/2014/main" id="{54A267CD-0336-4222-9B0B-97C7BE52BBB4}"/>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229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44EBFA0-46B6-4893-8D00-D339F577D223}"/>
              </a:ext>
            </a:extLst>
          </p:cNvPr>
          <p:cNvSpPr/>
          <p:nvPr userDrawn="1"/>
        </p:nvSpPr>
        <p:spPr>
          <a:xfrm rot="16200000">
            <a:off x="-2216470" y="2203130"/>
            <a:ext cx="5156837" cy="7239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 name="Conector recto 3">
            <a:extLst>
              <a:ext uri="{FF2B5EF4-FFF2-40B4-BE49-F238E27FC236}">
                <a16:creationId xmlns:a16="http://schemas.microsoft.com/office/drawing/2014/main" id="{F31921B3-F24C-4C78-964C-AF06B10C73B7}"/>
              </a:ext>
            </a:extLst>
          </p:cNvPr>
          <p:cNvCxnSpPr>
            <a:cxnSpLocks/>
          </p:cNvCxnSpPr>
          <p:nvPr userDrawn="1"/>
        </p:nvCxnSpPr>
        <p:spPr>
          <a:xfrm flipV="1">
            <a:off x="723892"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6" name="Title 1">
            <a:extLst>
              <a:ext uri="{FF2B5EF4-FFF2-40B4-BE49-F238E27FC236}">
                <a16:creationId xmlns:a16="http://schemas.microsoft.com/office/drawing/2014/main" id="{2AAAC595-3CB6-4D7E-B622-9B2466152F57}"/>
              </a:ext>
            </a:extLst>
          </p:cNvPr>
          <p:cNvSpPr>
            <a:spLocks noGrp="1"/>
          </p:cNvSpPr>
          <p:nvPr>
            <p:ph type="title"/>
          </p:nvPr>
        </p:nvSpPr>
        <p:spPr>
          <a:xfrm>
            <a:off x="723900" y="552450"/>
            <a:ext cx="7696200" cy="396363"/>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lvl1pPr>
              <a:defRPr b="1">
                <a:latin typeface="Poiret One" panose="02000000000000000000" pitchFamily="2" charset="0"/>
                <a:cs typeface="Poppins" panose="00000500000000000000" pitchFamily="50" charset="0"/>
              </a:defRPr>
            </a:lvl1p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sp>
        <p:nvSpPr>
          <p:cNvPr id="5" name="Rectángulo 3">
            <a:extLst>
              <a:ext uri="{FF2B5EF4-FFF2-40B4-BE49-F238E27FC236}">
                <a16:creationId xmlns:a16="http://schemas.microsoft.com/office/drawing/2014/main" id="{2CC5DEF2-471C-44A2-8740-C2D0EB3257F7}"/>
              </a:ext>
            </a:extLst>
          </p:cNvPr>
          <p:cNvSpPr/>
          <p:nvPr userDrawn="1"/>
        </p:nvSpPr>
        <p:spPr>
          <a:xfrm rot="16200000">
            <a:off x="3989438" y="-4002598"/>
            <a:ext cx="1165123"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itle 1">
            <a:extLst>
              <a:ext uri="{FF2B5EF4-FFF2-40B4-BE49-F238E27FC236}">
                <a16:creationId xmlns:a16="http://schemas.microsoft.com/office/drawing/2014/main" id="{E18CE39D-8A98-4B5A-8C7B-9E9210E70059}"/>
              </a:ext>
            </a:extLst>
          </p:cNvPr>
          <p:cNvSpPr>
            <a:spLocks noGrp="1"/>
          </p:cNvSpPr>
          <p:nvPr>
            <p:ph type="title"/>
          </p:nvPr>
        </p:nvSpPr>
        <p:spPr>
          <a:xfrm>
            <a:off x="723900" y="552449"/>
            <a:ext cx="7696200" cy="432000"/>
          </a:xfrm>
        </p:spPr>
        <p:txBody>
          <a:bodyPr>
            <a:normAutofit/>
          </a:bodyPr>
          <a:lstStyle>
            <a:lvl1pPr>
              <a:defRPr sz="3000" b="1">
                <a:solidFill>
                  <a:schemeClr val="tx1"/>
                </a:solidFill>
                <a:latin typeface="Poiret One" panose="02000000000000000000" pitchFamily="2"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CA7AD295-11B3-4DBD-83ED-1361E6D683A5}"/>
              </a:ext>
            </a:extLst>
          </p:cNvPr>
          <p:cNvSpPr>
            <a:spLocks noGrp="1"/>
          </p:cNvSpPr>
          <p:nvPr>
            <p:ph idx="1" hasCustomPrompt="1"/>
          </p:nvPr>
        </p:nvSpPr>
        <p:spPr>
          <a:xfrm>
            <a:off x="723900" y="2406828"/>
            <a:ext cx="7696200" cy="2184224"/>
          </a:xfrm>
        </p:spPr>
        <p:txBody>
          <a:bodyPr anchor="ctr">
            <a:normAutofit/>
          </a:bodyPr>
          <a:lstStyle>
            <a:lvl1pPr marL="285750" indent="-285750">
              <a:spcBef>
                <a:spcPts val="0"/>
              </a:spcBef>
              <a:buFont typeface="Arial" panose="020B0604020202020204" pitchFamily="34" charset="0"/>
              <a:buChar char="•"/>
              <a:defRPr sz="1400" b="0">
                <a:solidFill>
                  <a:schemeClr val="tx1"/>
                </a:solidFill>
                <a:latin typeface="Montserrat" panose="00000500000000000000" pitchFamily="50" charset="0"/>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8" name="Content Placeholder 3">
            <a:extLst>
              <a:ext uri="{FF2B5EF4-FFF2-40B4-BE49-F238E27FC236}">
                <a16:creationId xmlns:a16="http://schemas.microsoft.com/office/drawing/2014/main" id="{7BEF84CC-BF56-4C47-B129-9BCB2A4E2D1E}"/>
              </a:ext>
            </a:extLst>
          </p:cNvPr>
          <p:cNvSpPr>
            <a:spLocks noGrp="1"/>
          </p:cNvSpPr>
          <p:nvPr>
            <p:ph sz="half" idx="2" hasCustomPrompt="1"/>
          </p:nvPr>
        </p:nvSpPr>
        <p:spPr>
          <a:xfrm>
            <a:off x="723900" y="1282834"/>
            <a:ext cx="5994334" cy="1076602"/>
          </a:xfrm>
        </p:spPr>
        <p:txBody>
          <a:bodyPr anchor="ctr">
            <a:normAutofit/>
          </a:bodyPr>
          <a:lstStyle>
            <a:lvl1pPr marL="0" indent="0">
              <a:buNone/>
              <a:defRPr sz="1400" b="0">
                <a:solidFill>
                  <a:schemeClr val="tx1"/>
                </a:solidFill>
                <a:latin typeface="Montserrat" panose="00000500000000000000" pitchFamily="50" charset="0"/>
              </a:defRPr>
            </a:lvl1pPr>
            <a:lvl2pPr marL="628650" indent="-285750">
              <a:buFont typeface="Arial" panose="020B0604020202020204" pitchFamily="34" charset="0"/>
              <a:buChar char="•"/>
              <a:defRPr sz="1600" b="0">
                <a:solidFill>
                  <a:schemeClr val="tx1"/>
                </a:solidFill>
                <a:latin typeface="Montserrat" panose="00000500000000000000" pitchFamily="50" charset="0"/>
              </a:defRPr>
            </a:lvl2pPr>
            <a:lvl3pPr marL="971550" indent="-285750">
              <a:buFont typeface="Arial" panose="020B0604020202020204" pitchFamily="34" charset="0"/>
              <a:buChar char="•"/>
              <a:defRPr sz="1600" b="0">
                <a:solidFill>
                  <a:schemeClr val="tx1"/>
                </a:solidFill>
                <a:latin typeface="Montserrat" panose="00000500000000000000" pitchFamily="50" charset="0"/>
              </a:defRPr>
            </a:lvl3pPr>
            <a:lvl4pPr marL="1314450" indent="-285750">
              <a:buFont typeface="Arial" panose="020B0604020202020204" pitchFamily="34" charset="0"/>
              <a:buChar char="•"/>
              <a:defRPr sz="1600" b="0">
                <a:solidFill>
                  <a:schemeClr val="tx1"/>
                </a:solidFill>
                <a:latin typeface="Montserrat" panose="00000500000000000000" pitchFamily="50" charset="0"/>
              </a:defRPr>
            </a:lvl4pPr>
            <a:lvl5pPr marL="1657350" indent="-285750">
              <a:buFont typeface="Arial" panose="020B0604020202020204" pitchFamily="34" charset="0"/>
              <a:buChar char="•"/>
              <a:defRPr sz="1600" b="0">
                <a:solidFill>
                  <a:schemeClr val="tx1"/>
                </a:solidFill>
                <a:latin typeface="Montserrat" panose="00000500000000000000" pitchFamily="50" charset="0"/>
              </a:defRPr>
            </a:lvl5pPr>
          </a:lstStyle>
          <a:p>
            <a:pPr lvl="0"/>
            <a:r>
              <a:rPr lang="en-US" dirty="0"/>
              <a:t>Click to edit Master text styles</a:t>
            </a:r>
          </a:p>
        </p:txBody>
      </p:sp>
      <p:cxnSp>
        <p:nvCxnSpPr>
          <p:cNvPr id="9" name="Conector recto 4">
            <a:extLst>
              <a:ext uri="{FF2B5EF4-FFF2-40B4-BE49-F238E27FC236}">
                <a16:creationId xmlns:a16="http://schemas.microsoft.com/office/drawing/2014/main" id="{EECDF328-3D16-46F8-8C28-4BFB1768D2B1}"/>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580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F64B4CD4-2C5C-4DA5-BF61-CF7C5547558E}"/>
              </a:ext>
            </a:extLst>
          </p:cNvPr>
          <p:cNvSpPr/>
          <p:nvPr userDrawn="1"/>
        </p:nvSpPr>
        <p:spPr>
          <a:xfrm>
            <a:off x="3989614" y="0"/>
            <a:ext cx="5154386"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Conector recto 5">
            <a:extLst>
              <a:ext uri="{FF2B5EF4-FFF2-40B4-BE49-F238E27FC236}">
                <a16:creationId xmlns:a16="http://schemas.microsoft.com/office/drawing/2014/main" id="{B2CFB794-51EC-4E40-BD37-E64E93CCD5C1}"/>
              </a:ext>
            </a:extLst>
          </p:cNvPr>
          <p:cNvCxnSpPr>
            <a:cxnSpLocks/>
          </p:cNvCxnSpPr>
          <p:nvPr userDrawn="1"/>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hasCustomPrompt="1"/>
          </p:nvPr>
        </p:nvSpPr>
        <p:spPr>
          <a:xfrm>
            <a:off x="723900" y="973393"/>
            <a:ext cx="3124200" cy="1550425"/>
          </a:xfrm>
        </p:spPr>
        <p:txBody>
          <a:bodyPr anchor="ctr">
            <a:noAutofit/>
          </a:bodyPr>
          <a:lstStyle>
            <a:lvl1pPr algn="l">
              <a:defRPr sz="3000" b="1">
                <a:solidFill>
                  <a:schemeClr val="tx1"/>
                </a:solidFill>
                <a:latin typeface="Poiret One" panose="02000000000000000000" pitchFamily="2" charset="0"/>
              </a:defRPr>
            </a:lvl1pPr>
          </a:lstStyle>
          <a:p>
            <a:r>
              <a:rPr lang="en-US" dirty="0"/>
              <a:t>Click to edit Master title style</a:t>
            </a:r>
          </a:p>
        </p:txBody>
      </p:sp>
      <p:sp>
        <p:nvSpPr>
          <p:cNvPr id="4" name="Text Placeholder 3"/>
          <p:cNvSpPr>
            <a:spLocks noGrp="1"/>
          </p:cNvSpPr>
          <p:nvPr>
            <p:ph type="body" sz="half" idx="2"/>
          </p:nvPr>
        </p:nvSpPr>
        <p:spPr>
          <a:xfrm>
            <a:off x="723900" y="2713238"/>
            <a:ext cx="3124200" cy="1121342"/>
          </a:xfrm>
        </p:spPr>
        <p:txBody>
          <a:bodyPr>
            <a:normAutofit/>
          </a:bodyPr>
          <a:lstStyle>
            <a:lvl1pPr marL="0" indent="0" algn="l">
              <a:buNone/>
              <a:defRPr sz="1600" b="0">
                <a:solidFill>
                  <a:schemeClr val="tx1"/>
                </a:solidFill>
                <a:latin typeface="Montserrat" panose="00000500000000000000" pitchFamily="50"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150437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lvl1pPr>
              <a:defRPr b="1">
                <a:solidFill>
                  <a:schemeClr val="tx1"/>
                </a:solidFill>
                <a:latin typeface="Poiret One"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275814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900" y="4767263"/>
            <a:ext cx="19621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2/16/22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19621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58" r:id="rId6"/>
    <p:sldLayoutId id="2147483671" r:id="rId7"/>
    <p:sldLayoutId id="2147483672" r:id="rId8"/>
    <p:sldLayoutId id="2147483659" r:id="rId9"/>
    <p:sldLayoutId id="2147483670" r:id="rId10"/>
    <p:sldLayoutId id="2147483688" r:id="rId11"/>
    <p:sldLayoutId id="2147483682" r:id="rId12"/>
    <p:sldLayoutId id="2147483683" r:id="rId13"/>
    <p:sldLayoutId id="2147483677" r:id="rId14"/>
    <p:sldLayoutId id="2147483686" r:id="rId15"/>
    <p:sldLayoutId id="2147483687" r:id="rId16"/>
  </p:sldLayoutIdLst>
  <p:txStyles>
    <p:titleStyle>
      <a:lvl1pPr algn="ctr" defTabSz="685800" rtl="0" eaLnBrk="1" latinLnBrk="0" hangingPunct="1">
        <a:lnSpc>
          <a:spcPct val="90000"/>
        </a:lnSpc>
        <a:spcBef>
          <a:spcPct val="0"/>
        </a:spcBef>
        <a:buNone/>
        <a:defRPr sz="2200" b="1" kern="1200">
          <a:solidFill>
            <a:schemeClr val="tx1"/>
          </a:solidFill>
          <a:latin typeface="Poiret One" panose="020000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200" b="1" kern="1200">
          <a:solidFill>
            <a:schemeClr val="tx1"/>
          </a:solidFill>
          <a:latin typeface="Poiret One" panose="020000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ontserrat" panose="000005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ontserrat" panose="000005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fastcompany.com/90704310/spotify-boycott-daniel-ek-investment-defense" TargetMode="External"/><Relationship Id="rId13" Type="http://schemas.openxmlformats.org/officeDocument/2006/relationships/hyperlink" Target="https://pitchfork.com/thepitch/is-there-a-fairer-way-for-streaming-services-to-pay-artists/" TargetMode="External"/><Relationship Id="rId18" Type="http://schemas.openxmlformats.org/officeDocument/2006/relationships/hyperlink" Target="https://www.theguardian.com/technology/2022/feb/02/spotify-stocks-fall-rogan-controversy" TargetMode="External"/><Relationship Id="rId3" Type="http://schemas.openxmlformats.org/officeDocument/2006/relationships/hyperlink" Target="https://docs.google.com/document/d/11fPjTxGveklFLpNQs6Q9tRgtjg_JTT3tRc9PEQ1q40A/edit" TargetMode="External"/><Relationship Id="rId7" Type="http://schemas.openxmlformats.org/officeDocument/2006/relationships/hyperlink" Target="https://www.koda.dk/media/224782/meta-study-of-user-centric-distribution-model-for-music-streaming.pdf" TargetMode="External"/><Relationship Id="rId12" Type="http://schemas.openxmlformats.org/officeDocument/2006/relationships/hyperlink" Target="https://www.rollingstone.com/music/music-features/should-spotify-change-the-way-it-pays-artists-763986/" TargetMode="External"/><Relationship Id="rId17" Type="http://schemas.openxmlformats.org/officeDocument/2006/relationships/hyperlink" Target="https://www.barrons.com/articles/spotify-to-add-content-advisory-to-fight-covid-misinformation-amid-firestorm-51643577369" TargetMode="External"/><Relationship Id="rId2" Type="http://schemas.openxmlformats.org/officeDocument/2006/relationships/notesSlide" Target="../notesSlides/notesSlide16.xml"/><Relationship Id="rId16" Type="http://schemas.openxmlformats.org/officeDocument/2006/relationships/hyperlink" Target="https://www.theguardian.com/technology/2022/jan/26/spotify-neil-young-joe-rogan-covid-misinformation" TargetMode="External"/><Relationship Id="rId1" Type="http://schemas.openxmlformats.org/officeDocument/2006/relationships/slideLayout" Target="../slideLayouts/slideLayout7.xml"/><Relationship Id="rId6" Type="http://schemas.openxmlformats.org/officeDocument/2006/relationships/hyperlink" Target="https://gmr2021.ifpi.org/report" TargetMode="External"/><Relationship Id="rId11" Type="http://schemas.openxmlformats.org/officeDocument/2006/relationships/hyperlink" Target="https://pitchfork.com/features/article/how-musicians-are-fighting-for-streaming-pay-during-the-pandemic/" TargetMode="External"/><Relationship Id="rId5" Type="http://schemas.openxmlformats.org/officeDocument/2006/relationships/hyperlink" Target="https://www.midiaresearch.com/blog/music-subscriber-market-shares-q2-2021" TargetMode="External"/><Relationship Id="rId15" Type="http://schemas.openxmlformats.org/officeDocument/2006/relationships/hyperlink" Target="https://www.bbc.co.uk/news/technology-54733252" TargetMode="External"/><Relationship Id="rId10" Type="http://schemas.openxmlformats.org/officeDocument/2006/relationships/hyperlink" Target="https://www.statista.com/statistics/798125/most-popular-us-music-streaming-services-ranked-by-audience/" TargetMode="External"/><Relationship Id="rId4" Type="http://schemas.openxmlformats.org/officeDocument/2006/relationships/hyperlink" Target="https://www.theguardian.com/music/2020/feb/02/streaming-spells-the-end-of-the-ownership-era-of-music-but-are-we-ready-to-let-go" TargetMode="External"/><Relationship Id="rId9" Type="http://schemas.openxmlformats.org/officeDocument/2006/relationships/hyperlink" Target="https://www.vice.com/en/article/epxxkn/musicians-are-dragging-spotifys-ceo-for-funding-a-military-ai-company" TargetMode="External"/><Relationship Id="rId14" Type="http://schemas.openxmlformats.org/officeDocument/2006/relationships/hyperlink" Target="https://dmfbusiness.fi/pro-rata-user-centric-distribution-models-comparative-stud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4.png"/><Relationship Id="rId34" Type="http://schemas.openxmlformats.org/officeDocument/2006/relationships/customXml" Target="../ink/ink16.xml"/><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2" Type="http://schemas.openxmlformats.org/officeDocument/2006/relationships/notesSlide" Target="../notesSlides/notesSlide8.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customXml" Target="../ink/ink2.xml"/><Relationship Id="rId11" Type="http://schemas.openxmlformats.org/officeDocument/2006/relationships/image" Target="../media/image9.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customXml" Target="../ink/ink18.xml"/><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3.png"/><Relationship Id="rId31" Type="http://schemas.openxmlformats.org/officeDocument/2006/relationships/image" Target="../media/image19.png"/><Relationship Id="rId4" Type="http://schemas.openxmlformats.org/officeDocument/2006/relationships/customXml" Target="../ink/ink1.xml"/><Relationship Id="rId9" Type="http://schemas.openxmlformats.org/officeDocument/2006/relationships/image" Target="../media/image8.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7.png"/><Relationship Id="rId30" Type="http://schemas.openxmlformats.org/officeDocument/2006/relationships/customXml" Target="../ink/ink14.xml"/><Relationship Id="rId35" Type="http://schemas.openxmlformats.org/officeDocument/2006/relationships/image" Target="../media/image21.png"/><Relationship Id="rId8" Type="http://schemas.openxmlformats.org/officeDocument/2006/relationships/customXml" Target="../ink/ink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ipse 28">
            <a:extLst>
              <a:ext uri="{FF2B5EF4-FFF2-40B4-BE49-F238E27FC236}">
                <a16:creationId xmlns:a16="http://schemas.microsoft.com/office/drawing/2014/main" id="{8FD4F970-BD8E-41EF-86D9-82917AC87E76}"/>
              </a:ext>
            </a:extLst>
          </p:cNvPr>
          <p:cNvSpPr/>
          <p:nvPr/>
        </p:nvSpPr>
        <p:spPr>
          <a:xfrm>
            <a:off x="2643874" y="501881"/>
            <a:ext cx="786938" cy="786938"/>
          </a:xfrm>
          <a:prstGeom prst="ellipse">
            <a:avLst/>
          </a:prstGeom>
          <a:solidFill>
            <a:srgbClr val="A3D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723900" y="653608"/>
            <a:ext cx="4878000" cy="3009600"/>
          </a:xfrm>
          <a:ln>
            <a:noFill/>
          </a:ln>
        </p:spPr>
        <p:txBody>
          <a:bodyPr anchor="t"/>
          <a:lstStyle/>
          <a:p>
            <a:r>
              <a:rPr lang="es-ES" dirty="0"/>
              <a:t>ENGF0002:</a:t>
            </a:r>
            <a:br>
              <a:rPr lang="es-ES" dirty="0"/>
            </a:br>
            <a:r>
              <a:rPr lang="en-US" dirty="0"/>
              <a:t>Ethics</a:t>
            </a:r>
            <a:r>
              <a:rPr lang="es-ES" dirty="0"/>
              <a:t> </a:t>
            </a:r>
            <a:r>
              <a:rPr lang="en-US" dirty="0"/>
              <a:t>Presentation</a:t>
            </a:r>
          </a:p>
        </p:txBody>
      </p:sp>
      <p:cxnSp>
        <p:nvCxnSpPr>
          <p:cNvPr id="8" name="Conector recto 4">
            <a:extLst>
              <a:ext uri="{FF2B5EF4-FFF2-40B4-BE49-F238E27FC236}">
                <a16:creationId xmlns:a16="http://schemas.microsoft.com/office/drawing/2014/main" id="{DAAD9C90-B590-41D9-844C-9E2B121DD351}"/>
              </a:ext>
            </a:extLst>
          </p:cNvPr>
          <p:cNvCxnSpPr>
            <a:cxnSpLocks/>
          </p:cNvCxnSpPr>
          <p:nvPr/>
        </p:nvCxnSpPr>
        <p:spPr>
          <a:xfrm flipV="1">
            <a:off x="2709863" y="4583734"/>
            <a:ext cx="5719243" cy="1"/>
          </a:xfrm>
          <a:prstGeom prst="line">
            <a:avLst/>
          </a:prstGeom>
          <a:ln w="12700"/>
        </p:spPr>
        <p:style>
          <a:lnRef idx="1">
            <a:schemeClr val="dk1"/>
          </a:lnRef>
          <a:fillRef idx="0">
            <a:schemeClr val="dk1"/>
          </a:fillRef>
          <a:effectRef idx="0">
            <a:schemeClr val="dk1"/>
          </a:effectRef>
          <a:fontRef idx="minor">
            <a:schemeClr val="tx1"/>
          </a:fontRef>
        </p:style>
      </p:cxnSp>
      <p:sp>
        <p:nvSpPr>
          <p:cNvPr id="5" name="Subtitle 4">
            <a:extLst>
              <a:ext uri="{FF2B5EF4-FFF2-40B4-BE49-F238E27FC236}">
                <a16:creationId xmlns:a16="http://schemas.microsoft.com/office/drawing/2014/main" id="{20E22EB7-6009-0947-9B2C-06185AFB0B92}"/>
              </a:ext>
            </a:extLst>
          </p:cNvPr>
          <p:cNvSpPr>
            <a:spLocks noGrp="1"/>
          </p:cNvSpPr>
          <p:nvPr>
            <p:ph type="subTitle" idx="1"/>
          </p:nvPr>
        </p:nvSpPr>
        <p:spPr/>
        <p:txBody>
          <a:bodyPr/>
          <a:lstStyle/>
          <a:p>
            <a:r>
              <a:rPr lang="en-US" dirty="0"/>
              <a:t>Aaryaman Sharma</a:t>
            </a:r>
          </a:p>
        </p:txBody>
      </p:sp>
    </p:spTree>
    <p:extLst>
      <p:ext uri="{BB962C8B-B14F-4D97-AF65-F5344CB8AC3E}">
        <p14:creationId xmlns:p14="http://schemas.microsoft.com/office/powerpoint/2010/main" val="31765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ABD6BD12-3E08-48BC-9F70-A8C3E2FC38B7}"/>
              </a:ext>
            </a:extLst>
          </p:cNvPr>
          <p:cNvSpPr/>
          <p:nvPr/>
        </p:nvSpPr>
        <p:spPr>
          <a:xfrm>
            <a:off x="5914956" y="1116148"/>
            <a:ext cx="1111386" cy="1112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4572000" y="2228400"/>
            <a:ext cx="3797299" cy="1026359"/>
          </a:xfrm>
          <a:ln>
            <a:noFill/>
          </a:ln>
        </p:spPr>
        <p:txBody>
          <a:bodyPr/>
          <a:lstStyle/>
          <a:p>
            <a:r>
              <a:rPr lang="en-US" dirty="0"/>
              <a:t>Possible Solutions</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5875200" y="1310400"/>
            <a:ext cx="1187700" cy="766187"/>
          </a:xfrm>
          <a:ln>
            <a:noFill/>
          </a:ln>
        </p:spPr>
        <p:txBody>
          <a:bodyPr anchor="ctr">
            <a:normAutofit lnSpcReduction="10000"/>
          </a:bodyPr>
          <a:lstStyle/>
          <a:p>
            <a:r>
              <a:rPr lang="es-ES" dirty="0"/>
              <a:t>03</a:t>
            </a:r>
            <a:endParaRPr lang="en-US" dirty="0"/>
          </a:p>
        </p:txBody>
      </p:sp>
      <p:sp>
        <p:nvSpPr>
          <p:cNvPr id="2" name="Rectángulo 1">
            <a:extLst>
              <a:ext uri="{FF2B5EF4-FFF2-40B4-BE49-F238E27FC236}">
                <a16:creationId xmlns:a16="http://schemas.microsoft.com/office/drawing/2014/main" id="{99169E93-ACB8-4991-827C-F0A8940D6FB8}"/>
              </a:ext>
            </a:extLst>
          </p:cNvPr>
          <p:cNvSpPr/>
          <p:nvPr/>
        </p:nvSpPr>
        <p:spPr>
          <a:xfrm>
            <a:off x="5905102" y="1283077"/>
            <a:ext cx="1187700" cy="76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1B25B0CA-C5CE-4173-99DF-78B12F2A3882}"/>
              </a:ext>
            </a:extLst>
          </p:cNvPr>
          <p:cNvSpPr/>
          <p:nvPr/>
        </p:nvSpPr>
        <p:spPr>
          <a:xfrm>
            <a:off x="4600301" y="2061528"/>
            <a:ext cx="3797299" cy="101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1BDE57E6-F35A-4CF7-B03F-E89A43CF968A}"/>
              </a:ext>
            </a:extLst>
          </p:cNvPr>
          <p:cNvSpPr/>
          <p:nvPr/>
        </p:nvSpPr>
        <p:spPr>
          <a:xfrm>
            <a:off x="4910183" y="3083798"/>
            <a:ext cx="3177540" cy="651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9089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170" name="Picture 2" descr="UCPS - Pay who you play">
            <a:extLst>
              <a:ext uri="{FF2B5EF4-FFF2-40B4-BE49-F238E27FC236}">
                <a16:creationId xmlns:a16="http://schemas.microsoft.com/office/drawing/2014/main" id="{8F7DA9E8-B55D-6C49-8A32-52C62A2422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3" r="1" b="1"/>
          <a:stretch/>
        </p:blipFill>
        <p:spPr bwMode="auto">
          <a:xfrm>
            <a:off x="147637" y="130138"/>
            <a:ext cx="8848725" cy="4884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87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0E7403A2-DD43-F94D-A87A-A0DEDE096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789746"/>
            <a:ext cx="3971037" cy="3564005"/>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9968" y="857250"/>
            <a:ext cx="0" cy="3429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CA17CBF9-7381-2346-BB0D-A583264637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0363" y="857250"/>
            <a:ext cx="3971037" cy="3564005"/>
          </a:xfrm>
          <a:prstGeom prst="rect">
            <a:avLst/>
          </a:prstGeom>
        </p:spPr>
      </p:pic>
      <p:sp>
        <p:nvSpPr>
          <p:cNvPr id="11" name="TextBox 10">
            <a:extLst>
              <a:ext uri="{FF2B5EF4-FFF2-40B4-BE49-F238E27FC236}">
                <a16:creationId xmlns:a16="http://schemas.microsoft.com/office/drawing/2014/main" id="{E8FCBB5D-287E-6C47-927C-24B08B3429ED}"/>
              </a:ext>
            </a:extLst>
          </p:cNvPr>
          <p:cNvSpPr txBox="1"/>
          <p:nvPr/>
        </p:nvSpPr>
        <p:spPr>
          <a:xfrm>
            <a:off x="8398933" y="4472455"/>
            <a:ext cx="380223" cy="261610"/>
          </a:xfrm>
          <a:prstGeom prst="rect">
            <a:avLst/>
          </a:prstGeom>
          <a:noFill/>
        </p:spPr>
        <p:txBody>
          <a:bodyPr wrap="square" rtlCol="0">
            <a:spAutoFit/>
          </a:bodyPr>
          <a:lstStyle/>
          <a:p>
            <a:r>
              <a:rPr lang="en-US" sz="1100" dirty="0"/>
              <a:t>[5]</a:t>
            </a:r>
          </a:p>
        </p:txBody>
      </p:sp>
    </p:spTree>
    <p:extLst>
      <p:ext uri="{BB962C8B-B14F-4D97-AF65-F5344CB8AC3E}">
        <p14:creationId xmlns:p14="http://schemas.microsoft.com/office/powerpoint/2010/main" val="351349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ABD6BD12-3E08-48BC-9F70-A8C3E2FC38B7}"/>
              </a:ext>
            </a:extLst>
          </p:cNvPr>
          <p:cNvSpPr/>
          <p:nvPr/>
        </p:nvSpPr>
        <p:spPr>
          <a:xfrm>
            <a:off x="5914956" y="1116148"/>
            <a:ext cx="1111386" cy="1112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4572000" y="2228400"/>
            <a:ext cx="3797299" cy="1026359"/>
          </a:xfrm>
          <a:ln>
            <a:noFill/>
          </a:ln>
        </p:spPr>
        <p:txBody>
          <a:bodyPr/>
          <a:lstStyle/>
          <a:p>
            <a:r>
              <a:rPr lang="en-US" dirty="0"/>
              <a:t>Prognosis</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5875200" y="1310400"/>
            <a:ext cx="1187700" cy="766187"/>
          </a:xfrm>
          <a:ln>
            <a:noFill/>
          </a:ln>
        </p:spPr>
        <p:txBody>
          <a:bodyPr anchor="ctr">
            <a:normAutofit lnSpcReduction="10000"/>
          </a:bodyPr>
          <a:lstStyle/>
          <a:p>
            <a:r>
              <a:rPr lang="es-ES" dirty="0"/>
              <a:t>04</a:t>
            </a:r>
            <a:endParaRPr lang="en-US" dirty="0"/>
          </a:p>
        </p:txBody>
      </p:sp>
      <p:sp>
        <p:nvSpPr>
          <p:cNvPr id="2" name="Rectángulo 1">
            <a:extLst>
              <a:ext uri="{FF2B5EF4-FFF2-40B4-BE49-F238E27FC236}">
                <a16:creationId xmlns:a16="http://schemas.microsoft.com/office/drawing/2014/main" id="{99169E93-ACB8-4991-827C-F0A8940D6FB8}"/>
              </a:ext>
            </a:extLst>
          </p:cNvPr>
          <p:cNvSpPr/>
          <p:nvPr/>
        </p:nvSpPr>
        <p:spPr>
          <a:xfrm>
            <a:off x="5905102" y="1283077"/>
            <a:ext cx="1187700" cy="76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1B25B0CA-C5CE-4173-99DF-78B12F2A3882}"/>
              </a:ext>
            </a:extLst>
          </p:cNvPr>
          <p:cNvSpPr/>
          <p:nvPr/>
        </p:nvSpPr>
        <p:spPr>
          <a:xfrm>
            <a:off x="4600301" y="2061528"/>
            <a:ext cx="3797299" cy="101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1BDE57E6-F35A-4CF7-B03F-E89A43CF968A}"/>
              </a:ext>
            </a:extLst>
          </p:cNvPr>
          <p:cNvSpPr/>
          <p:nvPr/>
        </p:nvSpPr>
        <p:spPr>
          <a:xfrm>
            <a:off x="4910183" y="3083798"/>
            <a:ext cx="3177540" cy="651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0219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timeline&#10;&#10;Description automatically generated">
            <a:extLst>
              <a:ext uri="{FF2B5EF4-FFF2-40B4-BE49-F238E27FC236}">
                <a16:creationId xmlns:a16="http://schemas.microsoft.com/office/drawing/2014/main" id="{BB4D97DC-20D6-5E49-B670-A3AA896EA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322" y="482599"/>
            <a:ext cx="5391354" cy="4178300"/>
          </a:xfrm>
          <a:prstGeom prst="rect">
            <a:avLst/>
          </a:prstGeom>
        </p:spPr>
      </p:pic>
      <p:sp>
        <p:nvSpPr>
          <p:cNvPr id="4" name="TextBox 3">
            <a:extLst>
              <a:ext uri="{FF2B5EF4-FFF2-40B4-BE49-F238E27FC236}">
                <a16:creationId xmlns:a16="http://schemas.microsoft.com/office/drawing/2014/main" id="{59A9CE41-4CF1-8E4A-B64A-81CA7D2C6233}"/>
              </a:ext>
            </a:extLst>
          </p:cNvPr>
          <p:cNvSpPr txBox="1"/>
          <p:nvPr/>
        </p:nvSpPr>
        <p:spPr>
          <a:xfrm>
            <a:off x="8398933" y="4472455"/>
            <a:ext cx="380223" cy="261610"/>
          </a:xfrm>
          <a:prstGeom prst="rect">
            <a:avLst/>
          </a:prstGeom>
          <a:noFill/>
        </p:spPr>
        <p:txBody>
          <a:bodyPr wrap="square" rtlCol="0">
            <a:spAutoFit/>
          </a:bodyPr>
          <a:lstStyle/>
          <a:p>
            <a:r>
              <a:rPr lang="en-US" sz="1100" dirty="0"/>
              <a:t>[8]</a:t>
            </a:r>
          </a:p>
        </p:txBody>
      </p:sp>
    </p:spTree>
    <p:extLst>
      <p:ext uri="{BB962C8B-B14F-4D97-AF65-F5344CB8AC3E}">
        <p14:creationId xmlns:p14="http://schemas.microsoft.com/office/powerpoint/2010/main" val="400813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ABD6BD12-3E08-48BC-9F70-A8C3E2FC38B7}"/>
              </a:ext>
            </a:extLst>
          </p:cNvPr>
          <p:cNvSpPr/>
          <p:nvPr/>
        </p:nvSpPr>
        <p:spPr>
          <a:xfrm>
            <a:off x="5914956" y="1116148"/>
            <a:ext cx="1111386" cy="1112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4572000" y="2228400"/>
            <a:ext cx="3797299" cy="1026359"/>
          </a:xfrm>
          <a:ln>
            <a:noFill/>
          </a:ln>
        </p:spPr>
        <p:txBody>
          <a:bodyPr/>
          <a:lstStyle/>
          <a:p>
            <a:r>
              <a:rPr lang="en-US" dirty="0"/>
              <a:t>Summary</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5875200" y="1310400"/>
            <a:ext cx="1187700" cy="766187"/>
          </a:xfrm>
          <a:ln>
            <a:noFill/>
          </a:ln>
        </p:spPr>
        <p:txBody>
          <a:bodyPr anchor="ctr">
            <a:normAutofit lnSpcReduction="10000"/>
          </a:bodyPr>
          <a:lstStyle/>
          <a:p>
            <a:r>
              <a:rPr lang="es-ES" dirty="0"/>
              <a:t>05</a:t>
            </a:r>
            <a:endParaRPr lang="en-US" dirty="0"/>
          </a:p>
        </p:txBody>
      </p:sp>
      <p:sp>
        <p:nvSpPr>
          <p:cNvPr id="2" name="Rectángulo 1">
            <a:extLst>
              <a:ext uri="{FF2B5EF4-FFF2-40B4-BE49-F238E27FC236}">
                <a16:creationId xmlns:a16="http://schemas.microsoft.com/office/drawing/2014/main" id="{99169E93-ACB8-4991-827C-F0A8940D6FB8}"/>
              </a:ext>
            </a:extLst>
          </p:cNvPr>
          <p:cNvSpPr/>
          <p:nvPr/>
        </p:nvSpPr>
        <p:spPr>
          <a:xfrm>
            <a:off x="5905102" y="1283077"/>
            <a:ext cx="1187700" cy="76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1B25B0CA-C5CE-4173-99DF-78B12F2A3882}"/>
              </a:ext>
            </a:extLst>
          </p:cNvPr>
          <p:cNvSpPr/>
          <p:nvPr/>
        </p:nvSpPr>
        <p:spPr>
          <a:xfrm>
            <a:off x="4600301" y="2061528"/>
            <a:ext cx="3797299" cy="101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1BDE57E6-F35A-4CF7-B03F-E89A43CF968A}"/>
              </a:ext>
            </a:extLst>
          </p:cNvPr>
          <p:cNvSpPr/>
          <p:nvPr/>
        </p:nvSpPr>
        <p:spPr>
          <a:xfrm>
            <a:off x="4910180" y="2590567"/>
            <a:ext cx="3177540" cy="651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Marcador de contenido 11">
            <a:extLst>
              <a:ext uri="{FF2B5EF4-FFF2-40B4-BE49-F238E27FC236}">
                <a16:creationId xmlns:a16="http://schemas.microsoft.com/office/drawing/2014/main" id="{B26CADC1-F414-8A44-B3F9-40D20ADA34E6}"/>
              </a:ext>
            </a:extLst>
          </p:cNvPr>
          <p:cNvSpPr txBox="1">
            <a:spLocks/>
          </p:cNvSpPr>
          <p:nvPr/>
        </p:nvSpPr>
        <p:spPr>
          <a:xfrm>
            <a:off x="97079" y="226484"/>
            <a:ext cx="3908238" cy="4690532"/>
          </a:xfrm>
          <a:prstGeom prst="rect">
            <a:avLst/>
          </a:prstGeom>
        </p:spPr>
        <p:txBody>
          <a:bodyPr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200" b="1" kern="1200">
                <a:solidFill>
                  <a:schemeClr val="tx1"/>
                </a:solidFill>
                <a:latin typeface="Poiret One" panose="020000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ontserrat" panose="000005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ontserrat" panose="000005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20000"/>
              </a:lnSpc>
            </a:pPr>
            <a:r>
              <a:rPr lang="en-US" sz="1200" dirty="0">
                <a:latin typeface="Poiret One" pitchFamily="2" charset="77"/>
              </a:rPr>
              <a:t>Spotify has been criticized for poor artist compensation, dubious investments, and lack of moderation surrounding COVID-19 misinformation</a:t>
            </a:r>
          </a:p>
          <a:p>
            <a:pPr lvl="1">
              <a:lnSpc>
                <a:spcPct val="120000"/>
              </a:lnSpc>
            </a:pPr>
            <a:r>
              <a:rPr lang="en-US" sz="1200" dirty="0">
                <a:latin typeface="Poiret One" pitchFamily="2" charset="77"/>
              </a:rPr>
              <a:t>Its reputation is extremely poor among artists and fans. This is also starting to affect its stock price and reduce investor confidence</a:t>
            </a:r>
          </a:p>
          <a:p>
            <a:pPr lvl="1">
              <a:lnSpc>
                <a:spcPct val="120000"/>
              </a:lnSpc>
            </a:pPr>
            <a:r>
              <a:rPr lang="en-US" sz="1200" dirty="0">
                <a:latin typeface="Poiret One" pitchFamily="2" charset="77"/>
              </a:rPr>
              <a:t>Slowly losing ground to competitors such as Apple Music due to issues above. Many artists have also left the platform completely.</a:t>
            </a:r>
          </a:p>
          <a:p>
            <a:pPr lvl="1">
              <a:lnSpc>
                <a:spcPct val="120000"/>
              </a:lnSpc>
            </a:pPr>
            <a:r>
              <a:rPr lang="en-US" sz="1200" dirty="0">
                <a:latin typeface="Poiret One" pitchFamily="2" charset="77"/>
              </a:rPr>
              <a:t>It should explore switching to a user-centric payment model like Deezer to make pay more equitable, </a:t>
            </a:r>
          </a:p>
          <a:p>
            <a:pPr lvl="1">
              <a:lnSpc>
                <a:spcPct val="120000"/>
              </a:lnSpc>
            </a:pPr>
            <a:r>
              <a:rPr lang="en-US" sz="1200" dirty="0">
                <a:latin typeface="Poiret One" pitchFamily="2" charset="77"/>
              </a:rPr>
              <a:t>It should vet and remove blatant misinformation from Joe Rogan’s podcast.</a:t>
            </a:r>
          </a:p>
          <a:p>
            <a:pPr lvl="1">
              <a:lnSpc>
                <a:spcPct val="120000"/>
              </a:lnSpc>
            </a:pPr>
            <a:r>
              <a:rPr lang="en-US" sz="1200" dirty="0">
                <a:latin typeface="Poiret One" pitchFamily="2" charset="77"/>
              </a:rPr>
              <a:t>Spotify should explore involving artists in its decision-making process and offering greater transparency into what it does with its share of artists’ royalties.</a:t>
            </a:r>
          </a:p>
          <a:p>
            <a:pPr lvl="1">
              <a:lnSpc>
                <a:spcPct val="120000"/>
              </a:lnSpc>
            </a:pPr>
            <a:endParaRPr lang="en-US" sz="1200" dirty="0">
              <a:latin typeface="Poiret One" pitchFamily="2" charset="77"/>
            </a:endParaRPr>
          </a:p>
          <a:p>
            <a:pPr lvl="1">
              <a:lnSpc>
                <a:spcPct val="120000"/>
              </a:lnSpc>
            </a:pPr>
            <a:endParaRPr lang="en-US" sz="1200" dirty="0"/>
          </a:p>
          <a:p>
            <a:pPr marL="0" indent="0">
              <a:lnSpc>
                <a:spcPct val="120000"/>
              </a:lnSpc>
              <a:buNone/>
            </a:pPr>
            <a:endParaRPr lang="en-US" sz="1200" dirty="0"/>
          </a:p>
          <a:p>
            <a:pPr>
              <a:lnSpc>
                <a:spcPct val="120000"/>
              </a:lnSpc>
            </a:pPr>
            <a:endParaRPr lang="en-US" sz="1200" dirty="0"/>
          </a:p>
        </p:txBody>
      </p:sp>
    </p:spTree>
    <p:extLst>
      <p:ext uri="{BB962C8B-B14F-4D97-AF65-F5344CB8AC3E}">
        <p14:creationId xmlns:p14="http://schemas.microsoft.com/office/powerpoint/2010/main" val="379893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a:extLst>
              <a:ext uri="{FF2B5EF4-FFF2-40B4-BE49-F238E27FC236}">
                <a16:creationId xmlns:a16="http://schemas.microsoft.com/office/drawing/2014/main" id="{00A29C81-5CC0-4F22-9808-8C21A3CA1F1B}"/>
              </a:ext>
            </a:extLst>
          </p:cNvPr>
          <p:cNvSpPr/>
          <p:nvPr/>
        </p:nvSpPr>
        <p:spPr>
          <a:xfrm>
            <a:off x="4758914" y="103650"/>
            <a:ext cx="786938" cy="786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2">
            <a:extLst>
              <a:ext uri="{FF2B5EF4-FFF2-40B4-BE49-F238E27FC236}">
                <a16:creationId xmlns:a16="http://schemas.microsoft.com/office/drawing/2014/main" id="{A4A20770-647B-43A7-A594-A4C6435292FC}"/>
              </a:ext>
            </a:extLst>
          </p:cNvPr>
          <p:cNvSpPr>
            <a:spLocks noGrp="1"/>
          </p:cNvSpPr>
          <p:nvPr>
            <p:ph type="title"/>
          </p:nvPr>
        </p:nvSpPr>
        <p:spPr/>
        <p:txBody>
          <a:bodyPr>
            <a:normAutofit fontScale="90000"/>
          </a:bodyPr>
          <a:lstStyle/>
          <a:p>
            <a:r>
              <a:rPr lang="es-ES" dirty="0"/>
              <a:t>References</a:t>
            </a:r>
          </a:p>
        </p:txBody>
      </p:sp>
      <p:sp>
        <p:nvSpPr>
          <p:cNvPr id="10" name="Content Placeholder 9">
            <a:extLst>
              <a:ext uri="{FF2B5EF4-FFF2-40B4-BE49-F238E27FC236}">
                <a16:creationId xmlns:a16="http://schemas.microsoft.com/office/drawing/2014/main" id="{76083FD9-8E6A-5643-ACF4-16C461F8241C}"/>
              </a:ext>
            </a:extLst>
          </p:cNvPr>
          <p:cNvSpPr>
            <a:spLocks noGrp="1"/>
          </p:cNvSpPr>
          <p:nvPr>
            <p:ph idx="1"/>
          </p:nvPr>
        </p:nvSpPr>
        <p:spPr>
          <a:xfrm>
            <a:off x="254001" y="186267"/>
            <a:ext cx="9271000" cy="6309983"/>
          </a:xfrm>
        </p:spPr>
        <p:txBody>
          <a:bodyPr>
            <a:normAutofit/>
          </a:bodyPr>
          <a:lstStyle/>
          <a:p>
            <a:pPr fontAlgn="base">
              <a:lnSpc>
                <a:spcPct val="150000"/>
              </a:lnSpc>
              <a:buFont typeface="+mj-lt"/>
              <a:buAutoNum type="arabicPeriod"/>
            </a:pPr>
            <a:r>
              <a:rPr lang="en-US" sz="1100" u="sng" dirty="0">
                <a:latin typeface="+mn-lt"/>
                <a:hlinkClick r:id="rId3"/>
              </a:rPr>
              <a:t>https://docs.google.com/document/d/11fPjTxGveklFLpNQs6Q9tRgtjg_JTT3tRc9PEQ1q40A/edit</a:t>
            </a:r>
            <a:endParaRPr lang="en-US" sz="1100" dirty="0">
              <a:latin typeface="+mn-lt"/>
            </a:endParaRPr>
          </a:p>
          <a:p>
            <a:pPr fontAlgn="base">
              <a:lnSpc>
                <a:spcPct val="150000"/>
              </a:lnSpc>
              <a:buFont typeface="+mj-lt"/>
              <a:buAutoNum type="arabicPeriod"/>
            </a:pPr>
            <a:r>
              <a:rPr lang="en-US" sz="1100" u="sng" dirty="0">
                <a:latin typeface="+mn-lt"/>
                <a:hlinkClick r:id="rId4"/>
              </a:rPr>
              <a:t>https://www.theguardian.com/music/2020/feb/02/streaming-spells-the-end-of-the-ownership-era-of-music-but-are-we-ready-to-let-go</a:t>
            </a:r>
            <a:endParaRPr lang="en-US" sz="1100" dirty="0">
              <a:latin typeface="+mn-lt"/>
            </a:endParaRPr>
          </a:p>
          <a:p>
            <a:pPr fontAlgn="base">
              <a:lnSpc>
                <a:spcPct val="150000"/>
              </a:lnSpc>
              <a:buFont typeface="+mj-lt"/>
              <a:buAutoNum type="arabicPeriod"/>
            </a:pPr>
            <a:r>
              <a:rPr lang="en-US" sz="1100" u="sng" dirty="0">
                <a:latin typeface="+mn-lt"/>
                <a:hlinkClick r:id="rId5"/>
              </a:rPr>
              <a:t>https://www.midiaresearch.com/blog/music-subscriber-market-shares-q2-2021</a:t>
            </a:r>
            <a:endParaRPr lang="en-US" sz="1100" dirty="0">
              <a:latin typeface="+mn-lt"/>
            </a:endParaRPr>
          </a:p>
          <a:p>
            <a:pPr fontAlgn="base">
              <a:lnSpc>
                <a:spcPct val="150000"/>
              </a:lnSpc>
              <a:buFont typeface="+mj-lt"/>
              <a:buAutoNum type="arabicPeriod"/>
            </a:pPr>
            <a:r>
              <a:rPr lang="en-US" sz="1100" u="sng" dirty="0">
                <a:latin typeface="+mn-lt"/>
                <a:hlinkClick r:id="rId6"/>
              </a:rPr>
              <a:t>https://gmr2021.ifpi.org/report</a:t>
            </a:r>
            <a:endParaRPr lang="en-US" sz="1100" dirty="0">
              <a:latin typeface="+mn-lt"/>
            </a:endParaRPr>
          </a:p>
          <a:p>
            <a:pPr fontAlgn="base">
              <a:lnSpc>
                <a:spcPct val="150000"/>
              </a:lnSpc>
              <a:buFont typeface="+mj-lt"/>
              <a:buAutoNum type="arabicPeriod"/>
            </a:pPr>
            <a:r>
              <a:rPr lang="en-US" sz="1100" u="sng" dirty="0">
                <a:latin typeface="+mn-lt"/>
                <a:hlinkClick r:id="rId7"/>
              </a:rPr>
              <a:t>https://www.koda.dk/media/224782/meta-study-of-user-centric-distribution-model-for-music-streaming.pdf</a:t>
            </a:r>
            <a:endParaRPr lang="en-US" sz="1100" u="sng" dirty="0">
              <a:latin typeface="+mn-lt"/>
            </a:endParaRPr>
          </a:p>
          <a:p>
            <a:pPr fontAlgn="base">
              <a:lnSpc>
                <a:spcPct val="150000"/>
              </a:lnSpc>
              <a:buFont typeface="+mj-lt"/>
              <a:buAutoNum type="arabicPeriod"/>
            </a:pPr>
            <a:r>
              <a:rPr lang="en-US" sz="1100" u="sng" dirty="0">
                <a:latin typeface="+mn-lt"/>
                <a:hlinkClick r:id="rId8"/>
              </a:rPr>
              <a:t>https://www.fastcompany.com/90704310/spotify-boycott-daniel-ek-investment-defense</a:t>
            </a:r>
            <a:endParaRPr lang="en-US" sz="1100" dirty="0">
              <a:latin typeface="+mn-lt"/>
            </a:endParaRPr>
          </a:p>
          <a:p>
            <a:pPr fontAlgn="base">
              <a:lnSpc>
                <a:spcPct val="150000"/>
              </a:lnSpc>
              <a:buFont typeface="+mj-lt"/>
              <a:buAutoNum type="arabicPeriod"/>
            </a:pPr>
            <a:r>
              <a:rPr lang="en-US" sz="1100" u="sng" dirty="0">
                <a:latin typeface="+mn-lt"/>
                <a:hlinkClick r:id="rId9"/>
              </a:rPr>
              <a:t>https://www.vice.com/en/article/epxxkn/musicians-are-dragging-spotifys-ceo-for-funding-a-military-ai-company</a:t>
            </a:r>
            <a:endParaRPr lang="en-US" sz="1100" u="sng" dirty="0">
              <a:latin typeface="+mn-lt"/>
            </a:endParaRPr>
          </a:p>
          <a:p>
            <a:pPr fontAlgn="base">
              <a:lnSpc>
                <a:spcPct val="150000"/>
              </a:lnSpc>
              <a:buFont typeface="+mj-lt"/>
              <a:buAutoNum type="arabicPeriod"/>
            </a:pPr>
            <a:r>
              <a:rPr lang="en-US" sz="1100" u="sng" dirty="0">
                <a:latin typeface="+mn-lt"/>
                <a:hlinkClick r:id="rId10"/>
              </a:rPr>
              <a:t>https://www.statista.com/statistics/798125/most-popular-us-music-streaming-services-ranked-by-audience/</a:t>
            </a:r>
            <a:endParaRPr lang="en-US" sz="1100" u="sng" dirty="0">
              <a:latin typeface="+mn-lt"/>
            </a:endParaRPr>
          </a:p>
          <a:p>
            <a:pPr fontAlgn="base">
              <a:lnSpc>
                <a:spcPct val="150000"/>
              </a:lnSpc>
              <a:buFont typeface="+mj-lt"/>
              <a:buAutoNum type="arabicPeriod"/>
            </a:pPr>
            <a:r>
              <a:rPr lang="en-US" sz="1100" u="sng" dirty="0">
                <a:latin typeface="+mn-lt"/>
                <a:hlinkClick r:id="rId11"/>
              </a:rPr>
              <a:t>https://pitchfork.com/features/article/how-musicians-are-fighting-for-streaming-pay-during-the-pandemic/</a:t>
            </a:r>
            <a:endParaRPr lang="en-US" sz="1100" dirty="0">
              <a:latin typeface="+mn-lt"/>
            </a:endParaRPr>
          </a:p>
          <a:p>
            <a:pPr fontAlgn="base">
              <a:lnSpc>
                <a:spcPct val="150000"/>
              </a:lnSpc>
              <a:buFont typeface="+mj-lt"/>
              <a:buAutoNum type="arabicPeriod"/>
            </a:pPr>
            <a:r>
              <a:rPr lang="en-US" sz="1100" u="sng" dirty="0">
                <a:latin typeface="+mn-lt"/>
                <a:hlinkClick r:id="rId12"/>
              </a:rPr>
              <a:t>https://www.rollingstone.com/music/music-features/should-spotify-change-the-way-it-pays-artists-763986/</a:t>
            </a:r>
            <a:endParaRPr lang="en-US" sz="1100" dirty="0">
              <a:latin typeface="+mn-lt"/>
            </a:endParaRPr>
          </a:p>
          <a:p>
            <a:pPr fontAlgn="base">
              <a:lnSpc>
                <a:spcPct val="150000"/>
              </a:lnSpc>
              <a:buFont typeface="+mj-lt"/>
              <a:buAutoNum type="arabicPeriod"/>
            </a:pPr>
            <a:r>
              <a:rPr lang="en-US" sz="1100" u="sng" dirty="0">
                <a:latin typeface="+mn-lt"/>
                <a:hlinkClick r:id="rId13"/>
              </a:rPr>
              <a:t>https://pitchfork.com/thepitch/is-there-a-fairer-way-for-streaming-services-to-pay-artists/</a:t>
            </a:r>
            <a:endParaRPr lang="en-US" sz="1100" dirty="0">
              <a:latin typeface="+mn-lt"/>
            </a:endParaRPr>
          </a:p>
          <a:p>
            <a:pPr fontAlgn="base">
              <a:lnSpc>
                <a:spcPct val="150000"/>
              </a:lnSpc>
              <a:buFont typeface="+mj-lt"/>
              <a:buAutoNum type="arabicPeriod"/>
            </a:pPr>
            <a:r>
              <a:rPr lang="en-US" sz="1100" u="sng" dirty="0">
                <a:latin typeface="+mn-lt"/>
                <a:hlinkClick r:id="rId14"/>
              </a:rPr>
              <a:t>https://dmfbusiness.fi/pro-rata-user-centric-distribution-models-comparative-study/</a:t>
            </a:r>
            <a:endParaRPr lang="en-US" sz="1100" dirty="0">
              <a:latin typeface="+mn-lt"/>
            </a:endParaRPr>
          </a:p>
          <a:p>
            <a:pPr fontAlgn="base">
              <a:lnSpc>
                <a:spcPct val="150000"/>
              </a:lnSpc>
              <a:buFont typeface="+mj-lt"/>
              <a:buAutoNum type="arabicPeriod"/>
            </a:pPr>
            <a:r>
              <a:rPr lang="en-US" sz="1100" u="sng" dirty="0">
                <a:latin typeface="+mn-lt"/>
                <a:hlinkClick r:id="rId15"/>
              </a:rPr>
              <a:t>https://www.bbc.co.uk/news/technology-54733252</a:t>
            </a:r>
            <a:endParaRPr lang="en-US" sz="1100" dirty="0">
              <a:latin typeface="+mn-lt"/>
            </a:endParaRPr>
          </a:p>
          <a:p>
            <a:pPr fontAlgn="base">
              <a:lnSpc>
                <a:spcPct val="150000"/>
              </a:lnSpc>
              <a:buFont typeface="+mj-lt"/>
              <a:buAutoNum type="arabicPeriod"/>
            </a:pPr>
            <a:r>
              <a:rPr lang="en-US" sz="1100" u="sng" dirty="0">
                <a:latin typeface="+mn-lt"/>
                <a:hlinkClick r:id="rId16"/>
              </a:rPr>
              <a:t>https://www.theguardian.com/technology/2022/jan/26/spotify-neil-young-joe-rogan-covid-misinformation</a:t>
            </a:r>
            <a:endParaRPr lang="en-US" sz="1100" dirty="0">
              <a:latin typeface="+mn-lt"/>
            </a:endParaRPr>
          </a:p>
          <a:p>
            <a:pPr fontAlgn="base">
              <a:lnSpc>
                <a:spcPct val="150000"/>
              </a:lnSpc>
              <a:buFont typeface="+mj-lt"/>
              <a:buAutoNum type="arabicPeriod"/>
            </a:pPr>
            <a:r>
              <a:rPr lang="en-US" sz="1100" u="sng" dirty="0">
                <a:latin typeface="+mn-lt"/>
                <a:hlinkClick r:id="rId17"/>
              </a:rPr>
              <a:t>https://yhoo.it/3LwtT70</a:t>
            </a:r>
          </a:p>
          <a:p>
            <a:pPr fontAlgn="base">
              <a:lnSpc>
                <a:spcPct val="150000"/>
              </a:lnSpc>
              <a:buFont typeface="+mj-lt"/>
              <a:buAutoNum type="arabicPeriod"/>
            </a:pPr>
            <a:r>
              <a:rPr lang="en-US" sz="1100" u="sng" dirty="0">
                <a:latin typeface="+mn-lt"/>
                <a:hlinkClick r:id="rId18"/>
              </a:rPr>
              <a:t>https://www.theguardian.com/technology/2022/feb/02/spotify-stocks-fall-rogan-controversy</a:t>
            </a:r>
            <a:endParaRPr lang="en-US" sz="1100" dirty="0">
              <a:latin typeface="+mn-lt"/>
            </a:endParaRPr>
          </a:p>
          <a:p>
            <a:pPr fontAlgn="base">
              <a:lnSpc>
                <a:spcPct val="150000"/>
              </a:lnSpc>
              <a:buFont typeface="+mj-lt"/>
              <a:buAutoNum type="arabicPeriod"/>
            </a:pPr>
            <a:endParaRPr lang="en-US" sz="1100" dirty="0">
              <a:latin typeface="+mn-lt"/>
            </a:endParaRPr>
          </a:p>
          <a:p>
            <a:pPr marL="0" indent="0" fontAlgn="base">
              <a:lnSpc>
                <a:spcPct val="150000"/>
              </a:lnSpc>
              <a:buNone/>
            </a:pPr>
            <a:endParaRPr lang="en-US" sz="1100" dirty="0">
              <a:latin typeface="+mn-lt"/>
            </a:endParaRPr>
          </a:p>
        </p:txBody>
      </p:sp>
    </p:spTree>
    <p:extLst>
      <p:ext uri="{BB962C8B-B14F-4D97-AF65-F5344CB8AC3E}">
        <p14:creationId xmlns:p14="http://schemas.microsoft.com/office/powerpoint/2010/main" val="14576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ABD6BD12-3E08-48BC-9F70-A8C3E2FC38B7}"/>
              </a:ext>
            </a:extLst>
          </p:cNvPr>
          <p:cNvSpPr/>
          <p:nvPr/>
        </p:nvSpPr>
        <p:spPr>
          <a:xfrm>
            <a:off x="5914956" y="1116148"/>
            <a:ext cx="1111386" cy="1112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4572000" y="2228400"/>
            <a:ext cx="3797299" cy="1026359"/>
          </a:xfrm>
          <a:ln>
            <a:noFill/>
          </a:ln>
        </p:spPr>
        <p:txBody>
          <a:bodyPr/>
          <a:lstStyle/>
          <a:p>
            <a:r>
              <a:rPr lang="en-US" dirty="0"/>
              <a:t>Introduction</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5875200" y="1310400"/>
            <a:ext cx="1187700" cy="766187"/>
          </a:xfrm>
          <a:ln>
            <a:noFill/>
          </a:ln>
        </p:spPr>
        <p:txBody>
          <a:bodyPr anchor="ctr">
            <a:normAutofit lnSpcReduction="10000"/>
          </a:bodyPr>
          <a:lstStyle/>
          <a:p>
            <a:r>
              <a:rPr lang="es-ES" dirty="0"/>
              <a:t>01</a:t>
            </a:r>
            <a:endParaRPr lang="en-US" dirty="0"/>
          </a:p>
        </p:txBody>
      </p:sp>
      <p:sp>
        <p:nvSpPr>
          <p:cNvPr id="2" name="Rectángulo 1">
            <a:extLst>
              <a:ext uri="{FF2B5EF4-FFF2-40B4-BE49-F238E27FC236}">
                <a16:creationId xmlns:a16="http://schemas.microsoft.com/office/drawing/2014/main" id="{99169E93-ACB8-4991-827C-F0A8940D6FB8}"/>
              </a:ext>
            </a:extLst>
          </p:cNvPr>
          <p:cNvSpPr/>
          <p:nvPr/>
        </p:nvSpPr>
        <p:spPr>
          <a:xfrm>
            <a:off x="5905102" y="1283077"/>
            <a:ext cx="1187700" cy="76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1B25B0CA-C5CE-4173-99DF-78B12F2A3882}"/>
              </a:ext>
            </a:extLst>
          </p:cNvPr>
          <p:cNvSpPr/>
          <p:nvPr/>
        </p:nvSpPr>
        <p:spPr>
          <a:xfrm>
            <a:off x="4600301" y="2061528"/>
            <a:ext cx="3797299" cy="101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1BDE57E6-F35A-4CF7-B03F-E89A43CF968A}"/>
              </a:ext>
            </a:extLst>
          </p:cNvPr>
          <p:cNvSpPr/>
          <p:nvPr/>
        </p:nvSpPr>
        <p:spPr>
          <a:xfrm>
            <a:off x="4910183" y="3083798"/>
            <a:ext cx="3177540" cy="651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2" descr="Best Music Streaming Service in 2021">
            <a:extLst>
              <a:ext uri="{FF2B5EF4-FFF2-40B4-BE49-F238E27FC236}">
                <a16:creationId xmlns:a16="http://schemas.microsoft.com/office/drawing/2014/main" id="{667B8C28-C1BA-8949-A9BF-392046AD6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74" y="1116148"/>
            <a:ext cx="3727270" cy="279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64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2B5C82D-9127-6646-B1EF-2EF04F279B1C}"/>
              </a:ext>
            </a:extLst>
          </p:cNvPr>
          <p:cNvSpPr>
            <a:spLocks noGrp="1"/>
          </p:cNvSpPr>
          <p:nvPr>
            <p:ph type="title"/>
          </p:nvPr>
        </p:nvSpPr>
        <p:spPr>
          <a:xfrm>
            <a:off x="358485" y="841772"/>
            <a:ext cx="3017520" cy="2403100"/>
          </a:xfrm>
        </p:spPr>
        <p:txBody>
          <a:bodyPr vert="horz" lIns="91440" tIns="45720" rIns="91440" bIns="45720" rtlCol="0" anchor="b">
            <a:normAutofit/>
          </a:bodyPr>
          <a:lstStyle/>
          <a:p>
            <a:pPr algn="l" defTabSz="914400"/>
            <a:r>
              <a:rPr lang="en-US" sz="3600" kern="1200" dirty="0">
                <a:solidFill>
                  <a:schemeClr val="tx1"/>
                </a:solidFill>
                <a:latin typeface="+mj-lt"/>
                <a:ea typeface="+mj-ea"/>
                <a:cs typeface="+mj-cs"/>
              </a:rPr>
              <a:t>Music Streaming Market</a:t>
            </a: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descr="Chart, bar chart&#10;&#10;Description automatically generated">
            <a:extLst>
              <a:ext uri="{FF2B5EF4-FFF2-40B4-BE49-F238E27FC236}">
                <a16:creationId xmlns:a16="http://schemas.microsoft.com/office/drawing/2014/main" id="{E92756D9-2198-D14C-8F0D-56631FC27C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4709" y="416678"/>
            <a:ext cx="5284447" cy="4306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7D1ED-7F13-854D-A94B-80FBDA85407D}"/>
              </a:ext>
            </a:extLst>
          </p:cNvPr>
          <p:cNvSpPr txBox="1"/>
          <p:nvPr/>
        </p:nvSpPr>
        <p:spPr>
          <a:xfrm>
            <a:off x="8398933" y="4472455"/>
            <a:ext cx="380223" cy="261610"/>
          </a:xfrm>
          <a:prstGeom prst="rect">
            <a:avLst/>
          </a:prstGeom>
          <a:noFill/>
        </p:spPr>
        <p:txBody>
          <a:bodyPr wrap="square" rtlCol="0">
            <a:spAutoFit/>
          </a:bodyPr>
          <a:lstStyle/>
          <a:p>
            <a:r>
              <a:rPr lang="en-US" sz="1100" dirty="0"/>
              <a:t>[4]</a:t>
            </a:r>
          </a:p>
        </p:txBody>
      </p:sp>
    </p:spTree>
    <p:extLst>
      <p:ext uri="{BB962C8B-B14F-4D97-AF65-F5344CB8AC3E}">
        <p14:creationId xmlns:p14="http://schemas.microsoft.com/office/powerpoint/2010/main" val="65686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Free Download for your Platform">
            <a:extLst>
              <a:ext uri="{FF2B5EF4-FFF2-40B4-BE49-F238E27FC236}">
                <a16:creationId xmlns:a16="http://schemas.microsoft.com/office/drawing/2014/main" id="{6072152B-07D7-8041-A87D-78F55886733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007" r="2645" b="3"/>
          <a:stretch/>
        </p:blipFill>
        <p:spPr bwMode="auto">
          <a:xfrm>
            <a:off x="20" y="961"/>
            <a:ext cx="9143980" cy="514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06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Chart, diagram&#10;&#10;Description automatically generated">
            <a:extLst>
              <a:ext uri="{FF2B5EF4-FFF2-40B4-BE49-F238E27FC236}">
                <a16:creationId xmlns:a16="http://schemas.microsoft.com/office/drawing/2014/main" id="{C75B4E31-BD9F-1847-8738-29B2F9C1DC9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167" b="5579"/>
          <a:stretch/>
        </p:blipFill>
        <p:spPr bwMode="auto">
          <a:xfrm>
            <a:off x="20" y="961"/>
            <a:ext cx="9143980" cy="51425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763447-B120-8F45-B7B4-A4E2B1F7C62D}"/>
              </a:ext>
            </a:extLst>
          </p:cNvPr>
          <p:cNvSpPr txBox="1"/>
          <p:nvPr/>
        </p:nvSpPr>
        <p:spPr>
          <a:xfrm>
            <a:off x="8843822" y="4881890"/>
            <a:ext cx="380223" cy="261610"/>
          </a:xfrm>
          <a:prstGeom prst="rect">
            <a:avLst/>
          </a:prstGeom>
          <a:noFill/>
        </p:spPr>
        <p:txBody>
          <a:bodyPr wrap="square" rtlCol="0">
            <a:spAutoFit/>
          </a:bodyPr>
          <a:lstStyle/>
          <a:p>
            <a:r>
              <a:rPr lang="en-US" sz="1100" dirty="0"/>
              <a:t>[3]</a:t>
            </a:r>
          </a:p>
        </p:txBody>
      </p:sp>
    </p:spTree>
    <p:extLst>
      <p:ext uri="{BB962C8B-B14F-4D97-AF65-F5344CB8AC3E}">
        <p14:creationId xmlns:p14="http://schemas.microsoft.com/office/powerpoint/2010/main" val="112073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ABD6BD12-3E08-48BC-9F70-A8C3E2FC38B7}"/>
              </a:ext>
            </a:extLst>
          </p:cNvPr>
          <p:cNvSpPr/>
          <p:nvPr/>
        </p:nvSpPr>
        <p:spPr>
          <a:xfrm>
            <a:off x="5914956" y="1116148"/>
            <a:ext cx="1111386" cy="1112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4572000" y="2228400"/>
            <a:ext cx="3797299" cy="1026359"/>
          </a:xfrm>
          <a:ln>
            <a:noFill/>
          </a:ln>
        </p:spPr>
        <p:txBody>
          <a:bodyPr/>
          <a:lstStyle/>
          <a:p>
            <a:r>
              <a:rPr lang="en-US" dirty="0"/>
              <a:t>Outline</a:t>
            </a: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5875200" y="1310400"/>
            <a:ext cx="1187700" cy="766187"/>
          </a:xfrm>
          <a:ln>
            <a:noFill/>
          </a:ln>
        </p:spPr>
        <p:txBody>
          <a:bodyPr anchor="ctr">
            <a:normAutofit lnSpcReduction="10000"/>
          </a:bodyPr>
          <a:lstStyle/>
          <a:p>
            <a:r>
              <a:rPr lang="es-ES" dirty="0"/>
              <a:t>02</a:t>
            </a:r>
            <a:endParaRPr lang="en-US" dirty="0"/>
          </a:p>
        </p:txBody>
      </p:sp>
      <p:sp>
        <p:nvSpPr>
          <p:cNvPr id="2" name="Rectángulo 1">
            <a:extLst>
              <a:ext uri="{FF2B5EF4-FFF2-40B4-BE49-F238E27FC236}">
                <a16:creationId xmlns:a16="http://schemas.microsoft.com/office/drawing/2014/main" id="{99169E93-ACB8-4991-827C-F0A8940D6FB8}"/>
              </a:ext>
            </a:extLst>
          </p:cNvPr>
          <p:cNvSpPr/>
          <p:nvPr/>
        </p:nvSpPr>
        <p:spPr>
          <a:xfrm>
            <a:off x="5905102" y="1283077"/>
            <a:ext cx="1187700" cy="766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1B25B0CA-C5CE-4173-99DF-78B12F2A3882}"/>
              </a:ext>
            </a:extLst>
          </p:cNvPr>
          <p:cNvSpPr/>
          <p:nvPr/>
        </p:nvSpPr>
        <p:spPr>
          <a:xfrm>
            <a:off x="4600301" y="2061528"/>
            <a:ext cx="3797299" cy="101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1BDE57E6-F35A-4CF7-B03F-E89A43CF968A}"/>
              </a:ext>
            </a:extLst>
          </p:cNvPr>
          <p:cNvSpPr/>
          <p:nvPr/>
        </p:nvSpPr>
        <p:spPr>
          <a:xfrm>
            <a:off x="4910183" y="3083798"/>
            <a:ext cx="3177540" cy="651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Marcador de contenido 11">
            <a:extLst>
              <a:ext uri="{FF2B5EF4-FFF2-40B4-BE49-F238E27FC236}">
                <a16:creationId xmlns:a16="http://schemas.microsoft.com/office/drawing/2014/main" id="{B26CADC1-F414-8A44-B3F9-40D20ADA34E6}"/>
              </a:ext>
            </a:extLst>
          </p:cNvPr>
          <p:cNvSpPr txBox="1">
            <a:spLocks/>
          </p:cNvSpPr>
          <p:nvPr/>
        </p:nvSpPr>
        <p:spPr>
          <a:xfrm>
            <a:off x="492724" y="667808"/>
            <a:ext cx="3249868" cy="3801533"/>
          </a:xfrm>
          <a:prstGeom prst="rect">
            <a:avLst/>
          </a:prstGeom>
        </p:spPr>
        <p:txBody>
          <a:bodyPr anchor="t">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200" b="1" kern="1200">
                <a:solidFill>
                  <a:schemeClr val="tx1"/>
                </a:solidFill>
                <a:latin typeface="Poiret One" panose="020000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ontserrat" panose="000005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ontserrat" panose="000005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Main Ethical Concerns</a:t>
            </a:r>
          </a:p>
          <a:p>
            <a:pPr lvl="1"/>
            <a:r>
              <a:rPr lang="en-US" dirty="0">
                <a:latin typeface="Poiret One" pitchFamily="2" charset="77"/>
              </a:rPr>
              <a:t>Unfair Artist Compensation</a:t>
            </a:r>
          </a:p>
          <a:p>
            <a:pPr lvl="1"/>
            <a:r>
              <a:rPr lang="en-US" dirty="0">
                <a:latin typeface="Poiret One" pitchFamily="2" charset="77"/>
              </a:rPr>
              <a:t>COVID-19 Misinformation</a:t>
            </a:r>
          </a:p>
          <a:p>
            <a:pPr lvl="1"/>
            <a:r>
              <a:rPr lang="en-US" dirty="0">
                <a:latin typeface="Poiret One" pitchFamily="2" charset="77"/>
              </a:rPr>
              <a:t>Military Funding</a:t>
            </a:r>
          </a:p>
          <a:p>
            <a:r>
              <a:rPr lang="en-US" dirty="0"/>
              <a:t>Possible Solutions</a:t>
            </a:r>
          </a:p>
          <a:p>
            <a:pPr lvl="1"/>
            <a:r>
              <a:rPr lang="en-US" dirty="0">
                <a:latin typeface="Poiret One" pitchFamily="2" charset="77"/>
              </a:rPr>
              <a:t>User-Centric vs Pro-Rata?</a:t>
            </a:r>
          </a:p>
          <a:p>
            <a:pPr lvl="1"/>
            <a:r>
              <a:rPr lang="en-US" dirty="0">
                <a:latin typeface="Poiret One" pitchFamily="2" charset="77"/>
              </a:rPr>
              <a:t>Take smaller share</a:t>
            </a:r>
          </a:p>
          <a:p>
            <a:pPr lvl="1"/>
            <a:r>
              <a:rPr lang="en-US" dirty="0">
                <a:latin typeface="Poiret One" pitchFamily="2" charset="77"/>
              </a:rPr>
              <a:t>Misinformation tags</a:t>
            </a:r>
          </a:p>
          <a:p>
            <a:pPr lvl="1"/>
            <a:r>
              <a:rPr lang="en-US" dirty="0">
                <a:latin typeface="Poiret One" pitchFamily="2" charset="77"/>
              </a:rPr>
              <a:t>Remove Joe Rogan Podcast</a:t>
            </a:r>
          </a:p>
          <a:p>
            <a:pPr lvl="1"/>
            <a:r>
              <a:rPr lang="en-US" dirty="0">
                <a:latin typeface="Poiret One" pitchFamily="2" charset="77"/>
              </a:rPr>
              <a:t>Decision making transparency</a:t>
            </a:r>
          </a:p>
          <a:p>
            <a:r>
              <a:rPr lang="en-US" dirty="0">
                <a:latin typeface="Poiret One" pitchFamily="2" charset="77"/>
              </a:rPr>
              <a:t>Obstacles</a:t>
            </a:r>
          </a:p>
          <a:p>
            <a:r>
              <a:rPr lang="en-US" dirty="0">
                <a:latin typeface="Poiret One" pitchFamily="2" charset="77"/>
              </a:rPr>
              <a:t>Future</a:t>
            </a:r>
          </a:p>
          <a:p>
            <a:pPr lvl="1"/>
            <a:endParaRPr lang="en-US" dirty="0">
              <a:latin typeface="Poiret One" pitchFamily="2" charset="77"/>
            </a:endParaRPr>
          </a:p>
          <a:p>
            <a:pPr lvl="1"/>
            <a:endParaRPr lang="en-US" dirty="0">
              <a:latin typeface="Poiret One" pitchFamily="2" charset="77"/>
            </a:endParaRPr>
          </a:p>
          <a:p>
            <a:pPr marL="342900" lvl="1" indent="0">
              <a:buNone/>
            </a:pPr>
            <a:endParaRPr lang="en-US" dirty="0"/>
          </a:p>
          <a:p>
            <a:endParaRPr lang="en-US" dirty="0"/>
          </a:p>
          <a:p>
            <a:endParaRPr lang="en-US" dirty="0"/>
          </a:p>
        </p:txBody>
      </p:sp>
    </p:spTree>
    <p:extLst>
      <p:ext uri="{BB962C8B-B14F-4D97-AF65-F5344CB8AC3E}">
        <p14:creationId xmlns:p14="http://schemas.microsoft.com/office/powerpoint/2010/main" val="1280507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lipse 25">
            <a:extLst>
              <a:ext uri="{FF2B5EF4-FFF2-40B4-BE49-F238E27FC236}">
                <a16:creationId xmlns:a16="http://schemas.microsoft.com/office/drawing/2014/main" id="{8F57F800-C2F0-4C4C-8553-6420C43492B4}"/>
              </a:ext>
            </a:extLst>
          </p:cNvPr>
          <p:cNvSpPr/>
          <p:nvPr/>
        </p:nvSpPr>
        <p:spPr>
          <a:xfrm>
            <a:off x="5712287" y="128194"/>
            <a:ext cx="786938" cy="786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grama de flujo: retraso 14">
            <a:extLst>
              <a:ext uri="{FF2B5EF4-FFF2-40B4-BE49-F238E27FC236}">
                <a16:creationId xmlns:a16="http://schemas.microsoft.com/office/drawing/2014/main" id="{63B7586C-2976-4D94-879F-0D28323CC86A}"/>
              </a:ext>
            </a:extLst>
          </p:cNvPr>
          <p:cNvSpPr/>
          <p:nvPr/>
        </p:nvSpPr>
        <p:spPr>
          <a:xfrm rot="16200000">
            <a:off x="1291935" y="1686787"/>
            <a:ext cx="1325847" cy="2461918"/>
          </a:xfrm>
          <a:prstGeom prst="flowChartDela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D1AA76D7-703B-430D-8643-F79CEA4E7BA8}"/>
              </a:ext>
            </a:extLst>
          </p:cNvPr>
          <p:cNvSpPr>
            <a:spLocks noGrp="1"/>
          </p:cNvSpPr>
          <p:nvPr>
            <p:ph type="body" idx="14"/>
          </p:nvPr>
        </p:nvSpPr>
        <p:spPr>
          <a:xfrm>
            <a:off x="924602" y="2664000"/>
            <a:ext cx="2063235" cy="356400"/>
          </a:xfrm>
          <a:ln>
            <a:noFill/>
          </a:ln>
        </p:spPr>
        <p:txBody>
          <a:bodyPr/>
          <a:lstStyle/>
          <a:p>
            <a:r>
              <a:rPr lang="en-US" dirty="0"/>
              <a:t>Unfair Artist Compensation</a:t>
            </a:r>
          </a:p>
        </p:txBody>
      </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723900" y="552450"/>
            <a:ext cx="7696200" cy="396363"/>
          </a:xfrm>
        </p:spPr>
        <p:txBody>
          <a:bodyPr>
            <a:noAutofit/>
          </a:bodyPr>
          <a:lstStyle/>
          <a:p>
            <a:r>
              <a:rPr lang="en-US"/>
              <a:t>Main Ethical Concerns</a:t>
            </a:r>
          </a:p>
        </p:txBody>
      </p:sp>
      <p:sp>
        <p:nvSpPr>
          <p:cNvPr id="48" name="Diagrama de flujo: retraso 14">
            <a:extLst>
              <a:ext uri="{FF2B5EF4-FFF2-40B4-BE49-F238E27FC236}">
                <a16:creationId xmlns:a16="http://schemas.microsoft.com/office/drawing/2014/main" id="{68E70D05-6CF6-7D46-B620-265B76538367}"/>
              </a:ext>
            </a:extLst>
          </p:cNvPr>
          <p:cNvSpPr/>
          <p:nvPr/>
        </p:nvSpPr>
        <p:spPr>
          <a:xfrm rot="16200000">
            <a:off x="3909077" y="2601188"/>
            <a:ext cx="1325847" cy="2461918"/>
          </a:xfrm>
          <a:prstGeom prst="flowChartDela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0">
            <a:extLst>
              <a:ext uri="{FF2B5EF4-FFF2-40B4-BE49-F238E27FC236}">
                <a16:creationId xmlns:a16="http://schemas.microsoft.com/office/drawing/2014/main" id="{89AC444A-743C-A345-B585-BF4AE9096ABA}"/>
              </a:ext>
            </a:extLst>
          </p:cNvPr>
          <p:cNvSpPr txBox="1">
            <a:spLocks/>
          </p:cNvSpPr>
          <p:nvPr/>
        </p:nvSpPr>
        <p:spPr>
          <a:xfrm>
            <a:off x="3541744" y="3578401"/>
            <a:ext cx="2063235" cy="356400"/>
          </a:xfrm>
          <a:prstGeom prst="rect">
            <a:avLst/>
          </a:prstGeom>
          <a:ln>
            <a:noFill/>
          </a:ln>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2200" b="1" kern="1200">
                <a:solidFill>
                  <a:schemeClr val="tx1"/>
                </a:solidFill>
                <a:latin typeface="Poiret One" panose="02000000000000000000" pitchFamily="2"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ontserrat" panose="00000500000000000000" pitchFamily="50"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ontserrat" panose="00000500000000000000" pitchFamily="50"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ontserrat" panose="00000500000000000000" pitchFamily="50"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ontserrat" panose="00000500000000000000" pitchFamily="50" charset="0"/>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dirty="0"/>
              <a:t>COVID-19 Misinformation</a:t>
            </a:r>
          </a:p>
        </p:txBody>
      </p:sp>
      <p:sp>
        <p:nvSpPr>
          <p:cNvPr id="51" name="Diagrama de flujo: retraso 14">
            <a:extLst>
              <a:ext uri="{FF2B5EF4-FFF2-40B4-BE49-F238E27FC236}">
                <a16:creationId xmlns:a16="http://schemas.microsoft.com/office/drawing/2014/main" id="{710EE05A-5D2A-BE4E-B653-4E466E7E2CF1}"/>
              </a:ext>
            </a:extLst>
          </p:cNvPr>
          <p:cNvSpPr/>
          <p:nvPr/>
        </p:nvSpPr>
        <p:spPr>
          <a:xfrm rot="16200000">
            <a:off x="6526219" y="1686787"/>
            <a:ext cx="1325847" cy="2461918"/>
          </a:xfrm>
          <a:prstGeom prst="flowChartDelay">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10">
            <a:extLst>
              <a:ext uri="{FF2B5EF4-FFF2-40B4-BE49-F238E27FC236}">
                <a16:creationId xmlns:a16="http://schemas.microsoft.com/office/drawing/2014/main" id="{E654F088-C871-E541-AFF6-A62FF230E104}"/>
              </a:ext>
            </a:extLst>
          </p:cNvPr>
          <p:cNvSpPr txBox="1">
            <a:spLocks/>
          </p:cNvSpPr>
          <p:nvPr/>
        </p:nvSpPr>
        <p:spPr>
          <a:xfrm>
            <a:off x="6158886" y="2664000"/>
            <a:ext cx="2063235" cy="356400"/>
          </a:xfrm>
          <a:prstGeom prst="rect">
            <a:avLst/>
          </a:prstGeom>
          <a:ln>
            <a:noFill/>
          </a:ln>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2200" b="1" kern="1200">
                <a:solidFill>
                  <a:schemeClr val="tx1"/>
                </a:solidFill>
                <a:latin typeface="Poiret One" panose="02000000000000000000" pitchFamily="2"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ontserrat" panose="00000500000000000000" pitchFamily="50"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ontserrat" panose="00000500000000000000" pitchFamily="50"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ontserrat" panose="00000500000000000000" pitchFamily="50"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ontserrat" panose="00000500000000000000" pitchFamily="50" charset="0"/>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dirty="0"/>
              <a:t>Military Funding</a:t>
            </a:r>
          </a:p>
        </p:txBody>
      </p:sp>
      <p:sp>
        <p:nvSpPr>
          <p:cNvPr id="54" name="Elipse 46">
            <a:extLst>
              <a:ext uri="{FF2B5EF4-FFF2-40B4-BE49-F238E27FC236}">
                <a16:creationId xmlns:a16="http://schemas.microsoft.com/office/drawing/2014/main" id="{8A6513AB-CED4-4A43-925B-18F00AC0B030}"/>
              </a:ext>
            </a:extLst>
          </p:cNvPr>
          <p:cNvSpPr/>
          <p:nvPr/>
        </p:nvSpPr>
        <p:spPr>
          <a:xfrm>
            <a:off x="6796546" y="1876628"/>
            <a:ext cx="786938" cy="7869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5" name="Elipse 46">
            <a:extLst>
              <a:ext uri="{FF2B5EF4-FFF2-40B4-BE49-F238E27FC236}">
                <a16:creationId xmlns:a16="http://schemas.microsoft.com/office/drawing/2014/main" id="{BB14A079-A831-AE4B-A78C-96D9A9668FEC}"/>
              </a:ext>
            </a:extLst>
          </p:cNvPr>
          <p:cNvSpPr/>
          <p:nvPr/>
        </p:nvSpPr>
        <p:spPr>
          <a:xfrm>
            <a:off x="4178531" y="2775754"/>
            <a:ext cx="786938" cy="7869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6" name="Elipse 46">
            <a:extLst>
              <a:ext uri="{FF2B5EF4-FFF2-40B4-BE49-F238E27FC236}">
                <a16:creationId xmlns:a16="http://schemas.microsoft.com/office/drawing/2014/main" id="{FF5F55D7-A71C-4B49-896A-A98E4F2CD487}"/>
              </a:ext>
            </a:extLst>
          </p:cNvPr>
          <p:cNvSpPr/>
          <p:nvPr/>
        </p:nvSpPr>
        <p:spPr>
          <a:xfrm>
            <a:off x="1560516" y="1784812"/>
            <a:ext cx="786938" cy="7869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35906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Table&#10;&#10;Description automatically generated">
            <a:extLst>
              <a:ext uri="{FF2B5EF4-FFF2-40B4-BE49-F238E27FC236}">
                <a16:creationId xmlns:a16="http://schemas.microsoft.com/office/drawing/2014/main" id="{FD83D276-BC1A-2C42-A4B8-E1F697397B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7955" y="482599"/>
            <a:ext cx="7428088" cy="4178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A3EAAF-90E3-CF43-A86C-7F0EEB19C375}"/>
              </a:ext>
            </a:extLst>
          </p:cNvPr>
          <p:cNvSpPr/>
          <p:nvPr/>
        </p:nvSpPr>
        <p:spPr>
          <a:xfrm>
            <a:off x="922867" y="2472267"/>
            <a:ext cx="6832600" cy="203200"/>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A4ADB73A-6EB8-9D48-BC0F-8888E7E77243}"/>
              </a:ext>
            </a:extLst>
          </p:cNvPr>
          <p:cNvSpPr/>
          <p:nvPr/>
        </p:nvSpPr>
        <p:spPr>
          <a:xfrm>
            <a:off x="922867" y="4529667"/>
            <a:ext cx="6832600" cy="131232"/>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C6B7E03-09B3-4049-A895-F9D32519F8FF}"/>
              </a:ext>
            </a:extLst>
          </p:cNvPr>
          <p:cNvSpPr txBox="1"/>
          <p:nvPr/>
        </p:nvSpPr>
        <p:spPr>
          <a:xfrm>
            <a:off x="8420489" y="4660899"/>
            <a:ext cx="380223" cy="261610"/>
          </a:xfrm>
          <a:prstGeom prst="rect">
            <a:avLst/>
          </a:prstGeom>
          <a:noFill/>
        </p:spPr>
        <p:txBody>
          <a:bodyPr wrap="square" rtlCol="0">
            <a:spAutoFit/>
          </a:bodyPr>
          <a:lstStyle/>
          <a:p>
            <a:r>
              <a:rPr lang="en-US" sz="1100" dirty="0"/>
              <a:t>[1]</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55C8B48-10BE-F24B-8615-02BF72AE1AB0}"/>
                  </a:ext>
                </a:extLst>
              </p14:cNvPr>
              <p14:cNvContentPartPr/>
              <p14:nvPr/>
            </p14:nvContentPartPr>
            <p14:xfrm>
              <a:off x="973933" y="2056187"/>
              <a:ext cx="572040" cy="17640"/>
            </p14:xfrm>
          </p:contentPart>
        </mc:Choice>
        <mc:Fallback xmlns="">
          <p:pic>
            <p:nvPicPr>
              <p:cNvPr id="7" name="Ink 6">
                <a:extLst>
                  <a:ext uri="{FF2B5EF4-FFF2-40B4-BE49-F238E27FC236}">
                    <a16:creationId xmlns:a16="http://schemas.microsoft.com/office/drawing/2014/main" id="{355C8B48-10BE-F24B-8615-02BF72AE1AB0}"/>
                  </a:ext>
                </a:extLst>
              </p:cNvPr>
              <p:cNvPicPr/>
              <p:nvPr/>
            </p:nvPicPr>
            <p:blipFill>
              <a:blip r:embed="rId5"/>
              <a:stretch>
                <a:fillRect/>
              </a:stretch>
            </p:blipFill>
            <p:spPr>
              <a:xfrm>
                <a:off x="938293" y="1984547"/>
                <a:ext cx="6436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C36F39-7A54-9B46-9E94-0B1040FE2651}"/>
                  </a:ext>
                </a:extLst>
              </p14:cNvPr>
              <p14:cNvContentPartPr/>
              <p14:nvPr/>
            </p14:nvContentPartPr>
            <p14:xfrm>
              <a:off x="990853" y="4088027"/>
              <a:ext cx="516240" cy="41400"/>
            </p14:xfrm>
          </p:contentPart>
        </mc:Choice>
        <mc:Fallback xmlns="">
          <p:pic>
            <p:nvPicPr>
              <p:cNvPr id="8" name="Ink 7">
                <a:extLst>
                  <a:ext uri="{FF2B5EF4-FFF2-40B4-BE49-F238E27FC236}">
                    <a16:creationId xmlns:a16="http://schemas.microsoft.com/office/drawing/2014/main" id="{18C36F39-7A54-9B46-9E94-0B1040FE2651}"/>
                  </a:ext>
                </a:extLst>
              </p:cNvPr>
              <p:cNvPicPr/>
              <p:nvPr/>
            </p:nvPicPr>
            <p:blipFill>
              <a:blip r:embed="rId7"/>
              <a:stretch>
                <a:fillRect/>
              </a:stretch>
            </p:blipFill>
            <p:spPr>
              <a:xfrm>
                <a:off x="955213" y="4016027"/>
                <a:ext cx="5878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F27FC946-C1F2-FC42-AAF7-4BA67214F35C}"/>
                  </a:ext>
                </a:extLst>
              </p14:cNvPr>
              <p14:cNvContentPartPr/>
              <p14:nvPr/>
            </p14:nvContentPartPr>
            <p14:xfrm>
              <a:off x="5477893" y="4117547"/>
              <a:ext cx="408960" cy="34920"/>
            </p14:xfrm>
          </p:contentPart>
        </mc:Choice>
        <mc:Fallback xmlns="">
          <p:pic>
            <p:nvPicPr>
              <p:cNvPr id="9" name="Ink 8">
                <a:extLst>
                  <a:ext uri="{FF2B5EF4-FFF2-40B4-BE49-F238E27FC236}">
                    <a16:creationId xmlns:a16="http://schemas.microsoft.com/office/drawing/2014/main" id="{F27FC946-C1F2-FC42-AAF7-4BA67214F35C}"/>
                  </a:ext>
                </a:extLst>
              </p:cNvPr>
              <p:cNvPicPr/>
              <p:nvPr/>
            </p:nvPicPr>
            <p:blipFill>
              <a:blip r:embed="rId9"/>
              <a:stretch>
                <a:fillRect/>
              </a:stretch>
            </p:blipFill>
            <p:spPr>
              <a:xfrm>
                <a:off x="5441893" y="4045547"/>
                <a:ext cx="4806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91EE039-AB05-5F4C-A769-547105C3EDED}"/>
                  </a:ext>
                </a:extLst>
              </p14:cNvPr>
              <p14:cNvContentPartPr/>
              <p14:nvPr/>
            </p14:nvContentPartPr>
            <p14:xfrm>
              <a:off x="6760573" y="4124387"/>
              <a:ext cx="426240" cy="17640"/>
            </p14:xfrm>
          </p:contentPart>
        </mc:Choice>
        <mc:Fallback xmlns="">
          <p:pic>
            <p:nvPicPr>
              <p:cNvPr id="10" name="Ink 9">
                <a:extLst>
                  <a:ext uri="{FF2B5EF4-FFF2-40B4-BE49-F238E27FC236}">
                    <a16:creationId xmlns:a16="http://schemas.microsoft.com/office/drawing/2014/main" id="{391EE039-AB05-5F4C-A769-547105C3EDED}"/>
                  </a:ext>
                </a:extLst>
              </p:cNvPr>
              <p:cNvPicPr/>
              <p:nvPr/>
            </p:nvPicPr>
            <p:blipFill>
              <a:blip r:embed="rId11"/>
              <a:stretch>
                <a:fillRect/>
              </a:stretch>
            </p:blipFill>
            <p:spPr>
              <a:xfrm>
                <a:off x="6724573" y="4052387"/>
                <a:ext cx="4978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0E823FB-06EF-0743-9BAF-147951E0EB46}"/>
                  </a:ext>
                </a:extLst>
              </p14:cNvPr>
              <p14:cNvContentPartPr/>
              <p14:nvPr/>
            </p14:nvContentPartPr>
            <p14:xfrm>
              <a:off x="5527933" y="2072387"/>
              <a:ext cx="514440" cy="32760"/>
            </p14:xfrm>
          </p:contentPart>
        </mc:Choice>
        <mc:Fallback xmlns="">
          <p:pic>
            <p:nvPicPr>
              <p:cNvPr id="12" name="Ink 11">
                <a:extLst>
                  <a:ext uri="{FF2B5EF4-FFF2-40B4-BE49-F238E27FC236}">
                    <a16:creationId xmlns:a16="http://schemas.microsoft.com/office/drawing/2014/main" id="{F0E823FB-06EF-0743-9BAF-147951E0EB46}"/>
                  </a:ext>
                </a:extLst>
              </p:cNvPr>
              <p:cNvPicPr/>
              <p:nvPr/>
            </p:nvPicPr>
            <p:blipFill>
              <a:blip r:embed="rId13"/>
              <a:stretch>
                <a:fillRect/>
              </a:stretch>
            </p:blipFill>
            <p:spPr>
              <a:xfrm>
                <a:off x="5491933" y="2000387"/>
                <a:ext cx="5860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F5DEB32D-B7FB-1A47-8988-990DFFC07FCF}"/>
                  </a:ext>
                </a:extLst>
              </p14:cNvPr>
              <p14:cNvContentPartPr/>
              <p14:nvPr/>
            </p14:nvContentPartPr>
            <p14:xfrm>
              <a:off x="6754813" y="2049707"/>
              <a:ext cx="633600" cy="36720"/>
            </p14:xfrm>
          </p:contentPart>
        </mc:Choice>
        <mc:Fallback xmlns="">
          <p:pic>
            <p:nvPicPr>
              <p:cNvPr id="13" name="Ink 12">
                <a:extLst>
                  <a:ext uri="{FF2B5EF4-FFF2-40B4-BE49-F238E27FC236}">
                    <a16:creationId xmlns:a16="http://schemas.microsoft.com/office/drawing/2014/main" id="{F5DEB32D-B7FB-1A47-8988-990DFFC07FCF}"/>
                  </a:ext>
                </a:extLst>
              </p:cNvPr>
              <p:cNvPicPr/>
              <p:nvPr/>
            </p:nvPicPr>
            <p:blipFill>
              <a:blip r:embed="rId15"/>
              <a:stretch>
                <a:fillRect/>
              </a:stretch>
            </p:blipFill>
            <p:spPr>
              <a:xfrm>
                <a:off x="6719173" y="1978067"/>
                <a:ext cx="7052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C8AFB20-8728-C24B-BD5C-3CD5B16512C0}"/>
                  </a:ext>
                </a:extLst>
              </p14:cNvPr>
              <p14:cNvContentPartPr/>
              <p14:nvPr/>
            </p14:nvContentPartPr>
            <p14:xfrm>
              <a:off x="1029733" y="1482707"/>
              <a:ext cx="716040" cy="14040"/>
            </p14:xfrm>
          </p:contentPart>
        </mc:Choice>
        <mc:Fallback xmlns="">
          <p:pic>
            <p:nvPicPr>
              <p:cNvPr id="15" name="Ink 14">
                <a:extLst>
                  <a:ext uri="{FF2B5EF4-FFF2-40B4-BE49-F238E27FC236}">
                    <a16:creationId xmlns:a16="http://schemas.microsoft.com/office/drawing/2014/main" id="{BC8AFB20-8728-C24B-BD5C-3CD5B16512C0}"/>
                  </a:ext>
                </a:extLst>
              </p:cNvPr>
              <p:cNvPicPr/>
              <p:nvPr/>
            </p:nvPicPr>
            <p:blipFill>
              <a:blip r:embed="rId17"/>
              <a:stretch>
                <a:fillRect/>
              </a:stretch>
            </p:blipFill>
            <p:spPr>
              <a:xfrm>
                <a:off x="993733" y="1411067"/>
                <a:ext cx="7876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205E2D00-691E-4441-8524-286893EDE28E}"/>
                  </a:ext>
                </a:extLst>
              </p14:cNvPr>
              <p14:cNvContentPartPr/>
              <p14:nvPr/>
            </p14:nvContentPartPr>
            <p14:xfrm>
              <a:off x="5499853" y="1485587"/>
              <a:ext cx="572040" cy="15840"/>
            </p14:xfrm>
          </p:contentPart>
        </mc:Choice>
        <mc:Fallback xmlns="">
          <p:pic>
            <p:nvPicPr>
              <p:cNvPr id="16" name="Ink 15">
                <a:extLst>
                  <a:ext uri="{FF2B5EF4-FFF2-40B4-BE49-F238E27FC236}">
                    <a16:creationId xmlns:a16="http://schemas.microsoft.com/office/drawing/2014/main" id="{205E2D00-691E-4441-8524-286893EDE28E}"/>
                  </a:ext>
                </a:extLst>
              </p:cNvPr>
              <p:cNvPicPr/>
              <p:nvPr/>
            </p:nvPicPr>
            <p:blipFill>
              <a:blip r:embed="rId19"/>
              <a:stretch>
                <a:fillRect/>
              </a:stretch>
            </p:blipFill>
            <p:spPr>
              <a:xfrm>
                <a:off x="5464213" y="1413947"/>
                <a:ext cx="6436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6E56B46D-30F4-1842-9C5B-B9856F7F8BBC}"/>
                  </a:ext>
                </a:extLst>
              </p14:cNvPr>
              <p14:cNvContentPartPr/>
              <p14:nvPr/>
            </p14:nvContentPartPr>
            <p14:xfrm>
              <a:off x="6843733" y="1484867"/>
              <a:ext cx="525960" cy="21960"/>
            </p14:xfrm>
          </p:contentPart>
        </mc:Choice>
        <mc:Fallback xmlns="">
          <p:pic>
            <p:nvPicPr>
              <p:cNvPr id="17" name="Ink 16">
                <a:extLst>
                  <a:ext uri="{FF2B5EF4-FFF2-40B4-BE49-F238E27FC236}">
                    <a16:creationId xmlns:a16="http://schemas.microsoft.com/office/drawing/2014/main" id="{6E56B46D-30F4-1842-9C5B-B9856F7F8BBC}"/>
                  </a:ext>
                </a:extLst>
              </p:cNvPr>
              <p:cNvPicPr/>
              <p:nvPr/>
            </p:nvPicPr>
            <p:blipFill>
              <a:blip r:embed="rId21"/>
              <a:stretch>
                <a:fillRect/>
              </a:stretch>
            </p:blipFill>
            <p:spPr>
              <a:xfrm>
                <a:off x="6808093" y="1413227"/>
                <a:ext cx="5976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B0C6602B-B8AD-C947-A207-23A71185060A}"/>
                  </a:ext>
                </a:extLst>
              </p14:cNvPr>
              <p14:cNvContentPartPr/>
              <p14:nvPr/>
            </p14:nvContentPartPr>
            <p14:xfrm>
              <a:off x="1026853" y="3497267"/>
              <a:ext cx="779760" cy="49320"/>
            </p14:xfrm>
          </p:contentPart>
        </mc:Choice>
        <mc:Fallback xmlns="">
          <p:pic>
            <p:nvPicPr>
              <p:cNvPr id="18" name="Ink 17">
                <a:extLst>
                  <a:ext uri="{FF2B5EF4-FFF2-40B4-BE49-F238E27FC236}">
                    <a16:creationId xmlns:a16="http://schemas.microsoft.com/office/drawing/2014/main" id="{B0C6602B-B8AD-C947-A207-23A71185060A}"/>
                  </a:ext>
                </a:extLst>
              </p:cNvPr>
              <p:cNvPicPr/>
              <p:nvPr/>
            </p:nvPicPr>
            <p:blipFill>
              <a:blip r:embed="rId23"/>
              <a:stretch>
                <a:fillRect/>
              </a:stretch>
            </p:blipFill>
            <p:spPr>
              <a:xfrm>
                <a:off x="990853" y="3425627"/>
                <a:ext cx="8514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171348A-6A1C-C043-8C0A-818340CC789E}"/>
                  </a:ext>
                </a:extLst>
              </p14:cNvPr>
              <p14:cNvContentPartPr/>
              <p14:nvPr/>
            </p14:nvContentPartPr>
            <p14:xfrm>
              <a:off x="5504173" y="3530027"/>
              <a:ext cx="332280" cy="12960"/>
            </p14:xfrm>
          </p:contentPart>
        </mc:Choice>
        <mc:Fallback xmlns="">
          <p:pic>
            <p:nvPicPr>
              <p:cNvPr id="20" name="Ink 19">
                <a:extLst>
                  <a:ext uri="{FF2B5EF4-FFF2-40B4-BE49-F238E27FC236}">
                    <a16:creationId xmlns:a16="http://schemas.microsoft.com/office/drawing/2014/main" id="{2171348A-6A1C-C043-8C0A-818340CC789E}"/>
                  </a:ext>
                </a:extLst>
              </p:cNvPr>
              <p:cNvPicPr/>
              <p:nvPr/>
            </p:nvPicPr>
            <p:blipFill>
              <a:blip r:embed="rId25"/>
              <a:stretch>
                <a:fillRect/>
              </a:stretch>
            </p:blipFill>
            <p:spPr>
              <a:xfrm>
                <a:off x="5468173" y="3458387"/>
                <a:ext cx="4039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3E028CC0-184A-D84F-975A-CEF3A99980A3}"/>
                  </a:ext>
                </a:extLst>
              </p14:cNvPr>
              <p14:cNvContentPartPr/>
              <p14:nvPr/>
            </p14:nvContentPartPr>
            <p14:xfrm>
              <a:off x="6827893" y="3540107"/>
              <a:ext cx="361080" cy="23400"/>
            </p14:xfrm>
          </p:contentPart>
        </mc:Choice>
        <mc:Fallback xmlns="">
          <p:pic>
            <p:nvPicPr>
              <p:cNvPr id="22" name="Ink 21">
                <a:extLst>
                  <a:ext uri="{FF2B5EF4-FFF2-40B4-BE49-F238E27FC236}">
                    <a16:creationId xmlns:a16="http://schemas.microsoft.com/office/drawing/2014/main" id="{3E028CC0-184A-D84F-975A-CEF3A99980A3}"/>
                  </a:ext>
                </a:extLst>
              </p:cNvPr>
              <p:cNvPicPr/>
              <p:nvPr/>
            </p:nvPicPr>
            <p:blipFill>
              <a:blip r:embed="rId27"/>
              <a:stretch>
                <a:fillRect/>
              </a:stretch>
            </p:blipFill>
            <p:spPr>
              <a:xfrm>
                <a:off x="6791893" y="3468467"/>
                <a:ext cx="432720" cy="167040"/>
              </a:xfrm>
              <a:prstGeom prst="rect">
                <a:avLst/>
              </a:prstGeom>
            </p:spPr>
          </p:pic>
        </mc:Fallback>
      </mc:AlternateContent>
      <p:sp>
        <p:nvSpPr>
          <p:cNvPr id="24" name="Rectangle 23">
            <a:extLst>
              <a:ext uri="{FF2B5EF4-FFF2-40B4-BE49-F238E27FC236}">
                <a16:creationId xmlns:a16="http://schemas.microsoft.com/office/drawing/2014/main" id="{51EE3ED0-1586-1144-BC7C-5DAA2417A6C2}"/>
              </a:ext>
            </a:extLst>
          </p:cNvPr>
          <p:cNvSpPr/>
          <p:nvPr/>
        </p:nvSpPr>
        <p:spPr>
          <a:xfrm>
            <a:off x="1871132" y="2724981"/>
            <a:ext cx="1397001" cy="131232"/>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3512D8CE-6C15-AB4D-B932-F5502304E940}"/>
              </a:ext>
            </a:extLst>
          </p:cNvPr>
          <p:cNvSpPr/>
          <p:nvPr/>
        </p:nvSpPr>
        <p:spPr>
          <a:xfrm>
            <a:off x="1871132" y="482599"/>
            <a:ext cx="1329268" cy="169334"/>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633679C-4ACD-2A4F-AEA3-9A83DB296EF6}"/>
                  </a:ext>
                </a:extLst>
              </p14:cNvPr>
              <p14:cNvContentPartPr/>
              <p14:nvPr/>
            </p14:nvContentPartPr>
            <p14:xfrm>
              <a:off x="877813" y="596027"/>
              <a:ext cx="27360" cy="272160"/>
            </p14:xfrm>
          </p:contentPart>
        </mc:Choice>
        <mc:Fallback xmlns="">
          <p:pic>
            <p:nvPicPr>
              <p:cNvPr id="23" name="Ink 22">
                <a:extLst>
                  <a:ext uri="{FF2B5EF4-FFF2-40B4-BE49-F238E27FC236}">
                    <a16:creationId xmlns:a16="http://schemas.microsoft.com/office/drawing/2014/main" id="{A633679C-4ACD-2A4F-AEA3-9A83DB296EF6}"/>
                  </a:ext>
                </a:extLst>
              </p:cNvPr>
              <p:cNvPicPr/>
              <p:nvPr/>
            </p:nvPicPr>
            <p:blipFill>
              <a:blip r:embed="rId29"/>
              <a:stretch>
                <a:fillRect/>
              </a:stretch>
            </p:blipFill>
            <p:spPr>
              <a:xfrm>
                <a:off x="869173" y="587387"/>
                <a:ext cx="450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6754C393-1399-2F4E-9B3F-2E66803585BF}"/>
                  </a:ext>
                </a:extLst>
              </p14:cNvPr>
              <p14:cNvContentPartPr/>
              <p14:nvPr/>
            </p14:nvContentPartPr>
            <p14:xfrm>
              <a:off x="894720" y="564210"/>
              <a:ext cx="3960" cy="112320"/>
            </p14:xfrm>
          </p:contentPart>
        </mc:Choice>
        <mc:Fallback xmlns="">
          <p:pic>
            <p:nvPicPr>
              <p:cNvPr id="27" name="Ink 26">
                <a:extLst>
                  <a:ext uri="{FF2B5EF4-FFF2-40B4-BE49-F238E27FC236}">
                    <a16:creationId xmlns:a16="http://schemas.microsoft.com/office/drawing/2014/main" id="{6754C393-1399-2F4E-9B3F-2E66803585BF}"/>
                  </a:ext>
                </a:extLst>
              </p:cNvPr>
              <p:cNvPicPr/>
              <p:nvPr/>
            </p:nvPicPr>
            <p:blipFill>
              <a:blip r:embed="rId31"/>
              <a:stretch>
                <a:fillRect/>
              </a:stretch>
            </p:blipFill>
            <p:spPr>
              <a:xfrm>
                <a:off x="886080" y="555570"/>
                <a:ext cx="216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C4E763BC-046A-1341-950D-0C68B6535BEB}"/>
                  </a:ext>
                </a:extLst>
              </p14:cNvPr>
              <p14:cNvContentPartPr/>
              <p14:nvPr/>
            </p14:nvContentPartPr>
            <p14:xfrm>
              <a:off x="881400" y="575370"/>
              <a:ext cx="4680" cy="111960"/>
            </p14:xfrm>
          </p:contentPart>
        </mc:Choice>
        <mc:Fallback xmlns="">
          <p:pic>
            <p:nvPicPr>
              <p:cNvPr id="30" name="Ink 29">
                <a:extLst>
                  <a:ext uri="{FF2B5EF4-FFF2-40B4-BE49-F238E27FC236}">
                    <a16:creationId xmlns:a16="http://schemas.microsoft.com/office/drawing/2014/main" id="{C4E763BC-046A-1341-950D-0C68B6535BEB}"/>
                  </a:ext>
                </a:extLst>
              </p:cNvPr>
              <p:cNvPicPr/>
              <p:nvPr/>
            </p:nvPicPr>
            <p:blipFill>
              <a:blip r:embed="rId33"/>
              <a:stretch>
                <a:fillRect/>
              </a:stretch>
            </p:blipFill>
            <p:spPr>
              <a:xfrm>
                <a:off x="863400" y="557730"/>
                <a:ext cx="40320" cy="147600"/>
              </a:xfrm>
              <a:prstGeom prst="rect">
                <a:avLst/>
              </a:prstGeom>
            </p:spPr>
          </p:pic>
        </mc:Fallback>
      </mc:AlternateContent>
      <p:grpSp>
        <p:nvGrpSpPr>
          <p:cNvPr id="35" name="Group 34">
            <a:extLst>
              <a:ext uri="{FF2B5EF4-FFF2-40B4-BE49-F238E27FC236}">
                <a16:creationId xmlns:a16="http://schemas.microsoft.com/office/drawing/2014/main" id="{286EDBD6-0BBF-CF43-B23E-05B5B80D75D1}"/>
              </a:ext>
            </a:extLst>
          </p:cNvPr>
          <p:cNvGrpSpPr/>
          <p:nvPr/>
        </p:nvGrpSpPr>
        <p:grpSpPr>
          <a:xfrm>
            <a:off x="886800" y="681570"/>
            <a:ext cx="10440" cy="24120"/>
            <a:chOff x="886800" y="681570"/>
            <a:chExt cx="10440" cy="24120"/>
          </a:xfrm>
        </p:grpSpPr>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040EC3AF-FAF3-6144-8F6E-FB15186E0E62}"/>
                    </a:ext>
                  </a:extLst>
                </p14:cNvPr>
                <p14:cNvContentPartPr/>
                <p14:nvPr/>
              </p14:nvContentPartPr>
              <p14:xfrm>
                <a:off x="886800" y="705330"/>
                <a:ext cx="360" cy="360"/>
              </p14:xfrm>
            </p:contentPart>
          </mc:Choice>
          <mc:Fallback xmlns="">
            <p:pic>
              <p:nvPicPr>
                <p:cNvPr id="31" name="Ink 30">
                  <a:extLst>
                    <a:ext uri="{FF2B5EF4-FFF2-40B4-BE49-F238E27FC236}">
                      <a16:creationId xmlns:a16="http://schemas.microsoft.com/office/drawing/2014/main" id="{040EC3AF-FAF3-6144-8F6E-FB15186E0E62}"/>
                    </a:ext>
                  </a:extLst>
                </p:cNvPr>
                <p:cNvPicPr/>
                <p:nvPr/>
              </p:nvPicPr>
              <p:blipFill>
                <a:blip r:embed="rId35"/>
                <a:stretch>
                  <a:fillRect/>
                </a:stretch>
              </p:blipFill>
              <p:spPr>
                <a:xfrm>
                  <a:off x="869160" y="68769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876FCE53-7A48-804C-A664-1CE78AC57E2B}"/>
                    </a:ext>
                  </a:extLst>
                </p14:cNvPr>
                <p14:cNvContentPartPr/>
                <p14:nvPr/>
              </p14:nvContentPartPr>
              <p14:xfrm>
                <a:off x="896880" y="683010"/>
                <a:ext cx="360" cy="360"/>
              </p14:xfrm>
            </p:contentPart>
          </mc:Choice>
          <mc:Fallback xmlns="">
            <p:pic>
              <p:nvPicPr>
                <p:cNvPr id="32" name="Ink 31">
                  <a:extLst>
                    <a:ext uri="{FF2B5EF4-FFF2-40B4-BE49-F238E27FC236}">
                      <a16:creationId xmlns:a16="http://schemas.microsoft.com/office/drawing/2014/main" id="{876FCE53-7A48-804C-A664-1CE78AC57E2B}"/>
                    </a:ext>
                  </a:extLst>
                </p:cNvPr>
                <p:cNvPicPr/>
                <p:nvPr/>
              </p:nvPicPr>
              <p:blipFill>
                <a:blip r:embed="rId35"/>
                <a:stretch>
                  <a:fillRect/>
                </a:stretch>
              </p:blipFill>
              <p:spPr>
                <a:xfrm>
                  <a:off x="879240" y="66501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Ink 33">
                  <a:extLst>
                    <a:ext uri="{FF2B5EF4-FFF2-40B4-BE49-F238E27FC236}">
                      <a16:creationId xmlns:a16="http://schemas.microsoft.com/office/drawing/2014/main" id="{DE0FB35B-F736-D640-86DF-5FF19CE87EF1}"/>
                    </a:ext>
                  </a:extLst>
                </p14:cNvPr>
                <p14:cNvContentPartPr/>
                <p14:nvPr/>
              </p14:nvContentPartPr>
              <p14:xfrm>
                <a:off x="894720" y="681570"/>
                <a:ext cx="360" cy="360"/>
              </p14:xfrm>
            </p:contentPart>
          </mc:Choice>
          <mc:Fallback xmlns="">
            <p:pic>
              <p:nvPicPr>
                <p:cNvPr id="34" name="Ink 33">
                  <a:extLst>
                    <a:ext uri="{FF2B5EF4-FFF2-40B4-BE49-F238E27FC236}">
                      <a16:creationId xmlns:a16="http://schemas.microsoft.com/office/drawing/2014/main" id="{DE0FB35B-F736-D640-86DF-5FF19CE87EF1}"/>
                    </a:ext>
                  </a:extLst>
                </p:cNvPr>
                <p:cNvPicPr/>
                <p:nvPr/>
              </p:nvPicPr>
              <p:blipFill>
                <a:blip r:embed="rId35"/>
                <a:stretch>
                  <a:fillRect/>
                </a:stretch>
              </p:blipFill>
              <p:spPr>
                <a:xfrm>
                  <a:off x="876720" y="663930"/>
                  <a:ext cx="36000" cy="36000"/>
                </a:xfrm>
                <a:prstGeom prst="rect">
                  <a:avLst/>
                </a:prstGeom>
              </p:spPr>
            </p:pic>
          </mc:Fallback>
        </mc:AlternateContent>
      </p:grpSp>
    </p:spTree>
    <p:extLst>
      <p:ext uri="{BB962C8B-B14F-4D97-AF65-F5344CB8AC3E}">
        <p14:creationId xmlns:p14="http://schemas.microsoft.com/office/powerpoint/2010/main" val="396293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A7C3027E-32AD-4E4A-B3AE-F8788C3F2376}"/>
              </a:ext>
            </a:extLst>
          </p:cNvPr>
          <p:cNvPicPr>
            <a:picLocks noChangeAspect="1"/>
          </p:cNvPicPr>
          <p:nvPr/>
        </p:nvPicPr>
        <p:blipFill rotWithShape="1">
          <a:blip r:embed="rId3">
            <a:extLst>
              <a:ext uri="{28A0092B-C50C-407E-A947-70E740481C1C}">
                <a14:useLocalDpi xmlns:a14="http://schemas.microsoft.com/office/drawing/2010/main" val="0"/>
              </a:ext>
            </a:extLst>
          </a:blip>
          <a:srcRect r="2" b="46189"/>
          <a:stretch/>
        </p:blipFill>
        <p:spPr>
          <a:xfrm>
            <a:off x="241299" y="241299"/>
            <a:ext cx="8661401" cy="4660901"/>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80D0101-53CE-214F-B0E4-315632A61784}"/>
                  </a:ext>
                </a:extLst>
              </p14:cNvPr>
              <p14:cNvContentPartPr/>
              <p14:nvPr/>
            </p14:nvContentPartPr>
            <p14:xfrm>
              <a:off x="5719243" y="2811201"/>
              <a:ext cx="360" cy="360"/>
            </p14:xfrm>
          </p:contentPart>
        </mc:Choice>
        <mc:Fallback xmlns="">
          <p:pic>
            <p:nvPicPr>
              <p:cNvPr id="4" name="Ink 3">
                <a:extLst>
                  <a:ext uri="{FF2B5EF4-FFF2-40B4-BE49-F238E27FC236}">
                    <a16:creationId xmlns:a16="http://schemas.microsoft.com/office/drawing/2014/main" id="{F80D0101-53CE-214F-B0E4-315632A61784}"/>
                  </a:ext>
                </a:extLst>
              </p:cNvPr>
              <p:cNvPicPr/>
              <p:nvPr/>
            </p:nvPicPr>
            <p:blipFill>
              <a:blip r:embed="rId5"/>
              <a:stretch>
                <a:fillRect/>
              </a:stretch>
            </p:blipFill>
            <p:spPr>
              <a:xfrm>
                <a:off x="5701243" y="2793201"/>
                <a:ext cx="36000" cy="36000"/>
              </a:xfrm>
              <a:prstGeom prst="rect">
                <a:avLst/>
              </a:prstGeom>
            </p:spPr>
          </p:pic>
        </mc:Fallback>
      </mc:AlternateContent>
      <p:sp>
        <p:nvSpPr>
          <p:cNvPr id="9" name="TextBox 8">
            <a:extLst>
              <a:ext uri="{FF2B5EF4-FFF2-40B4-BE49-F238E27FC236}">
                <a16:creationId xmlns:a16="http://schemas.microsoft.com/office/drawing/2014/main" id="{0FEFC464-E074-7449-9CE7-8E8DD58C098D}"/>
              </a:ext>
            </a:extLst>
          </p:cNvPr>
          <p:cNvSpPr txBox="1"/>
          <p:nvPr/>
        </p:nvSpPr>
        <p:spPr>
          <a:xfrm>
            <a:off x="8475133" y="4640590"/>
            <a:ext cx="528779" cy="261610"/>
          </a:xfrm>
          <a:prstGeom prst="rect">
            <a:avLst/>
          </a:prstGeom>
          <a:noFill/>
        </p:spPr>
        <p:txBody>
          <a:bodyPr wrap="square" rtlCol="0">
            <a:spAutoFit/>
          </a:bodyPr>
          <a:lstStyle/>
          <a:p>
            <a:r>
              <a:rPr lang="en-US" sz="1100" dirty="0">
                <a:solidFill>
                  <a:schemeClr val="bg1"/>
                </a:solidFill>
              </a:rPr>
              <a:t>[15]</a:t>
            </a:r>
          </a:p>
        </p:txBody>
      </p:sp>
    </p:spTree>
    <p:extLst>
      <p:ext uri="{BB962C8B-B14F-4D97-AF65-F5344CB8AC3E}">
        <p14:creationId xmlns:p14="http://schemas.microsoft.com/office/powerpoint/2010/main" val="79505832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4">
      <a:dk1>
        <a:sysClr val="windowText" lastClr="000000"/>
      </a:dk1>
      <a:lt1>
        <a:srgbClr val="F9F9F1"/>
      </a:lt1>
      <a:dk2>
        <a:srgbClr val="3E4C4C"/>
      </a:dk2>
      <a:lt2>
        <a:srgbClr val="A3D392"/>
      </a:lt2>
      <a:accent1>
        <a:srgbClr val="89C773"/>
      </a:accent1>
      <a:accent2>
        <a:srgbClr val="FFFFFF"/>
      </a:accent2>
      <a:accent3>
        <a:srgbClr val="FFFFFF"/>
      </a:accent3>
      <a:accent4>
        <a:srgbClr val="FFFFFF"/>
      </a:accent4>
      <a:accent5>
        <a:srgbClr val="FFFFFF"/>
      </a:accent5>
      <a:accent6>
        <a:srgbClr val="FFFFFF"/>
      </a:accent6>
      <a:hlink>
        <a:srgbClr val="000000"/>
      </a:hlink>
      <a:folHlink>
        <a:srgbClr val="000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60F9265880FE949BE8C3D0F37C1ED3D" ma:contentTypeVersion="2" ma:contentTypeDescription="Crear nuevo documento." ma:contentTypeScope="" ma:versionID="6324523375f5276df15901b2904a8cd9">
  <xsd:schema xmlns:xsd="http://www.w3.org/2001/XMLSchema" xmlns:xs="http://www.w3.org/2001/XMLSchema" xmlns:p="http://schemas.microsoft.com/office/2006/metadata/properties" xmlns:ns3="3f268bcc-9c2a-49f3-9cb3-db7f72c2a58d" targetNamespace="http://schemas.microsoft.com/office/2006/metadata/properties" ma:root="true" ma:fieldsID="8e3f4d39d2faae94feeda0b25b8144f3" ns3:_="">
    <xsd:import namespace="3f268bcc-9c2a-49f3-9cb3-db7f72c2a58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68bcc-9c2a-49f3-9cb3-db7f72c2a5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793DF-674F-4C25-8DD1-2BF3AFB246E6}">
  <ds:schemaRefs>
    <ds:schemaRef ds:uri="http://www.w3.org/XML/1998/namespace"/>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3f268bcc-9c2a-49f3-9cb3-db7f72c2a58d"/>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029A6F5-7966-4245-8D7A-1C8C9B0637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268bcc-9c2a-49f3-9cb3-db7f72c2a5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4D2616-482F-4E99-BD1E-BF5EB26CAF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12398</TotalTime>
  <Words>2025</Words>
  <Application>Microsoft Macintosh PowerPoint</Application>
  <PresentationFormat>On-screen Show (16:9)</PresentationFormat>
  <Paragraphs>107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Montserrat</vt:lpstr>
      <vt:lpstr>Poiret One</vt:lpstr>
      <vt:lpstr>Office Theme</vt:lpstr>
      <vt:lpstr>ENGF0002: Ethics Presentation</vt:lpstr>
      <vt:lpstr>Introduction</vt:lpstr>
      <vt:lpstr>Music Streaming Market</vt:lpstr>
      <vt:lpstr>PowerPoint Presentation</vt:lpstr>
      <vt:lpstr>PowerPoint Presentation</vt:lpstr>
      <vt:lpstr>Outline</vt:lpstr>
      <vt:lpstr>Main Ethical Concerns</vt:lpstr>
      <vt:lpstr>PowerPoint Presentation</vt:lpstr>
      <vt:lpstr>PowerPoint Presentation</vt:lpstr>
      <vt:lpstr>Possible Solutions</vt:lpstr>
      <vt:lpstr>PowerPoint Presentation</vt:lpstr>
      <vt:lpstr>PowerPoint Presentation</vt:lpstr>
      <vt:lpstr>Prognosis</vt:lpstr>
      <vt:lpstr>PowerPoint Presentation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CONTINUITY FRAMEWORKS MEETING</dc:title>
  <cp:lastModifiedBy>Sharma, Aaryaman</cp:lastModifiedBy>
  <cp:revision>20</cp:revision>
  <dcterms:created xsi:type="dcterms:W3CDTF">2021-10-12T08:06:43Z</dcterms:created>
  <dcterms:modified xsi:type="dcterms:W3CDTF">2022-02-17T11:27:50Z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0x010100E60F9265880FE949BE8C3D0F37C1ED3D</vt:lpwstr>
  </property>
</Properties>
</file>