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Inria Sans"/>
      <p:regular r:id="rId45"/>
      <p:bold r:id="rId46"/>
      <p:italic r:id="rId47"/>
      <p:boldItalic r:id="rId48"/>
    </p:embeddedFont>
    <p:embeddedFont>
      <p:font typeface="Saira SemiCondensed Medium"/>
      <p:regular r:id="rId49"/>
      <p:bold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Titillium Web"/>
      <p:regular r:id="rId55"/>
      <p:bold r:id="rId56"/>
      <p:italic r:id="rId57"/>
      <p:boldItalic r:id="rId58"/>
    </p:embeddedFont>
    <p:embeddedFont>
      <p:font typeface="Saira Semi Condensed"/>
      <p:regular r:id="rId59"/>
      <p:bold r:id="rId60"/>
    </p:embeddedFont>
    <p:embeddedFont>
      <p:font typeface="Inria Sans Light"/>
      <p:regular r:id="rId61"/>
      <p:bold r:id="rId62"/>
      <p:italic r:id="rId63"/>
      <p:boldItalic r:id="rId64"/>
    </p:embeddedFont>
    <p:embeddedFont>
      <p:font typeface="Carrois Gothic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E28AA08-6F16-4E90-83B0-B214D0D2DC75}">
  <a:tblStyle styleId="{5E28AA08-6F16-4E90-83B0-B214D0D2D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InriaSans-bold.fntdata"/><Relationship Id="rId45" Type="http://schemas.openxmlformats.org/officeDocument/2006/relationships/font" Target="fonts/Inria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riaSans-boldItalic.fntdata"/><Relationship Id="rId47" Type="http://schemas.openxmlformats.org/officeDocument/2006/relationships/font" Target="fonts/InriaSans-italic.fntdata"/><Relationship Id="rId49" Type="http://schemas.openxmlformats.org/officeDocument/2006/relationships/font" Target="fonts/SairaSemiCondense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InriaSansLight-bold.fntdata"/><Relationship Id="rId61" Type="http://schemas.openxmlformats.org/officeDocument/2006/relationships/font" Target="fonts/InriaSansLight-regular.fntdata"/><Relationship Id="rId20" Type="http://schemas.openxmlformats.org/officeDocument/2006/relationships/slide" Target="slides/slide15.xml"/><Relationship Id="rId64" Type="http://schemas.openxmlformats.org/officeDocument/2006/relationships/font" Target="fonts/InriaSansLight-boldItalic.fntdata"/><Relationship Id="rId63" Type="http://schemas.openxmlformats.org/officeDocument/2006/relationships/font" Target="fonts/InriaSans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CarroisGothic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airaSemiCondense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SairaSemiCondensedMedium-bold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55" Type="http://schemas.openxmlformats.org/officeDocument/2006/relationships/font" Target="fonts/TitilliumWeb-regular.fntdata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57" Type="http://schemas.openxmlformats.org/officeDocument/2006/relationships/font" Target="fonts/TitilliumWeb-italic.fntdata"/><Relationship Id="rId12" Type="http://schemas.openxmlformats.org/officeDocument/2006/relationships/slide" Target="slides/slide7.xml"/><Relationship Id="rId56" Type="http://schemas.openxmlformats.org/officeDocument/2006/relationships/font" Target="fonts/TitilliumWeb-bold.fntdata"/><Relationship Id="rId15" Type="http://schemas.openxmlformats.org/officeDocument/2006/relationships/slide" Target="slides/slide10.xml"/><Relationship Id="rId59" Type="http://schemas.openxmlformats.org/officeDocument/2006/relationships/font" Target="fonts/SairaSemiCondensed-regular.fntdata"/><Relationship Id="rId14" Type="http://schemas.openxmlformats.org/officeDocument/2006/relationships/slide" Target="slides/slide9.xml"/><Relationship Id="rId58" Type="http://schemas.openxmlformats.org/officeDocument/2006/relationships/font" Target="fonts/TitilliumWeb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d6982bc1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d6982b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8d6982bc1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8d6982b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d6982bc1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d6982bc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8d6982bc1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8d6982bc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8d6982bc1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8d6982b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8d6982bc1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8d6982b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8d6982bc1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8d6982b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8d6982bc1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8d6982bc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8d6982bc1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8d6982bc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8d6982bc1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8d6982bc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d6982bc1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8d6982b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8d6982bc1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8d6982bc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8d6982bc1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8d6982bc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8d6982bc1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8d6982bc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8d6982bc1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8d6982bc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8d6982bc1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8d6982bc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8d6982bc1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8d6982bc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8d6982bc1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8d6982bc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8d6982bc1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8d6982bc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8d6982bc1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8d6982bc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8d6982bc1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8d6982bc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ce009e9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ce009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8d6982bc1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8d6982bc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8d6982bc1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8d6982bc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8d6982bc1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8d6982bc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8d6982bc1_0_1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8d6982bc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65c1d4c8a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65c1d4c8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8d6982bc1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8d6982bc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8d6982bc1_0_2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8d6982bc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8d6982bc1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88d6982bc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88d6982bc1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88d6982bc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ce009e96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8ce009e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c57a2a19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8c57a2a1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8c57a2a19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8c57a2a1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8c57a2a19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8c57a2a1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d6982bc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d6982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g"/><Relationship Id="rId4" Type="http://schemas.openxmlformats.org/officeDocument/2006/relationships/image" Target="../media/image1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jpg"/><Relationship Id="rId4" Type="http://schemas.openxmlformats.org/officeDocument/2006/relationships/image" Target="../media/image1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Precision Floating Point ALU in Verilog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4420525" y="3882000"/>
            <a:ext cx="4274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Divyank Beniwal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• Sagnik Majumdar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Pereira Smith • Aaryan Garg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25" y="1899425"/>
            <a:ext cx="1213000" cy="13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Adder-Subtractor Module:</a:t>
            </a:r>
            <a:endParaRPr/>
          </a:p>
        </p:txBody>
      </p:sp>
      <p:sp>
        <p:nvSpPr>
          <p:cNvPr id="285" name="Google Shape;285;p21"/>
          <p:cNvSpPr txBox="1"/>
          <p:nvPr>
            <p:ph idx="1" type="body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have implemented the FP32 rules of addition and subtraction in this module.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then checked the result for Underflow and Overflow.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had an accuracy of 99.75% on the test bench.</a:t>
            </a:r>
            <a:endParaRPr/>
          </a:p>
        </p:txBody>
      </p:sp>
      <p:sp>
        <p:nvSpPr>
          <p:cNvPr id="286" name="Google Shape;286;p2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Adder-Subtractor Module</a:t>
            </a:r>
            <a:endParaRPr/>
          </a:p>
        </p:txBody>
      </p:sp>
      <p:sp>
        <p:nvSpPr>
          <p:cNvPr id="292" name="Google Shape;292;p2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Addition-Normalizer Module:</a:t>
            </a:r>
            <a:endParaRPr/>
          </a:p>
        </p:txBody>
      </p:sp>
      <p:sp>
        <p:nvSpPr>
          <p:cNvPr id="299" name="Google Shape;299;p23"/>
          <p:cNvSpPr txBox="1"/>
          <p:nvPr>
            <p:ph idx="1" type="body"/>
          </p:nvPr>
        </p:nvSpPr>
        <p:spPr>
          <a:xfrm>
            <a:off x="1207800" y="17963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normalized the resulting mantissa by detecting the leading one by locally one-dimensional method in this module.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adjusted the resulting exponent accordingly. Then, we gave the result in IEEE-754 format. </a:t>
            </a:r>
            <a:br>
              <a:rPr lang="en"/>
            </a:br>
            <a:r>
              <a:rPr lang="en"/>
              <a:t> 	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 				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-2286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then checked the result for Underflow and Overflow.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had an accuracy of 99.75% on the test bench.</a:t>
            </a:r>
            <a:endParaRPr/>
          </a:p>
        </p:txBody>
      </p:sp>
      <p:sp>
        <p:nvSpPr>
          <p:cNvPr id="300" name="Google Shape;300;p2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Addition-Normalizer Module</a:t>
            </a:r>
            <a:endParaRPr/>
          </a:p>
        </p:txBody>
      </p:sp>
      <p:sp>
        <p:nvSpPr>
          <p:cNvPr id="306" name="Google Shape;306;p2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Multiplier</a:t>
            </a:r>
            <a:r>
              <a:rPr lang="en"/>
              <a:t> Module:</a:t>
            </a:r>
            <a:endParaRPr/>
          </a:p>
        </p:txBody>
      </p:sp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Multiplies the mantissas of A and B.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The speed of the operation is determined by the 24*24 bit multiplier which is used to calculate the resulting 48 bit mantissa.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Since, this is the most intensive operation, it is the slowest hence, the rate determining step.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Multiplier Module</a:t>
            </a:r>
            <a:endParaRPr/>
          </a:p>
        </p:txBody>
      </p:sp>
      <p:sp>
        <p:nvSpPr>
          <p:cNvPr id="320" name="Google Shape;320;p2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Multiplication-Normalizer Module</a:t>
            </a:r>
            <a:endParaRPr/>
          </a:p>
        </p:txBody>
      </p:sp>
      <p:sp>
        <p:nvSpPr>
          <p:cNvPr id="328" name="Google Shape;328;p2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Divider</a:t>
            </a:r>
            <a:r>
              <a:rPr lang="en"/>
              <a:t> Module:</a:t>
            </a:r>
            <a:endParaRPr/>
          </a:p>
        </p:txBody>
      </p:sp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1207800" y="17023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400"/>
              <a:buChar char="⬥"/>
            </a:pPr>
            <a:r>
              <a:rPr lang="en">
                <a:latin typeface="Inria Sans"/>
                <a:ea typeface="Inria Sans"/>
                <a:cs typeface="Inria Sans"/>
                <a:sym typeface="Inria Sans"/>
              </a:rPr>
              <a:t>We first shift the dividend by 1 towards the left. Then, we subtract the divisor. </a:t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ria Sans"/>
              <a:ea typeface="Inria Sans"/>
              <a:cs typeface="Inria Sans"/>
              <a:sym typeface="Inria Sans"/>
            </a:endParaRPr>
          </a:p>
          <a:p>
            <a:pPr indent="-3810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2400"/>
              <a:buChar char="⬥"/>
            </a:pPr>
            <a:r>
              <a:rPr lang="en">
                <a:latin typeface="Inria Sans"/>
                <a:ea typeface="Inria Sans"/>
                <a:cs typeface="Inria Sans"/>
                <a:sym typeface="Inria Sans"/>
              </a:rPr>
              <a:t>We then place the carry as the Least Significant Bit of the intermediate answer. We do this procedure 24 times.</a:t>
            </a: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	</a:t>
            </a:r>
            <a:endParaRPr/>
          </a:p>
        </p:txBody>
      </p:sp>
      <p:sp>
        <p:nvSpPr>
          <p:cNvPr id="337" name="Google Shape;337;p2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Divider Module</a:t>
            </a:r>
            <a:endParaRPr/>
          </a:p>
        </p:txBody>
      </p:sp>
      <p:sp>
        <p:nvSpPr>
          <p:cNvPr id="343" name="Google Shape;343;p2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1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Reciprocal</a:t>
            </a:r>
            <a:r>
              <a:rPr lang="en"/>
              <a:t> Module:</a:t>
            </a:r>
            <a:endParaRPr/>
          </a:p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>
            <a:off x="1207800" y="15518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module was used to calculate the reciprocal of B.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Together with the Multiplier Module, this gives the Divider Module.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Its result had to be checked and handled for Underflow and Overflow.</a:t>
            </a:r>
            <a:endParaRPr/>
          </a:p>
        </p:txBody>
      </p:sp>
      <p:sp>
        <p:nvSpPr>
          <p:cNvPr id="352" name="Google Shape;352;p3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6" name="Google Shape;206;p1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introduce you to our project.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Reciprocal Module</a:t>
            </a:r>
            <a:endParaRPr/>
          </a:p>
        </p:txBody>
      </p:sp>
      <p:sp>
        <p:nvSpPr>
          <p:cNvPr id="358" name="Google Shape;358;p3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as a whole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This is the Block diagram of the complete ALU </a:t>
            </a:r>
            <a:endParaRPr/>
          </a:p>
        </p:txBody>
      </p:sp>
      <p:sp>
        <p:nvSpPr>
          <p:cNvPr id="371" name="Google Shape;371;p3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75" y="385524"/>
            <a:ext cx="8839200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75" y="385525"/>
            <a:ext cx="8839200" cy="3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</a:t>
            </a:r>
            <a:endParaRPr/>
          </a:p>
        </p:txBody>
      </p:sp>
      <p:sp>
        <p:nvSpPr>
          <p:cNvPr id="379" name="Google Shape;379;p34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discuss the Simulation Results of our testbenches.</a:t>
            </a:r>
            <a:endParaRPr/>
          </a:p>
        </p:txBody>
      </p:sp>
      <p:sp>
        <p:nvSpPr>
          <p:cNvPr id="380" name="Google Shape;380;p34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ran around 1000 tests each for each operation’s testbenches.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Except Multiply, Divide, we received very high accuracies for all of our operations.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The problem of Overflow and Underflow plagued the Multiply and Divide operations.</a:t>
            </a:r>
            <a:endParaRPr/>
          </a:p>
        </p:txBody>
      </p:sp>
      <p:sp>
        <p:nvSpPr>
          <p:cNvPr id="387" name="Google Shape;387;p3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6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The Accuracy results for all of the testbenches</a:t>
            </a:r>
            <a:endParaRPr/>
          </a:p>
        </p:txBody>
      </p:sp>
      <p:graphicFrame>
        <p:nvGraphicFramePr>
          <p:cNvPr id="394" name="Google Shape;394;p36"/>
          <p:cNvGraphicFramePr/>
          <p:nvPr/>
        </p:nvGraphicFramePr>
        <p:xfrm>
          <a:off x="851175" y="47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{5E28AA08-6F16-4E90-83B0-B214D0D2DC75}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Operation Name 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(Code)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failed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passed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Total no. of tests failed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7376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Accuracy (in %)</a:t>
                      </a:r>
                      <a:endParaRPr b="1" sz="1200">
                        <a:solidFill>
                          <a:srgbClr val="07376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Addition                 (000)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998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99.8%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Subtraction            (001)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997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3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99.7%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Multiplication         (011)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752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248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75.2%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Division                 (010)</a:t>
                      </a:r>
                      <a:endParaRPr b="1"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766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234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76.6%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 </a:t>
                      </a: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AND                      (100)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OR                          (101)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Bitwise-</a:t>
                      </a:r>
                      <a:r>
                        <a:rPr lang="en" sz="1200"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NOT                       (110)</a:t>
                      </a:r>
                      <a:endParaRPr sz="1200"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0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Carrois Gothic"/>
                          <a:ea typeface="Carrois Gothic"/>
                          <a:cs typeface="Carrois Gothic"/>
                          <a:sym typeface="Carrois Gothic"/>
                        </a:rPr>
                        <a:t>100%</a:t>
                      </a:r>
                      <a:endParaRPr sz="1200">
                        <a:solidFill>
                          <a:srgbClr val="434343"/>
                        </a:solidFill>
                        <a:latin typeface="Carrois Gothic"/>
                        <a:ea typeface="Carrois Gothic"/>
                        <a:cs typeface="Carrois Gothic"/>
                        <a:sym typeface="Carrois Gothic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Waveforms</a:t>
            </a:r>
            <a:endParaRPr/>
          </a:p>
        </p:txBody>
      </p:sp>
      <p:sp>
        <p:nvSpPr>
          <p:cNvPr id="400" name="Google Shape;400;p37"/>
          <p:cNvSpPr txBox="1"/>
          <p:nvPr>
            <p:ph idx="1" type="body"/>
          </p:nvPr>
        </p:nvSpPr>
        <p:spPr>
          <a:xfrm>
            <a:off x="1207800" y="187209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ran the simulations on Vivado with a clock of time period 1ns.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 got the Waveforms for all of our test benches.</a:t>
            </a:r>
            <a:endParaRPr/>
          </a:p>
        </p:txBody>
      </p:sp>
      <p:sp>
        <p:nvSpPr>
          <p:cNvPr id="401" name="Google Shape;401;p3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Waveform:</a:t>
            </a:r>
            <a:endParaRPr/>
          </a:p>
        </p:txBody>
      </p:sp>
      <p:sp>
        <p:nvSpPr>
          <p:cNvPr id="407" name="Google Shape;407;p38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" name="Google Shape;4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</a:t>
            </a:r>
            <a:r>
              <a:rPr lang="en"/>
              <a:t> Waveform:</a:t>
            </a:r>
            <a:endParaRPr/>
          </a:p>
        </p:txBody>
      </p:sp>
      <p:sp>
        <p:nvSpPr>
          <p:cNvPr id="415" name="Google Shape;415;p39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</a:t>
            </a:r>
            <a:r>
              <a:rPr lang="en"/>
              <a:t>tion Waveform:</a:t>
            </a:r>
            <a:endParaRPr/>
          </a:p>
        </p:txBody>
      </p:sp>
      <p:sp>
        <p:nvSpPr>
          <p:cNvPr id="424" name="Google Shape;424;p40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6" name="Google Shape;4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05050"/>
            <a:ext cx="6681350" cy="30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IEEE-754 Format:</a:t>
            </a:r>
            <a:endParaRPr/>
          </a:p>
        </p:txBody>
      </p:sp>
      <p:sp>
        <p:nvSpPr>
          <p:cNvPr id="213" name="Google Shape;213;p14"/>
          <p:cNvSpPr txBox="1"/>
          <p:nvPr>
            <p:ph idx="1" type="body"/>
          </p:nvPr>
        </p:nvSpPr>
        <p:spPr>
          <a:xfrm>
            <a:off x="1207850" y="1430150"/>
            <a:ext cx="6728400" cy="79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sz="1800"/>
              <a:t>The </a:t>
            </a:r>
            <a:r>
              <a:rPr lang="en" sz="1800">
                <a:solidFill>
                  <a:srgbClr val="FFFF00"/>
                </a:solidFill>
              </a:rPr>
              <a:t>IEEE-754 Single Precision</a:t>
            </a:r>
            <a:r>
              <a:rPr lang="en" sz="1800"/>
              <a:t> Floating point format is used to represent a large range of numbers with limited computational or storage resources.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2696250"/>
            <a:ext cx="60198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/>
        </p:nvSpPr>
        <p:spPr>
          <a:xfrm>
            <a:off x="1562100" y="3845850"/>
            <a:ext cx="64035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The numbers are stored in 32 bits, where the first bit denotes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sign</a:t>
            </a: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, the next 8 denote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exponent</a:t>
            </a: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, and the rest of them denote the </a:t>
            </a:r>
            <a:r>
              <a:rPr lang="en" sz="2000">
                <a:solidFill>
                  <a:srgbClr val="FFFF00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mantissa</a:t>
            </a:r>
            <a:r>
              <a:rPr lang="en" sz="20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.</a:t>
            </a:r>
            <a:endParaRPr sz="20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</a:t>
            </a:r>
            <a:r>
              <a:rPr lang="en"/>
              <a:t>ion Waveform:</a:t>
            </a:r>
            <a:endParaRPr/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5" name="Google Shape;4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76275"/>
            <a:ext cx="6728400" cy="29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AND</a:t>
            </a:r>
            <a:r>
              <a:rPr lang="en"/>
              <a:t> Waveform:</a:t>
            </a:r>
            <a:endParaRPr/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4" name="Google Shape;4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OR</a:t>
            </a:r>
            <a:r>
              <a:rPr lang="en"/>
              <a:t> Waveform:</a:t>
            </a:r>
            <a:endParaRPr/>
          </a:p>
        </p:txBody>
      </p:sp>
      <p:sp>
        <p:nvSpPr>
          <p:cNvPr id="451" name="Google Shape;451;p43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3" name="Google Shape;4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Bitwise NOT </a:t>
            </a:r>
            <a:r>
              <a:rPr lang="en"/>
              <a:t>Waveform:</a:t>
            </a:r>
            <a:endParaRPr/>
          </a:p>
        </p:txBody>
      </p:sp>
      <p:sp>
        <p:nvSpPr>
          <p:cNvPr id="460" name="Google Shape;460;p44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2" name="Google Shape;4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30150"/>
            <a:ext cx="6728400" cy="30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30150"/>
            <a:ext cx="6728400" cy="3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69" name="Google Shape;469;p4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0" name="Google Shape;470;p45"/>
          <p:cNvGrpSpPr/>
          <p:nvPr/>
        </p:nvGrpSpPr>
        <p:grpSpPr>
          <a:xfrm rot="10800000">
            <a:off x="5792726" y="1109758"/>
            <a:ext cx="3343816" cy="2454495"/>
            <a:chOff x="291713" y="847485"/>
            <a:chExt cx="489987" cy="351315"/>
          </a:xfrm>
        </p:grpSpPr>
        <p:sp>
          <p:nvSpPr>
            <p:cNvPr id="471" name="Google Shape;471;p45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45"/>
          <p:cNvSpPr/>
          <p:nvPr/>
        </p:nvSpPr>
        <p:spPr>
          <a:xfrm>
            <a:off x="6472909" y="1953288"/>
            <a:ext cx="708175" cy="767431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74" name="Google Shape;474;p45"/>
          <p:cNvSpPr txBox="1"/>
          <p:nvPr>
            <p:ph idx="4294967295" type="subTitle"/>
          </p:nvPr>
        </p:nvSpPr>
        <p:spPr>
          <a:xfrm>
            <a:off x="909475" y="1517100"/>
            <a:ext cx="4506000" cy="28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b="1" lang="en" sz="1800">
                <a:solidFill>
                  <a:schemeClr val="accent4"/>
                </a:solidFill>
              </a:rPr>
              <a:t>The </a:t>
            </a:r>
            <a:r>
              <a:rPr b="1" lang="en" sz="1800">
                <a:solidFill>
                  <a:srgbClr val="FFFFFF"/>
                </a:solidFill>
              </a:rPr>
              <a:t>Floating-Point Single-Precision ALU</a:t>
            </a:r>
            <a:r>
              <a:rPr b="1" lang="en" sz="1800">
                <a:solidFill>
                  <a:schemeClr val="accent4"/>
                </a:solidFill>
              </a:rPr>
              <a:t> has been discussed extensively in depth.</a:t>
            </a:r>
            <a:endParaRPr b="1" sz="1800">
              <a:solidFill>
                <a:schemeClr val="accent4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b="1" lang="en" sz="1800">
                <a:solidFill>
                  <a:schemeClr val="accent4"/>
                </a:solidFill>
              </a:rPr>
              <a:t>A </a:t>
            </a:r>
            <a:r>
              <a:rPr b="1" lang="en" sz="1800">
                <a:solidFill>
                  <a:srgbClr val="FFFFFF"/>
                </a:solidFill>
              </a:rPr>
              <a:t>suitable algorithm</a:t>
            </a:r>
            <a:r>
              <a:rPr b="1" lang="en" sz="1800">
                <a:solidFill>
                  <a:schemeClr val="accent4"/>
                </a:solidFill>
              </a:rPr>
              <a:t> has been developed to successfully carry out various arithmetic and logic operations.</a:t>
            </a:r>
            <a:endParaRPr b="1" sz="1800">
              <a:solidFill>
                <a:schemeClr val="accent4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</a:endParaRPr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⬥"/>
            </a:pPr>
            <a:r>
              <a:rPr b="1" lang="en" sz="1800">
                <a:solidFill>
                  <a:schemeClr val="accent4"/>
                </a:solidFill>
              </a:rPr>
              <a:t>The algorithm has been implemented in a </a:t>
            </a:r>
            <a:r>
              <a:rPr b="1" lang="en" sz="1800">
                <a:solidFill>
                  <a:srgbClr val="FFFFFF"/>
                </a:solidFill>
              </a:rPr>
              <a:t>pipelined</a:t>
            </a:r>
            <a:r>
              <a:rPr b="1" lang="en" sz="1800">
                <a:solidFill>
                  <a:schemeClr val="accent4"/>
                </a:solidFill>
              </a:rPr>
              <a:t> way so as to minimize delay and maximize computational efficiency.</a:t>
            </a:r>
            <a:endParaRPr b="1"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ctrTitle"/>
          </p:nvPr>
        </p:nvSpPr>
        <p:spPr>
          <a:xfrm>
            <a:off x="1823925" y="2066377"/>
            <a:ext cx="6634200" cy="839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 Members</a:t>
            </a:r>
            <a:endParaRPr/>
          </a:p>
        </p:txBody>
      </p:sp>
      <p:sp>
        <p:nvSpPr>
          <p:cNvPr id="480" name="Google Shape;480;p46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/>
          <p:nvPr/>
        </p:nvSpPr>
        <p:spPr>
          <a:xfrm>
            <a:off x="5331550" y="1053150"/>
            <a:ext cx="1908900" cy="267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7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Aaryan Garg</a:t>
            </a:r>
            <a:endParaRPr/>
          </a:p>
        </p:txBody>
      </p:sp>
      <p:sp>
        <p:nvSpPr>
          <p:cNvPr id="487" name="Google Shape;487;p47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19116001</a:t>
            </a:r>
            <a:endParaRPr/>
          </a:p>
        </p:txBody>
      </p:sp>
      <p:pic>
        <p:nvPicPr>
          <p:cNvPr id="488" name="Google Shape;4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575" y="1211925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9" name="Google Shape;489;p47"/>
          <p:cNvSpPr txBox="1"/>
          <p:nvPr/>
        </p:nvSpPr>
        <p:spPr>
          <a:xfrm>
            <a:off x="714625" y="2066375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Sagnik Majumdar</a:t>
            </a:r>
            <a:endParaRPr/>
          </a:p>
        </p:txBody>
      </p:sp>
      <p:sp>
        <p:nvSpPr>
          <p:cNvPr id="495" name="Google Shape;495;p48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19116063</a:t>
            </a:r>
            <a:endParaRPr/>
          </a:p>
        </p:txBody>
      </p:sp>
      <p:sp>
        <p:nvSpPr>
          <p:cNvPr id="496" name="Google Shape;496;p48"/>
          <p:cNvSpPr/>
          <p:nvPr/>
        </p:nvSpPr>
        <p:spPr>
          <a:xfrm>
            <a:off x="6445638" y="1236450"/>
            <a:ext cx="1908900" cy="2670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525" y="1413100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8" name="Google Shape;4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525" y="1413100"/>
            <a:ext cx="1519125" cy="2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8"/>
          <p:cNvSpPr txBox="1"/>
          <p:nvPr/>
        </p:nvSpPr>
        <p:spPr>
          <a:xfrm>
            <a:off x="714625" y="2066375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Pereira Smith</a:t>
            </a:r>
            <a:endParaRPr/>
          </a:p>
        </p:txBody>
      </p:sp>
      <p:sp>
        <p:nvSpPr>
          <p:cNvPr id="505" name="Google Shape;505;p49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19116047</a:t>
            </a:r>
            <a:endParaRPr/>
          </a:p>
        </p:txBody>
      </p:sp>
      <p:sp>
        <p:nvSpPr>
          <p:cNvPr id="506" name="Google Shape;506;p49"/>
          <p:cNvSpPr/>
          <p:nvPr/>
        </p:nvSpPr>
        <p:spPr>
          <a:xfrm>
            <a:off x="5679475" y="1236450"/>
            <a:ext cx="2125200" cy="2670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500" y="1395225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8" name="Google Shape;5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500" y="1395225"/>
            <a:ext cx="1737625" cy="2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9"/>
          <p:cNvSpPr txBox="1"/>
          <p:nvPr/>
        </p:nvSpPr>
        <p:spPr>
          <a:xfrm>
            <a:off x="716575" y="2053350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Divyank Beniwal</a:t>
            </a:r>
            <a:endParaRPr/>
          </a:p>
        </p:txBody>
      </p:sp>
      <p:sp>
        <p:nvSpPr>
          <p:cNvPr id="515" name="Google Shape;515;p50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19116022</a:t>
            </a:r>
            <a:endParaRPr/>
          </a:p>
        </p:txBody>
      </p:sp>
      <p:sp>
        <p:nvSpPr>
          <p:cNvPr id="516" name="Google Shape;516;p50"/>
          <p:cNvSpPr/>
          <p:nvPr/>
        </p:nvSpPr>
        <p:spPr>
          <a:xfrm>
            <a:off x="6234250" y="1236450"/>
            <a:ext cx="2078100" cy="2670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275" y="1395225"/>
            <a:ext cx="1519125" cy="2317309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8" name="Google Shape;51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4275" y="1395225"/>
            <a:ext cx="1719715" cy="23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0"/>
          <p:cNvSpPr txBox="1"/>
          <p:nvPr/>
        </p:nvSpPr>
        <p:spPr>
          <a:xfrm>
            <a:off x="714625" y="2066375"/>
            <a:ext cx="9027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Inria Sans"/>
              <a:buChar char="⬥"/>
            </a:pP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An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Arithmetic-Logic Unit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(ALU) is a combinational digital electronic circuit and represents the fundamental building block of the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Central Processing Unit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(CPU) of a computer. </a:t>
            </a:r>
            <a:endParaRPr sz="2000">
              <a:latin typeface="Inria Sans"/>
              <a:ea typeface="Inria Sans"/>
              <a:cs typeface="Inria Sans"/>
              <a:sym typeface="Inria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Inria Sans"/>
              <a:buChar char="⬥"/>
            </a:pP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An ALU performs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Addition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Subtraction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Multiplication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Division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and Bitwise logical operations such as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AND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OR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, </a:t>
            </a:r>
            <a:r>
              <a:rPr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NOT</a:t>
            </a:r>
            <a:r>
              <a:rPr lang="en" sz="2000">
                <a:latin typeface="Inria Sans"/>
                <a:ea typeface="Inria Sans"/>
                <a:cs typeface="Inria Sans"/>
                <a:sym typeface="Inria Sans"/>
              </a:rPr>
              <a:t> on numbers in the IEEE-754 format.</a:t>
            </a:r>
            <a:endParaRPr sz="200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23" name="Google Shape;223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</a:t>
            </a:r>
            <a:r>
              <a:rPr lang="en"/>
              <a:t> of Decimal to Floating Point</a:t>
            </a:r>
            <a:endParaRPr/>
          </a:p>
        </p:txBody>
      </p:sp>
      <p:sp>
        <p:nvSpPr>
          <p:cNvPr id="229" name="Google Shape;229;p1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0" name="Google Shape;230;p16"/>
          <p:cNvGrpSpPr/>
          <p:nvPr/>
        </p:nvGrpSpPr>
        <p:grpSpPr>
          <a:xfrm>
            <a:off x="5632317" y="1646975"/>
            <a:ext cx="3305700" cy="3496525"/>
            <a:chOff x="5632317" y="1189775"/>
            <a:chExt cx="3305700" cy="3496525"/>
          </a:xfrm>
        </p:grpSpPr>
        <p:sp>
          <p:nvSpPr>
            <p:cNvPr id="231" name="Google Shape;231;p16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A74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EAD1DC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Placing Signed Bit</a:t>
              </a:r>
              <a:endParaRPr sz="2000">
                <a:solidFill>
                  <a:srgbClr val="EAD1DC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2" name="Google Shape;232;p16"/>
            <p:cNvSpPr txBox="1"/>
            <p:nvPr/>
          </p:nvSpPr>
          <p:spPr>
            <a:xfrm>
              <a:off x="6063638" y="207060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Place a signed bit (0 for +ve, 1 for -ve)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Then exponent value followed by mantissa.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233" name="Google Shape;233;p16"/>
          <p:cNvGrpSpPr/>
          <p:nvPr/>
        </p:nvGrpSpPr>
        <p:grpSpPr>
          <a:xfrm>
            <a:off x="0" y="1647189"/>
            <a:ext cx="3546900" cy="3496311"/>
            <a:chOff x="0" y="1189989"/>
            <a:chExt cx="3546900" cy="3496311"/>
          </a:xfrm>
        </p:grpSpPr>
        <p:sp>
          <p:nvSpPr>
            <p:cNvPr id="234" name="Google Shape;234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426C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9DAF8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Decimal to Binary</a:t>
              </a:r>
              <a:endParaRPr sz="2000">
                <a:solidFill>
                  <a:srgbClr val="C9DAF8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486086" y="2070600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Convert Decimal to Binary form.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Shift radix point until there remains only one bit to the left.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2944204" y="1646975"/>
            <a:ext cx="3305700" cy="3291350"/>
            <a:chOff x="2944204" y="1189775"/>
            <a:chExt cx="3305700" cy="3291350"/>
          </a:xfrm>
        </p:grpSpPr>
        <p:sp>
          <p:nvSpPr>
            <p:cNvPr id="237" name="Google Shape;237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8971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D9D2E9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Mantissa and Exponent</a:t>
              </a:r>
              <a:r>
                <a:rPr lang="en" sz="2000">
                  <a:solidFill>
                    <a:srgbClr val="54FF00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</a:t>
              </a:r>
              <a:endParaRPr sz="2000">
                <a:solidFill>
                  <a:srgbClr val="54FF00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238" name="Google Shape;238;p16"/>
            <p:cNvSpPr txBox="1"/>
            <p:nvPr/>
          </p:nvSpPr>
          <p:spPr>
            <a:xfrm>
              <a:off x="3453900" y="2057125"/>
              <a:ext cx="2250000" cy="24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Number after the radix is mantissa.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  <a:p>
              <a:pPr indent="-3365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Inria Sans Light"/>
                <a:buChar char="●"/>
              </a:pPr>
              <a:r>
                <a:rPr lang="en" sz="17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If radix is shifted X times then exponent value is 127+X (in binary)</a:t>
              </a:r>
              <a:endParaRPr sz="17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Addition/Subtraction operations: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174950" y="2642250"/>
            <a:ext cx="1010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FE2F3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246" name="Google Shape;2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90856"/>
            <a:ext cx="68103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operations:</a:t>
            </a:r>
            <a:endParaRPr/>
          </a:p>
        </p:txBody>
      </p:sp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50" y="1490856"/>
            <a:ext cx="681037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850" y="1490850"/>
            <a:ext cx="6810374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50" y="1490850"/>
            <a:ext cx="6810376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9"/>
          <p:cNvGrpSpPr/>
          <p:nvPr/>
        </p:nvGrpSpPr>
        <p:grpSpPr>
          <a:xfrm rot="10800000">
            <a:off x="6959750" y="347795"/>
            <a:ext cx="2184262" cy="1528570"/>
            <a:chOff x="291713" y="847485"/>
            <a:chExt cx="489987" cy="351315"/>
          </a:xfrm>
        </p:grpSpPr>
        <p:sp>
          <p:nvSpPr>
            <p:cNvPr id="261" name="Google Shape;261;p19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1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 Faced</a:t>
            </a:r>
            <a:endParaRPr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945650" y="1798825"/>
            <a:ext cx="6680400" cy="315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b="1"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Challenges during learning</a:t>
            </a:r>
            <a:r>
              <a:rPr b="1" lang="en" sz="2000">
                <a:latin typeface="Inria Sans"/>
                <a:ea typeface="Inria Sans"/>
                <a:cs typeface="Inria Sans"/>
                <a:sym typeface="Inria Sans"/>
              </a:rPr>
              <a:t> </a:t>
            </a:r>
            <a:r>
              <a:rPr lang="en" sz="2000"/>
              <a:t>Verilog due to limited Internet facilities and frequent power-cuts.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⬥"/>
            </a:pPr>
            <a:r>
              <a:rPr b="1"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Novice errors</a:t>
            </a:r>
            <a:r>
              <a:rPr lang="en" sz="2000"/>
              <a:t> in writing the Verilog code due to a lot of Compile-time errors and writing the wrong code.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⬥"/>
            </a:pPr>
            <a:r>
              <a:rPr b="1" lang="en" sz="2000">
                <a:solidFill>
                  <a:srgbClr val="FFFF00"/>
                </a:solidFill>
                <a:latin typeface="Inria Sans"/>
                <a:ea typeface="Inria Sans"/>
                <a:cs typeface="Inria Sans"/>
                <a:sym typeface="Inria Sans"/>
              </a:rPr>
              <a:t>Underflow and Overflow</a:t>
            </a:r>
            <a:r>
              <a:rPr lang="en" sz="2000"/>
              <a:t> troubled our multiplier and divider module quite a lot throughout testing. It was significantly reduced though.</a:t>
            </a:r>
            <a:endParaRPr sz="2000"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>
            <a:off x="7408940" y="831548"/>
            <a:ext cx="473258" cy="561091"/>
            <a:chOff x="5526246" y="1011207"/>
            <a:chExt cx="592758" cy="720086"/>
          </a:xfrm>
        </p:grpSpPr>
        <p:sp>
          <p:nvSpPr>
            <p:cNvPr id="267" name="Google Shape;267;p1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78" name="Google Shape;278;p20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discuss the architecture of our modules.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