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Inria Sans"/>
      <p:regular r:id="rId46"/>
      <p:bold r:id="rId47"/>
      <p:italic r:id="rId48"/>
      <p:boldItalic r:id="rId49"/>
    </p:embeddedFont>
    <p:embeddedFont>
      <p:font typeface="Saira SemiCondensed Medium"/>
      <p:regular r:id="rId50"/>
      <p:bold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Titillium Web"/>
      <p:regular r:id="rId56"/>
      <p:bold r:id="rId57"/>
      <p:italic r:id="rId58"/>
      <p:boldItalic r:id="rId59"/>
    </p:embeddedFont>
    <p:embeddedFont>
      <p:font typeface="Saira Semi Condensed"/>
      <p:regular r:id="rId60"/>
      <p:bold r:id="rId61"/>
    </p:embeddedFont>
    <p:embeddedFont>
      <p:font typeface="Inria Sans Light"/>
      <p:regular r:id="rId62"/>
      <p:bold r:id="rId63"/>
      <p:italic r:id="rId64"/>
      <p:boldItalic r:id="rId65"/>
    </p:embeddedFont>
    <p:embeddedFont>
      <p:font typeface="Carrois Gothic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SAGNIK MAJUMDAR"/>
  <p:cmAuthor clrIdx="1" id="1" initials="" lastIdx="1" name="The Rebel"/>
  <p:cmAuthor clrIdx="2" id="2" initials="" lastIdx="1" name="dopeAI"/>
  <p:cmAuthor clrIdx="3" id="3" initials="" lastIdx="1" name="vergil ja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7DDCD3-9A26-4D6C-95FD-344ADDFCE5BD}">
  <a:tblStyle styleId="{9E7DDCD3-9A26-4D6C-95FD-344ADDFCE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Inria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InriaSans-italic.fntdata"/><Relationship Id="rId47" Type="http://schemas.openxmlformats.org/officeDocument/2006/relationships/font" Target="fonts/InriaSans-bold.fntdata"/><Relationship Id="rId49" Type="http://schemas.openxmlformats.org/officeDocument/2006/relationships/font" Target="fonts/Inria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riaSansLight-regular.fntdata"/><Relationship Id="rId61" Type="http://schemas.openxmlformats.org/officeDocument/2006/relationships/font" Target="fonts/SairaSemiCondensed-bold.fntdata"/><Relationship Id="rId20" Type="http://schemas.openxmlformats.org/officeDocument/2006/relationships/slide" Target="slides/slide14.xml"/><Relationship Id="rId64" Type="http://schemas.openxmlformats.org/officeDocument/2006/relationships/font" Target="fonts/InriaSansLight-italic.fntdata"/><Relationship Id="rId63" Type="http://schemas.openxmlformats.org/officeDocument/2006/relationships/font" Target="fonts/InriaSansLight-bold.fntdata"/><Relationship Id="rId22" Type="http://schemas.openxmlformats.org/officeDocument/2006/relationships/slide" Target="slides/slide16.xml"/><Relationship Id="rId66" Type="http://schemas.openxmlformats.org/officeDocument/2006/relationships/font" Target="fonts/CarroisGothic-regular.fntdata"/><Relationship Id="rId21" Type="http://schemas.openxmlformats.org/officeDocument/2006/relationships/slide" Target="slides/slide15.xml"/><Relationship Id="rId65" Type="http://schemas.openxmlformats.org/officeDocument/2006/relationships/font" Target="fonts/InriaSans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airaSemiCondense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airaSemiCondensedMedium-bold.fntdata"/><Relationship Id="rId50" Type="http://schemas.openxmlformats.org/officeDocument/2006/relationships/font" Target="fonts/SairaSemiCondensedMedium-regular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57" Type="http://schemas.openxmlformats.org/officeDocument/2006/relationships/font" Target="fonts/TitilliumWeb-bold.fntdata"/><Relationship Id="rId12" Type="http://schemas.openxmlformats.org/officeDocument/2006/relationships/slide" Target="slides/slide6.xml"/><Relationship Id="rId56" Type="http://schemas.openxmlformats.org/officeDocument/2006/relationships/font" Target="fonts/TitilliumWeb-regular.fntdata"/><Relationship Id="rId15" Type="http://schemas.openxmlformats.org/officeDocument/2006/relationships/slide" Target="slides/slide9.xml"/><Relationship Id="rId59" Type="http://schemas.openxmlformats.org/officeDocument/2006/relationships/font" Target="fonts/TitilliumWeb-boldItalic.fntdata"/><Relationship Id="rId14" Type="http://schemas.openxmlformats.org/officeDocument/2006/relationships/slide" Target="slides/slide8.xml"/><Relationship Id="rId58" Type="http://schemas.openxmlformats.org/officeDocument/2006/relationships/font" Target="fonts/TitilliumWeb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14T07:50:12.459">
    <p:pos x="2784" y="2445"/>
    <p:text>ig Smith wants "Bernard" to be omitted</p:text>
  </p:cm>
  <p:cm authorId="1" idx="1" dt="2020-06-14T07:50:12.459">
    <p:pos x="2784" y="2445"/>
    <p:text>Yes, for uniformity in out names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6-14T08:03:18.601">
    <p:pos x="760" y="900"/>
    <p:text>"logic" and not logical</p:text>
  </p:cm>
  <p:cm authorId="2" idx="1" dt="2020-06-14T08:03:18.601">
    <p:pos x="760" y="900"/>
    <p:text>Logical hi toh hota hai? Logical AND etc.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3" idx="1" dt="2020-06-14T08:06:53.562">
    <p:pos x="760" y="900"/>
    <p:text>I am not sure but 1st point seams a bit odd.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d6982bc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d6982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d6982bc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d6982b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d6982bc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d6982b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8d6982bc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8d6982b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d6982bc1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8d6982b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d6982bc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8d6982b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8d6982bc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8d6982b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d6982bc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d6982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d6982bc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d6982b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d6982bc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d6982b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d6982bc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d6982b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d6982bc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8d6982b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8d6982bc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8d6982b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d6982bc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8d6982b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d6982bc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8d6982b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8d6982bc1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8d6982b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d6982bc1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8d6982b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d6982bc1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8d6982bc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d6982bc1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8d6982b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8d6982bc1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8d6982b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8d6982bc1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8d6982bc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ce009e9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ce009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8d6982bc1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8d6982b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8d6982bc1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8d6982bc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8d6982bc1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8d6982b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8d6982bc1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8d6982b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65c1d4c8a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65c1d4c8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8d6982bc1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8d6982bc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8d6982bc1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8d6982b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d6982bc1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8d6982bc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d6982bc1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8d6982bc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ce009e9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ce009e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c57a2a1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c57a2a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c57a2a1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8c57a2a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c57a2a1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c57a2a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d6982b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d6982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Precision Floating Point ALU in Verilog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420525" y="3882000"/>
            <a:ext cx="4274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Divyank Beniwal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Sagnik Majumdar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Pereira Smith • Aaryan Garg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50" y="1771275"/>
            <a:ext cx="1687075" cy="1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Adder-Subtractor Module:</a:t>
            </a:r>
            <a:endParaRPr/>
          </a:p>
        </p:txBody>
      </p:sp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have implemented the FP32 rules of addition and subtraction in this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286" name="Google Shape;286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Adder-Subtractor Module</a:t>
            </a:r>
            <a:endParaRPr/>
          </a:p>
        </p:txBody>
      </p:sp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Addition-Normalizer Module: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1207800" y="17963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normalized the resulting mantissa by detecting the leading one by locally one-dimensional method in this module.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adjusted the resulting exponent accordingly. Then, we gave the result in IEEE-754 format. </a:t>
            </a: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Addition-Normalizer Module</a:t>
            </a:r>
            <a:endParaRPr/>
          </a:p>
        </p:txBody>
      </p: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r>
              <a:rPr lang="en"/>
              <a:t> Module: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Multiplies the mantissas of A and B.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speed of the operation is determined by the 24*24 bit multiplier which is used to calculate the resulting 48 bit mantissa.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Since, this is the most intensive operation, it is the slowest hence, the rate determining step.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Multiplier Module</a:t>
            </a:r>
            <a:endParaRPr/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Multiplication-Normalizer Module</a:t>
            </a:r>
            <a:endParaRPr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r>
              <a:rPr lang="en"/>
              <a:t> Module: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1207800" y="17023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first shift the dividend by 1 towards the left. Then, we subtract the divisor. </a:t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then place the carry as the Least Significant Bit of the intermediate answer. We do this procedure 24 times.</a:t>
            </a: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	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Divider Module</a:t>
            </a:r>
            <a:endParaRPr/>
          </a:p>
        </p:txBody>
      </p:sp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1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</a:t>
            </a:r>
            <a:r>
              <a:rPr lang="en"/>
              <a:t> Module: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was used to calculate the reciprocal of B.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Together with the Multiplier Module, this gives the Divider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Its result had to be checked and handled for Underflow and Overflow.</a:t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introduce you to our project.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Reciprocal Module</a:t>
            </a:r>
            <a:endParaRPr/>
          </a:p>
        </p:txBody>
      </p:sp>
      <p:sp>
        <p:nvSpPr>
          <p:cNvPr id="358" name="Google Shape;358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as a whole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ALU </a:t>
            </a:r>
            <a:endParaRPr/>
          </a:p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379" name="Google Shape;379;p34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Simulation Results of our testbenches.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around 1000 tests each for each operation’s testbenches.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Except Multiply, Divide, we received very high accuracies for all of our operations.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problem of Overflow and Underflow plagued the Multiply and Divide operations.</a:t>
            </a:r>
            <a:endParaRPr/>
          </a:p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Accuracy results for all of the testbenches</a:t>
            </a:r>
            <a:endParaRPr/>
          </a:p>
        </p:txBody>
      </p:sp>
      <p:graphicFrame>
        <p:nvGraphicFramePr>
          <p:cNvPr id="394" name="Google Shape;394;p36"/>
          <p:cNvGraphicFramePr/>
          <p:nvPr/>
        </p:nvGraphicFramePr>
        <p:xfrm>
          <a:off x="851175" y="4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{9E7DDCD3-9A26-4D6C-95FD-344ADDFCE5BD}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Operation Name 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(Code)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passed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Accuracy (in %)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Addition                 (000)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99.8%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Subtraction            (001)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997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3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99.7%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Multiplication         (011)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248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75.2%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Division                 (010)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766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234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76.6%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 </a:t>
                      </a: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AND                      (100)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OR                          (101)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NOT                       (110)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</a:t>
            </a:r>
            <a:endParaRPr/>
          </a:p>
        </p:txBody>
      </p:sp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1207800" y="18720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the simulations on Vivado with a clock of time period 1ns.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got the Waveforms for all of our test benches.</a:t>
            </a:r>
            <a:endParaRPr/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Waveform: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Waveform: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</a:t>
            </a:r>
            <a:r>
              <a:rPr lang="en"/>
              <a:t>tion Waveform: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05050"/>
            <a:ext cx="6681350" cy="3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IEEE-754 Format:</a:t>
            </a:r>
            <a:endParaRPr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1207850" y="1430150"/>
            <a:ext cx="6728400" cy="79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The </a:t>
            </a:r>
            <a:r>
              <a:rPr lang="en" sz="1800">
                <a:solidFill>
                  <a:srgbClr val="FFFF00"/>
                </a:solidFill>
              </a:rPr>
              <a:t>IEEE-754 Single Precision</a:t>
            </a:r>
            <a:r>
              <a:rPr lang="en" sz="1800"/>
              <a:t> Floating point format is used to represent a large range of numbers with limited computational or storage resources.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2696250"/>
            <a:ext cx="60198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1562100" y="3845850"/>
            <a:ext cx="6403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The numbers are stored in 32 bits, where the first bit denotes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sign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the next 8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exponent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and the rest of them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mantissa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.</a:t>
            </a:r>
            <a:endParaRPr sz="20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</a:t>
            </a:r>
            <a:r>
              <a:rPr lang="en"/>
              <a:t>ion Waveform: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76275"/>
            <a:ext cx="6728400" cy="2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</a:t>
            </a:r>
            <a:r>
              <a:rPr lang="en"/>
              <a:t> Waveform: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OR</a:t>
            </a:r>
            <a:r>
              <a:rPr lang="en"/>
              <a:t> Waveform: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NOT </a:t>
            </a:r>
            <a:r>
              <a:rPr lang="en"/>
              <a:t>Waveform:</a:t>
            </a:r>
            <a:endParaRPr/>
          </a:p>
        </p:txBody>
      </p:sp>
      <p:sp>
        <p:nvSpPr>
          <p:cNvPr id="460" name="Google Shape;460;p4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 rot="10800000">
            <a:off x="5792726" y="1109758"/>
            <a:ext cx="3343816" cy="2454495"/>
            <a:chOff x="291713" y="847485"/>
            <a:chExt cx="489987" cy="351315"/>
          </a:xfrm>
        </p:grpSpPr>
        <p:sp>
          <p:nvSpPr>
            <p:cNvPr id="471" name="Google Shape;471;p45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5"/>
          <p:cNvSpPr/>
          <p:nvPr/>
        </p:nvSpPr>
        <p:spPr>
          <a:xfrm>
            <a:off x="6472909" y="1953288"/>
            <a:ext cx="708175" cy="767431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4" name="Google Shape;474;p45"/>
          <p:cNvSpPr txBox="1"/>
          <p:nvPr>
            <p:ph idx="4294967295" type="subTitle"/>
          </p:nvPr>
        </p:nvSpPr>
        <p:spPr>
          <a:xfrm>
            <a:off x="909475" y="1517100"/>
            <a:ext cx="4506000" cy="28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Floating-Point Single-Precision ALU</a:t>
            </a:r>
            <a:r>
              <a:rPr b="1" lang="en" sz="1800">
                <a:solidFill>
                  <a:schemeClr val="accent4"/>
                </a:solidFill>
              </a:rPr>
              <a:t> has been discussed extensively in depth.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suitable algorithm</a:t>
            </a:r>
            <a:r>
              <a:rPr b="1" lang="en" sz="1800">
                <a:solidFill>
                  <a:schemeClr val="accent4"/>
                </a:solidFill>
              </a:rPr>
              <a:t> has been developed to successfully carry out various arithmetic and logic operations.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algorithm has been implemented in a </a:t>
            </a:r>
            <a:r>
              <a:rPr b="1" lang="en" sz="1800">
                <a:solidFill>
                  <a:srgbClr val="FFFFFF"/>
                </a:solidFill>
              </a:rPr>
              <a:t>pipelined</a:t>
            </a:r>
            <a:r>
              <a:rPr b="1" lang="en" sz="1800">
                <a:solidFill>
                  <a:schemeClr val="accent4"/>
                </a:solidFill>
              </a:rPr>
              <a:t> way so as to minimize delay and maximize computational efficiency.</a:t>
            </a:r>
            <a:endParaRPr b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ctrTitle"/>
          </p:nvPr>
        </p:nvSpPr>
        <p:spPr>
          <a:xfrm>
            <a:off x="1823925" y="2066377"/>
            <a:ext cx="6634200" cy="8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Members</a:t>
            </a:r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5331550" y="10531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Aaryan Garg</a:t>
            </a:r>
            <a:endParaRPr/>
          </a:p>
        </p:txBody>
      </p:sp>
      <p:sp>
        <p:nvSpPr>
          <p:cNvPr id="487" name="Google Shape;487;p47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19116001</a:t>
            </a:r>
            <a:endParaRPr/>
          </a:p>
        </p:txBody>
      </p:sp>
      <p:pic>
        <p:nvPicPr>
          <p:cNvPr id="488" name="Google Shape;4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12119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9" name="Google Shape;489;p47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Sagnik Majumdar</a:t>
            </a:r>
            <a:endParaRPr/>
          </a:p>
        </p:txBody>
      </p:sp>
      <p:sp>
        <p:nvSpPr>
          <p:cNvPr id="495" name="Google Shape;495;p48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19116063</a:t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445638" y="12364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525" y="1413100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8" name="Google Shape;4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25" y="1413100"/>
            <a:ext cx="15191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8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Pereira Smith</a:t>
            </a:r>
            <a:endParaRPr/>
          </a:p>
        </p:txBody>
      </p:sp>
      <p:sp>
        <p:nvSpPr>
          <p:cNvPr id="505" name="Google Shape;505;p49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19116047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5679475" y="1236450"/>
            <a:ext cx="2125200" cy="2670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0" y="1395225"/>
            <a:ext cx="17376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9"/>
          <p:cNvSpPr txBox="1"/>
          <p:nvPr/>
        </p:nvSpPr>
        <p:spPr>
          <a:xfrm>
            <a:off x="716575" y="2053350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Divyank Beniwal</a:t>
            </a:r>
            <a:endParaRPr/>
          </a:p>
        </p:txBody>
      </p:sp>
      <p:sp>
        <p:nvSpPr>
          <p:cNvPr id="515" name="Google Shape;515;p5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19116022</a:t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6234250" y="1236450"/>
            <a:ext cx="2078100" cy="2670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75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275" y="1395225"/>
            <a:ext cx="171971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Arithmetic-Logic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(ALU) is a combinational digital electronic circuit and represents the fundamental building block of the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Central Processing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(CPU) of a computer. 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ALU performs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Addition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Subtraction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Multiplication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Division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and Bitwise logical operations such as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AND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OR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on numbers in the IEEE-754 format.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r>
              <a:rPr lang="en"/>
              <a:t> of Decimal to Floating Point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>
            <a:off x="5632317" y="1646975"/>
            <a:ext cx="3305700" cy="3496525"/>
            <a:chOff x="5632317" y="1189775"/>
            <a:chExt cx="3305700" cy="3496525"/>
          </a:xfrm>
        </p:grpSpPr>
        <p:sp>
          <p:nvSpPr>
            <p:cNvPr id="231" name="Google Shape;231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A74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AD1DC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Placing Signed Bit</a:t>
              </a:r>
              <a:endParaRPr sz="2000">
                <a:solidFill>
                  <a:srgbClr val="EAD1DC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6063638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Place a signed bit (0 for +ve, 1 for -ve)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Then exponent value followed by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0" y="1647189"/>
            <a:ext cx="3546900" cy="3496311"/>
            <a:chOff x="0" y="1189989"/>
            <a:chExt cx="3546900" cy="3496311"/>
          </a:xfrm>
        </p:grpSpPr>
        <p:sp>
          <p:nvSpPr>
            <p:cNvPr id="234" name="Google Shape;234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26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9DAF8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Decimal to Binary</a:t>
              </a:r>
              <a:endParaRPr sz="2000">
                <a:solidFill>
                  <a:srgbClr val="C9DAF8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486086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Convert Decimal to Binary form.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Shift radix point until there remains only one bit to the left.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2944204" y="1646975"/>
            <a:ext cx="3305700" cy="3291350"/>
            <a:chOff x="2944204" y="1189775"/>
            <a:chExt cx="3305700" cy="3291350"/>
          </a:xfrm>
        </p:grpSpPr>
        <p:sp>
          <p:nvSpPr>
            <p:cNvPr id="237" name="Google Shape;237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8971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2E9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Mantissa and Exponent</a:t>
              </a:r>
              <a:r>
                <a:rPr lang="en" sz="2000">
                  <a:solidFill>
                    <a:srgbClr val="54FF00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</a:t>
              </a:r>
              <a:endParaRPr sz="2000">
                <a:solidFill>
                  <a:srgbClr val="54FF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3453900" y="2057125"/>
              <a:ext cx="2250000" cy="24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Number after the radix is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If radix is shifted X times then exponent value is 127+X (in binary)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Addition/Subtraction operations: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74950" y="2642250"/>
            <a:ext cx="101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FE2F3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operations:</a:t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90850"/>
            <a:ext cx="6810374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50" y="1490850"/>
            <a:ext cx="6810376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9"/>
          <p:cNvGrpSpPr/>
          <p:nvPr/>
        </p:nvGrpSpPr>
        <p:grpSpPr>
          <a:xfrm rot="10800000">
            <a:off x="6959750" y="347795"/>
            <a:ext cx="2184262" cy="1528570"/>
            <a:chOff x="291713" y="847485"/>
            <a:chExt cx="489987" cy="351315"/>
          </a:xfrm>
        </p:grpSpPr>
        <p:sp>
          <p:nvSpPr>
            <p:cNvPr id="261" name="Google Shape;261;p19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Faced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945650" y="1798825"/>
            <a:ext cx="6680400" cy="315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Challenges during learning</a:t>
            </a:r>
            <a:r>
              <a:rPr b="1" lang="en" sz="2000"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" sz="2000"/>
              <a:t>Verilog due to limited Internet facilities and frequent power-cuts.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Novice errors</a:t>
            </a:r>
            <a:r>
              <a:rPr lang="en" sz="2000"/>
              <a:t> in writing the Verilog code due to a lot of Compile-time errors and writing the wrong code.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Underflow and Overflow</a:t>
            </a:r>
            <a:r>
              <a:rPr lang="en" sz="2000"/>
              <a:t> troubled our multiplier and divider module quite a lot throughout testing. It was significantly reduced though.</a:t>
            </a:r>
            <a:endParaRPr sz="2000"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7408940" y="831548"/>
            <a:ext cx="473258" cy="561091"/>
            <a:chOff x="5526246" y="1011207"/>
            <a:chExt cx="592758" cy="720086"/>
          </a:xfrm>
        </p:grpSpPr>
        <p:sp>
          <p:nvSpPr>
            <p:cNvPr id="267" name="Google Shape;267;p1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architecture of our modules.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