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Inria Sans"/>
      <p:regular r:id="rId45"/>
      <p:bold r:id="rId46"/>
      <p:italic r:id="rId47"/>
      <p:boldItalic r:id="rId48"/>
    </p:embeddedFont>
    <p:embeddedFont>
      <p:font typeface="Saira SemiCondensed Medium"/>
      <p:regular r:id="rId49"/>
      <p:bold r:id="rId50"/>
    </p:embeddedFont>
    <p:embeddedFont>
      <p:font typeface="Lato"/>
      <p:regular r:id="rId51"/>
      <p:bold r:id="rId52"/>
      <p:italic r:id="rId53"/>
      <p:boldItalic r:id="rId54"/>
    </p:embeddedFont>
    <p:embeddedFont>
      <p:font typeface="Titillium Web"/>
      <p:regular r:id="rId55"/>
      <p:bold r:id="rId56"/>
      <p:italic r:id="rId57"/>
      <p:boldItalic r:id="rId58"/>
    </p:embeddedFont>
    <p:embeddedFont>
      <p:font typeface="Saira Semi Condensed"/>
      <p:regular r:id="rId59"/>
      <p:bold r:id="rId60"/>
    </p:embeddedFont>
    <p:embeddedFont>
      <p:font typeface="Inria Sans Light"/>
      <p:regular r:id="rId61"/>
      <p:bold r:id="rId62"/>
      <p:italic r:id="rId63"/>
      <p:boldItalic r:id="rId64"/>
    </p:embeddedFont>
    <p:embeddedFont>
      <p:font typeface="Carrois Gothic"/>
      <p:regular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551F66-CDDD-4519-8639-0D4415DF66E0}">
  <a:tblStyle styleId="{FA551F66-CDDD-4519-8639-0D4415DF66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InriaSans-bold.fntdata"/><Relationship Id="rId45" Type="http://schemas.openxmlformats.org/officeDocument/2006/relationships/font" Target="fonts/Inria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nriaSans-boldItalic.fntdata"/><Relationship Id="rId47" Type="http://schemas.openxmlformats.org/officeDocument/2006/relationships/font" Target="fonts/InriaSans-italic.fntdata"/><Relationship Id="rId49" Type="http://schemas.openxmlformats.org/officeDocument/2006/relationships/font" Target="fonts/SairaSemi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InriaSansLight-bold.fntdata"/><Relationship Id="rId61" Type="http://schemas.openxmlformats.org/officeDocument/2006/relationships/font" Target="fonts/InriaSansLight-regular.fntdata"/><Relationship Id="rId20" Type="http://schemas.openxmlformats.org/officeDocument/2006/relationships/slide" Target="slides/slide15.xml"/><Relationship Id="rId64" Type="http://schemas.openxmlformats.org/officeDocument/2006/relationships/font" Target="fonts/InriaSansLight-boldItalic.fntdata"/><Relationship Id="rId63" Type="http://schemas.openxmlformats.org/officeDocument/2006/relationships/font" Target="fonts/InriaSans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CarroisGothic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airaSemiCondense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regular.fntdata"/><Relationship Id="rId50" Type="http://schemas.openxmlformats.org/officeDocument/2006/relationships/font" Target="fonts/SairaSemiCondensedMedium-bold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6.xml"/><Relationship Id="rId55" Type="http://schemas.openxmlformats.org/officeDocument/2006/relationships/font" Target="fonts/TitilliumWeb-regular.fntdata"/><Relationship Id="rId10" Type="http://schemas.openxmlformats.org/officeDocument/2006/relationships/slide" Target="slides/slide5.xml"/><Relationship Id="rId54" Type="http://schemas.openxmlformats.org/officeDocument/2006/relationships/font" Target="fonts/Lato-boldItalic.fntdata"/><Relationship Id="rId13" Type="http://schemas.openxmlformats.org/officeDocument/2006/relationships/slide" Target="slides/slide8.xml"/><Relationship Id="rId57" Type="http://schemas.openxmlformats.org/officeDocument/2006/relationships/font" Target="fonts/TitilliumWeb-italic.fntdata"/><Relationship Id="rId12" Type="http://schemas.openxmlformats.org/officeDocument/2006/relationships/slide" Target="slides/slide7.xml"/><Relationship Id="rId56" Type="http://schemas.openxmlformats.org/officeDocument/2006/relationships/font" Target="fonts/TitilliumWeb-bold.fntdata"/><Relationship Id="rId15" Type="http://schemas.openxmlformats.org/officeDocument/2006/relationships/slide" Target="slides/slide10.xml"/><Relationship Id="rId59" Type="http://schemas.openxmlformats.org/officeDocument/2006/relationships/font" Target="fonts/SairaSemiCondensed-regular.fntdata"/><Relationship Id="rId14" Type="http://schemas.openxmlformats.org/officeDocument/2006/relationships/slide" Target="slides/slide9.xml"/><Relationship Id="rId58" Type="http://schemas.openxmlformats.org/officeDocument/2006/relationships/font" Target="fonts/TitilliumWeb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8d6982bc1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8d6982b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8d6982bc1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8d6982b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8d6982bc1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8d6982bc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8d6982bc1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8d6982bc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8d6982bc1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8d6982b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8d6982bc1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8d6982bc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8d6982bc1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8d6982bc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8d6982bc1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8d6982bc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8d6982bc1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8d6982bc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8d6982bc1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8d6982bc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d6982bc1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d6982b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8d6982bc1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8d6982bc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8d6982bc1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8d6982bc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8d6982bc1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8d6982bc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8d6982bc1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8d6982bc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8d6982bc1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8d6982bc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8d6982bc1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8d6982bc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8d6982bc1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8d6982bc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8d6982bc1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8d6982bc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8d6982bc1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8d6982bc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8d6982bc1_0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8d6982bc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8ce009e9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8ce009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8d6982bc1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8d6982bc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88d6982bc1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88d6982bc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8d6982bc1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8d6982bc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88d6982bc1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88d6982bc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65c1d4c8a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65c1d4c8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8d6982bc1_0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8d6982bc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8d6982bc1_0_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8d6982bc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88d6982bc1_0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88d6982bc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8d6982bc1_0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8d6982bc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8ce009e96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8ce009e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8c57a2a19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8c57a2a1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8c57a2a19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8c57a2a1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8c57a2a19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8c57a2a1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8d6982bc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8d6982b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rect b="b" l="l" r="r" t="t"/>
              <a:pathLst>
                <a:path extrusionOk="0" h="17087" w="12799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rect b="b" l="l" r="r" t="t"/>
              <a:pathLst>
                <a:path extrusionOk="0" h="5802" w="752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rect b="b" l="l" r="r" t="t"/>
              <a:pathLst>
                <a:path extrusionOk="0" h="48482" w="32375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rect b="b" l="l" r="r" t="t"/>
              <a:pathLst>
                <a:path extrusionOk="0" h="3902" w="5188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rect b="b" l="l" r="r" t="t"/>
              <a:pathLst>
                <a:path extrusionOk="0" h="3902" w="5223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rect b="b" l="l" r="r" t="t"/>
              <a:pathLst>
                <a:path extrusionOk="0" h="5780" w="9875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rect b="b" l="l" r="r" t="t"/>
              <a:pathLst>
                <a:path extrusionOk="0" h="5825" w="17007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rect b="b" l="l" r="r" t="t"/>
              <a:pathLst>
                <a:path extrusionOk="0" h="12354" w="8055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rect b="b" l="l" r="r" t="t"/>
              <a:pathLst>
                <a:path extrusionOk="0" h="5916" w="3289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rect b="b" l="l" r="r" t="t"/>
              <a:pathLst>
                <a:path extrusionOk="0" h="49142" w="63579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Complete grid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rect b="b" l="l" r="r" t="t"/>
            <a:pathLst>
              <a:path extrusionOk="0" h="49142" w="87364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rect b="b" l="l" r="r" t="t"/>
              <a:pathLst>
                <a:path extrusionOk="0" h="9169" w="21455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rect b="b" l="l" r="r" t="t"/>
              <a:pathLst>
                <a:path extrusionOk="0" h="25413" w="30862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rect b="b" l="l" r="r" t="t"/>
              <a:pathLst>
                <a:path extrusionOk="0" h="13264" w="12321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rect b="b" l="l" r="r" t="t"/>
              <a:pathLst>
                <a:path extrusionOk="0" h="13207" w="17064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rect b="b" l="l" r="r" t="t"/>
              <a:pathLst>
                <a:path extrusionOk="0" h="9089" w="8589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rect b="b" l="l" r="r" t="t"/>
              <a:pathLst>
                <a:path extrusionOk="0" h="29509" w="21433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rect b="b" l="l" r="r" t="t"/>
              <a:pathLst>
                <a:path extrusionOk="0" h="5848" w="5188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rect b="b" l="l" r="r" t="t"/>
            <a:pathLst>
              <a:path extrusionOk="0" h="683" w="785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rect b="b" l="l" r="r" t="t"/>
            <a:pathLst>
              <a:path extrusionOk="0" h="888" w="1116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rect b="b" l="l" r="r" t="t"/>
            <a:pathLst>
              <a:path extrusionOk="0" h="9112" w="9522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rect b="b" l="l" r="r" t="t"/>
            <a:pathLst>
              <a:path extrusionOk="0" h="160" w="12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rect b="b" l="l" r="r" t="t"/>
            <a:pathLst>
              <a:path extrusionOk="0" h="9989" w="6132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rect b="b" l="l" r="r" t="t"/>
            <a:pathLst>
              <a:path extrusionOk="0" h="49142" w="47891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rect b="b" l="l" r="r" t="t"/>
            <a:pathLst>
              <a:path extrusionOk="0" h="5814" w="520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rect b="b" l="l" r="r" t="t"/>
            <a:pathLst>
              <a:path extrusionOk="0" h="31943" w="27189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indent="-43180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indent="-4318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indent="-4318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7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Relationship Id="rId4" Type="http://schemas.openxmlformats.org/officeDocument/2006/relationships/image" Target="../media/image1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Relationship Id="rId4" Type="http://schemas.openxmlformats.org/officeDocument/2006/relationships/image" Target="../media/image1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Precision Floating Point ALU in Verilog</a:t>
            </a:r>
            <a:endParaRPr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2"/>
          <p:cNvSpPr txBox="1"/>
          <p:nvPr/>
        </p:nvSpPr>
        <p:spPr>
          <a:xfrm>
            <a:off x="4420525" y="3882000"/>
            <a:ext cx="4274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Divyank Beniwal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 Sagnik Majumdar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Pereira Smith Bernard • Aaryan Garg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Adder-Subtractor Module: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207800" y="15518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have implemented the FP32 rules of addition and subtraction in this module.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then checked the result for Underflow and Overflow.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This module had an accuracy of 99.75% on the test bench.</a:t>
            </a:r>
            <a:endParaRPr/>
          </a:p>
        </p:txBody>
      </p:sp>
      <p:sp>
        <p:nvSpPr>
          <p:cNvPr id="337" name="Google Shape;337;p2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Adder-Subtractor Module</a:t>
            </a:r>
            <a:endParaRPr/>
          </a:p>
        </p:txBody>
      </p:sp>
      <p:sp>
        <p:nvSpPr>
          <p:cNvPr id="343" name="Google Shape;343;p2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Addition-Normalizer Module:</a:t>
            </a: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207800" y="17963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have normalized the resulting mantissa by detection of the leading one by locally one-dimensional method in this module.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adjust the resulting exponent accordingly. Then, we give the result in IEEE-754 format. </a:t>
            </a:r>
            <a:br>
              <a:rPr lang="en"/>
            </a:br>
            <a:r>
              <a:rPr lang="en"/>
              <a:t> 		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 				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-2286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then checked the result for Underflow and Overflow.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This module had an accuracy of 99.75% on the test bench.</a:t>
            </a:r>
            <a:endParaRPr/>
          </a:p>
        </p:txBody>
      </p:sp>
      <p:sp>
        <p:nvSpPr>
          <p:cNvPr id="351" name="Google Shape;351;p2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Addition-Normalizer Module</a:t>
            </a:r>
            <a:endParaRPr/>
          </a:p>
        </p:txBody>
      </p:sp>
      <p:sp>
        <p:nvSpPr>
          <p:cNvPr id="357" name="Google Shape;357;p2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</a:t>
            </a:r>
            <a:r>
              <a:rPr lang="en"/>
              <a:t> Module:</a:t>
            </a:r>
            <a:endParaRPr/>
          </a:p>
        </p:txBody>
      </p:sp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1207800" y="15518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Multiplies the mantissas of A and B.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The speed of the operation is determined by the 24*24 bit multiplier which is used to calculate the resulting 48 bit mantissa.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Since, this is the most intensive operation, it is the slowest hence, the rate determining step.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Multiplier Module</a:t>
            </a:r>
            <a:endParaRPr/>
          </a:p>
        </p:txBody>
      </p:sp>
      <p:sp>
        <p:nvSpPr>
          <p:cNvPr id="371" name="Google Shape;371;p2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2" name="Google Shape;3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Multiplication-Normalizer Module</a:t>
            </a:r>
            <a:endParaRPr/>
          </a:p>
        </p:txBody>
      </p:sp>
      <p:sp>
        <p:nvSpPr>
          <p:cNvPr id="379" name="Google Shape;379;p2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Divider</a:t>
            </a:r>
            <a:r>
              <a:rPr lang="en"/>
              <a:t> Module:</a:t>
            </a:r>
            <a:endParaRPr/>
          </a:p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1207800" y="17023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400"/>
              <a:buChar char="⬥"/>
            </a:pPr>
            <a:r>
              <a:rPr lang="en">
                <a:latin typeface="Inria Sans"/>
                <a:ea typeface="Inria Sans"/>
                <a:cs typeface="Inria Sans"/>
                <a:sym typeface="Inria Sans"/>
              </a:rPr>
              <a:t>We first shift the dividend by 1 towards the left. Then, we subtract the divisor. </a:t>
            </a:r>
            <a:endParaRPr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ria Sans"/>
              <a:ea typeface="Inria Sans"/>
              <a:cs typeface="Inria Sans"/>
              <a:sym typeface="Inria Sans"/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2400"/>
              <a:buChar char="⬥"/>
            </a:pPr>
            <a:r>
              <a:rPr lang="en">
                <a:latin typeface="Inria Sans"/>
                <a:ea typeface="Inria Sans"/>
                <a:cs typeface="Inria Sans"/>
                <a:sym typeface="Inria Sans"/>
              </a:rPr>
              <a:t>We then place the carry as the Least Significant Bit of the intermediate answer. We do this procedure 24 times.</a:t>
            </a: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	</a:t>
            </a:r>
            <a:endParaRPr/>
          </a:p>
        </p:txBody>
      </p:sp>
      <p:sp>
        <p:nvSpPr>
          <p:cNvPr id="388" name="Google Shape;388;p2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Divider Module</a:t>
            </a:r>
            <a:endParaRPr/>
          </a:p>
        </p:txBody>
      </p:sp>
      <p:sp>
        <p:nvSpPr>
          <p:cNvPr id="394" name="Google Shape;394;p2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1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Reciprocal</a:t>
            </a:r>
            <a:r>
              <a:rPr lang="en"/>
              <a:t> Module:</a:t>
            </a:r>
            <a:endParaRPr/>
          </a:p>
        </p:txBody>
      </p:sp>
      <p:sp>
        <p:nvSpPr>
          <p:cNvPr id="402" name="Google Shape;402;p30"/>
          <p:cNvSpPr txBox="1"/>
          <p:nvPr>
            <p:ph idx="1" type="body"/>
          </p:nvPr>
        </p:nvSpPr>
        <p:spPr>
          <a:xfrm>
            <a:off x="1207800" y="15518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This module was used to calculate the reciprocal of B.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Together with the Multiplier Module, this gives the Divider Module.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Its result had to checked to be checked and handled for Underflow and Overflow.</a:t>
            </a:r>
            <a:endParaRPr/>
          </a:p>
        </p:txBody>
      </p:sp>
      <p:sp>
        <p:nvSpPr>
          <p:cNvPr id="403" name="Google Shape;403;p3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3" name="Google Shape;213;p1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introduce you to our project.</a:t>
            </a:r>
            <a:endParaRPr/>
          </a:p>
        </p:txBody>
      </p:sp>
      <p:sp>
        <p:nvSpPr>
          <p:cNvPr id="214" name="Google Shape;214;p13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Reciprocal Module</a:t>
            </a:r>
            <a:endParaRPr/>
          </a:p>
        </p:txBody>
      </p:sp>
      <p:sp>
        <p:nvSpPr>
          <p:cNvPr id="409" name="Google Shape;409;p3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0" name="Google Shape;4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as a whole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ALU </a:t>
            </a:r>
            <a:endParaRPr/>
          </a:p>
        </p:txBody>
      </p:sp>
      <p:sp>
        <p:nvSpPr>
          <p:cNvPr id="422" name="Google Shape;422;p3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3" name="Google Shape;4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Results</a:t>
            </a:r>
            <a:endParaRPr/>
          </a:p>
        </p:txBody>
      </p:sp>
      <p:sp>
        <p:nvSpPr>
          <p:cNvPr id="430" name="Google Shape;430;p34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discuss the Simulation Results of our testbenches.</a:t>
            </a:r>
            <a:endParaRPr/>
          </a:p>
        </p:txBody>
      </p:sp>
      <p:sp>
        <p:nvSpPr>
          <p:cNvPr id="431" name="Google Shape;431;p34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437" name="Google Shape;437;p3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ran around 1000 tests each for each operation’s testbenches.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Except Multiply, Divide, we received very high accuracies for all of our operations.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The problem of Overflow and Underflow plagued the Multiply and Divide operations.</a:t>
            </a:r>
            <a:endParaRPr/>
          </a:p>
        </p:txBody>
      </p:sp>
      <p:sp>
        <p:nvSpPr>
          <p:cNvPr id="438" name="Google Shape;438;p3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36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The Accuracy results for all of the testbenches</a:t>
            </a:r>
            <a:endParaRPr/>
          </a:p>
        </p:txBody>
      </p:sp>
      <p:graphicFrame>
        <p:nvGraphicFramePr>
          <p:cNvPr id="445" name="Google Shape;445;p36"/>
          <p:cNvGraphicFramePr/>
          <p:nvPr/>
        </p:nvGraphicFramePr>
        <p:xfrm>
          <a:off x="851175" y="47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{FA551F66-CDDD-4519-8639-0D4415DF66E0}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Operation Name 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(Code)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Total no. of tests failed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Total no. of tests passed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Total no. of tests failed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Accuracy (in %)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Addition                 (000)</a:t>
                      </a:r>
                      <a:endParaRPr b="1"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998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2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99.8%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Subtraction            (001)</a:t>
                      </a:r>
                      <a:endParaRPr b="1"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997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3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99.7%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Multiplication         (011)</a:t>
                      </a:r>
                      <a:endParaRPr b="1"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752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248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75.2%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Division                 (010)</a:t>
                      </a:r>
                      <a:endParaRPr b="1"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766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234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76.6%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 </a:t>
                      </a: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Bitwise-</a:t>
                      </a: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AND                      (100)</a:t>
                      </a:r>
                      <a:endParaRPr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Bitwise-</a:t>
                      </a: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OR                          (101)</a:t>
                      </a:r>
                      <a:endParaRPr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Bitwise-</a:t>
                      </a: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NOT                       (110)</a:t>
                      </a:r>
                      <a:endParaRPr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Waveforms</a:t>
            </a:r>
            <a:endParaRPr/>
          </a:p>
        </p:txBody>
      </p:sp>
      <p:sp>
        <p:nvSpPr>
          <p:cNvPr id="451" name="Google Shape;451;p37"/>
          <p:cNvSpPr txBox="1"/>
          <p:nvPr>
            <p:ph idx="1" type="body"/>
          </p:nvPr>
        </p:nvSpPr>
        <p:spPr>
          <a:xfrm>
            <a:off x="1207800" y="18720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ran the simulations on Vivado with a clock of time period 1ns.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got the Waveforms for all of our test benches.</a:t>
            </a:r>
            <a:endParaRPr/>
          </a:p>
        </p:txBody>
      </p:sp>
      <p:sp>
        <p:nvSpPr>
          <p:cNvPr id="452" name="Google Shape;452;p3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Waveform:</a:t>
            </a:r>
            <a:endParaRPr/>
          </a:p>
        </p:txBody>
      </p:sp>
      <p:sp>
        <p:nvSpPr>
          <p:cNvPr id="458" name="Google Shape;458;p38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</a:t>
            </a:r>
            <a:r>
              <a:rPr lang="en"/>
              <a:t> Waveform:</a:t>
            </a:r>
            <a:endParaRPr/>
          </a:p>
        </p:txBody>
      </p:sp>
      <p:sp>
        <p:nvSpPr>
          <p:cNvPr id="466" name="Google Shape;466;p39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8" name="Google Shape;4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</a:t>
            </a:r>
            <a:r>
              <a:rPr lang="en"/>
              <a:t>tion Waveform:</a:t>
            </a:r>
            <a:endParaRPr/>
          </a:p>
        </p:txBody>
      </p:sp>
      <p:sp>
        <p:nvSpPr>
          <p:cNvPr id="475" name="Google Shape;475;p40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7" name="Google Shape;4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05050"/>
            <a:ext cx="6681350" cy="30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IEEE-754 Format:</a:t>
            </a:r>
            <a:endParaRPr/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1207850" y="1430150"/>
            <a:ext cx="6728400" cy="79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1800"/>
              <a:t>The </a:t>
            </a:r>
            <a:r>
              <a:rPr lang="en" sz="1800">
                <a:solidFill>
                  <a:srgbClr val="FFFF00"/>
                </a:solidFill>
              </a:rPr>
              <a:t>IEEE-754 Single Precision</a:t>
            </a:r>
            <a:r>
              <a:rPr lang="en" sz="1800"/>
              <a:t> Floating point format is used to represent a large range of numbers with limited computational or storage resources.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2696250"/>
            <a:ext cx="60198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4"/>
          <p:cNvSpPr txBox="1"/>
          <p:nvPr/>
        </p:nvSpPr>
        <p:spPr>
          <a:xfrm>
            <a:off x="1562100" y="3845850"/>
            <a:ext cx="6403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nria Sans Light"/>
                <a:ea typeface="Inria Sans Light"/>
                <a:cs typeface="Inria Sans Light"/>
                <a:sym typeface="Inria Sans Light"/>
              </a:rPr>
              <a:t>The numbers are stored in 32 bits, where the first bit denotes the </a:t>
            </a:r>
            <a:r>
              <a:rPr lang="en" sz="20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sign</a:t>
            </a:r>
            <a:r>
              <a:rPr lang="en" sz="2000">
                <a:latin typeface="Inria Sans Light"/>
                <a:ea typeface="Inria Sans Light"/>
                <a:cs typeface="Inria Sans Light"/>
                <a:sym typeface="Inria Sans Light"/>
              </a:rPr>
              <a:t>, the next 8 denote the </a:t>
            </a:r>
            <a:r>
              <a:rPr lang="en" sz="20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exponent</a:t>
            </a:r>
            <a:r>
              <a:rPr lang="en" sz="2000">
                <a:latin typeface="Inria Sans Light"/>
                <a:ea typeface="Inria Sans Light"/>
                <a:cs typeface="Inria Sans Light"/>
                <a:sym typeface="Inria Sans Light"/>
              </a:rPr>
              <a:t>, and the rest of them denote the </a:t>
            </a:r>
            <a:r>
              <a:rPr lang="en" sz="20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mantissa</a:t>
            </a:r>
            <a:r>
              <a:rPr lang="en" sz="2000">
                <a:latin typeface="Inria Sans Light"/>
                <a:ea typeface="Inria Sans Light"/>
                <a:cs typeface="Inria Sans Light"/>
                <a:sym typeface="Inria Sans Light"/>
              </a:rPr>
              <a:t>.</a:t>
            </a:r>
            <a:endParaRPr sz="2000"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</a:t>
            </a:r>
            <a:r>
              <a:rPr lang="en"/>
              <a:t>ion Waveform:</a:t>
            </a:r>
            <a:endParaRPr/>
          </a:p>
        </p:txBody>
      </p:sp>
      <p:sp>
        <p:nvSpPr>
          <p:cNvPr id="484" name="Google Shape;484;p4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6" name="Google Shape;4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76275"/>
            <a:ext cx="6728400" cy="29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AND</a:t>
            </a:r>
            <a:r>
              <a:rPr lang="en"/>
              <a:t> Waveform:</a:t>
            </a:r>
            <a:endParaRPr/>
          </a:p>
        </p:txBody>
      </p:sp>
      <p:sp>
        <p:nvSpPr>
          <p:cNvPr id="493" name="Google Shape;493;p42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5" name="Google Shape;4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OR</a:t>
            </a:r>
            <a:r>
              <a:rPr lang="en"/>
              <a:t> Waveform:</a:t>
            </a:r>
            <a:endParaRPr/>
          </a:p>
        </p:txBody>
      </p:sp>
      <p:sp>
        <p:nvSpPr>
          <p:cNvPr id="502" name="Google Shape;502;p43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4" name="Google Shape;5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NOT </a:t>
            </a:r>
            <a:r>
              <a:rPr lang="en"/>
              <a:t>Waveform:</a:t>
            </a:r>
            <a:endParaRPr/>
          </a:p>
        </p:txBody>
      </p:sp>
      <p:sp>
        <p:nvSpPr>
          <p:cNvPr id="511" name="Google Shape;511;p44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3" name="Google Shape;5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20" name="Google Shape;520;p4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1" name="Google Shape;521;p45"/>
          <p:cNvGrpSpPr/>
          <p:nvPr/>
        </p:nvGrpSpPr>
        <p:grpSpPr>
          <a:xfrm rot="10800000">
            <a:off x="5792726" y="1109758"/>
            <a:ext cx="3343816" cy="2454495"/>
            <a:chOff x="291713" y="847485"/>
            <a:chExt cx="489987" cy="351315"/>
          </a:xfrm>
        </p:grpSpPr>
        <p:sp>
          <p:nvSpPr>
            <p:cNvPr id="522" name="Google Shape;522;p45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45"/>
          <p:cNvSpPr/>
          <p:nvPr/>
        </p:nvSpPr>
        <p:spPr>
          <a:xfrm>
            <a:off x="6472909" y="1953288"/>
            <a:ext cx="708175" cy="767431"/>
          </a:xfrm>
          <a:custGeom>
            <a:rect b="b" l="l" r="r" t="t"/>
            <a:pathLst>
              <a:path extrusionOk="0" h="5947" w="5929">
                <a:moveTo>
                  <a:pt x="4679" y="0"/>
                </a:moveTo>
                <a:lnTo>
                  <a:pt x="4567" y="19"/>
                </a:lnTo>
                <a:lnTo>
                  <a:pt x="4474" y="37"/>
                </a:lnTo>
                <a:lnTo>
                  <a:pt x="4381" y="93"/>
                </a:lnTo>
                <a:lnTo>
                  <a:pt x="4288" y="168"/>
                </a:lnTo>
                <a:lnTo>
                  <a:pt x="3747" y="690"/>
                </a:lnTo>
                <a:lnTo>
                  <a:pt x="3729" y="746"/>
                </a:lnTo>
                <a:lnTo>
                  <a:pt x="3710" y="802"/>
                </a:lnTo>
                <a:lnTo>
                  <a:pt x="3729" y="857"/>
                </a:lnTo>
                <a:lnTo>
                  <a:pt x="3747" y="895"/>
                </a:lnTo>
                <a:lnTo>
                  <a:pt x="5033" y="2181"/>
                </a:lnTo>
                <a:lnTo>
                  <a:pt x="5089" y="2218"/>
                </a:lnTo>
                <a:lnTo>
                  <a:pt x="5182" y="2218"/>
                </a:lnTo>
                <a:lnTo>
                  <a:pt x="5238" y="2181"/>
                </a:lnTo>
                <a:lnTo>
                  <a:pt x="5779" y="1640"/>
                </a:lnTo>
                <a:lnTo>
                  <a:pt x="5835" y="1566"/>
                </a:lnTo>
                <a:lnTo>
                  <a:pt x="5891" y="1473"/>
                </a:lnTo>
                <a:lnTo>
                  <a:pt x="5928" y="1361"/>
                </a:lnTo>
                <a:lnTo>
                  <a:pt x="5928" y="1249"/>
                </a:lnTo>
                <a:lnTo>
                  <a:pt x="5928" y="1156"/>
                </a:lnTo>
                <a:lnTo>
                  <a:pt x="5891" y="1044"/>
                </a:lnTo>
                <a:lnTo>
                  <a:pt x="5835" y="951"/>
                </a:lnTo>
                <a:lnTo>
                  <a:pt x="5779" y="857"/>
                </a:lnTo>
                <a:lnTo>
                  <a:pt x="5071" y="168"/>
                </a:lnTo>
                <a:lnTo>
                  <a:pt x="4977" y="93"/>
                </a:lnTo>
                <a:lnTo>
                  <a:pt x="4884" y="37"/>
                </a:lnTo>
                <a:lnTo>
                  <a:pt x="4791" y="19"/>
                </a:lnTo>
                <a:lnTo>
                  <a:pt x="4679" y="0"/>
                </a:lnTo>
                <a:close/>
                <a:moveTo>
                  <a:pt x="3393" y="1883"/>
                </a:moveTo>
                <a:lnTo>
                  <a:pt x="3449" y="1920"/>
                </a:lnTo>
                <a:lnTo>
                  <a:pt x="3486" y="1976"/>
                </a:lnTo>
                <a:lnTo>
                  <a:pt x="3505" y="2050"/>
                </a:lnTo>
                <a:lnTo>
                  <a:pt x="3486" y="2106"/>
                </a:lnTo>
                <a:lnTo>
                  <a:pt x="3449" y="2162"/>
                </a:lnTo>
                <a:lnTo>
                  <a:pt x="1660" y="3952"/>
                </a:lnTo>
                <a:lnTo>
                  <a:pt x="1604" y="3970"/>
                </a:lnTo>
                <a:lnTo>
                  <a:pt x="1548" y="3989"/>
                </a:lnTo>
                <a:lnTo>
                  <a:pt x="1492" y="3970"/>
                </a:lnTo>
                <a:lnTo>
                  <a:pt x="1436" y="3952"/>
                </a:lnTo>
                <a:lnTo>
                  <a:pt x="1399" y="3896"/>
                </a:lnTo>
                <a:lnTo>
                  <a:pt x="1380" y="3821"/>
                </a:lnTo>
                <a:lnTo>
                  <a:pt x="1399" y="3765"/>
                </a:lnTo>
                <a:lnTo>
                  <a:pt x="1436" y="3709"/>
                </a:lnTo>
                <a:lnTo>
                  <a:pt x="3225" y="1920"/>
                </a:lnTo>
                <a:lnTo>
                  <a:pt x="3281" y="1883"/>
                </a:lnTo>
                <a:close/>
                <a:moveTo>
                  <a:pt x="1007" y="4362"/>
                </a:moveTo>
                <a:lnTo>
                  <a:pt x="1007" y="4921"/>
                </a:lnTo>
                <a:lnTo>
                  <a:pt x="1566" y="4921"/>
                </a:lnTo>
                <a:lnTo>
                  <a:pt x="1566" y="5331"/>
                </a:lnTo>
                <a:lnTo>
                  <a:pt x="821" y="5462"/>
                </a:lnTo>
                <a:lnTo>
                  <a:pt x="467" y="5107"/>
                </a:lnTo>
                <a:lnTo>
                  <a:pt x="597" y="4362"/>
                </a:lnTo>
                <a:close/>
                <a:moveTo>
                  <a:pt x="3337" y="1118"/>
                </a:moveTo>
                <a:lnTo>
                  <a:pt x="3300" y="1156"/>
                </a:lnTo>
                <a:lnTo>
                  <a:pt x="243" y="4213"/>
                </a:lnTo>
                <a:lnTo>
                  <a:pt x="1" y="5611"/>
                </a:lnTo>
                <a:lnTo>
                  <a:pt x="1" y="5685"/>
                </a:lnTo>
                <a:lnTo>
                  <a:pt x="1" y="5741"/>
                </a:lnTo>
                <a:lnTo>
                  <a:pt x="38" y="5816"/>
                </a:lnTo>
                <a:lnTo>
                  <a:pt x="75" y="5853"/>
                </a:lnTo>
                <a:lnTo>
                  <a:pt x="131" y="5890"/>
                </a:lnTo>
                <a:lnTo>
                  <a:pt x="187" y="5928"/>
                </a:lnTo>
                <a:lnTo>
                  <a:pt x="243" y="5946"/>
                </a:lnTo>
                <a:lnTo>
                  <a:pt x="317" y="5928"/>
                </a:lnTo>
                <a:lnTo>
                  <a:pt x="1734" y="5685"/>
                </a:lnTo>
                <a:lnTo>
                  <a:pt x="4772" y="2647"/>
                </a:lnTo>
                <a:lnTo>
                  <a:pt x="4810" y="2591"/>
                </a:lnTo>
                <a:lnTo>
                  <a:pt x="4810" y="2535"/>
                </a:lnTo>
                <a:lnTo>
                  <a:pt x="4810" y="2498"/>
                </a:lnTo>
                <a:lnTo>
                  <a:pt x="4772" y="2442"/>
                </a:lnTo>
                <a:lnTo>
                  <a:pt x="3486" y="1156"/>
                </a:lnTo>
                <a:lnTo>
                  <a:pt x="3449" y="1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25" name="Google Shape;525;p45"/>
          <p:cNvSpPr txBox="1"/>
          <p:nvPr>
            <p:ph idx="4294967295" type="subTitle"/>
          </p:nvPr>
        </p:nvSpPr>
        <p:spPr>
          <a:xfrm>
            <a:off x="909475" y="1517100"/>
            <a:ext cx="4400100" cy="28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⬥"/>
            </a:pPr>
            <a:r>
              <a:rPr b="1" lang="en" sz="1800">
                <a:solidFill>
                  <a:schemeClr val="accent4"/>
                </a:solidFill>
              </a:rPr>
              <a:t>The </a:t>
            </a:r>
            <a:r>
              <a:rPr b="1" lang="en" sz="1800">
                <a:solidFill>
                  <a:srgbClr val="FFFFFF"/>
                </a:solidFill>
              </a:rPr>
              <a:t>Floating-Point Single-Precision ALU</a:t>
            </a:r>
            <a:r>
              <a:rPr b="1" lang="en" sz="1800">
                <a:solidFill>
                  <a:schemeClr val="accent4"/>
                </a:solidFill>
              </a:rPr>
              <a:t> has been discussed extensively in depth </a:t>
            </a:r>
            <a:endParaRPr b="1" sz="1800">
              <a:solidFill>
                <a:schemeClr val="accent4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4"/>
              </a:solidFill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⬥"/>
            </a:pPr>
            <a:r>
              <a:rPr b="1" lang="en" sz="1800">
                <a:solidFill>
                  <a:schemeClr val="accent4"/>
                </a:solidFill>
              </a:rPr>
              <a:t>A </a:t>
            </a:r>
            <a:r>
              <a:rPr b="1" lang="en" sz="1800">
                <a:solidFill>
                  <a:srgbClr val="FFFFFF"/>
                </a:solidFill>
              </a:rPr>
              <a:t>suitable algorithm</a:t>
            </a:r>
            <a:r>
              <a:rPr b="1" lang="en" sz="1800">
                <a:solidFill>
                  <a:schemeClr val="accent4"/>
                </a:solidFill>
              </a:rPr>
              <a:t> has been developed to successfully carry out various arithmetic and logic operations.</a:t>
            </a:r>
            <a:endParaRPr b="1" sz="1800">
              <a:solidFill>
                <a:schemeClr val="accent4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4"/>
              </a:solidFill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⬥"/>
            </a:pPr>
            <a:r>
              <a:rPr b="1" lang="en" sz="1800">
                <a:solidFill>
                  <a:schemeClr val="accent4"/>
                </a:solidFill>
              </a:rPr>
              <a:t>The algorithm has been implemented in a </a:t>
            </a:r>
            <a:r>
              <a:rPr b="1" lang="en" sz="1800">
                <a:solidFill>
                  <a:srgbClr val="FFFFFF"/>
                </a:solidFill>
              </a:rPr>
              <a:t>pipelined</a:t>
            </a:r>
            <a:r>
              <a:rPr b="1" lang="en" sz="1800">
                <a:solidFill>
                  <a:schemeClr val="accent4"/>
                </a:solidFill>
              </a:rPr>
              <a:t> way so as to minimize delay and maximize computational efficiency.</a:t>
            </a:r>
            <a:endParaRPr b="1"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/>
          <p:nvPr>
            <p:ph type="ctrTitle"/>
          </p:nvPr>
        </p:nvSpPr>
        <p:spPr>
          <a:xfrm>
            <a:off x="1823925" y="2066377"/>
            <a:ext cx="6634200" cy="839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 Members</a:t>
            </a:r>
            <a:endParaRPr/>
          </a:p>
        </p:txBody>
      </p:sp>
      <p:sp>
        <p:nvSpPr>
          <p:cNvPr id="531" name="Google Shape;531;p46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7"/>
          <p:cNvSpPr/>
          <p:nvPr/>
        </p:nvSpPr>
        <p:spPr>
          <a:xfrm>
            <a:off x="5331550" y="1053150"/>
            <a:ext cx="1908900" cy="2670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7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Aaryan Garg</a:t>
            </a:r>
            <a:endParaRPr/>
          </a:p>
        </p:txBody>
      </p:sp>
      <p:sp>
        <p:nvSpPr>
          <p:cNvPr id="538" name="Google Shape;538;p47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19116001</a:t>
            </a:r>
            <a:endParaRPr/>
          </a:p>
        </p:txBody>
      </p:sp>
      <p:pic>
        <p:nvPicPr>
          <p:cNvPr id="539" name="Google Shape;5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575" y="1211925"/>
            <a:ext cx="1519125" cy="231730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8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Sagnik Majumdar</a:t>
            </a:r>
            <a:endParaRPr/>
          </a:p>
        </p:txBody>
      </p:sp>
      <p:sp>
        <p:nvSpPr>
          <p:cNvPr id="545" name="Google Shape;545;p48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19116063</a:t>
            </a:r>
            <a:endParaRPr/>
          </a:p>
        </p:txBody>
      </p:sp>
      <p:sp>
        <p:nvSpPr>
          <p:cNvPr id="546" name="Google Shape;546;p48"/>
          <p:cNvSpPr/>
          <p:nvPr/>
        </p:nvSpPr>
        <p:spPr>
          <a:xfrm>
            <a:off x="6445638" y="1236450"/>
            <a:ext cx="1908900" cy="2670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525" y="1413100"/>
            <a:ext cx="1519125" cy="231730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8" name="Google Shape;54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525" y="1413100"/>
            <a:ext cx="1519125" cy="23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Pereira Smith</a:t>
            </a:r>
            <a:endParaRPr/>
          </a:p>
        </p:txBody>
      </p:sp>
      <p:sp>
        <p:nvSpPr>
          <p:cNvPr id="554" name="Google Shape;554;p49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19116047</a:t>
            </a:r>
            <a:endParaRPr/>
          </a:p>
        </p:txBody>
      </p:sp>
      <p:sp>
        <p:nvSpPr>
          <p:cNvPr id="555" name="Google Shape;555;p49"/>
          <p:cNvSpPr/>
          <p:nvPr/>
        </p:nvSpPr>
        <p:spPr>
          <a:xfrm>
            <a:off x="5679475" y="1236450"/>
            <a:ext cx="1908900" cy="2670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6" name="Google Shape;5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500" y="1395225"/>
            <a:ext cx="1519125" cy="231730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7" name="Google Shape;55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500" y="1444575"/>
            <a:ext cx="1519125" cy="22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0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Divyank Beniwal</a:t>
            </a:r>
            <a:endParaRPr/>
          </a:p>
        </p:txBody>
      </p:sp>
      <p:sp>
        <p:nvSpPr>
          <p:cNvPr id="563" name="Google Shape;563;p50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19116022</a:t>
            </a:r>
            <a:endParaRPr/>
          </a:p>
        </p:txBody>
      </p:sp>
      <p:sp>
        <p:nvSpPr>
          <p:cNvPr id="564" name="Google Shape;564;p50"/>
          <p:cNvSpPr/>
          <p:nvPr/>
        </p:nvSpPr>
        <p:spPr>
          <a:xfrm>
            <a:off x="6234250" y="1236450"/>
            <a:ext cx="1908900" cy="2670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5" name="Google Shape;5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275" y="1395225"/>
            <a:ext cx="1519125" cy="231730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6" name="Google Shape;56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4275" y="1395225"/>
            <a:ext cx="1519125" cy="23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Droid Serif"/>
              <a:buChar char="⬥"/>
            </a:pP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An </a:t>
            </a:r>
            <a:r>
              <a:rPr lang="en" sz="2000">
                <a:solidFill>
                  <a:srgbClr val="FFFF00"/>
                </a:solidFill>
                <a:latin typeface="Droid Serif"/>
                <a:ea typeface="Droid Serif"/>
                <a:cs typeface="Droid Serif"/>
                <a:sym typeface="Droid Serif"/>
              </a:rPr>
              <a:t>Arithmetic-Logic Unit</a:t>
            </a: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 (ALU) is a combinational digital electronic circuit and represents the fundamental building block of the </a:t>
            </a:r>
            <a:r>
              <a:rPr lang="en" sz="2000">
                <a:solidFill>
                  <a:srgbClr val="FFFF00"/>
                </a:solidFill>
                <a:latin typeface="Droid Serif"/>
                <a:ea typeface="Droid Serif"/>
                <a:cs typeface="Droid Serif"/>
                <a:sym typeface="Droid Serif"/>
              </a:rPr>
              <a:t>Central Processing Unit</a:t>
            </a: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 (CPU) of a computer. </a:t>
            </a:r>
            <a:endParaRPr sz="2000"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Droid Serif"/>
              <a:buChar char="⬥"/>
            </a:pP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An ALU performs </a:t>
            </a:r>
            <a:r>
              <a:rPr lang="en" sz="2000">
                <a:solidFill>
                  <a:srgbClr val="FFFF00"/>
                </a:solidFill>
                <a:latin typeface="Droid Serif"/>
                <a:ea typeface="Droid Serif"/>
                <a:cs typeface="Droid Serif"/>
                <a:sym typeface="Droid Serif"/>
              </a:rPr>
              <a:t>Addition</a:t>
            </a: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, </a:t>
            </a:r>
            <a:r>
              <a:rPr lang="en" sz="2000">
                <a:solidFill>
                  <a:srgbClr val="FFFF00"/>
                </a:solidFill>
                <a:latin typeface="Droid Serif"/>
                <a:ea typeface="Droid Serif"/>
                <a:cs typeface="Droid Serif"/>
                <a:sym typeface="Droid Serif"/>
              </a:rPr>
              <a:t>Subtraction</a:t>
            </a: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, </a:t>
            </a:r>
            <a:r>
              <a:rPr lang="en" sz="2000">
                <a:solidFill>
                  <a:srgbClr val="FFFF00"/>
                </a:solidFill>
                <a:latin typeface="Droid Serif"/>
                <a:ea typeface="Droid Serif"/>
                <a:cs typeface="Droid Serif"/>
                <a:sym typeface="Droid Serif"/>
              </a:rPr>
              <a:t>Multiplication</a:t>
            </a: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, </a:t>
            </a:r>
            <a:r>
              <a:rPr lang="en" sz="2000">
                <a:solidFill>
                  <a:srgbClr val="FFFF00"/>
                </a:solidFill>
                <a:latin typeface="Droid Serif"/>
                <a:ea typeface="Droid Serif"/>
                <a:cs typeface="Droid Serif"/>
                <a:sym typeface="Droid Serif"/>
              </a:rPr>
              <a:t>Division</a:t>
            </a: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 and Bitwise logical operations such as </a:t>
            </a:r>
            <a:r>
              <a:rPr lang="en" sz="2000">
                <a:solidFill>
                  <a:srgbClr val="FFFF00"/>
                </a:solidFill>
                <a:latin typeface="Droid Serif"/>
                <a:ea typeface="Droid Serif"/>
                <a:cs typeface="Droid Serif"/>
                <a:sym typeface="Droid Serif"/>
              </a:rPr>
              <a:t>AND</a:t>
            </a: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, </a:t>
            </a:r>
            <a:r>
              <a:rPr lang="en" sz="2000">
                <a:solidFill>
                  <a:srgbClr val="FFFF00"/>
                </a:solidFill>
                <a:latin typeface="Droid Serif"/>
                <a:ea typeface="Droid Serif"/>
                <a:cs typeface="Droid Serif"/>
                <a:sym typeface="Droid Serif"/>
              </a:rPr>
              <a:t>OR</a:t>
            </a: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, </a:t>
            </a:r>
            <a:r>
              <a:rPr lang="en" sz="2000">
                <a:solidFill>
                  <a:srgbClr val="FFFF00"/>
                </a:solidFill>
                <a:latin typeface="Droid Serif"/>
                <a:ea typeface="Droid Serif"/>
                <a:cs typeface="Droid Serif"/>
                <a:sym typeface="Droid Serif"/>
              </a:rPr>
              <a:t>NOT</a:t>
            </a:r>
            <a:r>
              <a:rPr lang="en" sz="2000">
                <a:latin typeface="Droid Serif"/>
                <a:ea typeface="Droid Serif"/>
                <a:cs typeface="Droid Serif"/>
                <a:sym typeface="Droid Serif"/>
              </a:rPr>
              <a:t> on numbers in the IEEE-754 format.</a:t>
            </a:r>
            <a:endParaRPr sz="2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0" name="Google Shape;230;p1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</a:t>
            </a:r>
            <a:r>
              <a:rPr lang="en"/>
              <a:t> of Decimal to Floating Point</a:t>
            </a:r>
            <a:endParaRPr/>
          </a:p>
        </p:txBody>
      </p:sp>
      <p:sp>
        <p:nvSpPr>
          <p:cNvPr id="236" name="Google Shape;236;p1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7" name="Google Shape;237;p16"/>
          <p:cNvGrpSpPr/>
          <p:nvPr/>
        </p:nvGrpSpPr>
        <p:grpSpPr>
          <a:xfrm>
            <a:off x="5632317" y="1646975"/>
            <a:ext cx="3305700" cy="3496525"/>
            <a:chOff x="5632317" y="1189775"/>
            <a:chExt cx="3305700" cy="3496525"/>
          </a:xfrm>
        </p:grpSpPr>
        <p:sp>
          <p:nvSpPr>
            <p:cNvPr id="238" name="Google Shape;238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CA74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EAD1DC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Placing Signed Bit</a:t>
              </a:r>
              <a:endParaRPr sz="2000">
                <a:solidFill>
                  <a:srgbClr val="EAD1DC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6063638" y="207060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Place a signed bit (0 for +ve, 1 for -ve)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Then exponent value followed by mantissa.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240" name="Google Shape;240;p16"/>
          <p:cNvGrpSpPr/>
          <p:nvPr/>
        </p:nvGrpSpPr>
        <p:grpSpPr>
          <a:xfrm>
            <a:off x="0" y="1647189"/>
            <a:ext cx="3546900" cy="3496311"/>
            <a:chOff x="0" y="1189989"/>
            <a:chExt cx="3546900" cy="3496311"/>
          </a:xfrm>
        </p:grpSpPr>
        <p:sp>
          <p:nvSpPr>
            <p:cNvPr id="241" name="Google Shape;241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426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9DAF8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Decimal to Binary</a:t>
              </a:r>
              <a:endParaRPr sz="2000">
                <a:solidFill>
                  <a:srgbClr val="C9DAF8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42" name="Google Shape;242;p16"/>
            <p:cNvSpPr txBox="1"/>
            <p:nvPr/>
          </p:nvSpPr>
          <p:spPr>
            <a:xfrm>
              <a:off x="486086" y="207060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Convert Decimal to Binary form.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Shift radix point until there remains only one bit to the left.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243" name="Google Shape;243;p16"/>
          <p:cNvGrpSpPr/>
          <p:nvPr/>
        </p:nvGrpSpPr>
        <p:grpSpPr>
          <a:xfrm>
            <a:off x="2944204" y="1646975"/>
            <a:ext cx="3305700" cy="3483050"/>
            <a:chOff x="2944204" y="1189775"/>
            <a:chExt cx="3305700" cy="3483050"/>
          </a:xfrm>
        </p:grpSpPr>
        <p:sp>
          <p:nvSpPr>
            <p:cNvPr id="244" name="Google Shape;244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8971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D9D2E9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Mantissa and Exponent</a:t>
              </a:r>
              <a:r>
                <a:rPr lang="en" sz="2000">
                  <a:solidFill>
                    <a:srgbClr val="54FF00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 </a:t>
              </a:r>
              <a:endParaRPr sz="2000">
                <a:solidFill>
                  <a:srgbClr val="54FF00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45" name="Google Shape;245;p16"/>
            <p:cNvSpPr txBox="1"/>
            <p:nvPr/>
          </p:nvSpPr>
          <p:spPr>
            <a:xfrm>
              <a:off x="345389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Number after the radix is mantissa.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If radix is shifted X times then exponent value is 127+X (in binary)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Addition/Subtraction operations:</a:t>
            </a:r>
            <a:endParaRPr/>
          </a:p>
        </p:txBody>
      </p:sp>
      <p:sp>
        <p:nvSpPr>
          <p:cNvPr id="251" name="Google Shape;251;p1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184950" y="2695950"/>
            <a:ext cx="1015500" cy="405300"/>
          </a:xfrm>
          <a:prstGeom prst="roundRect">
            <a:avLst>
              <a:gd fmla="val 16667" name="adj"/>
            </a:avLst>
          </a:prstGeom>
          <a:solidFill>
            <a:srgbClr val="426C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1532700" y="1429275"/>
            <a:ext cx="1448100" cy="335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9DAF8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Compare the exponents of the two numbers and shift the smaller number to the right until its exponent matches that of the larger number</a:t>
            </a:r>
            <a:endParaRPr sz="2200">
              <a:solidFill>
                <a:srgbClr val="C9DAF8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54" name="Google Shape;254;p17"/>
          <p:cNvSpPr/>
          <p:nvPr/>
        </p:nvSpPr>
        <p:spPr>
          <a:xfrm rot="-5400000">
            <a:off x="2967713" y="2393250"/>
            <a:ext cx="1457700" cy="1010700"/>
          </a:xfrm>
          <a:prstGeom prst="rect">
            <a:avLst/>
          </a:prstGeom>
          <a:solidFill>
            <a:srgbClr val="8971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7146450" y="1293900"/>
            <a:ext cx="1448100" cy="855600"/>
          </a:xfrm>
          <a:prstGeom prst="rect">
            <a:avLst/>
          </a:prstGeom>
          <a:solidFill>
            <a:srgbClr val="D57F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5952050" y="2149500"/>
            <a:ext cx="1608000" cy="1455600"/>
          </a:xfrm>
          <a:prstGeom prst="diamond">
            <a:avLst/>
          </a:prstGeom>
          <a:solidFill>
            <a:srgbClr val="8971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7811750" y="2642250"/>
            <a:ext cx="1241100" cy="470100"/>
          </a:xfrm>
          <a:prstGeom prst="roundRect">
            <a:avLst>
              <a:gd fmla="val 16667" name="adj"/>
            </a:avLst>
          </a:prstGeom>
          <a:solidFill>
            <a:srgbClr val="426C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4397450" y="1762950"/>
            <a:ext cx="1302900" cy="22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 txBox="1"/>
          <p:nvPr/>
        </p:nvSpPr>
        <p:spPr>
          <a:xfrm>
            <a:off x="174950" y="2642250"/>
            <a:ext cx="1010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FE2F3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Start</a:t>
            </a:r>
            <a:endParaRPr sz="2600">
              <a:solidFill>
                <a:srgbClr val="CFE2F3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3160275" y="2169750"/>
            <a:ext cx="10578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2E9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Add </a:t>
            </a:r>
            <a:endParaRPr sz="1600">
              <a:solidFill>
                <a:srgbClr val="D9D2E9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2E9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or Subtract the mantissas</a:t>
            </a:r>
            <a:endParaRPr sz="1600">
              <a:solidFill>
                <a:srgbClr val="D9D2E9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4412225" y="1805400"/>
            <a:ext cx="1302900" cy="2186400"/>
          </a:xfrm>
          <a:prstGeom prst="rect">
            <a:avLst/>
          </a:prstGeom>
          <a:solidFill>
            <a:srgbClr val="CA74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ria Sans Light"/>
                <a:ea typeface="Inria Sans Light"/>
                <a:cs typeface="Inria Sans Light"/>
                <a:sym typeface="Inria Sans Light"/>
              </a:rPr>
              <a:t> </a:t>
            </a:r>
            <a:r>
              <a:rPr lang="en" sz="1600">
                <a:solidFill>
                  <a:srgbClr val="EAD1DC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Normalize the sum, either by shifting the exponent right , or shifting it left.</a:t>
            </a:r>
            <a:endParaRPr sz="2200">
              <a:solidFill>
                <a:srgbClr val="EAD1DC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5978225" y="2525250"/>
            <a:ext cx="15819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2E9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Overflow or Underflow?</a:t>
            </a:r>
            <a:endParaRPr sz="1600">
              <a:solidFill>
                <a:srgbClr val="D9D2E9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7146450" y="3605100"/>
            <a:ext cx="1448100" cy="855600"/>
          </a:xfrm>
          <a:prstGeom prst="rect">
            <a:avLst/>
          </a:prstGeom>
          <a:solidFill>
            <a:srgbClr val="D57F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7249950" y="3605100"/>
            <a:ext cx="12411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Generate exception or return error</a:t>
            </a:r>
            <a:endParaRPr>
              <a:solidFill>
                <a:srgbClr val="FCE5CD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7249950" y="1331525"/>
            <a:ext cx="12411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If mantissa=0</a:t>
            </a:r>
            <a:br>
              <a:rPr lang="en">
                <a:solidFill>
                  <a:srgbClr val="FCE5CD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</a:br>
            <a:r>
              <a:rPr lang="en">
                <a:solidFill>
                  <a:srgbClr val="FCE5CD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Set exponent=0</a:t>
            </a:r>
            <a:endParaRPr>
              <a:solidFill>
                <a:srgbClr val="FCE5CD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7926950" y="2607288"/>
            <a:ext cx="1010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DAF8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Stop</a:t>
            </a:r>
            <a:endParaRPr sz="2600">
              <a:solidFill>
                <a:srgbClr val="C9DAF8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1200450" y="2776350"/>
            <a:ext cx="3888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2980900" y="2755050"/>
            <a:ext cx="2631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4201925" y="2776350"/>
            <a:ext cx="2631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5715125" y="2755050"/>
            <a:ext cx="2631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6704550" y="1632000"/>
            <a:ext cx="441900" cy="560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 flipH="1" rot="10800000">
            <a:off x="6704550" y="3562099"/>
            <a:ext cx="441900" cy="560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 rot="5400000">
            <a:off x="7906200" y="2292450"/>
            <a:ext cx="5304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7146450" y="1293900"/>
            <a:ext cx="1448100" cy="8556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 txBox="1"/>
          <p:nvPr/>
        </p:nvSpPr>
        <p:spPr>
          <a:xfrm>
            <a:off x="7146450" y="1247700"/>
            <a:ext cx="14481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9DAF8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If mantissa=0</a:t>
            </a:r>
            <a:br>
              <a:rPr lang="en" sz="1600">
                <a:solidFill>
                  <a:srgbClr val="C9DAF8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</a:br>
            <a:r>
              <a:rPr lang="en" sz="1600">
                <a:solidFill>
                  <a:srgbClr val="C9DAF8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Set exponent=0</a:t>
            </a:r>
            <a:endParaRPr sz="1600">
              <a:solidFill>
                <a:srgbClr val="C9DAF8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7146450" y="3605100"/>
            <a:ext cx="1448100" cy="8556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"/>
          <p:cNvSpPr txBox="1"/>
          <p:nvPr/>
        </p:nvSpPr>
        <p:spPr>
          <a:xfrm>
            <a:off x="7146450" y="3562100"/>
            <a:ext cx="1448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FE2F3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Generate exception or return erro</a:t>
            </a:r>
            <a:r>
              <a:rPr lang="en" sz="1600">
                <a:solidFill>
                  <a:srgbClr val="FCE5CD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r</a:t>
            </a:r>
            <a:endParaRPr sz="1600">
              <a:solidFill>
                <a:srgbClr val="FCE5CD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/>
          <p:nvPr/>
        </p:nvSpPr>
        <p:spPr>
          <a:xfrm>
            <a:off x="7811750" y="2642250"/>
            <a:ext cx="1241100" cy="470100"/>
          </a:xfrm>
          <a:prstGeom prst="roundRect">
            <a:avLst>
              <a:gd fmla="val 16667" name="adj"/>
            </a:avLst>
          </a:prstGeom>
          <a:solidFill>
            <a:srgbClr val="426C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FE2F3"/>
                </a:solidFill>
                <a:latin typeface="Inria Sans"/>
                <a:ea typeface="Inria Sans"/>
                <a:cs typeface="Inria Sans"/>
                <a:sym typeface="Inria Sans"/>
              </a:rPr>
              <a:t>Stop</a:t>
            </a:r>
            <a:endParaRPr sz="1600">
              <a:solidFill>
                <a:srgbClr val="CFE2F3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3527138" y="3907025"/>
            <a:ext cx="1108200" cy="786000"/>
          </a:xfrm>
          <a:prstGeom prst="rect">
            <a:avLst/>
          </a:prstGeom>
          <a:solidFill>
            <a:srgbClr val="8971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2E9"/>
                </a:solidFill>
                <a:latin typeface="Inria Sans"/>
                <a:ea typeface="Inria Sans"/>
                <a:cs typeface="Inria Sans"/>
                <a:sym typeface="Inria Sans"/>
              </a:rPr>
              <a:t>Multiply the Mantissas</a:t>
            </a:r>
            <a:endParaRPr sz="1600">
              <a:solidFill>
                <a:srgbClr val="D9D2E9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301150" y="4122200"/>
            <a:ext cx="2631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operations:</a:t>
            </a:r>
            <a:endParaRPr/>
          </a:p>
        </p:txBody>
      </p:sp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184950" y="2695950"/>
            <a:ext cx="1015500" cy="405300"/>
          </a:xfrm>
          <a:prstGeom prst="roundRect">
            <a:avLst>
              <a:gd fmla="val 16667" name="adj"/>
            </a:avLst>
          </a:prstGeom>
          <a:solidFill>
            <a:srgbClr val="426C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9DAF8"/>
                </a:solidFill>
                <a:latin typeface="Inria Sans"/>
                <a:ea typeface="Inria Sans"/>
                <a:cs typeface="Inria Sans"/>
                <a:sym typeface="Inria Sans"/>
              </a:rPr>
              <a:t>Start</a:t>
            </a:r>
            <a:endParaRPr sz="1600">
              <a:solidFill>
                <a:srgbClr val="C9DAF8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1609450" y="3926675"/>
            <a:ext cx="1691700" cy="746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9DAF8"/>
                </a:solidFill>
                <a:latin typeface="Inria Sans"/>
                <a:ea typeface="Inria Sans"/>
                <a:cs typeface="Inria Sans"/>
                <a:sym typeface="Inria Sans"/>
              </a:rPr>
              <a:t>Compute sign of Result: Xs XOR Ys</a:t>
            </a:r>
            <a:endParaRPr sz="1600">
              <a:solidFill>
                <a:srgbClr val="C9DAF8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7146450" y="1293900"/>
            <a:ext cx="1448100" cy="855600"/>
          </a:xfrm>
          <a:prstGeom prst="rect">
            <a:avLst/>
          </a:prstGeom>
          <a:solidFill>
            <a:srgbClr val="D57F2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4945900" y="3872225"/>
            <a:ext cx="1448100" cy="8556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9DAF8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Generate exception or return error</a:t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7146450" y="1247700"/>
            <a:ext cx="1448100" cy="921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9DAF8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Set result to 0:</a:t>
            </a:r>
            <a:endParaRPr sz="1600">
              <a:solidFill>
                <a:srgbClr val="C9DAF8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9DAF8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exponent=0</a:t>
            </a:r>
            <a:endParaRPr sz="1600">
              <a:solidFill>
                <a:srgbClr val="C9DAF8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2865400" y="2755050"/>
            <a:ext cx="3513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 rot="5400000">
            <a:off x="7906200" y="2292450"/>
            <a:ext cx="5304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 rot="5400000">
            <a:off x="2323750" y="3719900"/>
            <a:ext cx="2631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2369575" y="1536775"/>
            <a:ext cx="4833300" cy="560100"/>
          </a:xfrm>
          <a:prstGeom prst="bentArrow">
            <a:avLst>
              <a:gd fmla="val 30204" name="adj1"/>
              <a:gd fmla="val 24819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1514048" y="2036250"/>
            <a:ext cx="1882500" cy="1724700"/>
          </a:xfrm>
          <a:prstGeom prst="diamond">
            <a:avLst/>
          </a:prstGeom>
          <a:solidFill>
            <a:srgbClr val="3D85C6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</a:rPr>
              <a:t>Is any </a:t>
            </a:r>
            <a:endParaRPr>
              <a:solidFill>
                <a:srgbClr val="CFE2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</a:rPr>
              <a:t>or both operand=0?</a:t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1200450" y="2776350"/>
            <a:ext cx="3888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 flipH="1">
            <a:off x="6356375" y="4200600"/>
            <a:ext cx="2631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 flipH="1" rot="5400000">
            <a:off x="7662975" y="3450400"/>
            <a:ext cx="1297800" cy="546300"/>
          </a:xfrm>
          <a:prstGeom prst="bentArrow">
            <a:avLst>
              <a:gd fmla="val 25075" name="adj1"/>
              <a:gd fmla="val 28176" name="adj2"/>
              <a:gd fmla="val 25000" name="adj3"/>
              <a:gd fmla="val 41547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6552525" y="3585000"/>
            <a:ext cx="1608000" cy="1455600"/>
          </a:xfrm>
          <a:prstGeom prst="diamond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 txBox="1"/>
          <p:nvPr/>
        </p:nvSpPr>
        <p:spPr>
          <a:xfrm>
            <a:off x="6578725" y="3949500"/>
            <a:ext cx="15819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FE2F3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Overflow or Underflow?</a:t>
            </a:r>
            <a:endParaRPr sz="1600">
              <a:solidFill>
                <a:srgbClr val="CFE2F3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302" name="Google Shape;302;p18"/>
          <p:cNvSpPr/>
          <p:nvPr/>
        </p:nvSpPr>
        <p:spPr>
          <a:xfrm rot="5400000">
            <a:off x="6727700" y="2854150"/>
            <a:ext cx="828000" cy="799200"/>
          </a:xfrm>
          <a:prstGeom prst="bentArrow">
            <a:avLst>
              <a:gd fmla="val 16457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4765950" y="2310900"/>
            <a:ext cx="2018700" cy="1175400"/>
          </a:xfrm>
          <a:prstGeom prst="rect">
            <a:avLst/>
          </a:prstGeom>
          <a:solidFill>
            <a:srgbClr val="8971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2E9"/>
                </a:solidFill>
              </a:rPr>
              <a:t>Compute exponent:</a:t>
            </a:r>
            <a:endParaRPr>
              <a:solidFill>
                <a:srgbClr val="D9D2E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2E9"/>
                </a:solidFill>
              </a:rPr>
              <a:t>Biased exp(x) + Biased exp(Y) - bias</a:t>
            </a:r>
            <a:endParaRPr>
              <a:solidFill>
                <a:srgbClr val="D9D2E9"/>
              </a:solidFill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4568950" y="2755050"/>
            <a:ext cx="2631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>
            <a:off x="3564200" y="2310888"/>
            <a:ext cx="1034100" cy="1175400"/>
          </a:xfrm>
          <a:prstGeom prst="rect">
            <a:avLst/>
          </a:prstGeom>
          <a:solidFill>
            <a:srgbClr val="CA74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AD1DC"/>
                </a:solidFill>
                <a:latin typeface="Inria Sans"/>
                <a:ea typeface="Inria Sans"/>
                <a:cs typeface="Inria Sans"/>
                <a:sym typeface="Inria Sans"/>
              </a:rPr>
              <a:t>Round or truncate the result mantissa</a:t>
            </a:r>
            <a:endParaRPr sz="1600">
              <a:solidFill>
                <a:srgbClr val="EAD1DC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306" name="Google Shape;306;p18"/>
          <p:cNvSpPr/>
          <p:nvPr/>
        </p:nvSpPr>
        <p:spPr>
          <a:xfrm rot="-5400000">
            <a:off x="3841400" y="3508625"/>
            <a:ext cx="479700" cy="3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9"/>
          <p:cNvGrpSpPr/>
          <p:nvPr/>
        </p:nvGrpSpPr>
        <p:grpSpPr>
          <a:xfrm rot="10800000">
            <a:off x="6959750" y="347795"/>
            <a:ext cx="2184262" cy="1528570"/>
            <a:chOff x="291713" y="847485"/>
            <a:chExt cx="489987" cy="351315"/>
          </a:xfrm>
        </p:grpSpPr>
        <p:sp>
          <p:nvSpPr>
            <p:cNvPr id="312" name="Google Shape;312;p19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9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 Faced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945650" y="1798825"/>
            <a:ext cx="6680400" cy="315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b="1"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Challenges during learning</a:t>
            </a:r>
            <a:r>
              <a:rPr b="1" lang="en" sz="2000"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" sz="2000"/>
              <a:t>Verilog due to limited Internet facilities and frequent power-cuts.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⬥"/>
            </a:pPr>
            <a:r>
              <a:rPr b="1"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Novice errors</a:t>
            </a:r>
            <a:r>
              <a:rPr lang="en" sz="2000"/>
              <a:t> in writing the Verilog code due to a lot of Compile-time errors and writing the wrong code.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⬥"/>
            </a:pPr>
            <a:r>
              <a:rPr b="1"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Underflow and Overflow</a:t>
            </a:r>
            <a:r>
              <a:rPr lang="en" sz="2000"/>
              <a:t> troubled our multiplier and divider module quite a lot throughout testing. We managed to reduce it significantly though.</a:t>
            </a:r>
            <a:endParaRPr sz="2000"/>
          </a:p>
        </p:txBody>
      </p:sp>
      <p:sp>
        <p:nvSpPr>
          <p:cNvPr id="316" name="Google Shape;316;p1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19"/>
          <p:cNvGrpSpPr/>
          <p:nvPr/>
        </p:nvGrpSpPr>
        <p:grpSpPr>
          <a:xfrm>
            <a:off x="7408940" y="831548"/>
            <a:ext cx="473258" cy="561091"/>
            <a:chOff x="5526246" y="1011207"/>
            <a:chExt cx="592758" cy="720086"/>
          </a:xfrm>
        </p:grpSpPr>
        <p:sp>
          <p:nvSpPr>
            <p:cNvPr id="318" name="Google Shape;318;p1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29" name="Google Shape;329;p20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discuss the architecture of our modules.</a:t>
            </a:r>
            <a:endParaRPr/>
          </a:p>
        </p:txBody>
      </p:sp>
      <p:sp>
        <p:nvSpPr>
          <p:cNvPr id="330" name="Google Shape;330;p20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