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61" r:id="rId5"/>
    <p:sldId id="264" r:id="rId6"/>
    <p:sldId id="265" r:id="rId7"/>
    <p:sldId id="267" r:id="rId8"/>
    <p:sldId id="269" r:id="rId9"/>
    <p:sldId id="271" r:id="rId10"/>
    <p:sldId id="272" r:id="rId11"/>
    <p:sldId id="273" r:id="rId12"/>
    <p:sldId id="274" r:id="rId13"/>
    <p:sldId id="266" r:id="rId14"/>
    <p:sldId id="275" r:id="rId15"/>
    <p:sldId id="270"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9" r:id="rId29"/>
    <p:sldId id="290" r:id="rId30"/>
    <p:sldId id="291" r:id="rId31"/>
    <p:sldId id="292" r:id="rId32"/>
    <p:sldId id="293" r:id="rId33"/>
    <p:sldId id="294" r:id="rId34"/>
    <p:sldId id="295" r:id="rId35"/>
    <p:sldId id="288" r:id="rId36"/>
    <p:sldId id="26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B61BEF0D-F0BB-DE4B-95CE-6DB70DBA9567}" type="datetimeFigureOut">
              <a:rPr lang="en-US" smtClean="0"/>
              <a:pPr/>
              <a:t>11/22/2024</a:t>
            </a:fld>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83392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A371902-05B7-441F-99A6-113A348D0A59}" type="datetimeFigureOut">
              <a:rPr lang="en-IN" smtClean="0"/>
              <a:t>22-11-2024</a:t>
            </a:fld>
            <a:endParaRPr lang="en-IN"/>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379BBEC7-538D-4D3F-91CB-FA431BCC6FFA}" type="slidenum">
              <a:rPr lang="en-IN" smtClean="0"/>
              <a:t>‹#›</a:t>
            </a:fld>
            <a:endParaRPr lang="en-IN"/>
          </a:p>
        </p:txBody>
      </p:sp>
    </p:spTree>
    <p:extLst>
      <p:ext uri="{BB962C8B-B14F-4D97-AF65-F5344CB8AC3E}">
        <p14:creationId xmlns:p14="http://schemas.microsoft.com/office/powerpoint/2010/main" val="615787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A371902-05B7-441F-99A6-113A348D0A59}" type="datetimeFigureOut">
              <a:rPr lang="en-IN" smtClean="0"/>
              <a:t>22-11-2024</a:t>
            </a:fld>
            <a:endParaRPr lang="en-IN"/>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379BBEC7-538D-4D3F-91CB-FA431BCC6FFA}" type="slidenum">
              <a:rPr lang="en-IN" smtClean="0"/>
              <a:t>‹#›</a:t>
            </a:fld>
            <a:endParaRPr lang="en-IN"/>
          </a:p>
        </p:txBody>
      </p:sp>
    </p:spTree>
    <p:extLst>
      <p:ext uri="{BB962C8B-B14F-4D97-AF65-F5344CB8AC3E}">
        <p14:creationId xmlns:p14="http://schemas.microsoft.com/office/powerpoint/2010/main" val="122025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493556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3396342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4030112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fld id="{4A371902-05B7-441F-99A6-113A348D0A59}" type="datetimeFigureOut">
              <a:rPr lang="en-IN" smtClean="0"/>
              <a:t>22-11-2024</a:t>
            </a:fld>
            <a:endParaRPr lang="en-IN"/>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379BBEC7-538D-4D3F-91CB-FA431BCC6FFA}" type="slidenum">
              <a:rPr lang="en-IN" smtClean="0"/>
              <a:t>‹#›</a:t>
            </a:fld>
            <a:endParaRPr lang="en-IN"/>
          </a:p>
        </p:txBody>
      </p:sp>
    </p:spTree>
    <p:extLst>
      <p:ext uri="{BB962C8B-B14F-4D97-AF65-F5344CB8AC3E}">
        <p14:creationId xmlns:p14="http://schemas.microsoft.com/office/powerpoint/2010/main" val="2912848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791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fld id="{4A371902-05B7-441F-99A6-113A348D0A59}" type="datetimeFigureOut">
              <a:rPr lang="en-IN" smtClean="0"/>
              <a:t>22-11-2024</a:t>
            </a:fld>
            <a:endParaRPr lang="en-IN"/>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379BBEC7-538D-4D3F-91CB-FA431BCC6FFA}" type="slidenum">
              <a:rPr lang="en-IN" smtClean="0"/>
              <a:t>‹#›</a:t>
            </a:fld>
            <a:endParaRPr lang="en-IN"/>
          </a:p>
        </p:txBody>
      </p:sp>
    </p:spTree>
    <p:extLst>
      <p:ext uri="{BB962C8B-B14F-4D97-AF65-F5344CB8AC3E}">
        <p14:creationId xmlns:p14="http://schemas.microsoft.com/office/powerpoint/2010/main" val="1490076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fld id="{4A371902-05B7-441F-99A6-113A348D0A59}" type="datetimeFigureOut">
              <a:rPr lang="en-IN" smtClean="0"/>
              <a:t>22-11-2024</a:t>
            </a:fld>
            <a:endParaRPr lang="en-IN"/>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379BBEC7-538D-4D3F-91CB-FA431BCC6FFA}" type="slidenum">
              <a:rPr lang="en-IN" smtClean="0"/>
              <a:t>‹#›</a:t>
            </a:fld>
            <a:endParaRPr lang="en-IN"/>
          </a:p>
        </p:txBody>
      </p:sp>
    </p:spTree>
    <p:extLst>
      <p:ext uri="{BB962C8B-B14F-4D97-AF65-F5344CB8AC3E}">
        <p14:creationId xmlns:p14="http://schemas.microsoft.com/office/powerpoint/2010/main" val="2534754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fld id="{4A371902-05B7-441F-99A6-113A348D0A59}" type="datetimeFigureOut">
              <a:rPr lang="en-IN" smtClean="0"/>
              <a:t>22-11-2024</a:t>
            </a:fld>
            <a:endParaRPr lang="en-IN"/>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379BBEC7-538D-4D3F-91CB-FA431BCC6FFA}" type="slidenum">
              <a:rPr lang="en-IN" smtClean="0"/>
              <a:t>‹#›</a:t>
            </a:fld>
            <a:endParaRPr lang="en-IN"/>
          </a:p>
        </p:txBody>
      </p:sp>
    </p:spTree>
    <p:extLst>
      <p:ext uri="{BB962C8B-B14F-4D97-AF65-F5344CB8AC3E}">
        <p14:creationId xmlns:p14="http://schemas.microsoft.com/office/powerpoint/2010/main" val="267821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A371902-05B7-441F-99A6-113A348D0A59}" type="datetimeFigureOut">
              <a:rPr lang="en-IN" smtClean="0"/>
              <a:t>22-11-2024</a:t>
            </a:fld>
            <a:endParaRPr lang="en-IN"/>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379BBEC7-538D-4D3F-91CB-FA431BCC6FFA}" type="slidenum">
              <a:rPr lang="en-IN" smtClean="0"/>
              <a:t>‹#›</a:t>
            </a:fld>
            <a:endParaRPr lang="en-IN"/>
          </a:p>
        </p:txBody>
      </p:sp>
    </p:spTree>
    <p:extLst>
      <p:ext uri="{BB962C8B-B14F-4D97-AF65-F5344CB8AC3E}">
        <p14:creationId xmlns:p14="http://schemas.microsoft.com/office/powerpoint/2010/main" val="2239101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fld id="{4A371902-05B7-441F-99A6-113A348D0A59}" type="datetimeFigureOut">
              <a:rPr lang="en-IN" smtClean="0"/>
              <a:t>22-11-2024</a:t>
            </a:fld>
            <a:endParaRPr lang="en-IN"/>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379BBEC7-538D-4D3F-91CB-FA431BCC6FFA}" type="slidenum">
              <a:rPr lang="en-IN" smtClean="0"/>
              <a:t>‹#›</a:t>
            </a:fld>
            <a:endParaRPr lang="en-IN"/>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15123828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fld id="{4A371902-05B7-441F-99A6-113A348D0A59}" type="datetimeFigureOut">
              <a:rPr lang="en-IN" smtClean="0"/>
              <a:t>22-11-2024</a:t>
            </a:fld>
            <a:endParaRPr lang="en-IN"/>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379BBEC7-538D-4D3F-91CB-FA431BCC6FFA}" type="slidenum">
              <a:rPr lang="en-IN" smtClean="0"/>
              <a:t>‹#›</a:t>
            </a:fld>
            <a:endParaRPr lang="en-IN"/>
          </a:p>
        </p:txBody>
      </p:sp>
    </p:spTree>
    <p:extLst>
      <p:ext uri="{BB962C8B-B14F-4D97-AF65-F5344CB8AC3E}">
        <p14:creationId xmlns:p14="http://schemas.microsoft.com/office/powerpoint/2010/main" val="19873562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fld id="{4A371902-05B7-441F-99A6-113A348D0A59}" type="datetimeFigureOut">
              <a:rPr lang="en-IN" smtClean="0"/>
              <a:t>22-11-2024</a:t>
            </a:fld>
            <a:endParaRPr lang="en-IN"/>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379BBEC7-538D-4D3F-91CB-FA431BCC6FFA}" type="slidenum">
              <a:rPr lang="en-IN" smtClean="0"/>
              <a:t>‹#›</a:t>
            </a:fld>
            <a:endParaRPr lang="en-IN"/>
          </a:p>
        </p:txBody>
      </p:sp>
    </p:spTree>
    <p:extLst>
      <p:ext uri="{BB962C8B-B14F-4D97-AF65-F5344CB8AC3E}">
        <p14:creationId xmlns:p14="http://schemas.microsoft.com/office/powerpoint/2010/main" val="1746286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381707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7701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A371902-05B7-441F-99A6-113A348D0A59}" type="datetimeFigureOut">
              <a:rPr lang="en-IN" smtClean="0"/>
              <a:t>22-11-2024</a:t>
            </a:fld>
            <a:endParaRPr lang="en-IN"/>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379BBEC7-538D-4D3F-91CB-FA431BCC6FFA}" type="slidenum">
              <a:rPr lang="en-IN" smtClean="0"/>
              <a:t>‹#›</a:t>
            </a:fld>
            <a:endParaRPr lang="en-IN"/>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16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A371902-05B7-441F-99A6-113A348D0A59}" type="datetimeFigureOut">
              <a:rPr lang="en-IN" smtClean="0"/>
              <a:t>22-11-2024</a:t>
            </a:fld>
            <a:endParaRPr lang="en-IN"/>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379BBEC7-538D-4D3F-91CB-FA431BCC6FFA}" type="slidenum">
              <a:rPr lang="en-IN" smtClean="0"/>
              <a:t>‹#›</a:t>
            </a:fld>
            <a:endParaRPr lang="en-IN"/>
          </a:p>
        </p:txBody>
      </p:sp>
    </p:spTree>
    <p:extLst>
      <p:ext uri="{BB962C8B-B14F-4D97-AF65-F5344CB8AC3E}">
        <p14:creationId xmlns:p14="http://schemas.microsoft.com/office/powerpoint/2010/main" val="2529982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A371902-05B7-441F-99A6-113A348D0A59}" type="datetimeFigureOut">
              <a:rPr lang="en-IN" smtClean="0"/>
              <a:t>22-11-2024</a:t>
            </a:fld>
            <a:endParaRPr lang="en-IN"/>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379BBEC7-538D-4D3F-91CB-FA431BCC6FFA}" type="slidenum">
              <a:rPr lang="en-IN" smtClean="0"/>
              <a:t>‹#›</a:t>
            </a:fld>
            <a:endParaRPr lang="en-IN"/>
          </a:p>
        </p:txBody>
      </p:sp>
    </p:spTree>
    <p:extLst>
      <p:ext uri="{BB962C8B-B14F-4D97-AF65-F5344CB8AC3E}">
        <p14:creationId xmlns:p14="http://schemas.microsoft.com/office/powerpoint/2010/main" val="350831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A371902-05B7-441F-99A6-113A348D0A59}" type="datetimeFigureOut">
              <a:rPr lang="en-IN" smtClean="0"/>
              <a:t>22-11-2024</a:t>
            </a:fld>
            <a:endParaRPr lang="en-IN"/>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379BBEC7-538D-4D3F-91CB-FA431BCC6FFA}" type="slidenum">
              <a:rPr lang="en-IN" smtClean="0"/>
              <a:t>‹#›</a:t>
            </a:fld>
            <a:endParaRPr lang="en-IN"/>
          </a:p>
        </p:txBody>
      </p:sp>
      <p:grpSp>
        <p:nvGrpSpPr>
          <p:cNvPr id="6" name="Group 5">
            <a:extLst>
              <a:ext uri="{FF2B5EF4-FFF2-40B4-BE49-F238E27FC236}">
                <a16:creationId xmlns:a16="http://schemas.microsoft.com/office/drawing/2014/main" id="{E962D13F-065F-B5B5-D0E6-E5707D370EE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E69F4739-7046-0251-2DF1-C6992306440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163D0146-2A52-A1D5-4593-B4C5EB99B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B11D10C2-7B14-DAF3-6BF2-5A8F43E9DAE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53E52456-41A7-AC0D-14E1-EBCA46FA03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9F721F5B-EC05-CF43-091F-DAF14831D6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4EAA2530-7335-61C7-70D6-747F737F23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D6830C5-6699-B51E-C138-387FB43266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6FF4243D-BD79-D045-8F40-6116E0C37D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E9EC195D-83CA-FFB5-8E57-01F2F88967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134E1E14-0E7D-344A-292A-0FEE2278CC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5F7EE493-E0DB-AB06-7D9D-5AF68F7F06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5EEA1730-2FFB-87EA-EAD1-B2B5783665D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1E4289FE-15AE-AB80-0279-9FEC059A9B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25151662-B32C-3EAB-F6C8-76DD978D23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3C3EE828-B477-B615-CA63-8538BE486D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7AC7C2E5-ABB8-BBAD-2355-D6D2362E06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6A22F749-ED2C-4875-608B-E377A5448FB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4771A641-145D-E8E1-A9B2-69823A4D01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3F8F37-F2D6-CCBD-20FE-B22B8E4C18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AF3ABA6C-6FD2-67BB-2670-5BFDD170EC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E9B0D058-B8D1-9353-2199-A74B70392D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13A1A6A6-A997-36FF-9BD6-128BD48F102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1DB2A818-4899-91F3-6E29-A6B44792B7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06FA050E-E57A-A008-4AFC-E0A7BF4B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1AA4FDAD-E69F-B8CA-3647-41EE49D189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FA9079B0-05A2-05C9-0B71-62DA8342903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B1A01482-3AC9-3B96-29F0-77E1F45A2B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18BBAE1C-A0BE-C2D0-0B21-EF53F120FE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6699894E-9D4E-38B1-7E0F-FD7E8DD87C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3F7686F1-1A2D-7362-06B5-FFFD3ACB4FE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861B3E07-B72D-1FE2-EDEA-17E925D72F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4DFA77FC-64D9-DE58-A28A-66AD9C2B326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FF768D7-8614-439F-50A9-59D51405557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374D642E-1A3B-7563-4C4C-A8886D5903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BFF8C2B2-E490-A9EE-3883-FA9C8EE2469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D4EBDBA2-C991-DB59-8E58-B4D12A2576E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C77A19F7-390A-587C-0735-A199D3DB0C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74CC8F53-BFF6-5AA8-554D-A3AFC16E10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C507FE88-BFE7-3491-C4ED-84BCC713C6A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5E59AEE7-2E00-DD8E-4A64-624BBBF2188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4BB12628-726F-E89A-FBAF-334733B975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2BE7A39-1897-9A9A-F597-9D75FE4A85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7C6C0069-A065-BA31-6BD7-D5AA4499F6F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93CD5D7-6B2F-E9B2-9A97-ADB1AB30867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FCB8559C-9482-7A04-AFCA-0EE0336DB9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B48E5CDD-04A4-0F7F-051B-44C6F6B7FA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423FA6BC-48D6-1095-2002-196438F1D8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2D39D72-6C9D-0B9E-8A6B-E7C2286B9C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7683F3FD-E227-C358-C0FD-2FFA3C28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EC33943E-7F7F-3DD7-3721-BA4866CC6B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E45C6B72-DCCD-6EB6-132D-0FA67819DB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168015B7-C961-378D-2DC6-DC765AF0CB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DF769C9F-2362-9FBD-939F-ABDB7CBB1F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25755D6-AD5C-914E-7A62-145DBD64A5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DFDDF6F8-12EA-25EC-8FC5-8A21B11F3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EBD7A53C-B52C-8CA2-F5BA-686A373E46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7CA0655A-0AF5-EEE3-ABB0-20D1BED0BDC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4FD9506A-2D60-7B40-6CF8-F96EE89F92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B7F3BA7-1A8F-076B-B5E3-818D3298FB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70B6BB27-AE08-DCF4-FC6C-B0AA459929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B8BE40A7-E371-08CD-A28A-03F591E0F5C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69E67CF8-C6BE-AFC8-E935-47A9B66A1D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9066B5CD-8B07-C124-814E-E0FCC34219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15BDA307-0487-F6F8-9712-E7E849479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FB2D68D3-0B6E-1782-F250-F235EBF13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0044EBAD-2D73-148B-C869-00D38A213E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BEA5DF87-0DFD-2540-F7AB-0E6ACB1E327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916F5E3C-9C75-F588-DE04-69C972C186B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D38DF4F6-2A73-D808-991D-95439C1739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C7A2833E-2ADD-3B71-08FC-6283A81A80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FCDF8FCA-19BF-CFB5-0CCB-3EF2D7CB0A9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73B0C2F-F151-71AB-9ABE-1959C358EA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A44D14B4-5764-EFCE-FBC7-CF2D0B277A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E3756F0B-F8B3-26EE-2A7F-1C5992122CA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1E4DCDD-63E6-2079-6168-1020560A912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1514E1C2-75D7-754B-9F26-F5B9066EFF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41804AAA-0E5C-F089-12DB-DA756DBC8F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2EE8038-D703-128B-70AB-CE60212607E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089B8075-A4EE-CE03-6C76-DC97CFABA04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E9606914-44A7-93DD-5097-AC11FE653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AA850AAF-4BA2-57DD-6C9D-C9991F2F2F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66085E16-1D45-53C3-E48D-B7202C213A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311009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A371902-05B7-441F-99A6-113A348D0A59}" type="datetimeFigureOut">
              <a:rPr lang="en-IN" smtClean="0"/>
              <a:t>22-11-2024</a:t>
            </a:fld>
            <a:endParaRPr lang="en-IN"/>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379BBEC7-538D-4D3F-91CB-FA431BCC6FFA}" type="slidenum">
              <a:rPr lang="en-IN" smtClean="0"/>
              <a:t>‹#›</a:t>
            </a:fld>
            <a:endParaRPr lang="en-IN"/>
          </a:p>
        </p:txBody>
      </p:sp>
    </p:spTree>
    <p:extLst>
      <p:ext uri="{BB962C8B-B14F-4D97-AF65-F5344CB8AC3E}">
        <p14:creationId xmlns:p14="http://schemas.microsoft.com/office/powerpoint/2010/main" val="2407719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A371902-05B7-441F-99A6-113A348D0A59}" type="datetimeFigureOut">
              <a:rPr lang="en-IN" smtClean="0"/>
              <a:t>22-11-2024</a:t>
            </a:fld>
            <a:endParaRPr lang="en-IN"/>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379BBEC7-538D-4D3F-91CB-FA431BCC6FFA}" type="slidenum">
              <a:rPr lang="en-IN" smtClean="0"/>
              <a:t>‹#›</a:t>
            </a:fld>
            <a:endParaRPr lang="en-IN"/>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320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A371902-05B7-441F-99A6-113A348D0A59}" type="datetimeFigureOut">
              <a:rPr lang="en-IN" smtClean="0"/>
              <a:t>22-11-2024</a:t>
            </a:fld>
            <a:endParaRPr lang="en-IN"/>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379BBEC7-538D-4D3F-91CB-FA431BCC6FFA}" type="slidenum">
              <a:rPr lang="en-IN" smtClean="0"/>
              <a:t>‹#›</a:t>
            </a:fld>
            <a:endParaRPr lang="en-IN"/>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306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A371902-05B7-441F-99A6-113A348D0A59}" type="datetimeFigureOut">
              <a:rPr lang="en-IN" smtClean="0"/>
              <a:t>22-11-2024</a:t>
            </a:fld>
            <a:endParaRPr lang="en-IN"/>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IN"/>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379BBEC7-538D-4D3F-91CB-FA431BCC6FFA}" type="slidenum">
              <a:rPr lang="en-IN" smtClean="0"/>
              <a:t>‹#›</a:t>
            </a:fld>
            <a:endParaRPr lang="en-IN"/>
          </a:p>
        </p:txBody>
      </p:sp>
    </p:spTree>
    <p:extLst>
      <p:ext uri="{BB962C8B-B14F-4D97-AF65-F5344CB8AC3E}">
        <p14:creationId xmlns:p14="http://schemas.microsoft.com/office/powerpoint/2010/main" val="3524413924"/>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 id="2147483811" r:id="rId20"/>
    <p:sldLayoutId id="2147483812" r:id="rId21"/>
    <p:sldLayoutId id="2147483813" r:id="rId22"/>
    <p:sldLayoutId id="2147483814" r:id="rId23"/>
    <p:sldLayoutId id="2147483815" r:id="rId24"/>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4932-8602-9ED5-E5FA-07E35D36664D}"/>
              </a:ext>
            </a:extLst>
          </p:cNvPr>
          <p:cNvSpPr>
            <a:spLocks noGrp="1"/>
          </p:cNvSpPr>
          <p:nvPr>
            <p:ph type="ctrTitle"/>
          </p:nvPr>
        </p:nvSpPr>
        <p:spPr/>
        <p:txBody>
          <a:bodyPr/>
          <a:lstStyle/>
          <a:p>
            <a:r>
              <a:rPr lang="en-IN" dirty="0"/>
              <a:t>OLA BIKE RIDE REQUEST FORECAST</a:t>
            </a:r>
          </a:p>
        </p:txBody>
      </p:sp>
      <p:sp>
        <p:nvSpPr>
          <p:cNvPr id="3" name="Subtitle 2">
            <a:extLst>
              <a:ext uri="{FF2B5EF4-FFF2-40B4-BE49-F238E27FC236}">
                <a16:creationId xmlns:a16="http://schemas.microsoft.com/office/drawing/2014/main" id="{043EDC40-1BAD-0547-C0B2-C5E24FC6908B}"/>
              </a:ext>
            </a:extLst>
          </p:cNvPr>
          <p:cNvSpPr>
            <a:spLocks noGrp="1"/>
          </p:cNvSpPr>
          <p:nvPr>
            <p:ph type="subTitle" idx="1"/>
          </p:nvPr>
        </p:nvSpPr>
        <p:spPr/>
        <p:txBody>
          <a:bodyPr/>
          <a:lstStyle/>
          <a:p>
            <a:endParaRPr lang="en-IN"/>
          </a:p>
        </p:txBody>
      </p:sp>
      <p:pic>
        <p:nvPicPr>
          <p:cNvPr id="7" name="Picture 6" descr="Two people on a motorcycle&#10;&#10;Description automatically generated">
            <a:extLst>
              <a:ext uri="{FF2B5EF4-FFF2-40B4-BE49-F238E27FC236}">
                <a16:creationId xmlns:a16="http://schemas.microsoft.com/office/drawing/2014/main" id="{F0EC89F1-E751-B26F-5B7C-59E66EAC1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B2024086-418B-3920-56E5-818BADA198CB}"/>
              </a:ext>
            </a:extLst>
          </p:cNvPr>
          <p:cNvSpPr txBox="1"/>
          <p:nvPr/>
        </p:nvSpPr>
        <p:spPr>
          <a:xfrm>
            <a:off x="639098" y="352922"/>
            <a:ext cx="10726992" cy="3231654"/>
          </a:xfrm>
          <a:prstGeom prst="rect">
            <a:avLst/>
          </a:prstGeom>
          <a:noFill/>
        </p:spPr>
        <p:txBody>
          <a:bodyPr wrap="square" rtlCol="0">
            <a:spAutoFit/>
          </a:bodyPr>
          <a:lstStyle/>
          <a:p>
            <a:pPr algn="ctr"/>
            <a:r>
              <a:rPr lang="en-IN" sz="4800" b="1" dirty="0">
                <a:solidFill>
                  <a:schemeClr val="bg1">
                    <a:lumMod val="95000"/>
                  </a:schemeClr>
                </a:solidFill>
              </a:rPr>
              <a:t>OLA BIKE RIDE REQUEST FORECAST</a:t>
            </a:r>
          </a:p>
          <a:p>
            <a:pPr algn="ctr"/>
            <a:r>
              <a:rPr lang="en-IN" sz="2000" dirty="0">
                <a:solidFill>
                  <a:schemeClr val="bg1">
                    <a:lumMod val="95000"/>
                  </a:schemeClr>
                </a:solidFill>
              </a:rPr>
              <a:t>By Aaryan </a:t>
            </a:r>
            <a:r>
              <a:rPr lang="en-IN" sz="2000" dirty="0" err="1">
                <a:solidFill>
                  <a:schemeClr val="bg1">
                    <a:lumMod val="95000"/>
                  </a:schemeClr>
                </a:solidFill>
              </a:rPr>
              <a:t>Parganiha</a:t>
            </a:r>
            <a:r>
              <a:rPr lang="en-IN" sz="2000" dirty="0">
                <a:solidFill>
                  <a:schemeClr val="bg1">
                    <a:lumMod val="95000"/>
                  </a:schemeClr>
                </a:solidFill>
              </a:rPr>
              <a:t> 22CSU005</a:t>
            </a:r>
          </a:p>
          <a:p>
            <a:pPr algn="ctr"/>
            <a:r>
              <a:rPr lang="en-IN" sz="2000" dirty="0">
                <a:solidFill>
                  <a:schemeClr val="bg1">
                    <a:lumMod val="95000"/>
                  </a:schemeClr>
                </a:solidFill>
              </a:rPr>
              <a:t>DS-A</a:t>
            </a:r>
          </a:p>
          <a:p>
            <a:pPr algn="ctr"/>
            <a:endParaRPr lang="en-IN" sz="2000" dirty="0">
              <a:solidFill>
                <a:schemeClr val="bg1">
                  <a:lumMod val="95000"/>
                </a:schemeClr>
              </a:solidFill>
            </a:endParaRPr>
          </a:p>
          <a:p>
            <a:pPr algn="ctr"/>
            <a:endParaRPr lang="en-IN" sz="4800" dirty="0">
              <a:solidFill>
                <a:schemeClr val="bg1">
                  <a:lumMod val="95000"/>
                </a:schemeClr>
              </a:solidFill>
            </a:endParaRPr>
          </a:p>
        </p:txBody>
      </p:sp>
    </p:spTree>
    <p:extLst>
      <p:ext uri="{BB962C8B-B14F-4D97-AF65-F5344CB8AC3E}">
        <p14:creationId xmlns:p14="http://schemas.microsoft.com/office/powerpoint/2010/main" val="4176894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044E-A913-8080-1F55-165282EF9DAA}"/>
              </a:ext>
            </a:extLst>
          </p:cNvPr>
          <p:cNvSpPr>
            <a:spLocks noGrp="1"/>
          </p:cNvSpPr>
          <p:nvPr>
            <p:ph type="title"/>
          </p:nvPr>
        </p:nvSpPr>
        <p:spPr/>
        <p:txBody>
          <a:bodyPr/>
          <a:lstStyle/>
          <a:p>
            <a:r>
              <a:rPr lang="en-IN" dirty="0"/>
              <a:t>Tree Regression Visualization</a:t>
            </a:r>
          </a:p>
        </p:txBody>
      </p:sp>
      <p:pic>
        <p:nvPicPr>
          <p:cNvPr id="5" name="Content Placeholder 4">
            <a:extLst>
              <a:ext uri="{FF2B5EF4-FFF2-40B4-BE49-F238E27FC236}">
                <a16:creationId xmlns:a16="http://schemas.microsoft.com/office/drawing/2014/main" id="{516091EE-2E65-D3AC-2BAD-CE2643BD1859}"/>
              </a:ext>
            </a:extLst>
          </p:cNvPr>
          <p:cNvPicPr>
            <a:picLocks noGrp="1" noChangeAspect="1"/>
          </p:cNvPicPr>
          <p:nvPr>
            <p:ph idx="1"/>
          </p:nvPr>
        </p:nvPicPr>
        <p:blipFill>
          <a:blip r:embed="rId2"/>
          <a:stretch>
            <a:fillRect/>
          </a:stretch>
        </p:blipFill>
        <p:spPr>
          <a:xfrm>
            <a:off x="2182110" y="1838631"/>
            <a:ext cx="7673608" cy="4454013"/>
          </a:xfrm>
        </p:spPr>
      </p:pic>
    </p:spTree>
    <p:extLst>
      <p:ext uri="{BB962C8B-B14F-4D97-AF65-F5344CB8AC3E}">
        <p14:creationId xmlns:p14="http://schemas.microsoft.com/office/powerpoint/2010/main" val="2046606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EA21-4654-C43B-9939-6324D23DDDEC}"/>
              </a:ext>
            </a:extLst>
          </p:cNvPr>
          <p:cNvSpPr>
            <a:spLocks noGrp="1"/>
          </p:cNvSpPr>
          <p:nvPr>
            <p:ph type="title"/>
          </p:nvPr>
        </p:nvSpPr>
        <p:spPr/>
        <p:txBody>
          <a:bodyPr/>
          <a:lstStyle/>
          <a:p>
            <a:r>
              <a:rPr lang="en-IN" dirty="0"/>
              <a:t>Actual vs Predicted Values</a:t>
            </a:r>
          </a:p>
        </p:txBody>
      </p:sp>
      <p:pic>
        <p:nvPicPr>
          <p:cNvPr id="5" name="Content Placeholder 4">
            <a:extLst>
              <a:ext uri="{FF2B5EF4-FFF2-40B4-BE49-F238E27FC236}">
                <a16:creationId xmlns:a16="http://schemas.microsoft.com/office/drawing/2014/main" id="{1DCB1EE4-3C02-28FA-A9F2-D29CC70CFB55}"/>
              </a:ext>
            </a:extLst>
          </p:cNvPr>
          <p:cNvPicPr>
            <a:picLocks noGrp="1" noChangeAspect="1"/>
          </p:cNvPicPr>
          <p:nvPr>
            <p:ph idx="1"/>
          </p:nvPr>
        </p:nvPicPr>
        <p:blipFill>
          <a:blip r:embed="rId2"/>
          <a:stretch>
            <a:fillRect/>
          </a:stretch>
        </p:blipFill>
        <p:spPr>
          <a:xfrm>
            <a:off x="3558320" y="1922784"/>
            <a:ext cx="5075360" cy="3566469"/>
          </a:xfrm>
        </p:spPr>
      </p:pic>
    </p:spTree>
    <p:extLst>
      <p:ext uri="{BB962C8B-B14F-4D97-AF65-F5344CB8AC3E}">
        <p14:creationId xmlns:p14="http://schemas.microsoft.com/office/powerpoint/2010/main" val="20935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38A8-43A6-F9DF-8F88-8E048920C69A}"/>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EDBEA863-C298-26E9-F3F0-F1024B206C4C}"/>
              </a:ext>
            </a:extLst>
          </p:cNvPr>
          <p:cNvSpPr>
            <a:spLocks noGrp="1"/>
          </p:cNvSpPr>
          <p:nvPr>
            <p:ph idx="1"/>
          </p:nvPr>
        </p:nvSpPr>
        <p:spPr/>
        <p:txBody>
          <a:bodyPr/>
          <a:lstStyle/>
          <a:p>
            <a:r>
              <a:rPr lang="en-IN" dirty="0"/>
              <a:t>R2-0.990218</a:t>
            </a:r>
          </a:p>
          <a:p>
            <a:r>
              <a:rPr lang="en-IN" dirty="0"/>
              <a:t>MSE-0.1127</a:t>
            </a:r>
          </a:p>
          <a:p>
            <a:r>
              <a:rPr lang="en-IN" dirty="0"/>
              <a:t>MAE-0.0209</a:t>
            </a:r>
          </a:p>
        </p:txBody>
      </p:sp>
      <p:pic>
        <p:nvPicPr>
          <p:cNvPr id="6" name="Picture 5">
            <a:extLst>
              <a:ext uri="{FF2B5EF4-FFF2-40B4-BE49-F238E27FC236}">
                <a16:creationId xmlns:a16="http://schemas.microsoft.com/office/drawing/2014/main" id="{A89B961B-DADF-3C36-E21C-4F804AC7BB34}"/>
              </a:ext>
            </a:extLst>
          </p:cNvPr>
          <p:cNvPicPr>
            <a:picLocks noChangeAspect="1"/>
          </p:cNvPicPr>
          <p:nvPr/>
        </p:nvPicPr>
        <p:blipFill>
          <a:blip r:embed="rId2"/>
          <a:stretch>
            <a:fillRect/>
          </a:stretch>
        </p:blipFill>
        <p:spPr>
          <a:xfrm>
            <a:off x="3517291" y="1685925"/>
            <a:ext cx="5620534" cy="3267531"/>
          </a:xfrm>
          <a:prstGeom prst="rect">
            <a:avLst/>
          </a:prstGeom>
        </p:spPr>
      </p:pic>
    </p:spTree>
    <p:extLst>
      <p:ext uri="{BB962C8B-B14F-4D97-AF65-F5344CB8AC3E}">
        <p14:creationId xmlns:p14="http://schemas.microsoft.com/office/powerpoint/2010/main" val="566924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9A79-A01C-7D8B-3806-F988638A19B5}"/>
              </a:ext>
            </a:extLst>
          </p:cNvPr>
          <p:cNvSpPr>
            <a:spLocks noGrp="1"/>
          </p:cNvSpPr>
          <p:nvPr>
            <p:ph type="title"/>
          </p:nvPr>
        </p:nvSpPr>
        <p:spPr/>
        <p:txBody>
          <a:bodyPr/>
          <a:lstStyle/>
          <a:p>
            <a:r>
              <a:rPr lang="en-IN" dirty="0"/>
              <a:t>Hyperparameter Tuning(</a:t>
            </a:r>
            <a:r>
              <a:rPr lang="en-IN" dirty="0" err="1"/>
              <a:t>Hypertuning</a:t>
            </a:r>
            <a:r>
              <a:rPr lang="en-IN" dirty="0"/>
              <a:t>)</a:t>
            </a:r>
          </a:p>
        </p:txBody>
      </p:sp>
      <p:sp>
        <p:nvSpPr>
          <p:cNvPr id="3" name="Content Placeholder 2">
            <a:extLst>
              <a:ext uri="{FF2B5EF4-FFF2-40B4-BE49-F238E27FC236}">
                <a16:creationId xmlns:a16="http://schemas.microsoft.com/office/drawing/2014/main" id="{C59E9A76-8EB4-0E97-C388-6D08C5B05AFC}"/>
              </a:ext>
            </a:extLst>
          </p:cNvPr>
          <p:cNvSpPr>
            <a:spLocks noGrp="1"/>
          </p:cNvSpPr>
          <p:nvPr>
            <p:ph idx="1"/>
          </p:nvPr>
        </p:nvSpPr>
        <p:spPr/>
        <p:txBody>
          <a:bodyPr/>
          <a:lstStyle/>
          <a:p>
            <a:r>
              <a:rPr lang="en-US" b="1" dirty="0"/>
              <a:t>Hyperparameter Tuning</a:t>
            </a:r>
            <a:r>
              <a:rPr lang="en-US" dirty="0"/>
              <a:t> is the process of finding the best set of hyperparameters for a machine learning model to improve its performance. Hyperparameters are the settings or configuration values that are set before training a model, and they can significantly impact the model's accuracy, efficiency, and generalization ability.</a:t>
            </a:r>
          </a:p>
          <a:p>
            <a:r>
              <a:rPr lang="en-US" dirty="0"/>
              <a:t>Used Hyper Parameters in KNN, Random forest  and </a:t>
            </a:r>
            <a:r>
              <a:rPr lang="en-US" dirty="0" err="1"/>
              <a:t>XGBoosting</a:t>
            </a:r>
            <a:endParaRPr lang="en-IN" dirty="0"/>
          </a:p>
        </p:txBody>
      </p:sp>
    </p:spTree>
    <p:extLst>
      <p:ext uri="{BB962C8B-B14F-4D97-AF65-F5344CB8AC3E}">
        <p14:creationId xmlns:p14="http://schemas.microsoft.com/office/powerpoint/2010/main" val="2977837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1393D-7ECF-77EC-4B53-24EAF3DBB7F4}"/>
              </a:ext>
            </a:extLst>
          </p:cNvPr>
          <p:cNvSpPr>
            <a:spLocks noGrp="1"/>
          </p:cNvSpPr>
          <p:nvPr>
            <p:ph type="title"/>
          </p:nvPr>
        </p:nvSpPr>
        <p:spPr/>
        <p:txBody>
          <a:bodyPr/>
          <a:lstStyle/>
          <a:p>
            <a:r>
              <a:rPr lang="en-IN" dirty="0" err="1"/>
              <a:t>Hypertuned</a:t>
            </a:r>
            <a:r>
              <a:rPr lang="en-IN" dirty="0"/>
              <a:t> KNN Regression</a:t>
            </a:r>
          </a:p>
        </p:txBody>
      </p:sp>
      <p:sp>
        <p:nvSpPr>
          <p:cNvPr id="3" name="Content Placeholder 2">
            <a:extLst>
              <a:ext uri="{FF2B5EF4-FFF2-40B4-BE49-F238E27FC236}">
                <a16:creationId xmlns:a16="http://schemas.microsoft.com/office/drawing/2014/main" id="{3429070B-17C4-C0EC-3669-31EFEBCC1484}"/>
              </a:ext>
            </a:extLst>
          </p:cNvPr>
          <p:cNvSpPr>
            <a:spLocks noGrp="1"/>
          </p:cNvSpPr>
          <p:nvPr>
            <p:ph idx="1"/>
          </p:nvPr>
        </p:nvSpPr>
        <p:spPr/>
        <p:txBody>
          <a:bodyPr/>
          <a:lstStyle/>
          <a:p>
            <a:r>
              <a:rPr lang="en-US" dirty="0"/>
              <a:t>KNN regression, the model predicts the value of a target variable based on the average (or weighted average) of the target variable values of the K nearest data points in the feature space.</a:t>
            </a:r>
          </a:p>
          <a:p>
            <a:r>
              <a:rPr lang="en-IN" b="1" dirty="0"/>
              <a:t>Parameters that are </a:t>
            </a:r>
            <a:r>
              <a:rPr lang="en-IN" b="1" dirty="0" err="1"/>
              <a:t>hypertuned</a:t>
            </a:r>
            <a:endParaRPr lang="en-IN" b="1" dirty="0"/>
          </a:p>
          <a:p>
            <a:r>
              <a:rPr lang="en-IN" dirty="0"/>
              <a:t>1)n-Neighbours:</a:t>
            </a:r>
          </a:p>
          <a:p>
            <a:r>
              <a:rPr lang="en-IN" dirty="0"/>
              <a:t>2)n-jobs:</a:t>
            </a:r>
          </a:p>
          <a:p>
            <a:endParaRPr lang="en-IN" dirty="0"/>
          </a:p>
        </p:txBody>
      </p:sp>
    </p:spTree>
    <p:extLst>
      <p:ext uri="{BB962C8B-B14F-4D97-AF65-F5344CB8AC3E}">
        <p14:creationId xmlns:p14="http://schemas.microsoft.com/office/powerpoint/2010/main" val="2541895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87A94-71DF-E99D-0999-9C21B79A2C9B}"/>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59BA5096-1BA6-473D-CC66-FA872EFE5375}"/>
              </a:ext>
            </a:extLst>
          </p:cNvPr>
          <p:cNvSpPr>
            <a:spLocks noGrp="1"/>
          </p:cNvSpPr>
          <p:nvPr>
            <p:ph idx="1"/>
          </p:nvPr>
        </p:nvSpPr>
        <p:spPr/>
        <p:txBody>
          <a:bodyPr/>
          <a:lstStyle/>
          <a:p>
            <a:r>
              <a:rPr lang="en-IN" dirty="0"/>
              <a:t>R2-0.9455</a:t>
            </a:r>
          </a:p>
          <a:p>
            <a:r>
              <a:rPr lang="en-IN" dirty="0"/>
              <a:t>MSE-0.11688</a:t>
            </a:r>
          </a:p>
          <a:p>
            <a:r>
              <a:rPr lang="en-IN" dirty="0"/>
              <a:t>MAE-0.1641</a:t>
            </a:r>
          </a:p>
        </p:txBody>
      </p:sp>
      <p:pic>
        <p:nvPicPr>
          <p:cNvPr id="7" name="Picture 6">
            <a:extLst>
              <a:ext uri="{FF2B5EF4-FFF2-40B4-BE49-F238E27FC236}">
                <a16:creationId xmlns:a16="http://schemas.microsoft.com/office/drawing/2014/main" id="{22B35BCF-30D6-A7EB-3739-F85E3368BBC3}"/>
              </a:ext>
            </a:extLst>
          </p:cNvPr>
          <p:cNvPicPr>
            <a:picLocks noChangeAspect="1"/>
          </p:cNvPicPr>
          <p:nvPr/>
        </p:nvPicPr>
        <p:blipFill>
          <a:blip r:embed="rId2"/>
          <a:stretch>
            <a:fillRect/>
          </a:stretch>
        </p:blipFill>
        <p:spPr>
          <a:xfrm>
            <a:off x="4427435" y="1685924"/>
            <a:ext cx="5318125" cy="3190875"/>
          </a:xfrm>
          <a:prstGeom prst="rect">
            <a:avLst/>
          </a:prstGeom>
        </p:spPr>
      </p:pic>
    </p:spTree>
    <p:extLst>
      <p:ext uri="{BB962C8B-B14F-4D97-AF65-F5344CB8AC3E}">
        <p14:creationId xmlns:p14="http://schemas.microsoft.com/office/powerpoint/2010/main" val="2884643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3973-D8BA-50E2-2B00-502DFD0E44D4}"/>
              </a:ext>
            </a:extLst>
          </p:cNvPr>
          <p:cNvSpPr>
            <a:spLocks noGrp="1"/>
          </p:cNvSpPr>
          <p:nvPr>
            <p:ph type="title"/>
          </p:nvPr>
        </p:nvSpPr>
        <p:spPr/>
        <p:txBody>
          <a:bodyPr/>
          <a:lstStyle/>
          <a:p>
            <a:r>
              <a:rPr lang="en-IN" dirty="0" err="1"/>
              <a:t>Hypertuned</a:t>
            </a:r>
            <a:r>
              <a:rPr lang="en-IN" dirty="0"/>
              <a:t> Random Forest</a:t>
            </a:r>
          </a:p>
        </p:txBody>
      </p:sp>
      <p:sp>
        <p:nvSpPr>
          <p:cNvPr id="3" name="Content Placeholder 2">
            <a:extLst>
              <a:ext uri="{FF2B5EF4-FFF2-40B4-BE49-F238E27FC236}">
                <a16:creationId xmlns:a16="http://schemas.microsoft.com/office/drawing/2014/main" id="{547D1A6E-0BE2-1FFD-6754-34E93260D376}"/>
              </a:ext>
            </a:extLst>
          </p:cNvPr>
          <p:cNvSpPr>
            <a:spLocks noGrp="1"/>
          </p:cNvSpPr>
          <p:nvPr>
            <p:ph idx="1"/>
          </p:nvPr>
        </p:nvSpPr>
        <p:spPr/>
        <p:txBody>
          <a:bodyPr/>
          <a:lstStyle/>
          <a:p>
            <a:r>
              <a:rPr lang="en-US" dirty="0"/>
              <a:t>Random Forest is a powerful ensemble learning algorithm used for both classification and regression tasks. It builds multiple decision trees and merges their results to produce more accurate and stable predictions. Each tree in the forest is trained on a random subset of the data and only a random subset of features, helping to reduce overfitting and improving the model's generalization.</a:t>
            </a:r>
          </a:p>
          <a:p>
            <a:endParaRPr lang="en-IN" dirty="0"/>
          </a:p>
        </p:txBody>
      </p:sp>
    </p:spTree>
    <p:extLst>
      <p:ext uri="{BB962C8B-B14F-4D97-AF65-F5344CB8AC3E}">
        <p14:creationId xmlns:p14="http://schemas.microsoft.com/office/powerpoint/2010/main" val="419274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1EBB-494F-D30C-7EA5-DDF73D528E68}"/>
              </a:ext>
            </a:extLst>
          </p:cNvPr>
          <p:cNvSpPr>
            <a:spLocks noGrp="1"/>
          </p:cNvSpPr>
          <p:nvPr>
            <p:ph type="title"/>
          </p:nvPr>
        </p:nvSpPr>
        <p:spPr/>
        <p:txBody>
          <a:bodyPr/>
          <a:lstStyle/>
          <a:p>
            <a:r>
              <a:rPr lang="en-IN" dirty="0" err="1"/>
              <a:t>Hypertuned</a:t>
            </a:r>
            <a:r>
              <a:rPr lang="en-IN" dirty="0"/>
              <a:t> Parameters</a:t>
            </a:r>
          </a:p>
        </p:txBody>
      </p:sp>
      <p:sp>
        <p:nvSpPr>
          <p:cNvPr id="3" name="Content Placeholder 2">
            <a:extLst>
              <a:ext uri="{FF2B5EF4-FFF2-40B4-BE49-F238E27FC236}">
                <a16:creationId xmlns:a16="http://schemas.microsoft.com/office/drawing/2014/main" id="{5D134206-6801-DB90-CCB7-9B96FF756411}"/>
              </a:ext>
            </a:extLst>
          </p:cNvPr>
          <p:cNvSpPr>
            <a:spLocks noGrp="1"/>
          </p:cNvSpPr>
          <p:nvPr>
            <p:ph idx="1"/>
          </p:nvPr>
        </p:nvSpPr>
        <p:spPr/>
        <p:txBody>
          <a:bodyPr>
            <a:normAutofit fontScale="77500" lnSpcReduction="20000"/>
          </a:bodyPr>
          <a:lstStyle/>
          <a:p>
            <a:r>
              <a:rPr lang="en-US" b="1" dirty="0" err="1"/>
              <a:t>n_estimators</a:t>
            </a:r>
            <a:r>
              <a:rPr lang="en-US" dirty="0" err="1"/>
              <a:t>:This</a:t>
            </a:r>
            <a:r>
              <a:rPr lang="en-US" dirty="0"/>
              <a:t> defines the number of trees in the random forest. Here, it's set to [500], meaning </a:t>
            </a:r>
            <a:r>
              <a:rPr lang="en-US" dirty="0" err="1"/>
              <a:t>GridSearchCV</a:t>
            </a:r>
            <a:r>
              <a:rPr lang="en-US" dirty="0"/>
              <a:t> will try only one value for the number of trees: 500.</a:t>
            </a:r>
          </a:p>
          <a:p>
            <a:r>
              <a:rPr lang="en-US" b="1" dirty="0" err="1"/>
              <a:t>n_jobs:</a:t>
            </a:r>
            <a:r>
              <a:rPr lang="en-US" dirty="0" err="1"/>
              <a:t>This</a:t>
            </a:r>
            <a:r>
              <a:rPr lang="en-US" dirty="0"/>
              <a:t> specifies how many CPUs to use during model fitting. Setting </a:t>
            </a:r>
            <a:r>
              <a:rPr lang="en-US" dirty="0" err="1"/>
              <a:t>n_jobs</a:t>
            </a:r>
            <a:r>
              <a:rPr lang="en-US" dirty="0"/>
              <a:t>=-1: tells the algorithm to use all available cores, which speeds up the training process (especially when working with large datasets).</a:t>
            </a:r>
          </a:p>
          <a:p>
            <a:r>
              <a:rPr lang="en-US" b="1" dirty="0" err="1"/>
              <a:t>max_features</a:t>
            </a:r>
            <a:r>
              <a:rPr lang="en-US" dirty="0"/>
              <a:t>: This defines the maximum number of features to consider when splitting a node. The values provided are</a:t>
            </a:r>
          </a:p>
          <a:p>
            <a:r>
              <a:rPr lang="en-US" dirty="0"/>
              <a:t>:"auto": This will use all features (default behavior).</a:t>
            </a:r>
          </a:p>
          <a:p>
            <a:r>
              <a:rPr lang="en-US" dirty="0"/>
              <a:t>"sqrt": This will use the square root of the total number of features.</a:t>
            </a:r>
          </a:p>
          <a:p>
            <a:r>
              <a:rPr lang="en-US" dirty="0"/>
              <a:t>"log2": This will use the base-2 logarithm of the number of features.</a:t>
            </a:r>
            <a:endParaRPr lang="en-IN" dirty="0"/>
          </a:p>
        </p:txBody>
      </p:sp>
    </p:spTree>
    <p:extLst>
      <p:ext uri="{BB962C8B-B14F-4D97-AF65-F5344CB8AC3E}">
        <p14:creationId xmlns:p14="http://schemas.microsoft.com/office/powerpoint/2010/main" val="742707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CC17-9B96-C0A0-F3CB-376DC16AF7EE}"/>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7043043A-C858-4203-12D0-F498D02A1001}"/>
              </a:ext>
            </a:extLst>
          </p:cNvPr>
          <p:cNvPicPr>
            <a:picLocks noGrp="1" noChangeAspect="1"/>
          </p:cNvPicPr>
          <p:nvPr>
            <p:ph idx="1"/>
          </p:nvPr>
        </p:nvPicPr>
        <p:blipFill>
          <a:blip r:embed="rId2"/>
          <a:stretch>
            <a:fillRect/>
          </a:stretch>
        </p:blipFill>
        <p:spPr>
          <a:xfrm>
            <a:off x="1088884" y="1754751"/>
            <a:ext cx="6042000" cy="4040188"/>
          </a:xfrm>
        </p:spPr>
      </p:pic>
    </p:spTree>
    <p:extLst>
      <p:ext uri="{BB962C8B-B14F-4D97-AF65-F5344CB8AC3E}">
        <p14:creationId xmlns:p14="http://schemas.microsoft.com/office/powerpoint/2010/main" val="386864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DD6E-4CEA-6387-FE45-2A0693C12D61}"/>
              </a:ext>
            </a:extLst>
          </p:cNvPr>
          <p:cNvSpPr>
            <a:spLocks noGrp="1"/>
          </p:cNvSpPr>
          <p:nvPr>
            <p:ph type="title"/>
          </p:nvPr>
        </p:nvSpPr>
        <p:spPr/>
        <p:txBody>
          <a:bodyPr/>
          <a:lstStyle/>
          <a:p>
            <a:r>
              <a:rPr lang="en-IN" dirty="0"/>
              <a:t> </a:t>
            </a:r>
            <a:r>
              <a:rPr lang="en-IN" dirty="0" err="1"/>
              <a:t>Hypertuned</a:t>
            </a:r>
            <a:r>
              <a:rPr lang="en-IN" dirty="0"/>
              <a:t> </a:t>
            </a:r>
            <a:r>
              <a:rPr lang="en-IN" dirty="0" err="1"/>
              <a:t>XGBoosting</a:t>
            </a:r>
            <a:endParaRPr lang="en-IN" dirty="0"/>
          </a:p>
        </p:txBody>
      </p:sp>
      <p:sp>
        <p:nvSpPr>
          <p:cNvPr id="3" name="Content Placeholder 2">
            <a:extLst>
              <a:ext uri="{FF2B5EF4-FFF2-40B4-BE49-F238E27FC236}">
                <a16:creationId xmlns:a16="http://schemas.microsoft.com/office/drawing/2014/main" id="{9957FA70-CA91-81BA-2FCB-69F2F1B70993}"/>
              </a:ext>
            </a:extLst>
          </p:cNvPr>
          <p:cNvSpPr>
            <a:spLocks noGrp="1"/>
          </p:cNvSpPr>
          <p:nvPr>
            <p:ph idx="1"/>
          </p:nvPr>
        </p:nvSpPr>
        <p:spPr/>
        <p:txBody>
          <a:bodyPr/>
          <a:lstStyle/>
          <a:p>
            <a:r>
              <a:rPr lang="en-US" dirty="0"/>
              <a:t>Extreme Gradient Boosting is an ensemble learning technique where models are built sequentially. Each subsequent model tries to correct the errors made by the previous models. In the context of </a:t>
            </a:r>
            <a:r>
              <a:rPr lang="en-US" dirty="0" err="1"/>
              <a:t>XGBoost</a:t>
            </a:r>
            <a:r>
              <a:rPr lang="en-US" dirty="0"/>
              <a:t>, the base models are decision trees. The boosting process works by fitting a new tree on the residuals (errors) of the previous trees.</a:t>
            </a:r>
          </a:p>
          <a:p>
            <a:endParaRPr lang="en-IN" dirty="0"/>
          </a:p>
        </p:txBody>
      </p:sp>
    </p:spTree>
    <p:extLst>
      <p:ext uri="{BB962C8B-B14F-4D97-AF65-F5344CB8AC3E}">
        <p14:creationId xmlns:p14="http://schemas.microsoft.com/office/powerpoint/2010/main" val="191740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53D9-85D6-5A3B-201D-06303EEAB92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E440D1E-B099-C0BB-E5A9-7BFFB5949092}"/>
              </a:ext>
            </a:extLst>
          </p:cNvPr>
          <p:cNvSpPr>
            <a:spLocks noGrp="1"/>
          </p:cNvSpPr>
          <p:nvPr>
            <p:ph idx="1"/>
          </p:nvPr>
        </p:nvSpPr>
        <p:spPr/>
        <p:txBody>
          <a:bodyPr>
            <a:normAutofit lnSpcReduction="10000"/>
          </a:bodyPr>
          <a:lstStyle/>
          <a:p>
            <a:pPr marL="0" indent="0">
              <a:buNone/>
            </a:pPr>
            <a:r>
              <a:rPr lang="en-US" b="1" dirty="0"/>
              <a:t>Background</a:t>
            </a:r>
          </a:p>
          <a:p>
            <a:pPr marL="0" indent="0">
              <a:buNone/>
            </a:pPr>
            <a:r>
              <a:rPr lang="en-US" sz="1800" dirty="0"/>
              <a:t>From telling rickshaw-</a:t>
            </a:r>
            <a:r>
              <a:rPr lang="en-US" sz="1800" dirty="0" err="1"/>
              <a:t>wala</a:t>
            </a:r>
            <a:r>
              <a:rPr lang="en-US" sz="1800" dirty="0"/>
              <a:t> where to go, to tell him where to come we have come a long way. Yes, I am talking about online cab and bike facility providers like OLA and Uber. If you have used this app then sometimes you must have paid some day less and someday more for the same journey. But have you ever thought what is the reason behind it? It is because of the high demand at some hours. this is not the only factor but this is one of them.</a:t>
            </a:r>
          </a:p>
          <a:p>
            <a:pPr marL="0" indent="0">
              <a:buNone/>
            </a:pPr>
            <a:r>
              <a:rPr lang="en-US" b="1" dirty="0"/>
              <a:t>Objective</a:t>
            </a:r>
          </a:p>
          <a:p>
            <a:pPr marL="0" indent="0">
              <a:buNone/>
            </a:pPr>
            <a:r>
              <a:rPr lang="en-US" sz="1800" dirty="0"/>
              <a:t>The objective of this project is to develop a machine learning model to predict ride-request for a particular hour using machine learning.</a:t>
            </a:r>
            <a:endParaRPr lang="en-IN" sz="1800" dirty="0"/>
          </a:p>
        </p:txBody>
      </p:sp>
    </p:spTree>
    <p:extLst>
      <p:ext uri="{BB962C8B-B14F-4D97-AF65-F5344CB8AC3E}">
        <p14:creationId xmlns:p14="http://schemas.microsoft.com/office/powerpoint/2010/main" val="1384262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75F3-BF60-E634-CF63-49CBC68DD4ED}"/>
              </a:ext>
            </a:extLst>
          </p:cNvPr>
          <p:cNvSpPr>
            <a:spLocks noGrp="1"/>
          </p:cNvSpPr>
          <p:nvPr>
            <p:ph type="title"/>
          </p:nvPr>
        </p:nvSpPr>
        <p:spPr/>
        <p:txBody>
          <a:bodyPr/>
          <a:lstStyle/>
          <a:p>
            <a:r>
              <a:rPr lang="en-IN" dirty="0" err="1"/>
              <a:t>Hypertuned</a:t>
            </a:r>
            <a:r>
              <a:rPr lang="en-IN" dirty="0"/>
              <a:t> Parameters</a:t>
            </a:r>
          </a:p>
        </p:txBody>
      </p:sp>
      <p:sp>
        <p:nvSpPr>
          <p:cNvPr id="3" name="Content Placeholder 2">
            <a:extLst>
              <a:ext uri="{FF2B5EF4-FFF2-40B4-BE49-F238E27FC236}">
                <a16:creationId xmlns:a16="http://schemas.microsoft.com/office/drawing/2014/main" id="{CD556D20-7869-2F9F-3F3E-76785D977C25}"/>
              </a:ext>
            </a:extLst>
          </p:cNvPr>
          <p:cNvSpPr>
            <a:spLocks noGrp="1"/>
          </p:cNvSpPr>
          <p:nvPr>
            <p:ph idx="1"/>
          </p:nvPr>
        </p:nvSpPr>
        <p:spPr/>
        <p:txBody>
          <a:bodyPr>
            <a:normAutofit fontScale="92500" lnSpcReduction="20000"/>
          </a:bodyPr>
          <a:lstStyle/>
          <a:p>
            <a:r>
              <a:rPr lang="en-US" sz="1600" b="1" dirty="0" err="1"/>
              <a:t>learning_rate</a:t>
            </a:r>
            <a:r>
              <a:rPr lang="en-US" sz="1600" b="1" dirty="0"/>
              <a:t>: </a:t>
            </a:r>
            <a:r>
              <a:rPr lang="en-US" sz="1600" dirty="0"/>
              <a:t>Controls how much each tree corrects the errors of the previous one. A lower value requires more trees to fit the model but prevents overfitting.</a:t>
            </a:r>
          </a:p>
          <a:p>
            <a:r>
              <a:rPr lang="en-US" sz="1600" b="1" dirty="0" err="1"/>
              <a:t>max_depth</a:t>
            </a:r>
            <a:r>
              <a:rPr lang="en-US" sz="1600" b="1" dirty="0"/>
              <a:t>: </a:t>
            </a:r>
            <a:r>
              <a:rPr lang="en-US" sz="1600" dirty="0"/>
              <a:t>The maximum depth of the trees. A higher value allows for more complex trees, but this can also lead to overfitting.</a:t>
            </a:r>
          </a:p>
          <a:p>
            <a:r>
              <a:rPr lang="en-US" sz="1600" b="1" dirty="0" err="1"/>
              <a:t>min_child_weight</a:t>
            </a:r>
            <a:r>
              <a:rPr lang="en-US" sz="1600" b="1" dirty="0"/>
              <a:t>: </a:t>
            </a:r>
            <a:r>
              <a:rPr lang="en-US" sz="1600" dirty="0"/>
              <a:t>Minimum sum of instance weight (hessian) in a child. It helps prevent overfitting by controlling the complexity of each tree.</a:t>
            </a:r>
          </a:p>
          <a:p>
            <a:r>
              <a:rPr lang="en-US" sz="1600" b="1" dirty="0"/>
              <a:t>subsample: </a:t>
            </a:r>
            <a:r>
              <a:rPr lang="en-US" sz="1600" dirty="0"/>
              <a:t>Proportion of training data to randomly sample for each tree. Lower values can help prevent overfitting.</a:t>
            </a:r>
          </a:p>
          <a:p>
            <a:r>
              <a:rPr lang="en-US" sz="1600" b="1" dirty="0" err="1"/>
              <a:t>colsample_bytree</a:t>
            </a:r>
            <a:r>
              <a:rPr lang="en-US" sz="1600" b="1" dirty="0"/>
              <a:t>: </a:t>
            </a:r>
            <a:r>
              <a:rPr lang="en-US" sz="1600" dirty="0"/>
              <a:t>The fraction of features to choose when building each tree. Helps reduce overfitting.</a:t>
            </a:r>
          </a:p>
          <a:p>
            <a:r>
              <a:rPr lang="en-US" sz="1600" b="1" dirty="0" err="1"/>
              <a:t>n_estimators</a:t>
            </a:r>
            <a:r>
              <a:rPr lang="en-US" sz="1600" b="1" dirty="0"/>
              <a:t>: </a:t>
            </a:r>
            <a:r>
              <a:rPr lang="en-US" sz="1600" dirty="0"/>
              <a:t>The number of boosting rounds (trees) to build.</a:t>
            </a:r>
          </a:p>
        </p:txBody>
      </p:sp>
    </p:spTree>
    <p:extLst>
      <p:ext uri="{BB962C8B-B14F-4D97-AF65-F5344CB8AC3E}">
        <p14:creationId xmlns:p14="http://schemas.microsoft.com/office/powerpoint/2010/main" val="1759676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467A-6B95-7F02-2C19-75AE87354133}"/>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40DCBA2C-DFC7-A836-8C29-7C019C2A685B}"/>
              </a:ext>
            </a:extLst>
          </p:cNvPr>
          <p:cNvPicPr>
            <a:picLocks noGrp="1" noChangeAspect="1"/>
          </p:cNvPicPr>
          <p:nvPr>
            <p:ph idx="1"/>
          </p:nvPr>
        </p:nvPicPr>
        <p:blipFill>
          <a:blip r:embed="rId2"/>
          <a:stretch>
            <a:fillRect/>
          </a:stretch>
        </p:blipFill>
        <p:spPr>
          <a:xfrm>
            <a:off x="989400" y="1636764"/>
            <a:ext cx="4704453" cy="4040188"/>
          </a:xfrm>
        </p:spPr>
      </p:pic>
    </p:spTree>
    <p:extLst>
      <p:ext uri="{BB962C8B-B14F-4D97-AF65-F5344CB8AC3E}">
        <p14:creationId xmlns:p14="http://schemas.microsoft.com/office/powerpoint/2010/main" val="3902930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3F10-1CA8-B524-6A8C-BB83E7A563BE}"/>
              </a:ext>
            </a:extLst>
          </p:cNvPr>
          <p:cNvSpPr>
            <a:spLocks noGrp="1"/>
          </p:cNvSpPr>
          <p:nvPr>
            <p:ph type="title"/>
          </p:nvPr>
        </p:nvSpPr>
        <p:spPr/>
        <p:txBody>
          <a:bodyPr/>
          <a:lstStyle/>
          <a:p>
            <a:r>
              <a:rPr lang="en-IN" dirty="0"/>
              <a:t>Ridge Regression</a:t>
            </a:r>
          </a:p>
        </p:txBody>
      </p:sp>
      <p:sp>
        <p:nvSpPr>
          <p:cNvPr id="3" name="Content Placeholder 2">
            <a:extLst>
              <a:ext uri="{FF2B5EF4-FFF2-40B4-BE49-F238E27FC236}">
                <a16:creationId xmlns:a16="http://schemas.microsoft.com/office/drawing/2014/main" id="{A4F7EB1A-3ADF-B1E9-358B-4FFA1E302F70}"/>
              </a:ext>
            </a:extLst>
          </p:cNvPr>
          <p:cNvSpPr>
            <a:spLocks noGrp="1"/>
          </p:cNvSpPr>
          <p:nvPr>
            <p:ph idx="1"/>
          </p:nvPr>
        </p:nvSpPr>
        <p:spPr/>
        <p:txBody>
          <a:bodyPr/>
          <a:lstStyle/>
          <a:p>
            <a:r>
              <a:rPr lang="en-US" b="1" dirty="0"/>
              <a:t>Ridge Regression</a:t>
            </a:r>
            <a:r>
              <a:rPr lang="en-US" dirty="0"/>
              <a:t> modifies the linear regression model by adding a penalty term (L2 regularization) to the cost function to shrink the coefficients of less important features, effectively reducing model complexity and mitigating overfitting.</a:t>
            </a:r>
            <a:endParaRPr lang="en-IN" dirty="0"/>
          </a:p>
        </p:txBody>
      </p:sp>
    </p:spTree>
    <p:extLst>
      <p:ext uri="{BB962C8B-B14F-4D97-AF65-F5344CB8AC3E}">
        <p14:creationId xmlns:p14="http://schemas.microsoft.com/office/powerpoint/2010/main" val="609271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1335-5C0B-A941-F8D7-672787DC4408}"/>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1149C5BC-5A3B-E940-4B6B-9893160948D1}"/>
              </a:ext>
            </a:extLst>
          </p:cNvPr>
          <p:cNvPicPr>
            <a:picLocks noGrp="1" noChangeAspect="1"/>
          </p:cNvPicPr>
          <p:nvPr>
            <p:ph idx="1"/>
          </p:nvPr>
        </p:nvPicPr>
        <p:blipFill>
          <a:blip r:embed="rId2"/>
          <a:stretch>
            <a:fillRect/>
          </a:stretch>
        </p:blipFill>
        <p:spPr>
          <a:xfrm>
            <a:off x="989399" y="1829019"/>
            <a:ext cx="5334421" cy="4148994"/>
          </a:xfrm>
        </p:spPr>
      </p:pic>
    </p:spTree>
    <p:extLst>
      <p:ext uri="{BB962C8B-B14F-4D97-AF65-F5344CB8AC3E}">
        <p14:creationId xmlns:p14="http://schemas.microsoft.com/office/powerpoint/2010/main" val="2769339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D338-3855-6EA0-7B25-3F0FFEDB89AA}"/>
              </a:ext>
            </a:extLst>
          </p:cNvPr>
          <p:cNvSpPr>
            <a:spLocks noGrp="1"/>
          </p:cNvSpPr>
          <p:nvPr>
            <p:ph type="title"/>
          </p:nvPr>
        </p:nvSpPr>
        <p:spPr/>
        <p:txBody>
          <a:bodyPr/>
          <a:lstStyle/>
          <a:p>
            <a:r>
              <a:rPr lang="en-IN" dirty="0"/>
              <a:t>Lasso Regression</a:t>
            </a:r>
          </a:p>
        </p:txBody>
      </p:sp>
      <p:sp>
        <p:nvSpPr>
          <p:cNvPr id="3" name="Content Placeholder 2">
            <a:extLst>
              <a:ext uri="{FF2B5EF4-FFF2-40B4-BE49-F238E27FC236}">
                <a16:creationId xmlns:a16="http://schemas.microsoft.com/office/drawing/2014/main" id="{1DA805D6-BED2-9EC0-952B-FFF6608B1790}"/>
              </a:ext>
            </a:extLst>
          </p:cNvPr>
          <p:cNvSpPr>
            <a:spLocks noGrp="1"/>
          </p:cNvSpPr>
          <p:nvPr>
            <p:ph idx="1"/>
          </p:nvPr>
        </p:nvSpPr>
        <p:spPr/>
        <p:txBody>
          <a:bodyPr/>
          <a:lstStyle/>
          <a:p>
            <a:r>
              <a:rPr lang="en-US" dirty="0"/>
              <a:t>Lasso Regression is another variant of Linear Regression that incorporates L1 regularization to address issues related to overfitting, especially when there are many features or when some features are not useful for predicting the target </a:t>
            </a:r>
            <a:r>
              <a:rPr lang="en-US" dirty="0" err="1"/>
              <a:t>variable.Lasso</a:t>
            </a:r>
            <a:r>
              <a:rPr lang="en-US" dirty="0"/>
              <a:t> stands for Least Absolute Shrinkage and Selection Operator, and it has the ability to shrink the coefficients of less important features to exactly zero, effectively performing feature selection</a:t>
            </a:r>
            <a:endParaRPr lang="en-IN" dirty="0"/>
          </a:p>
        </p:txBody>
      </p:sp>
    </p:spTree>
    <p:extLst>
      <p:ext uri="{BB962C8B-B14F-4D97-AF65-F5344CB8AC3E}">
        <p14:creationId xmlns:p14="http://schemas.microsoft.com/office/powerpoint/2010/main" val="1204810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BC41-CCF3-FD3C-C687-721F302D5C72}"/>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D0F1C3A5-8978-FB62-2F6A-F97113F0BFD7}"/>
              </a:ext>
            </a:extLst>
          </p:cNvPr>
          <p:cNvPicPr>
            <a:picLocks noGrp="1" noChangeAspect="1"/>
          </p:cNvPicPr>
          <p:nvPr>
            <p:ph idx="1"/>
          </p:nvPr>
        </p:nvPicPr>
        <p:blipFill>
          <a:blip r:embed="rId2"/>
          <a:stretch>
            <a:fillRect/>
          </a:stretch>
        </p:blipFill>
        <p:spPr>
          <a:xfrm>
            <a:off x="1059620" y="1741023"/>
            <a:ext cx="4900032" cy="4119003"/>
          </a:xfrm>
        </p:spPr>
      </p:pic>
    </p:spTree>
    <p:extLst>
      <p:ext uri="{BB962C8B-B14F-4D97-AF65-F5344CB8AC3E}">
        <p14:creationId xmlns:p14="http://schemas.microsoft.com/office/powerpoint/2010/main" val="305708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C386-BC10-6C33-E2CA-59877ADE5800}"/>
              </a:ext>
            </a:extLst>
          </p:cNvPr>
          <p:cNvSpPr>
            <a:spLocks noGrp="1"/>
          </p:cNvSpPr>
          <p:nvPr>
            <p:ph type="title"/>
          </p:nvPr>
        </p:nvSpPr>
        <p:spPr/>
        <p:txBody>
          <a:bodyPr/>
          <a:lstStyle/>
          <a:p>
            <a:r>
              <a:rPr lang="en-IN" dirty="0"/>
              <a:t>Elastic Net </a:t>
            </a:r>
            <a:r>
              <a:rPr lang="en-IN" dirty="0" err="1"/>
              <a:t>Regresion</a:t>
            </a:r>
            <a:endParaRPr lang="en-IN" dirty="0"/>
          </a:p>
        </p:txBody>
      </p:sp>
      <p:sp>
        <p:nvSpPr>
          <p:cNvPr id="3" name="Content Placeholder 2">
            <a:extLst>
              <a:ext uri="{FF2B5EF4-FFF2-40B4-BE49-F238E27FC236}">
                <a16:creationId xmlns:a16="http://schemas.microsoft.com/office/drawing/2014/main" id="{C9CB5140-E94A-6EBB-B3CE-651C9BFCE8F3}"/>
              </a:ext>
            </a:extLst>
          </p:cNvPr>
          <p:cNvSpPr>
            <a:spLocks noGrp="1"/>
          </p:cNvSpPr>
          <p:nvPr>
            <p:ph idx="1"/>
          </p:nvPr>
        </p:nvSpPr>
        <p:spPr/>
        <p:txBody>
          <a:bodyPr/>
          <a:lstStyle/>
          <a:p>
            <a:r>
              <a:rPr lang="en-US" dirty="0"/>
              <a:t>Elastic Net Regression is a regularized regression model that combines both L1 (Lasso) and L2 (Ridge) regularization techniques. It is particularly useful when you have many correlated features in your dataset and when you want to improve model performance by preventing overfitting.</a:t>
            </a:r>
            <a:endParaRPr lang="en-IN" dirty="0"/>
          </a:p>
        </p:txBody>
      </p:sp>
    </p:spTree>
    <p:extLst>
      <p:ext uri="{BB962C8B-B14F-4D97-AF65-F5344CB8AC3E}">
        <p14:creationId xmlns:p14="http://schemas.microsoft.com/office/powerpoint/2010/main" val="1912251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BF5E-2D3D-66AA-989C-4B4C1C9A507B}"/>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E4D3BEFD-7708-1CE2-AB27-385D024319B7}"/>
              </a:ext>
            </a:extLst>
          </p:cNvPr>
          <p:cNvPicPr>
            <a:picLocks noGrp="1" noChangeAspect="1"/>
          </p:cNvPicPr>
          <p:nvPr>
            <p:ph idx="1"/>
          </p:nvPr>
        </p:nvPicPr>
        <p:blipFill>
          <a:blip r:embed="rId2"/>
          <a:stretch>
            <a:fillRect/>
          </a:stretch>
        </p:blipFill>
        <p:spPr>
          <a:xfrm>
            <a:off x="989400" y="1712174"/>
            <a:ext cx="8316486" cy="2886478"/>
          </a:xfrm>
        </p:spPr>
      </p:pic>
    </p:spTree>
    <p:extLst>
      <p:ext uri="{BB962C8B-B14F-4D97-AF65-F5344CB8AC3E}">
        <p14:creationId xmlns:p14="http://schemas.microsoft.com/office/powerpoint/2010/main" val="1847456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730B-81BC-D10D-2384-1719DF211174}"/>
              </a:ext>
            </a:extLst>
          </p:cNvPr>
          <p:cNvSpPr>
            <a:spLocks noGrp="1"/>
          </p:cNvSpPr>
          <p:nvPr>
            <p:ph type="title"/>
          </p:nvPr>
        </p:nvSpPr>
        <p:spPr/>
        <p:txBody>
          <a:bodyPr/>
          <a:lstStyle/>
          <a:p>
            <a:r>
              <a:rPr lang="en-IN" dirty="0"/>
              <a:t>Why I didn’t use MLR(or any regression technique that is affected by multicollinearity)</a:t>
            </a:r>
          </a:p>
        </p:txBody>
      </p:sp>
      <p:pic>
        <p:nvPicPr>
          <p:cNvPr id="5" name="Content Placeholder 4">
            <a:extLst>
              <a:ext uri="{FF2B5EF4-FFF2-40B4-BE49-F238E27FC236}">
                <a16:creationId xmlns:a16="http://schemas.microsoft.com/office/drawing/2014/main" id="{4AAAF277-9570-14E6-286D-5033CB40EF6B}"/>
              </a:ext>
            </a:extLst>
          </p:cNvPr>
          <p:cNvPicPr>
            <a:picLocks noGrp="1" noChangeAspect="1"/>
          </p:cNvPicPr>
          <p:nvPr>
            <p:ph idx="1"/>
          </p:nvPr>
        </p:nvPicPr>
        <p:blipFill>
          <a:blip r:embed="rId2"/>
          <a:stretch>
            <a:fillRect/>
          </a:stretch>
        </p:blipFill>
        <p:spPr>
          <a:xfrm>
            <a:off x="989400" y="1666260"/>
            <a:ext cx="8133800" cy="4040188"/>
          </a:xfrm>
        </p:spPr>
      </p:pic>
    </p:spTree>
    <p:extLst>
      <p:ext uri="{BB962C8B-B14F-4D97-AF65-F5344CB8AC3E}">
        <p14:creationId xmlns:p14="http://schemas.microsoft.com/office/powerpoint/2010/main" val="1900354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9B169E-11BE-1BAC-EA4B-A5E914CF0D57}"/>
              </a:ext>
            </a:extLst>
          </p:cNvPr>
          <p:cNvPicPr>
            <a:picLocks noChangeAspect="1"/>
          </p:cNvPicPr>
          <p:nvPr/>
        </p:nvPicPr>
        <p:blipFill>
          <a:blip r:embed="rId2"/>
          <a:stretch>
            <a:fillRect/>
          </a:stretch>
        </p:blipFill>
        <p:spPr>
          <a:xfrm>
            <a:off x="1585938" y="1242707"/>
            <a:ext cx="8449854" cy="4372585"/>
          </a:xfrm>
          <a:prstGeom prst="rect">
            <a:avLst/>
          </a:prstGeom>
        </p:spPr>
      </p:pic>
    </p:spTree>
    <p:extLst>
      <p:ext uri="{BB962C8B-B14F-4D97-AF65-F5344CB8AC3E}">
        <p14:creationId xmlns:p14="http://schemas.microsoft.com/office/powerpoint/2010/main" val="2212197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F4EC-CFBC-6A75-A768-B2B8B9915CA3}"/>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20A94C32-A7F2-8E0A-0A5B-1FD62DF77349}"/>
              </a:ext>
            </a:extLst>
          </p:cNvPr>
          <p:cNvSpPr>
            <a:spLocks noGrp="1"/>
          </p:cNvSpPr>
          <p:nvPr>
            <p:ph idx="1"/>
          </p:nvPr>
        </p:nvSpPr>
        <p:spPr>
          <a:xfrm>
            <a:off x="989400" y="1685925"/>
            <a:ext cx="10213200" cy="4695210"/>
          </a:xfrm>
        </p:spPr>
        <p:txBody>
          <a:bodyPr>
            <a:normAutofit fontScale="92500" lnSpcReduction="20000"/>
          </a:bodyPr>
          <a:lstStyle/>
          <a:p>
            <a:r>
              <a:rPr lang="en-IN" sz="1800" dirty="0"/>
              <a:t>I have picked this dataset from Kaggle(ola.csv)</a:t>
            </a:r>
          </a:p>
          <a:p>
            <a:r>
              <a:rPr lang="en-IN" sz="1800" dirty="0"/>
              <a:t>Dimension of my dataset would is (10886,61) 10886 rows and 61 columns</a:t>
            </a:r>
          </a:p>
          <a:p>
            <a:r>
              <a:rPr lang="en-IN" sz="1800" dirty="0"/>
              <a:t>Data types-int and float </a:t>
            </a:r>
          </a:p>
          <a:p>
            <a:r>
              <a:rPr lang="en-IN" sz="1800" b="1" dirty="0"/>
              <a:t>Key features</a:t>
            </a:r>
          </a:p>
          <a:p>
            <a:r>
              <a:rPr lang="en-IN" sz="1800" dirty="0"/>
              <a:t>Humidity</a:t>
            </a:r>
          </a:p>
          <a:p>
            <a:r>
              <a:rPr lang="en-IN" sz="1800" dirty="0"/>
              <a:t>Temperature</a:t>
            </a:r>
          </a:p>
          <a:p>
            <a:r>
              <a:rPr lang="en-IN" sz="1800" dirty="0" err="1"/>
              <a:t>Avg</a:t>
            </a:r>
            <a:r>
              <a:rPr lang="en-IN" sz="1800" dirty="0"/>
              <a:t> </a:t>
            </a:r>
            <a:r>
              <a:rPr lang="en-IN" sz="1800" dirty="0" err="1"/>
              <a:t>Temprature</a:t>
            </a:r>
            <a:endParaRPr lang="en-IN" sz="1800" dirty="0"/>
          </a:p>
          <a:p>
            <a:r>
              <a:rPr lang="en-IN" sz="1800" dirty="0"/>
              <a:t>Windspeed</a:t>
            </a:r>
          </a:p>
          <a:p>
            <a:r>
              <a:rPr lang="en-IN" sz="1800" dirty="0"/>
              <a:t>Weather</a:t>
            </a:r>
          </a:p>
          <a:p>
            <a:r>
              <a:rPr lang="en-IN" sz="1800" dirty="0"/>
              <a:t>Casual/Registered user etc</a:t>
            </a:r>
          </a:p>
          <a:p>
            <a:endParaRPr lang="en-IN" sz="1800" dirty="0"/>
          </a:p>
        </p:txBody>
      </p:sp>
    </p:spTree>
    <p:extLst>
      <p:ext uri="{BB962C8B-B14F-4D97-AF65-F5344CB8AC3E}">
        <p14:creationId xmlns:p14="http://schemas.microsoft.com/office/powerpoint/2010/main" val="2965546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7C011-10E4-AE11-80FD-B2E7CCD173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CB4A9B-569B-992B-FFB9-8E6DBCF0BE6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C9BB0C5-D5A2-9D25-0D33-0F0957C1531B}"/>
              </a:ext>
            </a:extLst>
          </p:cNvPr>
          <p:cNvPicPr>
            <a:picLocks noChangeAspect="1"/>
          </p:cNvPicPr>
          <p:nvPr/>
        </p:nvPicPr>
        <p:blipFill>
          <a:blip r:embed="rId2"/>
          <a:stretch>
            <a:fillRect/>
          </a:stretch>
        </p:blipFill>
        <p:spPr>
          <a:xfrm>
            <a:off x="0" y="374004"/>
            <a:ext cx="12192000" cy="6109992"/>
          </a:xfrm>
          <a:prstGeom prst="rect">
            <a:avLst/>
          </a:prstGeom>
        </p:spPr>
      </p:pic>
    </p:spTree>
    <p:extLst>
      <p:ext uri="{BB962C8B-B14F-4D97-AF65-F5344CB8AC3E}">
        <p14:creationId xmlns:p14="http://schemas.microsoft.com/office/powerpoint/2010/main" val="1197553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0754-60FA-46EB-54DA-9B34645232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EA0911-2D59-0592-6709-4AE7E8F50B1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AE4B825-28B0-7061-9B2B-8DA2BD5B2103}"/>
              </a:ext>
            </a:extLst>
          </p:cNvPr>
          <p:cNvPicPr>
            <a:picLocks noChangeAspect="1"/>
          </p:cNvPicPr>
          <p:nvPr/>
        </p:nvPicPr>
        <p:blipFill>
          <a:blip r:embed="rId2"/>
          <a:stretch>
            <a:fillRect/>
          </a:stretch>
        </p:blipFill>
        <p:spPr>
          <a:xfrm>
            <a:off x="894624" y="880707"/>
            <a:ext cx="10402752" cy="5096586"/>
          </a:xfrm>
          <a:prstGeom prst="rect">
            <a:avLst/>
          </a:prstGeom>
        </p:spPr>
      </p:pic>
    </p:spTree>
    <p:extLst>
      <p:ext uri="{BB962C8B-B14F-4D97-AF65-F5344CB8AC3E}">
        <p14:creationId xmlns:p14="http://schemas.microsoft.com/office/powerpoint/2010/main" val="2470467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1FAB-D237-4887-9FCA-B9573A9BAF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2348F5-5DB1-3D95-A47C-35265572287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8CDA8C3-CB04-0853-DAFD-98E941C47818}"/>
              </a:ext>
            </a:extLst>
          </p:cNvPr>
          <p:cNvPicPr>
            <a:picLocks noChangeAspect="1"/>
          </p:cNvPicPr>
          <p:nvPr/>
        </p:nvPicPr>
        <p:blipFill>
          <a:blip r:embed="rId2"/>
          <a:stretch>
            <a:fillRect/>
          </a:stretch>
        </p:blipFill>
        <p:spPr>
          <a:xfrm>
            <a:off x="757971" y="275041"/>
            <a:ext cx="7097115" cy="5953956"/>
          </a:xfrm>
          <a:prstGeom prst="rect">
            <a:avLst/>
          </a:prstGeom>
        </p:spPr>
      </p:pic>
    </p:spTree>
    <p:extLst>
      <p:ext uri="{BB962C8B-B14F-4D97-AF65-F5344CB8AC3E}">
        <p14:creationId xmlns:p14="http://schemas.microsoft.com/office/powerpoint/2010/main" val="1951712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512F-226B-3B10-E414-33F0674E1F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EE5AC9-2600-BCAB-E146-25BEDC7C5B0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CD76E7C-F3AB-A0BD-1B9F-3BB82B5620D0}"/>
              </a:ext>
            </a:extLst>
          </p:cNvPr>
          <p:cNvPicPr>
            <a:picLocks noChangeAspect="1"/>
          </p:cNvPicPr>
          <p:nvPr/>
        </p:nvPicPr>
        <p:blipFill>
          <a:blip r:embed="rId2"/>
          <a:stretch>
            <a:fillRect/>
          </a:stretch>
        </p:blipFill>
        <p:spPr>
          <a:xfrm>
            <a:off x="716938" y="498135"/>
            <a:ext cx="6306298" cy="5861729"/>
          </a:xfrm>
          <a:prstGeom prst="rect">
            <a:avLst/>
          </a:prstGeom>
        </p:spPr>
      </p:pic>
    </p:spTree>
    <p:extLst>
      <p:ext uri="{BB962C8B-B14F-4D97-AF65-F5344CB8AC3E}">
        <p14:creationId xmlns:p14="http://schemas.microsoft.com/office/powerpoint/2010/main" val="3760428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594E27-4511-C00C-661C-06870F574BDD}"/>
              </a:ext>
            </a:extLst>
          </p:cNvPr>
          <p:cNvPicPr>
            <a:picLocks noChangeAspect="1"/>
          </p:cNvPicPr>
          <p:nvPr/>
        </p:nvPicPr>
        <p:blipFill>
          <a:blip r:embed="rId2"/>
          <a:stretch>
            <a:fillRect/>
          </a:stretch>
        </p:blipFill>
        <p:spPr>
          <a:xfrm>
            <a:off x="610325" y="208935"/>
            <a:ext cx="6129457" cy="6440129"/>
          </a:xfrm>
          <a:prstGeom prst="rect">
            <a:avLst/>
          </a:prstGeom>
        </p:spPr>
      </p:pic>
    </p:spTree>
    <p:extLst>
      <p:ext uri="{BB962C8B-B14F-4D97-AF65-F5344CB8AC3E}">
        <p14:creationId xmlns:p14="http://schemas.microsoft.com/office/powerpoint/2010/main" val="1965627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8E75-4925-D087-26B1-8BC75F44AFF7}"/>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C769983C-0802-7C0B-D7CE-B2F22D5AEF1C}"/>
              </a:ext>
            </a:extLst>
          </p:cNvPr>
          <p:cNvSpPr>
            <a:spLocks noGrp="1"/>
          </p:cNvSpPr>
          <p:nvPr>
            <p:ph idx="1"/>
          </p:nvPr>
        </p:nvSpPr>
        <p:spPr/>
        <p:txBody>
          <a:bodyPr/>
          <a:lstStyle/>
          <a:p>
            <a:r>
              <a:rPr lang="en-IN" dirty="0"/>
              <a:t>Best Regression Model for this dataset- </a:t>
            </a:r>
            <a:r>
              <a:rPr lang="en-IN" dirty="0" err="1"/>
              <a:t>Hypertuned</a:t>
            </a:r>
            <a:r>
              <a:rPr lang="en-IN" dirty="0"/>
              <a:t> </a:t>
            </a:r>
            <a:r>
              <a:rPr lang="en-IN" dirty="0" err="1"/>
              <a:t>RandomForest</a:t>
            </a:r>
            <a:r>
              <a:rPr lang="en-IN" dirty="0"/>
              <a:t> Regression with an accuracy of 99.95%</a:t>
            </a:r>
          </a:p>
          <a:p>
            <a:r>
              <a:rPr lang="en-IN" dirty="0"/>
              <a:t>Worst Regression Model for this dataset- MLR with an accuracy of 0.010%</a:t>
            </a:r>
          </a:p>
        </p:txBody>
      </p:sp>
    </p:spTree>
    <p:extLst>
      <p:ext uri="{BB962C8B-B14F-4D97-AF65-F5344CB8AC3E}">
        <p14:creationId xmlns:p14="http://schemas.microsoft.com/office/powerpoint/2010/main" val="3701702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A056-92D7-3AF7-F53E-5A6B67F273F2}"/>
              </a:ext>
            </a:extLst>
          </p:cNvPr>
          <p:cNvSpPr>
            <a:spLocks noGrp="1"/>
          </p:cNvSpPr>
          <p:nvPr>
            <p:ph type="title"/>
          </p:nvPr>
        </p:nvSpPr>
        <p:spPr/>
        <p:txBody>
          <a:bodyPr/>
          <a:lstStyle/>
          <a:p>
            <a:r>
              <a:rPr lang="en-IN" b="1" dirty="0"/>
              <a:t>THANK YOU</a:t>
            </a:r>
          </a:p>
        </p:txBody>
      </p:sp>
    </p:spTree>
    <p:extLst>
      <p:ext uri="{BB962C8B-B14F-4D97-AF65-F5344CB8AC3E}">
        <p14:creationId xmlns:p14="http://schemas.microsoft.com/office/powerpoint/2010/main" val="411696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1D81-8C91-7704-A0FC-6BDED72FC652}"/>
              </a:ext>
            </a:extLst>
          </p:cNvPr>
          <p:cNvSpPr>
            <a:spLocks noGrp="1"/>
          </p:cNvSpPr>
          <p:nvPr>
            <p:ph type="title"/>
          </p:nvPr>
        </p:nvSpPr>
        <p:spPr/>
        <p:txBody>
          <a:bodyPr/>
          <a:lstStyle/>
          <a:p>
            <a:r>
              <a:rPr lang="en-IN" sz="3200" dirty="0"/>
              <a:t>MACHINE LEARNING MODEL</a:t>
            </a:r>
            <a:endParaRPr lang="en-IN" dirty="0"/>
          </a:p>
        </p:txBody>
      </p:sp>
      <p:sp>
        <p:nvSpPr>
          <p:cNvPr id="3" name="Content Placeholder 2">
            <a:extLst>
              <a:ext uri="{FF2B5EF4-FFF2-40B4-BE49-F238E27FC236}">
                <a16:creationId xmlns:a16="http://schemas.microsoft.com/office/drawing/2014/main" id="{F7F8C302-8721-BD2B-9D2B-6DE6111E5571}"/>
              </a:ext>
            </a:extLst>
          </p:cNvPr>
          <p:cNvSpPr>
            <a:spLocks noGrp="1"/>
          </p:cNvSpPr>
          <p:nvPr>
            <p:ph idx="1"/>
          </p:nvPr>
        </p:nvSpPr>
        <p:spPr/>
        <p:txBody>
          <a:bodyPr>
            <a:normAutofit fontScale="92500" lnSpcReduction="10000"/>
          </a:bodyPr>
          <a:lstStyle/>
          <a:p>
            <a:r>
              <a:rPr lang="en-IN" sz="1800" b="1" dirty="0"/>
              <a:t>Model Selection:</a:t>
            </a:r>
          </a:p>
          <a:p>
            <a:r>
              <a:rPr lang="en-US" sz="1800" dirty="0"/>
              <a:t>I have applied Linear regression ,Decision Tree Regressor, K-</a:t>
            </a:r>
            <a:r>
              <a:rPr lang="en-US" sz="1800" dirty="0" err="1"/>
              <a:t>nn</a:t>
            </a:r>
            <a:r>
              <a:rPr lang="en-US" sz="1800" dirty="0"/>
              <a:t> Regressor , Random Forest Regressor , XGB Regressor ,Lasso Regressor ,Ridge Regressor and Elastic-net Regressor to predict ride request</a:t>
            </a:r>
          </a:p>
          <a:p>
            <a:r>
              <a:rPr lang="en-IN" sz="1800" b="1" dirty="0"/>
              <a:t>Why use these models?</a:t>
            </a:r>
          </a:p>
          <a:p>
            <a:r>
              <a:rPr lang="en-US" sz="1800" dirty="0"/>
              <a:t> </a:t>
            </a:r>
            <a:r>
              <a:rPr lang="en-US" sz="1800" b="1" dirty="0"/>
              <a:t>Random Forest </a:t>
            </a:r>
            <a:r>
              <a:rPr lang="en-US" sz="1800" dirty="0"/>
              <a:t>models can identify and model complicated relationships between input variables and the output variables that are not straightforward or linear</a:t>
            </a:r>
          </a:p>
          <a:p>
            <a:r>
              <a:rPr lang="en-US" sz="1800" b="1" dirty="0" err="1"/>
              <a:t>XGBoost</a:t>
            </a:r>
            <a:r>
              <a:rPr lang="en-US" sz="1800" dirty="0"/>
              <a:t> builds models in a sequential manner, where each new model corrects the errors made by the previous ones. This helps improve predictive accuracy over multiple iterations</a:t>
            </a:r>
            <a:endParaRPr lang="en-IN" sz="1800" dirty="0"/>
          </a:p>
        </p:txBody>
      </p:sp>
    </p:spTree>
    <p:extLst>
      <p:ext uri="{BB962C8B-B14F-4D97-AF65-F5344CB8AC3E}">
        <p14:creationId xmlns:p14="http://schemas.microsoft.com/office/powerpoint/2010/main" val="2279267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F9B6-BB87-99B6-96EF-2E801CF55F7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2DF17FC-D77F-DC4A-5BF6-B97A3610AA71}"/>
              </a:ext>
            </a:extLst>
          </p:cNvPr>
          <p:cNvSpPr>
            <a:spLocks noGrp="1"/>
          </p:cNvSpPr>
          <p:nvPr>
            <p:ph idx="1"/>
          </p:nvPr>
        </p:nvSpPr>
        <p:spPr/>
        <p:txBody>
          <a:bodyPr>
            <a:normAutofit fontScale="85000" lnSpcReduction="10000"/>
          </a:bodyPr>
          <a:lstStyle/>
          <a:p>
            <a:r>
              <a:rPr lang="en-US" b="1" dirty="0"/>
              <a:t>Linear Regression</a:t>
            </a:r>
            <a:r>
              <a:rPr lang="en-US" dirty="0"/>
              <a:t> is one of the most commonly used machine learning algorithms. It is used for predicting a continuous dependent variable based on one or more independent variables. The model assumes a linear relationship between the input variables (independent variables) and the output variable (dependent variable).</a:t>
            </a:r>
          </a:p>
          <a:p>
            <a:r>
              <a:rPr lang="en-US" b="1" dirty="0"/>
              <a:t>Decision Tree Regression</a:t>
            </a:r>
            <a:r>
              <a:rPr lang="en-US" dirty="0"/>
              <a:t> is a popular machine learning algorithm used for predicting continuous outcomes. It works by recursively splitting the dataset into subsets based on feature values, aiming to minimize the variance within each subset</a:t>
            </a:r>
          </a:p>
          <a:p>
            <a:r>
              <a:rPr lang="en-US" b="1" dirty="0"/>
              <a:t>K-Nearest Neighbors (KNN) Regression</a:t>
            </a:r>
            <a:r>
              <a:rPr lang="en-US" dirty="0"/>
              <a:t> is a simple yet powerful algorithm used to predict a continuous target variable by averaging the values of the </a:t>
            </a:r>
            <a:r>
              <a:rPr lang="en-US" dirty="0" err="1"/>
              <a:t>kkk</a:t>
            </a:r>
            <a:r>
              <a:rPr lang="en-US" dirty="0"/>
              <a:t> nearest neighbors in the feature space.</a:t>
            </a:r>
          </a:p>
          <a:p>
            <a:endParaRPr lang="en-IN" dirty="0"/>
          </a:p>
        </p:txBody>
      </p:sp>
    </p:spTree>
    <p:extLst>
      <p:ext uri="{BB962C8B-B14F-4D97-AF65-F5344CB8AC3E}">
        <p14:creationId xmlns:p14="http://schemas.microsoft.com/office/powerpoint/2010/main" val="372996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6104-9DDF-CBF8-B219-497AF56933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68790A-32A4-44FE-F1FA-1658998BE6C0}"/>
              </a:ext>
            </a:extLst>
          </p:cNvPr>
          <p:cNvSpPr>
            <a:spLocks noGrp="1"/>
          </p:cNvSpPr>
          <p:nvPr>
            <p:ph idx="1"/>
          </p:nvPr>
        </p:nvSpPr>
        <p:spPr/>
        <p:txBody>
          <a:bodyPr>
            <a:normAutofit fontScale="85000" lnSpcReduction="20000"/>
          </a:bodyPr>
          <a:lstStyle/>
          <a:p>
            <a:r>
              <a:rPr lang="en-US" b="1" dirty="0"/>
              <a:t>Lasso Regression</a:t>
            </a:r>
            <a:r>
              <a:rPr lang="en-US" dirty="0"/>
              <a:t> (Least Absolute Shrinkage and Selection Operator) is a type of linear regression that includes an L1​ regularization term in its cost function. This regularization encourages sparsity, effectively shrinking some feature coefficients to zero, which simplifies the model by performing automatic feature selection.</a:t>
            </a:r>
          </a:p>
          <a:p>
            <a:r>
              <a:rPr lang="en-US" b="1" dirty="0"/>
              <a:t>Ridge Regression</a:t>
            </a:r>
            <a:r>
              <a:rPr lang="en-US" dirty="0"/>
              <a:t> is a type of linear regression that includes an L2 regularization term in its cost function. It is specifically designed to handle multicollinearity and prevent overfitting in datasets where features are highly correlated or when the number of predictors is large.</a:t>
            </a:r>
          </a:p>
          <a:p>
            <a:r>
              <a:rPr lang="en-US" b="1" dirty="0"/>
              <a:t>Elastic Net Regression</a:t>
            </a:r>
            <a:r>
              <a:rPr lang="en-US" dirty="0"/>
              <a:t> combines the strengths of both Lasso and Ridge regression. It uses a mix of L1 (Lasso) and L2(Ridge) regularization to provide better performance when features are correlated or when there are many predictors. This hybrid approach offers flexibility by balancing feature selection and coefficient shrinkage.</a:t>
            </a:r>
            <a:endParaRPr lang="en-IN" dirty="0"/>
          </a:p>
        </p:txBody>
      </p:sp>
    </p:spTree>
    <p:extLst>
      <p:ext uri="{BB962C8B-B14F-4D97-AF65-F5344CB8AC3E}">
        <p14:creationId xmlns:p14="http://schemas.microsoft.com/office/powerpoint/2010/main" val="339118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89F9-112A-CDAF-9160-0F0FDC40F418}"/>
              </a:ext>
            </a:extLst>
          </p:cNvPr>
          <p:cNvSpPr>
            <a:spLocks noGrp="1"/>
          </p:cNvSpPr>
          <p:nvPr>
            <p:ph type="title"/>
          </p:nvPr>
        </p:nvSpPr>
        <p:spPr/>
        <p:txBody>
          <a:bodyPr/>
          <a:lstStyle/>
          <a:p>
            <a:r>
              <a:rPr lang="en-IN" dirty="0"/>
              <a:t>Linear regression-Regression Plot for training and test data</a:t>
            </a:r>
          </a:p>
        </p:txBody>
      </p:sp>
      <p:pic>
        <p:nvPicPr>
          <p:cNvPr id="5" name="Content Placeholder 4">
            <a:extLst>
              <a:ext uri="{FF2B5EF4-FFF2-40B4-BE49-F238E27FC236}">
                <a16:creationId xmlns:a16="http://schemas.microsoft.com/office/drawing/2014/main" id="{1038E432-A452-0ED1-06B3-DBDB2C8E7D97}"/>
              </a:ext>
            </a:extLst>
          </p:cNvPr>
          <p:cNvPicPr>
            <a:picLocks noGrp="1" noChangeAspect="1"/>
          </p:cNvPicPr>
          <p:nvPr>
            <p:ph idx="1"/>
          </p:nvPr>
        </p:nvPicPr>
        <p:blipFill>
          <a:blip r:embed="rId2"/>
          <a:stretch>
            <a:fillRect/>
          </a:stretch>
        </p:blipFill>
        <p:spPr>
          <a:xfrm>
            <a:off x="1285043" y="1785525"/>
            <a:ext cx="3604572" cy="3010161"/>
          </a:xfrm>
        </p:spPr>
      </p:pic>
      <p:pic>
        <p:nvPicPr>
          <p:cNvPr id="7" name="Picture 6">
            <a:extLst>
              <a:ext uri="{FF2B5EF4-FFF2-40B4-BE49-F238E27FC236}">
                <a16:creationId xmlns:a16="http://schemas.microsoft.com/office/drawing/2014/main" id="{949A3E19-6CA7-F73B-CDAF-851F6942B379}"/>
              </a:ext>
            </a:extLst>
          </p:cNvPr>
          <p:cNvPicPr>
            <a:picLocks noChangeAspect="1"/>
          </p:cNvPicPr>
          <p:nvPr/>
        </p:nvPicPr>
        <p:blipFill>
          <a:blip r:embed="rId3"/>
          <a:stretch>
            <a:fillRect/>
          </a:stretch>
        </p:blipFill>
        <p:spPr>
          <a:xfrm>
            <a:off x="6416867" y="1785525"/>
            <a:ext cx="3663582" cy="3013844"/>
          </a:xfrm>
          <a:prstGeom prst="rect">
            <a:avLst/>
          </a:prstGeom>
        </p:spPr>
      </p:pic>
      <p:sp>
        <p:nvSpPr>
          <p:cNvPr id="8" name="TextBox 7">
            <a:extLst>
              <a:ext uri="{FF2B5EF4-FFF2-40B4-BE49-F238E27FC236}">
                <a16:creationId xmlns:a16="http://schemas.microsoft.com/office/drawing/2014/main" id="{E294910C-6308-7243-CE08-93648429B66E}"/>
              </a:ext>
            </a:extLst>
          </p:cNvPr>
          <p:cNvSpPr txBox="1"/>
          <p:nvPr/>
        </p:nvSpPr>
        <p:spPr>
          <a:xfrm>
            <a:off x="1563329" y="4888420"/>
            <a:ext cx="3048000" cy="369332"/>
          </a:xfrm>
          <a:prstGeom prst="rect">
            <a:avLst/>
          </a:prstGeom>
          <a:noFill/>
        </p:spPr>
        <p:txBody>
          <a:bodyPr wrap="square" rtlCol="0">
            <a:spAutoFit/>
          </a:bodyPr>
          <a:lstStyle/>
          <a:p>
            <a:pPr algn="ctr"/>
            <a:r>
              <a:rPr lang="en-IN" b="1" dirty="0"/>
              <a:t>Training set</a:t>
            </a:r>
          </a:p>
        </p:txBody>
      </p:sp>
      <p:sp>
        <p:nvSpPr>
          <p:cNvPr id="9" name="TextBox 8">
            <a:extLst>
              <a:ext uri="{FF2B5EF4-FFF2-40B4-BE49-F238E27FC236}">
                <a16:creationId xmlns:a16="http://schemas.microsoft.com/office/drawing/2014/main" id="{66EE47B8-C606-80B0-38CF-483CCEB4CB7F}"/>
              </a:ext>
            </a:extLst>
          </p:cNvPr>
          <p:cNvSpPr txBox="1"/>
          <p:nvPr/>
        </p:nvSpPr>
        <p:spPr>
          <a:xfrm>
            <a:off x="6843252" y="4906296"/>
            <a:ext cx="2959510" cy="369332"/>
          </a:xfrm>
          <a:prstGeom prst="rect">
            <a:avLst/>
          </a:prstGeom>
          <a:noFill/>
        </p:spPr>
        <p:txBody>
          <a:bodyPr wrap="square" rtlCol="0">
            <a:spAutoFit/>
          </a:bodyPr>
          <a:lstStyle/>
          <a:p>
            <a:pPr algn="ctr"/>
            <a:r>
              <a:rPr lang="en-IN" b="1" dirty="0"/>
              <a:t>Test Set</a:t>
            </a:r>
          </a:p>
        </p:txBody>
      </p:sp>
    </p:spTree>
    <p:extLst>
      <p:ext uri="{BB962C8B-B14F-4D97-AF65-F5344CB8AC3E}">
        <p14:creationId xmlns:p14="http://schemas.microsoft.com/office/powerpoint/2010/main" val="23487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EB06-6E45-5574-3005-98E5A2EA31D0}"/>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27937016-1F1F-B5F9-8C75-F9CE44594B03}"/>
              </a:ext>
            </a:extLst>
          </p:cNvPr>
          <p:cNvSpPr>
            <a:spLocks noGrp="1"/>
          </p:cNvSpPr>
          <p:nvPr>
            <p:ph idx="1"/>
          </p:nvPr>
        </p:nvSpPr>
        <p:spPr/>
        <p:txBody>
          <a:bodyPr/>
          <a:lstStyle/>
          <a:p>
            <a:r>
              <a:rPr lang="en-IN" dirty="0"/>
              <a:t>R2-0.8761</a:t>
            </a:r>
          </a:p>
          <a:p>
            <a:r>
              <a:rPr lang="en-IN" dirty="0"/>
              <a:t>Mean squared error-0.2655</a:t>
            </a:r>
          </a:p>
        </p:txBody>
      </p:sp>
      <p:pic>
        <p:nvPicPr>
          <p:cNvPr id="5" name="Content Placeholder 4">
            <a:extLst>
              <a:ext uri="{FF2B5EF4-FFF2-40B4-BE49-F238E27FC236}">
                <a16:creationId xmlns:a16="http://schemas.microsoft.com/office/drawing/2014/main" id="{E4B550F3-F1C4-7718-A17B-3B71E0758165}"/>
              </a:ext>
            </a:extLst>
          </p:cNvPr>
          <p:cNvPicPr>
            <a:picLocks noChangeAspect="1"/>
          </p:cNvPicPr>
          <p:nvPr/>
        </p:nvPicPr>
        <p:blipFill>
          <a:blip r:embed="rId2"/>
          <a:stretch>
            <a:fillRect/>
          </a:stretch>
        </p:blipFill>
        <p:spPr>
          <a:xfrm>
            <a:off x="5545475" y="1508459"/>
            <a:ext cx="5761622" cy="3841081"/>
          </a:xfrm>
          <a:prstGeom prst="rect">
            <a:avLst/>
          </a:prstGeom>
        </p:spPr>
      </p:pic>
      <p:pic>
        <p:nvPicPr>
          <p:cNvPr id="6" name="Picture 5">
            <a:extLst>
              <a:ext uri="{FF2B5EF4-FFF2-40B4-BE49-F238E27FC236}">
                <a16:creationId xmlns:a16="http://schemas.microsoft.com/office/drawing/2014/main" id="{7A3A6062-5BFA-2A70-67D0-F7E6B61AA47D}"/>
              </a:ext>
            </a:extLst>
          </p:cNvPr>
          <p:cNvPicPr>
            <a:picLocks noChangeAspect="1"/>
          </p:cNvPicPr>
          <p:nvPr/>
        </p:nvPicPr>
        <p:blipFill>
          <a:blip r:embed="rId3"/>
          <a:stretch>
            <a:fillRect/>
          </a:stretch>
        </p:blipFill>
        <p:spPr>
          <a:xfrm>
            <a:off x="293175" y="1759974"/>
            <a:ext cx="4945517" cy="943897"/>
          </a:xfrm>
          <a:prstGeom prst="rect">
            <a:avLst/>
          </a:prstGeom>
        </p:spPr>
      </p:pic>
    </p:spTree>
    <p:extLst>
      <p:ext uri="{BB962C8B-B14F-4D97-AF65-F5344CB8AC3E}">
        <p14:creationId xmlns:p14="http://schemas.microsoft.com/office/powerpoint/2010/main" val="47973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275A-9237-CA7D-EE40-595EF23DDDB3}"/>
              </a:ext>
            </a:extLst>
          </p:cNvPr>
          <p:cNvSpPr>
            <a:spLocks noGrp="1"/>
          </p:cNvSpPr>
          <p:nvPr>
            <p:ph type="title"/>
          </p:nvPr>
        </p:nvSpPr>
        <p:spPr/>
        <p:txBody>
          <a:bodyPr/>
          <a:lstStyle/>
          <a:p>
            <a:r>
              <a:rPr lang="en-IN" dirty="0"/>
              <a:t>Decision Tree</a:t>
            </a:r>
          </a:p>
        </p:txBody>
      </p:sp>
      <p:sp>
        <p:nvSpPr>
          <p:cNvPr id="3" name="Content Placeholder 2">
            <a:extLst>
              <a:ext uri="{FF2B5EF4-FFF2-40B4-BE49-F238E27FC236}">
                <a16:creationId xmlns:a16="http://schemas.microsoft.com/office/drawing/2014/main" id="{98604EA9-3844-947C-F6B6-D0AD059A5A45}"/>
              </a:ext>
            </a:extLst>
          </p:cNvPr>
          <p:cNvSpPr>
            <a:spLocks noGrp="1"/>
          </p:cNvSpPr>
          <p:nvPr>
            <p:ph idx="1"/>
          </p:nvPr>
        </p:nvSpPr>
        <p:spPr/>
        <p:txBody>
          <a:bodyPr>
            <a:normAutofit fontScale="92500" lnSpcReduction="10000"/>
          </a:bodyPr>
          <a:lstStyle/>
          <a:p>
            <a:r>
              <a:rPr lang="en-US" dirty="0"/>
              <a:t>A decision tree is a flowchart-like structure used to make decisions or predictions.</a:t>
            </a:r>
          </a:p>
          <a:p>
            <a:r>
              <a:rPr lang="en-US" sz="2600" b="1" dirty="0"/>
              <a:t>   Structure of a Decision Tree</a:t>
            </a:r>
          </a:p>
          <a:p>
            <a:r>
              <a:rPr lang="en-US" b="1" dirty="0"/>
              <a:t>Root Node</a:t>
            </a:r>
            <a:r>
              <a:rPr lang="en-US" dirty="0"/>
              <a:t>: Represents the entire dataset and the initial decision to be made.</a:t>
            </a:r>
          </a:p>
          <a:p>
            <a:r>
              <a:rPr lang="en-US" b="1" dirty="0"/>
              <a:t>Internal Nodes</a:t>
            </a:r>
            <a:r>
              <a:rPr lang="en-US" dirty="0"/>
              <a:t>: Represent decisions or tests on attributes. Each internal node has one or more branches.</a:t>
            </a:r>
          </a:p>
          <a:p>
            <a:r>
              <a:rPr lang="en-US" b="1" dirty="0"/>
              <a:t>Branches: </a:t>
            </a:r>
            <a:r>
              <a:rPr lang="en-US" dirty="0"/>
              <a:t>Represent the outcome of a decision or test, leading to another node.</a:t>
            </a:r>
          </a:p>
          <a:p>
            <a:r>
              <a:rPr lang="en-US" b="1" dirty="0"/>
              <a:t>Leaf Nodes</a:t>
            </a:r>
            <a:r>
              <a:rPr lang="en-US" dirty="0"/>
              <a:t>: Represent the final decision or prediction. No further splits occur at these nodes</a:t>
            </a:r>
            <a:endParaRPr lang="en-IN" dirty="0"/>
          </a:p>
        </p:txBody>
      </p:sp>
    </p:spTree>
    <p:extLst>
      <p:ext uri="{BB962C8B-B14F-4D97-AF65-F5344CB8AC3E}">
        <p14:creationId xmlns:p14="http://schemas.microsoft.com/office/powerpoint/2010/main" val="86022078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Frosty design</Template>
  <TotalTime>297</TotalTime>
  <Words>1431</Words>
  <Application>Microsoft Office PowerPoint</Application>
  <PresentationFormat>Widescreen</PresentationFormat>
  <Paragraphs>97</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Avenir Next LT Pro</vt:lpstr>
      <vt:lpstr>Calibri</vt:lpstr>
      <vt:lpstr>Goudy Old Style</vt:lpstr>
      <vt:lpstr>Wingdings</vt:lpstr>
      <vt:lpstr>FrostyVTI</vt:lpstr>
      <vt:lpstr>OLA BIKE RIDE REQUEST FORECAST</vt:lpstr>
      <vt:lpstr>Introduction</vt:lpstr>
      <vt:lpstr>Dataset Description</vt:lpstr>
      <vt:lpstr>MACHINE LEARNING MODEL</vt:lpstr>
      <vt:lpstr>PowerPoint Presentation</vt:lpstr>
      <vt:lpstr>PowerPoint Presentation</vt:lpstr>
      <vt:lpstr>Linear regression-Regression Plot for training and test data</vt:lpstr>
      <vt:lpstr>Result</vt:lpstr>
      <vt:lpstr>Decision Tree</vt:lpstr>
      <vt:lpstr>Tree Regression Visualization</vt:lpstr>
      <vt:lpstr>Actual vs Predicted Values</vt:lpstr>
      <vt:lpstr>Result</vt:lpstr>
      <vt:lpstr>Hyperparameter Tuning(Hypertuning)</vt:lpstr>
      <vt:lpstr>Hypertuned KNN Regression</vt:lpstr>
      <vt:lpstr>Result</vt:lpstr>
      <vt:lpstr>Hypertuned Random Forest</vt:lpstr>
      <vt:lpstr>Hypertuned Parameters</vt:lpstr>
      <vt:lpstr>Result</vt:lpstr>
      <vt:lpstr> Hypertuned XGBoosting</vt:lpstr>
      <vt:lpstr>Hypertuned Parameters</vt:lpstr>
      <vt:lpstr>Result</vt:lpstr>
      <vt:lpstr>Ridge Regression</vt:lpstr>
      <vt:lpstr>Result</vt:lpstr>
      <vt:lpstr>Lasso Regression</vt:lpstr>
      <vt:lpstr>Result</vt:lpstr>
      <vt:lpstr>Elastic Net Regresion</vt:lpstr>
      <vt:lpstr>Result</vt:lpstr>
      <vt:lpstr>Why I didn’t use MLR(or any regression technique that is affected by multicollinearity)</vt:lpstr>
      <vt:lpstr>PowerPoint Presentation</vt:lpstr>
      <vt:lpstr>PowerPoint Presentation</vt:lpstr>
      <vt:lpstr>PowerPoint Presentation</vt:lpstr>
      <vt:lpstr>PowerPoint Presentation</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aaryan22csu005</dc:creator>
  <cp:lastModifiedBy>aaryan22csu005</cp:lastModifiedBy>
  <cp:revision>6</cp:revision>
  <dcterms:created xsi:type="dcterms:W3CDTF">2024-09-25T17:37:52Z</dcterms:created>
  <dcterms:modified xsi:type="dcterms:W3CDTF">2024-11-22T04:31:22Z</dcterms:modified>
</cp:coreProperties>
</file>