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7" r:id="rId2"/>
    <p:sldId id="259" r:id="rId3"/>
    <p:sldId id="258" r:id="rId4"/>
    <p:sldId id="260" r:id="rId5"/>
    <p:sldId id="264" r:id="rId6"/>
    <p:sldId id="266" r:id="rId7"/>
    <p:sldId id="274" r:id="rId8"/>
    <p:sldId id="276" r:id="rId9"/>
    <p:sldId id="311" r:id="rId10"/>
    <p:sldId id="279" r:id="rId11"/>
    <p:sldId id="281" r:id="rId12"/>
    <p:sldId id="283" r:id="rId13"/>
    <p:sldId id="309" r:id="rId14"/>
    <p:sldId id="290" r:id="rId15"/>
    <p:sldId id="291" r:id="rId16"/>
    <p:sldId id="294" r:id="rId17"/>
    <p:sldId id="312" r:id="rId18"/>
    <p:sldId id="296" r:id="rId19"/>
    <p:sldId id="310" r:id="rId20"/>
    <p:sldId id="320" r:id="rId21"/>
    <p:sldId id="322" r:id="rId22"/>
    <p:sldId id="256" r:id="rId23"/>
    <p:sldId id="314" r:id="rId24"/>
    <p:sldId id="315" r:id="rId25"/>
    <p:sldId id="316" r:id="rId26"/>
    <p:sldId id="261" r:id="rId27"/>
    <p:sldId id="271" r:id="rId28"/>
    <p:sldId id="263" r:id="rId29"/>
    <p:sldId id="269" r:id="rId30"/>
    <p:sldId id="270" r:id="rId31"/>
    <p:sldId id="273" r:id="rId32"/>
    <p:sldId id="277" r:id="rId33"/>
    <p:sldId id="317" r:id="rId34"/>
    <p:sldId id="318" r:id="rId35"/>
    <p:sldId id="287" r:id="rId36"/>
    <p:sldId id="288" r:id="rId37"/>
    <p:sldId id="319" r:id="rId38"/>
    <p:sldId id="32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F1579-09A8-447F-9EEE-95953ADB1C9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22AE4-9BDB-4526-9475-BA9A75876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4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22AE4-9BDB-4526-9475-BA9A75876306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8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9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2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29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1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35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40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44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6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11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5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9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2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3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7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04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A6F9-F060-4393-8931-DC85C60A1167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1996A2-6F5D-4136-A78C-6EC53111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3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>
            <a:extLst>
              <a:ext uri="{FF2B5EF4-FFF2-40B4-BE49-F238E27FC236}">
                <a16:creationId xmlns:a16="http://schemas.microsoft.com/office/drawing/2014/main" id="{9826377C-F342-6AF2-CABF-1AC9639AF0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08300" y="3213100"/>
            <a:ext cx="6400800" cy="1752600"/>
          </a:xfrm>
        </p:spPr>
        <p:txBody>
          <a:bodyPr/>
          <a:lstStyle/>
          <a:p>
            <a:r>
              <a:rPr lang="en-US" altLang="en-US" sz="3200" b="1" dirty="0"/>
              <a:t>Sets and Subsets</a:t>
            </a:r>
            <a:br>
              <a:rPr lang="en-US" altLang="en-US" sz="3200" dirty="0"/>
            </a:br>
            <a:r>
              <a:rPr lang="en-US" altLang="en-US" sz="3200" dirty="0"/>
              <a:t>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E4FD-B409-7E67-B5DB-54F518F7E245}"/>
              </a:ext>
            </a:extLst>
          </p:cNvPr>
          <p:cNvSpPr txBox="1"/>
          <p:nvPr/>
        </p:nvSpPr>
        <p:spPr>
          <a:xfrm>
            <a:off x="3484460" y="2276850"/>
            <a:ext cx="54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Discrete Mathematics</a:t>
            </a:r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0DE6F649-5A02-EF29-8F0B-67A4C6B6E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7980" y="281524"/>
            <a:ext cx="8499177" cy="1458376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Venn Diagram </a:t>
            </a:r>
            <a:r>
              <a:rPr lang="en-GB" altLang="en-US" sz="2200" dirty="0">
                <a:solidFill>
                  <a:schemeClr val="tx1"/>
                </a:solidFill>
              </a:rPr>
              <a:t>Named after British logician John Venn</a:t>
            </a:r>
            <a:br>
              <a:rPr lang="en-GB" altLang="en-US" sz="2200" dirty="0">
                <a:solidFill>
                  <a:schemeClr val="tx1"/>
                </a:solidFill>
              </a:rPr>
            </a:br>
            <a:r>
              <a:rPr lang="en-US" altLang="en-US" sz="2200" dirty="0">
                <a:solidFill>
                  <a:schemeClr val="tx1"/>
                </a:solidFill>
              </a:rPr>
              <a:t>Graphical depiction of the relationship of sets.</a:t>
            </a:r>
            <a:br>
              <a:rPr lang="en-US" altLang="en-US" sz="2200" dirty="0">
                <a:solidFill>
                  <a:schemeClr val="tx1"/>
                </a:solidFill>
              </a:rPr>
            </a:br>
            <a:r>
              <a:rPr lang="en-US" altLang="en-US" sz="2200" dirty="0">
                <a:solidFill>
                  <a:schemeClr val="tx1"/>
                </a:solidFill>
              </a:rPr>
              <a:t>Does not represent the individual elements of the sets, rather it implies their existence</a:t>
            </a:r>
            <a:br>
              <a:rPr lang="en-US" altLang="en-US" sz="2200" dirty="0">
                <a:solidFill>
                  <a:schemeClr val="tx1"/>
                </a:solidFill>
              </a:rPr>
            </a:br>
            <a:br>
              <a:rPr lang="en-US" altLang="en-US" sz="2200" dirty="0">
                <a:solidFill>
                  <a:schemeClr val="tx1"/>
                </a:solidFill>
              </a:rPr>
            </a:br>
            <a:r>
              <a:rPr lang="en-GB" altLang="en-US" sz="2200" dirty="0">
                <a:solidFill>
                  <a:schemeClr val="tx1"/>
                </a:solidFill>
              </a:rPr>
              <a:t>Examples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514D17C7-478E-D3AD-B462-0842B65B8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1896" y="2515116"/>
            <a:ext cx="8229600" cy="4810125"/>
          </a:xfrm>
        </p:spPr>
        <p:txBody>
          <a:bodyPr/>
          <a:lstStyle/>
          <a:p>
            <a:r>
              <a:rPr lang="en-US" altLang="en-US" b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</a:t>
            </a:r>
            <a:r>
              <a:rPr lang="en-US" altLang="en-US" b="1" dirty="0"/>
              <a:t> B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pPr>
              <a:buFontTx/>
              <a:buNone/>
            </a:pPr>
            <a:endParaRPr lang="en-US" altLang="en-US" b="1" dirty="0"/>
          </a:p>
          <a:p>
            <a:pPr marL="0" indent="0">
              <a:buNone/>
            </a:pPr>
            <a:endParaRPr lang="en-GB" altLang="en-US" dirty="0"/>
          </a:p>
        </p:txBody>
      </p:sp>
      <p:grpSp>
        <p:nvGrpSpPr>
          <p:cNvPr id="219145" name="Group 9">
            <a:extLst>
              <a:ext uri="{FF2B5EF4-FFF2-40B4-BE49-F238E27FC236}">
                <a16:creationId xmlns:a16="http://schemas.microsoft.com/office/drawing/2014/main" id="{AF919418-1B7A-009A-C026-1D1E1BD79848}"/>
              </a:ext>
            </a:extLst>
          </p:cNvPr>
          <p:cNvGrpSpPr>
            <a:grpSpLocks/>
          </p:cNvGrpSpPr>
          <p:nvPr/>
        </p:nvGrpSpPr>
        <p:grpSpPr bwMode="auto">
          <a:xfrm>
            <a:off x="3464720" y="2273042"/>
            <a:ext cx="1651000" cy="1498600"/>
            <a:chOff x="1646" y="1313"/>
            <a:chExt cx="1040" cy="944"/>
          </a:xfrm>
        </p:grpSpPr>
        <p:sp>
          <p:nvSpPr>
            <p:cNvPr id="219141" name="Oval 5">
              <a:extLst>
                <a:ext uri="{FF2B5EF4-FFF2-40B4-BE49-F238E27FC236}">
                  <a16:creationId xmlns:a16="http://schemas.microsoft.com/office/drawing/2014/main" id="{EA75F0FB-26F6-DECF-8C97-CCF7CE858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1313"/>
              <a:ext cx="1040" cy="944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142" name="Text Box 6">
              <a:extLst>
                <a:ext uri="{FF2B5EF4-FFF2-40B4-BE49-F238E27FC236}">
                  <a16:creationId xmlns:a16="http://schemas.microsoft.com/office/drawing/2014/main" id="{85FE46C5-B2D0-0E3A-86D3-8C2CC25BE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1434"/>
              <a:ext cx="2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  <p:sp>
          <p:nvSpPr>
            <p:cNvPr id="219143" name="Oval 7">
              <a:extLst>
                <a:ext uri="{FF2B5EF4-FFF2-40B4-BE49-F238E27FC236}">
                  <a16:creationId xmlns:a16="http://schemas.microsoft.com/office/drawing/2014/main" id="{14F34D9B-CAE5-DE44-39BD-29FC57244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579"/>
              <a:ext cx="363" cy="41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144" name="Text Box 8">
              <a:extLst>
                <a:ext uri="{FF2B5EF4-FFF2-40B4-BE49-F238E27FC236}">
                  <a16:creationId xmlns:a16="http://schemas.microsoft.com/office/drawing/2014/main" id="{A77D8A46-1DF6-C923-B782-90D0FF548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" y="1628"/>
              <a:ext cx="2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</p:grpSp>
      <p:grpSp>
        <p:nvGrpSpPr>
          <p:cNvPr id="219152" name="Group 16">
            <a:extLst>
              <a:ext uri="{FF2B5EF4-FFF2-40B4-BE49-F238E27FC236}">
                <a16:creationId xmlns:a16="http://schemas.microsoft.com/office/drawing/2014/main" id="{E1802F9D-9DC0-EC28-48DF-D0B0663D4C23}"/>
              </a:ext>
            </a:extLst>
          </p:cNvPr>
          <p:cNvGrpSpPr>
            <a:grpSpLocks/>
          </p:cNvGrpSpPr>
          <p:nvPr/>
        </p:nvGrpSpPr>
        <p:grpSpPr bwMode="auto">
          <a:xfrm>
            <a:off x="3008947" y="4583371"/>
            <a:ext cx="2457450" cy="1498600"/>
            <a:chOff x="969" y="2620"/>
            <a:chExt cx="1548" cy="944"/>
          </a:xfrm>
        </p:grpSpPr>
        <p:sp>
          <p:nvSpPr>
            <p:cNvPr id="219147" name="Oval 11">
              <a:extLst>
                <a:ext uri="{FF2B5EF4-FFF2-40B4-BE49-F238E27FC236}">
                  <a16:creationId xmlns:a16="http://schemas.microsoft.com/office/drawing/2014/main" id="{48F80CF5-A209-011F-60AB-6296D7A67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2620"/>
              <a:ext cx="1040" cy="944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148" name="Text Box 12">
              <a:extLst>
                <a:ext uri="{FF2B5EF4-FFF2-40B4-BE49-F238E27FC236}">
                  <a16:creationId xmlns:a16="http://schemas.microsoft.com/office/drawing/2014/main" id="{62703830-0F7B-9952-69D5-9D7EEC4DF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741"/>
              <a:ext cx="2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  <p:sp>
          <p:nvSpPr>
            <p:cNvPr id="219150" name="Text Box 14">
              <a:extLst>
                <a:ext uri="{FF2B5EF4-FFF2-40B4-BE49-F238E27FC236}">
                  <a16:creationId xmlns:a16="http://schemas.microsoft.com/office/drawing/2014/main" id="{E7125236-0112-5101-8460-E4089AED2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2741"/>
              <a:ext cx="2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19151" name="Oval 15">
              <a:extLst>
                <a:ext uri="{FF2B5EF4-FFF2-40B4-BE49-F238E27FC236}">
                  <a16:creationId xmlns:a16="http://schemas.microsoft.com/office/drawing/2014/main" id="{AAEE94CF-C8AF-29F5-2748-6A758B520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2620"/>
              <a:ext cx="1040" cy="944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9158" name="Group 22">
            <a:extLst>
              <a:ext uri="{FF2B5EF4-FFF2-40B4-BE49-F238E27FC236}">
                <a16:creationId xmlns:a16="http://schemas.microsoft.com/office/drawing/2014/main" id="{CD628C04-BE9E-61D1-93F7-43F6F3336958}"/>
              </a:ext>
            </a:extLst>
          </p:cNvPr>
          <p:cNvGrpSpPr>
            <a:grpSpLocks/>
          </p:cNvGrpSpPr>
          <p:nvPr/>
        </p:nvGrpSpPr>
        <p:grpSpPr bwMode="auto">
          <a:xfrm>
            <a:off x="6533516" y="4605122"/>
            <a:ext cx="2343150" cy="1498600"/>
            <a:chOff x="3485" y="2620"/>
            <a:chExt cx="1476" cy="944"/>
          </a:xfrm>
        </p:grpSpPr>
        <p:sp>
          <p:nvSpPr>
            <p:cNvPr id="219154" name="Oval 18">
              <a:extLst>
                <a:ext uri="{FF2B5EF4-FFF2-40B4-BE49-F238E27FC236}">
                  <a16:creationId xmlns:a16="http://schemas.microsoft.com/office/drawing/2014/main" id="{6CD0D6C4-BE95-6ACC-C7A0-CD0696904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" y="2620"/>
              <a:ext cx="1040" cy="944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155" name="Text Box 19">
              <a:extLst>
                <a:ext uri="{FF2B5EF4-FFF2-40B4-BE49-F238E27FC236}">
                  <a16:creationId xmlns:a16="http://schemas.microsoft.com/office/drawing/2014/main" id="{1C1941E3-0F8A-8B8C-8236-DD73BE3D4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741"/>
              <a:ext cx="2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  <p:sp>
          <p:nvSpPr>
            <p:cNvPr id="219156" name="Oval 20">
              <a:extLst>
                <a:ext uri="{FF2B5EF4-FFF2-40B4-BE49-F238E27FC236}">
                  <a16:creationId xmlns:a16="http://schemas.microsoft.com/office/drawing/2014/main" id="{9DC8B93D-C5CE-0D77-0DC3-BCBDEB7AA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2886"/>
              <a:ext cx="363" cy="41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157" name="Text Box 21">
              <a:extLst>
                <a:ext uri="{FF2B5EF4-FFF2-40B4-BE49-F238E27FC236}">
                  <a16:creationId xmlns:a16="http://schemas.microsoft.com/office/drawing/2014/main" id="{70F1E432-6C35-EAA5-949C-2068728E0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2935"/>
              <a:ext cx="2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</p:grpSp>
      <p:sp>
        <p:nvSpPr>
          <p:cNvPr id="219159" name="Text Box 23">
            <a:extLst>
              <a:ext uri="{FF2B5EF4-FFF2-40B4-BE49-F238E27FC236}">
                <a16:creationId xmlns:a16="http://schemas.microsoft.com/office/drawing/2014/main" id="{CC4BD9E9-CDFB-AC5E-7A53-55FE66251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735513"/>
            <a:ext cx="730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74574-C7A9-D5C2-6F4D-F42376FC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20" y="4888391"/>
            <a:ext cx="695325" cy="382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57931CDC-1142-BA17-379D-F733132A3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More Venn Diagram Examples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DFAFE8EA-CBB7-803B-4DD7-D8E3AF0F0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/>
              <a:t>a </a:t>
            </a:r>
            <a:r>
              <a:rPr lang="en-US" altLang="en-US">
                <a:sym typeface="Symbol" panose="05050102010706020507" pitchFamily="18" charset="2"/>
              </a:rPr>
              <a:t> A, b  B, and c  A and c  B</a:t>
            </a:r>
          </a:p>
        </p:txBody>
      </p:sp>
      <p:grpSp>
        <p:nvGrpSpPr>
          <p:cNvPr id="222217" name="Group 9">
            <a:extLst>
              <a:ext uri="{FF2B5EF4-FFF2-40B4-BE49-F238E27FC236}">
                <a16:creationId xmlns:a16="http://schemas.microsoft.com/office/drawing/2014/main" id="{B632A5DC-C8ED-9665-07C7-FD907F8081B8}"/>
              </a:ext>
            </a:extLst>
          </p:cNvPr>
          <p:cNvGrpSpPr>
            <a:grpSpLocks/>
          </p:cNvGrpSpPr>
          <p:nvPr/>
        </p:nvGrpSpPr>
        <p:grpSpPr bwMode="auto">
          <a:xfrm>
            <a:off x="4559301" y="2871788"/>
            <a:ext cx="2457450" cy="1498600"/>
            <a:chOff x="969" y="2620"/>
            <a:chExt cx="1548" cy="944"/>
          </a:xfrm>
        </p:grpSpPr>
        <p:sp>
          <p:nvSpPr>
            <p:cNvPr id="222218" name="Oval 10">
              <a:extLst>
                <a:ext uri="{FF2B5EF4-FFF2-40B4-BE49-F238E27FC236}">
                  <a16:creationId xmlns:a16="http://schemas.microsoft.com/office/drawing/2014/main" id="{8754E498-88E6-8935-D79E-8CA9200FF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2620"/>
              <a:ext cx="1040" cy="944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219" name="Text Box 11">
              <a:extLst>
                <a:ext uri="{FF2B5EF4-FFF2-40B4-BE49-F238E27FC236}">
                  <a16:creationId xmlns:a16="http://schemas.microsoft.com/office/drawing/2014/main" id="{3CFAD0F2-1657-9AF0-B89A-83E7C273E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741"/>
              <a:ext cx="2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  <p:sp>
          <p:nvSpPr>
            <p:cNvPr id="222220" name="Text Box 12">
              <a:extLst>
                <a:ext uri="{FF2B5EF4-FFF2-40B4-BE49-F238E27FC236}">
                  <a16:creationId xmlns:a16="http://schemas.microsoft.com/office/drawing/2014/main" id="{BC55FE15-0DDD-C5A2-469C-A3F8EB7C5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2741"/>
              <a:ext cx="2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22221" name="Oval 13">
              <a:extLst>
                <a:ext uri="{FF2B5EF4-FFF2-40B4-BE49-F238E27FC236}">
                  <a16:creationId xmlns:a16="http://schemas.microsoft.com/office/drawing/2014/main" id="{F72078E1-BFB5-9EF5-AC94-AA2AD7426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2620"/>
              <a:ext cx="1040" cy="944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2222" name="Oval 14">
            <a:extLst>
              <a:ext uri="{FF2B5EF4-FFF2-40B4-BE49-F238E27FC236}">
                <a16:creationId xmlns:a16="http://schemas.microsoft.com/office/drawing/2014/main" id="{C2692F8B-AFE6-CCAE-CEEB-4D3AD5EB7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38131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23" name="Text Box 15">
            <a:extLst>
              <a:ext uri="{FF2B5EF4-FFF2-40B4-BE49-F238E27FC236}">
                <a16:creationId xmlns:a16="http://schemas.microsoft.com/office/drawing/2014/main" id="{0D68F3D2-2353-574B-8D70-E4C8CEAC3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6" y="3544888"/>
            <a:ext cx="384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222224" name="Oval 16">
            <a:extLst>
              <a:ext uri="{FF2B5EF4-FFF2-40B4-BE49-F238E27FC236}">
                <a16:creationId xmlns:a16="http://schemas.microsoft.com/office/drawing/2014/main" id="{53F4CC00-DCAE-ECE9-2562-A06BFA5A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621088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25" name="Text Box 17">
            <a:extLst>
              <a:ext uri="{FF2B5EF4-FFF2-40B4-BE49-F238E27FC236}">
                <a16:creationId xmlns:a16="http://schemas.microsoft.com/office/drawing/2014/main" id="{F72177E2-CE70-8195-99E6-53077357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6" y="3352800"/>
            <a:ext cx="384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222226" name="Oval 18">
            <a:extLst>
              <a:ext uri="{FF2B5EF4-FFF2-40B4-BE49-F238E27FC236}">
                <a16:creationId xmlns:a16="http://schemas.microsoft.com/office/drawing/2014/main" id="{36DE51B2-87A6-2587-3E1E-B7884A5F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381635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2227" name="Text Box 19">
            <a:extLst>
              <a:ext uri="{FF2B5EF4-FFF2-40B4-BE49-F238E27FC236}">
                <a16:creationId xmlns:a16="http://schemas.microsoft.com/office/drawing/2014/main" id="{457BC165-E5E9-B9BE-20D5-824711C1F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6" y="3548063"/>
            <a:ext cx="384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62D4995F-54D5-8627-65A3-F8A34A5E2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Theorems on Sets</a:t>
            </a:r>
            <a:endParaRPr lang="en-US" altLang="en-US" b="1" dirty="0"/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D40948EF-39BF-1DA3-532D-6F5E88007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6160" y="1600200"/>
            <a:ext cx="9184640" cy="3327400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A </a:t>
            </a:r>
            <a:r>
              <a:rPr lang="en-GB" altLang="en-US" sz="2800" dirty="0">
                <a:sym typeface="Symbol" panose="05050102010706020507" pitchFamily="18" charset="2"/>
              </a:rPr>
              <a:t> B and B  C implies A  C</a:t>
            </a:r>
          </a:p>
          <a:p>
            <a:r>
              <a:rPr lang="en-GB" altLang="en-US" sz="2800" dirty="0"/>
              <a:t>Example:</a:t>
            </a:r>
          </a:p>
          <a:p>
            <a:pPr lvl="1"/>
            <a:r>
              <a:rPr lang="en-GB" altLang="en-US" sz="2800" dirty="0"/>
              <a:t>A = {</a:t>
            </a:r>
            <a:r>
              <a:rPr lang="en-GB" altLang="en-US" sz="2800" i="1" dirty="0">
                <a:latin typeface="Times New Roman" panose="02020603050405020304" pitchFamily="18" charset="0"/>
              </a:rPr>
              <a:t>x</a:t>
            </a:r>
            <a:r>
              <a:rPr lang="en-GB" altLang="en-US" sz="2800" dirty="0"/>
              <a:t> | letters that spell “see”} = {e, s}</a:t>
            </a:r>
          </a:p>
          <a:p>
            <a:pPr lvl="1"/>
            <a:r>
              <a:rPr lang="en-GB" altLang="en-US" sz="2800" dirty="0"/>
              <a:t>B = {</a:t>
            </a:r>
            <a:r>
              <a:rPr lang="en-GB" altLang="en-US" sz="2800" i="1" dirty="0">
                <a:latin typeface="Times New Roman" panose="02020603050405020304" pitchFamily="18" charset="0"/>
              </a:rPr>
              <a:t>x</a:t>
            </a:r>
            <a:r>
              <a:rPr lang="en-GB" altLang="en-US" sz="2800" dirty="0"/>
              <a:t> | letters that spell “yes”} = {e, s, y}</a:t>
            </a:r>
          </a:p>
          <a:p>
            <a:pPr lvl="1"/>
            <a:r>
              <a:rPr lang="en-GB" altLang="en-US" sz="2800" dirty="0"/>
              <a:t>C = {</a:t>
            </a:r>
            <a:r>
              <a:rPr lang="en-GB" altLang="en-US" sz="2800" i="1" dirty="0">
                <a:latin typeface="Times New Roman" panose="02020603050405020304" pitchFamily="18" charset="0"/>
              </a:rPr>
              <a:t>x</a:t>
            </a:r>
            <a:r>
              <a:rPr lang="en-GB" altLang="en-US" sz="2800" dirty="0"/>
              <a:t> | letters that spell “easy”} = {a, e, s, y}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C3A84E6B-209A-C2B7-2551-946B5DB70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Theorems on Sets (continued)</a:t>
            </a:r>
            <a:endParaRPr lang="en-GB" altLang="en-US" sz="4000" b="1" dirty="0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CF4FCE84-50D1-F0B4-7709-E7966D1C3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2318" y="1560194"/>
            <a:ext cx="8436802" cy="459140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If A </a:t>
            </a:r>
            <a:r>
              <a:rPr lang="en-GB" altLang="en-US" sz="2800" dirty="0">
                <a:sym typeface="Symbol" panose="05050102010706020507" pitchFamily="18" charset="2"/>
              </a:rPr>
              <a:t></a:t>
            </a:r>
            <a:r>
              <a:rPr lang="en-GB" altLang="en-US" sz="2800" dirty="0"/>
              <a:t> B and B </a:t>
            </a:r>
            <a:r>
              <a:rPr lang="en-GB" altLang="en-US" sz="2800" dirty="0">
                <a:sym typeface="Symbol" panose="05050102010706020507" pitchFamily="18" charset="2"/>
              </a:rPr>
              <a:t></a:t>
            </a:r>
            <a:r>
              <a:rPr lang="en-GB" altLang="en-US" sz="2800" dirty="0"/>
              <a:t> C, then A </a:t>
            </a:r>
            <a:r>
              <a:rPr lang="en-GB" altLang="en-US" sz="2800" dirty="0">
                <a:sym typeface="Symbol" panose="05050102010706020507" pitchFamily="18" charset="2"/>
              </a:rPr>
              <a:t></a:t>
            </a:r>
            <a:r>
              <a:rPr lang="en-GB" altLang="en-US" sz="2800" dirty="0"/>
              <a:t> C.</a:t>
            </a:r>
            <a:endParaRPr lang="en-US" altLang="en-US" sz="2800" dirty="0"/>
          </a:p>
          <a:p>
            <a:r>
              <a:rPr lang="en-GB" altLang="en-US" sz="2800" dirty="0"/>
              <a:t>If A </a:t>
            </a:r>
            <a:r>
              <a:rPr lang="en-GB" altLang="en-US" sz="2800" dirty="0">
                <a:sym typeface="Symbol" panose="05050102010706020507" pitchFamily="18" charset="2"/>
              </a:rPr>
              <a:t></a:t>
            </a:r>
            <a:r>
              <a:rPr lang="en-GB" altLang="en-US" sz="2800" dirty="0"/>
              <a:t> B and C </a:t>
            </a:r>
            <a:r>
              <a:rPr lang="en-GB" altLang="en-US" sz="2800" dirty="0">
                <a:sym typeface="Symbol" panose="05050102010706020507" pitchFamily="18" charset="2"/>
              </a:rPr>
              <a:t></a:t>
            </a:r>
            <a:r>
              <a:rPr lang="en-GB" altLang="en-US" sz="2800" dirty="0"/>
              <a:t> B, that doesn’t mean we can say anything at all about the relationship between A and C.  It could be any of the following three cases:</a:t>
            </a:r>
            <a:endParaRPr lang="en-US" altLang="en-US" sz="2800" dirty="0"/>
          </a:p>
        </p:txBody>
      </p:sp>
      <p:grpSp>
        <p:nvGrpSpPr>
          <p:cNvPr id="268292" name="Group 4">
            <a:extLst>
              <a:ext uri="{FF2B5EF4-FFF2-40B4-BE49-F238E27FC236}">
                <a16:creationId xmlns:a16="http://schemas.microsoft.com/office/drawing/2014/main" id="{4EFE630F-4D71-7F19-48F0-1BA23CF3C95E}"/>
              </a:ext>
            </a:extLst>
          </p:cNvPr>
          <p:cNvGrpSpPr>
            <a:grpSpLocks/>
          </p:cNvGrpSpPr>
          <p:nvPr/>
        </p:nvGrpSpPr>
        <p:grpSpPr bwMode="auto">
          <a:xfrm>
            <a:off x="1213486" y="3996056"/>
            <a:ext cx="7299325" cy="1301750"/>
            <a:chOff x="703" y="3033"/>
            <a:chExt cx="4598" cy="820"/>
          </a:xfrm>
        </p:grpSpPr>
        <p:sp>
          <p:nvSpPr>
            <p:cNvPr id="268293" name="Oval 5">
              <a:extLst>
                <a:ext uri="{FF2B5EF4-FFF2-40B4-BE49-F238E27FC236}">
                  <a16:creationId xmlns:a16="http://schemas.microsoft.com/office/drawing/2014/main" id="{62CBDF7A-C171-EDC9-F22A-666AA4978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3055"/>
              <a:ext cx="1211" cy="79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8294" name="Oval 6">
              <a:extLst>
                <a:ext uri="{FF2B5EF4-FFF2-40B4-BE49-F238E27FC236}">
                  <a16:creationId xmlns:a16="http://schemas.microsoft.com/office/drawing/2014/main" id="{7FDB4DBD-DB1A-6DF1-5FD6-9C78A7E8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3176"/>
              <a:ext cx="383" cy="5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8295" name="Oval 7">
              <a:extLst>
                <a:ext uri="{FF2B5EF4-FFF2-40B4-BE49-F238E27FC236}">
                  <a16:creationId xmlns:a16="http://schemas.microsoft.com/office/drawing/2014/main" id="{B5E3D6C7-7A0D-A2EF-9E99-AF91512B0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3176"/>
              <a:ext cx="383" cy="5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8296" name="Oval 8">
              <a:extLst>
                <a:ext uri="{FF2B5EF4-FFF2-40B4-BE49-F238E27FC236}">
                  <a16:creationId xmlns:a16="http://schemas.microsoft.com/office/drawing/2014/main" id="{B662F63F-FC3D-6D47-983F-49CBEFCDA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3055"/>
              <a:ext cx="1212" cy="79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8297" name="Oval 9">
              <a:extLst>
                <a:ext uri="{FF2B5EF4-FFF2-40B4-BE49-F238E27FC236}">
                  <a16:creationId xmlns:a16="http://schemas.microsoft.com/office/drawing/2014/main" id="{531F0A78-080E-2461-C39F-9C45AEEF1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3176"/>
              <a:ext cx="383" cy="5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8298" name="Oval 10">
              <a:extLst>
                <a:ext uri="{FF2B5EF4-FFF2-40B4-BE49-F238E27FC236}">
                  <a16:creationId xmlns:a16="http://schemas.microsoft.com/office/drawing/2014/main" id="{68E85AC1-07E8-B732-94A6-C2364D404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" y="3176"/>
              <a:ext cx="383" cy="5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8299" name="Oval 11">
              <a:extLst>
                <a:ext uri="{FF2B5EF4-FFF2-40B4-BE49-F238E27FC236}">
                  <a16:creationId xmlns:a16="http://schemas.microsoft.com/office/drawing/2014/main" id="{B6BF1705-853F-D87B-AF9C-01F2597B4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3055"/>
              <a:ext cx="1211" cy="79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8300" name="Oval 12">
              <a:extLst>
                <a:ext uri="{FF2B5EF4-FFF2-40B4-BE49-F238E27FC236}">
                  <a16:creationId xmlns:a16="http://schemas.microsoft.com/office/drawing/2014/main" id="{A452BBB8-4622-0908-90D0-DF5B8F90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3176"/>
              <a:ext cx="829" cy="5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8301" name="Oval 13">
              <a:extLst>
                <a:ext uri="{FF2B5EF4-FFF2-40B4-BE49-F238E27FC236}">
                  <a16:creationId xmlns:a16="http://schemas.microsoft.com/office/drawing/2014/main" id="{2B517D47-9F47-C6F9-12B7-77101DF42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294"/>
              <a:ext cx="255" cy="3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8302" name="Text Box 14">
              <a:extLst>
                <a:ext uri="{FF2B5EF4-FFF2-40B4-BE49-F238E27FC236}">
                  <a16:creationId xmlns:a16="http://schemas.microsoft.com/office/drawing/2014/main" id="{264E1CA0-8C7C-F023-D8C1-0DA232BB9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3297"/>
              <a:ext cx="2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68303" name="Text Box 15">
              <a:extLst>
                <a:ext uri="{FF2B5EF4-FFF2-40B4-BE49-F238E27FC236}">
                  <a16:creationId xmlns:a16="http://schemas.microsoft.com/office/drawing/2014/main" id="{B4E5BFE2-4863-5DF8-6687-9FAE119BA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3321"/>
              <a:ext cx="2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68304" name="Text Box 16">
              <a:extLst>
                <a:ext uri="{FF2B5EF4-FFF2-40B4-BE49-F238E27FC236}">
                  <a16:creationId xmlns:a16="http://schemas.microsoft.com/office/drawing/2014/main" id="{A634C7E0-9432-2744-4C20-D51B112C8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7" y="3297"/>
              <a:ext cx="2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68305" name="Text Box 17">
              <a:extLst>
                <a:ext uri="{FF2B5EF4-FFF2-40B4-BE49-F238E27FC236}">
                  <a16:creationId xmlns:a16="http://schemas.microsoft.com/office/drawing/2014/main" id="{91593243-6DE5-E07C-C9E7-83351EC75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" y="3299"/>
              <a:ext cx="2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</a:t>
              </a:r>
            </a:p>
          </p:txBody>
        </p:sp>
        <p:sp>
          <p:nvSpPr>
            <p:cNvPr id="268306" name="Text Box 18">
              <a:extLst>
                <a:ext uri="{FF2B5EF4-FFF2-40B4-BE49-F238E27FC236}">
                  <a16:creationId xmlns:a16="http://schemas.microsoft.com/office/drawing/2014/main" id="{BB7B6DD1-E23F-8C8B-E9D9-231A32875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" y="3321"/>
              <a:ext cx="2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</a:t>
              </a:r>
            </a:p>
          </p:txBody>
        </p:sp>
        <p:sp>
          <p:nvSpPr>
            <p:cNvPr id="268307" name="Text Box 19">
              <a:extLst>
                <a:ext uri="{FF2B5EF4-FFF2-40B4-BE49-F238E27FC236}">
                  <a16:creationId xmlns:a16="http://schemas.microsoft.com/office/drawing/2014/main" id="{1E80A51A-9064-2F2E-00E9-EEE49E9B2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3321"/>
              <a:ext cx="2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</a:t>
              </a:r>
            </a:p>
          </p:txBody>
        </p:sp>
        <p:sp>
          <p:nvSpPr>
            <p:cNvPr id="268308" name="Text Box 20">
              <a:extLst>
                <a:ext uri="{FF2B5EF4-FFF2-40B4-BE49-F238E27FC236}">
                  <a16:creationId xmlns:a16="http://schemas.microsoft.com/office/drawing/2014/main" id="{A17E7A9A-5815-F0B4-FD34-B8B65655C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" y="3033"/>
              <a:ext cx="2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  <p:sp>
          <p:nvSpPr>
            <p:cNvPr id="268309" name="Text Box 21">
              <a:extLst>
                <a:ext uri="{FF2B5EF4-FFF2-40B4-BE49-F238E27FC236}">
                  <a16:creationId xmlns:a16="http://schemas.microsoft.com/office/drawing/2014/main" id="{43119139-7053-D5D6-374A-FE8798657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3321"/>
              <a:ext cx="2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  <p:sp>
          <p:nvSpPr>
            <p:cNvPr id="268310" name="Text Box 22">
              <a:extLst>
                <a:ext uri="{FF2B5EF4-FFF2-40B4-BE49-F238E27FC236}">
                  <a16:creationId xmlns:a16="http://schemas.microsoft.com/office/drawing/2014/main" id="{89740555-F596-502B-3171-EE893D2B6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3324"/>
              <a:ext cx="2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BA4C4412-2ED7-0681-03B0-2E8844581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Theorems on Sets (continued)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96BF3714-7317-CEA1-9B79-166EC7EBD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If A is any set, then A </a:t>
            </a:r>
            <a:r>
              <a:rPr lang="en-GB" altLang="en-US" sz="2400" dirty="0">
                <a:sym typeface="Symbol" panose="05050102010706020507" pitchFamily="18" charset="2"/>
              </a:rPr>
              <a:t></a:t>
            </a:r>
            <a:r>
              <a:rPr lang="en-GB" altLang="en-US" sz="2400" dirty="0"/>
              <a:t> A.  That is, every set is a subset of itself.</a:t>
            </a:r>
            <a:endParaRPr lang="en-US" altLang="en-US" sz="2400" dirty="0"/>
          </a:p>
          <a:p>
            <a:r>
              <a:rPr lang="en-GB" altLang="en-US" sz="2400" dirty="0"/>
              <a:t>Since </a:t>
            </a:r>
            <a:r>
              <a:rPr lang="en-GB" altLang="en-US" sz="2400" dirty="0">
                <a:sym typeface="Symbol" panose="05050102010706020507" pitchFamily="18" charset="2"/>
              </a:rPr>
              <a:t></a:t>
            </a:r>
            <a:r>
              <a:rPr lang="en-GB" altLang="en-US" sz="2400" dirty="0"/>
              <a:t> contains no elements, then every element of </a:t>
            </a:r>
            <a:r>
              <a:rPr lang="en-GB" altLang="en-US" sz="2400" dirty="0">
                <a:sym typeface="Symbol" panose="05050102010706020507" pitchFamily="18" charset="2"/>
              </a:rPr>
              <a:t></a:t>
            </a:r>
            <a:r>
              <a:rPr lang="en-GB" altLang="en-US" sz="2400" dirty="0"/>
              <a:t> is contained in every set. Therefore, if A is any set, the statement </a:t>
            </a:r>
            <a:br>
              <a:rPr lang="en-GB" altLang="en-US" sz="2400" dirty="0"/>
            </a:br>
            <a:r>
              <a:rPr lang="en-GB" altLang="en-US" sz="2400" dirty="0">
                <a:sym typeface="Symbol" panose="05050102010706020507" pitchFamily="18" charset="2"/>
              </a:rPr>
              <a:t></a:t>
            </a:r>
            <a:r>
              <a:rPr lang="en-GB" altLang="en-US" sz="2400" dirty="0"/>
              <a:t> </a:t>
            </a:r>
            <a:r>
              <a:rPr lang="en-GB" altLang="en-US" sz="2400" dirty="0">
                <a:sym typeface="Symbol" panose="05050102010706020507" pitchFamily="18" charset="2"/>
              </a:rPr>
              <a:t></a:t>
            </a:r>
            <a:r>
              <a:rPr lang="en-GB" altLang="en-US" sz="2400" dirty="0"/>
              <a:t> A is always true.</a:t>
            </a:r>
            <a:endParaRPr lang="en-US" altLang="en-US" sz="2400" dirty="0"/>
          </a:p>
          <a:p>
            <a:r>
              <a:rPr lang="en-GB" altLang="en-US" sz="2400" dirty="0"/>
              <a:t>If A </a:t>
            </a:r>
            <a:r>
              <a:rPr lang="en-GB" altLang="en-US" sz="2400" dirty="0">
                <a:sym typeface="Symbol" panose="05050102010706020507" pitchFamily="18" charset="2"/>
              </a:rPr>
              <a:t></a:t>
            </a:r>
            <a:r>
              <a:rPr lang="en-GB" altLang="en-US" sz="2400" dirty="0"/>
              <a:t> B and B </a:t>
            </a:r>
            <a:r>
              <a:rPr lang="en-GB" altLang="en-US" sz="2400" dirty="0">
                <a:sym typeface="Symbol" panose="05050102010706020507" pitchFamily="18" charset="2"/>
              </a:rPr>
              <a:t></a:t>
            </a:r>
            <a:r>
              <a:rPr lang="en-GB" altLang="en-US" sz="2400" dirty="0"/>
              <a:t> A, then A = 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421CF192-865E-7D35-B36F-6A6694367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Universal Set</a:t>
            </a:r>
            <a:endParaRPr lang="en-US" altLang="en-US" b="1" dirty="0"/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6D15A2F4-AC2E-0710-0F12-673F76F274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432561"/>
            <a:ext cx="8862906" cy="3403599"/>
          </a:xfrm>
        </p:spPr>
        <p:txBody>
          <a:bodyPr>
            <a:noAutofit/>
          </a:bodyPr>
          <a:lstStyle/>
          <a:p>
            <a:r>
              <a:rPr lang="en-GB" altLang="en-US" sz="2400" dirty="0"/>
              <a:t>There must be some all-encompassing group of elements from which the elements of each set are considered to be members of or not.  </a:t>
            </a:r>
          </a:p>
          <a:p>
            <a:r>
              <a:rPr lang="en-GB" altLang="en-US" sz="2400" dirty="0"/>
              <a:t>For example, to create the set of integers, we must take elements from the universal set of all numbers. 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It’s desirable for the all-encompassing set to make sense.  </a:t>
            </a:r>
          </a:p>
          <a:p>
            <a:pPr marL="0" indent="0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BB04C3B8-4FDB-9749-A469-6B81DA8E3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Universal Set (continued)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AD9E64E8-BEB0-32D1-5975-892B4DA776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3902075"/>
          </a:xfrm>
        </p:spPr>
        <p:txBody>
          <a:bodyPr/>
          <a:lstStyle/>
          <a:p>
            <a:r>
              <a:rPr lang="en-GB" altLang="en-US"/>
              <a:t>The </a:t>
            </a:r>
            <a:r>
              <a:rPr lang="en-GB" altLang="en-US" b="1" i="1"/>
              <a:t>Universal Set U</a:t>
            </a:r>
            <a:r>
              <a:rPr lang="en-GB" altLang="en-US"/>
              <a:t> is the set containing all objects for which the discussion is meaningful.  (e.g., examining whether a sock is an integer is a meaningless exercise.)</a:t>
            </a:r>
            <a:endParaRPr lang="en-US" altLang="en-US"/>
          </a:p>
          <a:p>
            <a:r>
              <a:rPr lang="en-GB" altLang="en-US"/>
              <a:t>Any set is a subset of the universal set from which it derives its meaning</a:t>
            </a:r>
            <a:endParaRPr lang="en-US" altLang="en-US"/>
          </a:p>
          <a:p>
            <a:r>
              <a:rPr lang="en-GB" altLang="en-US"/>
              <a:t>In Venn diagrams, the universal set is denoted with a rectangle.</a:t>
            </a:r>
            <a:endParaRPr lang="en-US" altLang="en-US"/>
          </a:p>
        </p:txBody>
      </p:sp>
      <p:sp>
        <p:nvSpPr>
          <p:cNvPr id="243716" name="Rectangle 4">
            <a:extLst>
              <a:ext uri="{FF2B5EF4-FFF2-40B4-BE49-F238E27FC236}">
                <a16:creationId xmlns:a16="http://schemas.microsoft.com/office/drawing/2014/main" id="{A3A39E12-197B-E2CE-1822-A0A63876F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107" y="3987007"/>
            <a:ext cx="3033712" cy="1112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3717" name="Oval 5">
            <a:extLst>
              <a:ext uri="{FF2B5EF4-FFF2-40B4-BE49-F238E27FC236}">
                <a16:creationId xmlns:a16="http://schemas.microsoft.com/office/drawing/2014/main" id="{2799353C-9441-7FFD-9DA2-ABD6FC54B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449" y="4100076"/>
            <a:ext cx="960438" cy="844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3718" name="Text Box 6">
            <a:extLst>
              <a:ext uri="{FF2B5EF4-FFF2-40B4-BE49-F238E27FC236}">
                <a16:creationId xmlns:a16="http://schemas.microsoft.com/office/drawing/2014/main" id="{A7D760E8-15C1-51B6-8BDA-7817C98B2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517" y="4437380"/>
            <a:ext cx="614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 dirty="0"/>
              <a:t>U</a:t>
            </a:r>
          </a:p>
        </p:txBody>
      </p:sp>
      <p:sp>
        <p:nvSpPr>
          <p:cNvPr id="243719" name="Text Box 7">
            <a:extLst>
              <a:ext uri="{FF2B5EF4-FFF2-40B4-BE49-F238E27FC236}">
                <a16:creationId xmlns:a16="http://schemas.microsoft.com/office/drawing/2014/main" id="{5882FA5B-7904-2CB5-E23B-54DB2CE0B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1553" y="4174094"/>
            <a:ext cx="538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52DB2D-47CC-7D35-12D8-CF598FF5B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36" y="471816"/>
            <a:ext cx="6521685" cy="1574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0EA88-D5F9-BFFD-C524-6255CDD19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86" y="2584090"/>
            <a:ext cx="2803565" cy="23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45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A2C1D903-1E92-3D3B-AFDA-B24E2FBB5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5104" y="225918"/>
            <a:ext cx="7886700" cy="1325563"/>
          </a:xfrm>
        </p:spPr>
        <p:txBody>
          <a:bodyPr/>
          <a:lstStyle/>
          <a:p>
            <a:r>
              <a:rPr lang="en-GB" altLang="en-US" dirty="0"/>
              <a:t>Final set of terms</a:t>
            </a:r>
            <a:endParaRPr lang="en-US" altLang="en-US" dirty="0"/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82ACB028-0D91-5EA2-9768-28E5FD4D0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6480" y="1076960"/>
            <a:ext cx="8872884" cy="38811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800" b="1" i="1" dirty="0"/>
              <a:t>Finite</a:t>
            </a:r>
            <a:r>
              <a:rPr lang="en-GB" altLang="en-US" sz="2800" dirty="0"/>
              <a:t> – A set A is called finite if it has n distinct elements, where n </a:t>
            </a:r>
            <a:r>
              <a:rPr lang="en-GB" altLang="en-US" sz="2800" dirty="0">
                <a:sym typeface="Symbol" panose="05050102010706020507" pitchFamily="18" charset="2"/>
              </a:rPr>
              <a:t></a:t>
            </a:r>
            <a:r>
              <a:rPr lang="en-GB" altLang="en-US" sz="2800" dirty="0"/>
              <a:t> N.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n is called the </a:t>
            </a:r>
            <a:r>
              <a:rPr lang="en-GB" altLang="en-US" sz="2800" b="1" i="1" dirty="0"/>
              <a:t>cardinality</a:t>
            </a:r>
            <a:r>
              <a:rPr lang="en-GB" altLang="en-US" sz="2800" dirty="0"/>
              <a:t> of A and is denoted by |A|</a:t>
            </a:r>
            <a:r>
              <a:rPr lang="en-US" altLang="en-US" sz="2800" dirty="0"/>
              <a:t>, e.g., </a:t>
            </a:r>
            <a:r>
              <a:rPr lang="en-GB" altLang="en-US" sz="2800" dirty="0"/>
              <a:t>n = |A|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GB" altLang="en-US" sz="2800" b="1" i="1" dirty="0"/>
              <a:t>Infinite</a:t>
            </a:r>
            <a:r>
              <a:rPr lang="en-GB" altLang="en-US" sz="2800" dirty="0"/>
              <a:t> – A set that is not finite is called infinite.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GB" altLang="en-US" sz="2800" b="1" i="1" dirty="0"/>
              <a:t>The power set </a:t>
            </a:r>
            <a:r>
              <a:rPr lang="en-GB" altLang="en-US" sz="2800" dirty="0"/>
              <a:t>of A is the set of all subsets of A including </a:t>
            </a:r>
            <a:r>
              <a:rPr lang="en-GB" altLang="en-US" sz="2800" dirty="0">
                <a:sym typeface="Symbol" panose="05050102010706020507" pitchFamily="18" charset="2"/>
              </a:rPr>
              <a:t></a:t>
            </a:r>
            <a:r>
              <a:rPr lang="en-GB" altLang="en-US" sz="2800" dirty="0"/>
              <a:t> and is denoted </a:t>
            </a:r>
            <a:r>
              <a:rPr lang="en-GB" altLang="en-US" sz="2800" b="1" i="1" dirty="0"/>
              <a:t>P(A)</a:t>
            </a:r>
            <a:endParaRPr lang="en-US" alt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A1AC3C-791D-3A23-95DC-A29FCC41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00" y="4738534"/>
            <a:ext cx="8486060" cy="15911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633C55-ADFE-3EB2-61E1-85C9ED36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58" y="541266"/>
            <a:ext cx="7864898" cy="2630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6B0F7-D2D6-847D-5643-4B6A56D5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19" y="3870002"/>
            <a:ext cx="7545448" cy="176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CF9A74-0D56-9126-7AA5-73A04798F4E6}"/>
              </a:ext>
            </a:extLst>
          </p:cNvPr>
          <p:cNvSpPr txBox="1"/>
          <p:nvPr/>
        </p:nvSpPr>
        <p:spPr>
          <a:xfrm>
            <a:off x="1602616" y="356600"/>
            <a:ext cx="38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99AD5-77FC-89F8-5108-14C9B29CBDA7}"/>
              </a:ext>
            </a:extLst>
          </p:cNvPr>
          <p:cNvSpPr txBox="1"/>
          <p:nvPr/>
        </p:nvSpPr>
        <p:spPr>
          <a:xfrm>
            <a:off x="1770881" y="3244334"/>
            <a:ext cx="38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9206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19568A0A-9199-172A-91C3-76178EBB0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Definitions of sets</a:t>
            </a:r>
            <a:endParaRPr lang="en-US" altLang="en-US"/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7F13A4EF-C5BF-465B-B0C0-45EE49F20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A </a:t>
            </a:r>
            <a:r>
              <a:rPr lang="en-GB" altLang="en-US" sz="2400" b="1" i="1" dirty="0"/>
              <a:t>set</a:t>
            </a:r>
            <a:r>
              <a:rPr lang="en-GB" altLang="en-US" sz="2400" dirty="0"/>
              <a:t> is any well-defined collection of objects</a:t>
            </a:r>
            <a:endParaRPr lang="en-US" altLang="en-US" sz="2400" dirty="0"/>
          </a:p>
          <a:p>
            <a:r>
              <a:rPr lang="en-GB" altLang="en-US" sz="2400" dirty="0"/>
              <a:t>The elements or members of a set are the objects contained in the set</a:t>
            </a:r>
            <a:endParaRPr lang="en-US" altLang="en-US" sz="2400" dirty="0"/>
          </a:p>
          <a:p>
            <a:r>
              <a:rPr lang="en-GB" altLang="en-US" sz="2400" dirty="0"/>
              <a:t>Well-defined means that it is possible to decide if a given object belongs to the collection or not.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75995F-2397-452E-7C6D-D19E2F79BCB9}"/>
              </a:ext>
            </a:extLst>
          </p:cNvPr>
          <p:cNvSpPr txBox="1"/>
          <p:nvPr/>
        </p:nvSpPr>
        <p:spPr>
          <a:xfrm>
            <a:off x="294640" y="365760"/>
            <a:ext cx="10363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Partitions</a:t>
            </a:r>
          </a:p>
          <a:p>
            <a:endParaRPr lang="en-US" sz="2400" dirty="0"/>
          </a:p>
          <a:p>
            <a:r>
              <a:rPr lang="en-US" sz="2400" dirty="0"/>
              <a:t>Let S be a nonempty set. A partition of S is a subdivision of S into nonoverlapping, nonempty subsets.</a:t>
            </a:r>
          </a:p>
          <a:p>
            <a:r>
              <a:rPr lang="en-US" sz="2400" dirty="0"/>
              <a:t> A partition of S is a collection {Ai} of nonempty subsets of S such that: 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Each a in S belongs to one of the Ai. (ii) The sets of {Ai} are mutually disjoint; that is, if </a:t>
            </a:r>
            <a:r>
              <a:rPr lang="en-US" sz="2400" dirty="0" err="1"/>
              <a:t>Aj</a:t>
            </a:r>
            <a:r>
              <a:rPr lang="en-US" sz="2400" dirty="0"/>
              <a:t> = Ak then </a:t>
            </a:r>
            <a:r>
              <a:rPr lang="en-US" sz="2400" dirty="0" err="1"/>
              <a:t>Aj</a:t>
            </a:r>
            <a:r>
              <a:rPr lang="en-US" sz="2400" dirty="0"/>
              <a:t> ∩ Ak = ∅ The subsets in a partition are called cells.</a:t>
            </a:r>
          </a:p>
          <a:p>
            <a:r>
              <a:rPr lang="en-US" sz="2400" dirty="0"/>
              <a:t>EXAMPLE  Consider the following collections of subsets of </a:t>
            </a:r>
          </a:p>
          <a:p>
            <a:r>
              <a:rPr lang="en-US" sz="2400" dirty="0"/>
              <a:t>S = {1, 2, 3,4,5,6,7, 8, 9}: 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[{1, 3, 5}, {2, 6}, {4, 8, 9}]   (ii) [{1, 3, 5}, {2, 4, 6, 8}, {5, 7, 9}] (iii) [{1, 3, 5}, {2, 4, 6, 8}, {7, 9}]            Then </a:t>
            </a:r>
          </a:p>
          <a:p>
            <a:pPr marL="514350" indent="-514350">
              <a:buAutoNum type="romanLcParenBoth"/>
            </a:pPr>
            <a:r>
              <a:rPr lang="en-US" sz="2400" dirty="0"/>
              <a:t>is not a partition of S since 7 in S does not belong to any of the subsets. </a:t>
            </a:r>
          </a:p>
          <a:p>
            <a:pPr marL="514350" indent="-514350">
              <a:buAutoNum type="romanLcParenBoth"/>
            </a:pPr>
            <a:r>
              <a:rPr lang="en-US" sz="2400" dirty="0"/>
              <a:t>is not a partition of S since {1, 3, 5} and {5, 7, 9} are not disjoint.</a:t>
            </a:r>
          </a:p>
          <a:p>
            <a:pPr marL="514350" indent="-514350">
              <a:buAutoNum type="romanLcParenBoth"/>
            </a:pPr>
            <a:r>
              <a:rPr lang="en-US" sz="2400" dirty="0"/>
              <a:t>is a partition of 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2032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6B8EAE-76CD-1E74-DE1C-DF8462AA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71712"/>
            <a:ext cx="86106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22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C12F710A-C2BF-DD6F-654D-D9BD857004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9720" y="1134111"/>
            <a:ext cx="7772400" cy="1470025"/>
          </a:xfrm>
        </p:spPr>
        <p:txBody>
          <a:bodyPr anchor="ctr">
            <a:normAutofit fontScale="90000"/>
          </a:bodyPr>
          <a:lstStyle/>
          <a:p>
            <a:br>
              <a:rPr lang="en-US" altLang="en-US" sz="4000" b="1" dirty="0"/>
            </a:br>
            <a:r>
              <a:rPr lang="en-US" altLang="en-US" sz="4000" b="1" dirty="0"/>
              <a:t>Discrete Mathematics</a:t>
            </a:r>
            <a:br>
              <a:rPr lang="en-US" altLang="en-US" sz="4000" b="1" dirty="0"/>
            </a:br>
            <a:endParaRPr lang="en-GB" altLang="en-US" sz="4000" dirty="0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B1B7240D-D19B-C331-6E6F-7F6C4FC52D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94460" y="2989580"/>
            <a:ext cx="6400800" cy="1752600"/>
          </a:xfrm>
        </p:spPr>
        <p:txBody>
          <a:bodyPr/>
          <a:lstStyle/>
          <a:p>
            <a:r>
              <a:rPr lang="en-US" altLang="en-US" sz="3200" b="1" dirty="0"/>
              <a:t>Operations on Sets</a:t>
            </a:r>
            <a:br>
              <a:rPr lang="en-US" altLang="en-US" sz="3200" dirty="0"/>
            </a:br>
            <a:r>
              <a:rPr lang="en-US" altLang="en-US" sz="3200" dirty="0"/>
              <a:t>1.2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7B547D0C-AD48-1487-5B09-AFBF456A4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Operation on Sets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4C062FAB-FB48-2ECC-BE68-C10505440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2160589"/>
            <a:ext cx="9381066" cy="1320800"/>
          </a:xfrm>
        </p:spPr>
        <p:txBody>
          <a:bodyPr>
            <a:noAutofit/>
          </a:bodyPr>
          <a:lstStyle/>
          <a:p>
            <a:r>
              <a:rPr lang="en-GB" altLang="en-US" sz="2400" dirty="0"/>
              <a:t>An operation on a set is where two sets are combined to produce a third set.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562704F3-A41F-8D2B-BE34-460556FD2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Union</a:t>
            </a:r>
            <a:endParaRPr lang="en-US" altLang="en-US" sz="4000" dirty="0"/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C18B79EC-22CC-F60C-1D36-B86B3F150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808481"/>
            <a:ext cx="8596668" cy="4232882"/>
          </a:xfrm>
        </p:spPr>
        <p:txBody>
          <a:bodyPr>
            <a:normAutofit/>
          </a:bodyPr>
          <a:lstStyle/>
          <a:p>
            <a:r>
              <a:rPr lang="en-GB" altLang="en-US" sz="2400" i="1" dirty="0"/>
              <a:t>A</a:t>
            </a:r>
            <a:r>
              <a:rPr lang="en-GB" altLang="en-US" sz="2400" dirty="0"/>
              <a:t> </a:t>
            </a:r>
            <a:r>
              <a:rPr lang="en-GB" altLang="en-US" sz="2400" dirty="0">
                <a:sym typeface="Symbol" panose="05050102010706020507" pitchFamily="18" charset="2"/>
              </a:rPr>
              <a:t></a:t>
            </a:r>
            <a:r>
              <a:rPr lang="en-GB" altLang="en-US" sz="2400" dirty="0"/>
              <a:t> </a:t>
            </a:r>
            <a:r>
              <a:rPr lang="en-GB" altLang="en-US" sz="2400" i="1" dirty="0"/>
              <a:t>B</a:t>
            </a:r>
            <a:r>
              <a:rPr lang="en-GB" altLang="en-US" sz="2400" dirty="0"/>
              <a:t> = {x | x </a:t>
            </a:r>
            <a:r>
              <a:rPr lang="en-GB" altLang="en-US" sz="2400" dirty="0">
                <a:sym typeface="Symbol" panose="05050102010706020507" pitchFamily="18" charset="2"/>
              </a:rPr>
              <a:t></a:t>
            </a:r>
            <a:r>
              <a:rPr lang="en-GB" altLang="en-US" sz="2400" dirty="0"/>
              <a:t> </a:t>
            </a:r>
            <a:r>
              <a:rPr lang="en-GB" altLang="en-US" sz="2400" i="1" dirty="0"/>
              <a:t>A</a:t>
            </a:r>
            <a:r>
              <a:rPr lang="en-GB" altLang="en-US" sz="2400" dirty="0"/>
              <a:t> or x </a:t>
            </a:r>
            <a:r>
              <a:rPr lang="en-GB" altLang="en-US" sz="2400" dirty="0">
                <a:sym typeface="Symbol" panose="05050102010706020507" pitchFamily="18" charset="2"/>
              </a:rPr>
              <a:t></a:t>
            </a:r>
            <a:r>
              <a:rPr lang="en-GB" altLang="en-US" sz="2400" dirty="0"/>
              <a:t> </a:t>
            </a:r>
            <a:r>
              <a:rPr lang="en-GB" altLang="en-US" sz="2400" i="1" dirty="0"/>
              <a:t>B</a:t>
            </a:r>
            <a:r>
              <a:rPr lang="en-GB" altLang="en-US" sz="2400" dirty="0"/>
              <a:t>}</a:t>
            </a:r>
            <a:endParaRPr lang="en-US" altLang="en-US" sz="2400" dirty="0"/>
          </a:p>
          <a:p>
            <a:r>
              <a:rPr lang="en-GB" altLang="en-US" sz="2400" dirty="0"/>
              <a:t>Example:</a:t>
            </a:r>
            <a:br>
              <a:rPr lang="en-GB" altLang="en-US" sz="2400" dirty="0"/>
            </a:br>
            <a:r>
              <a:rPr lang="en-GB" altLang="en-US" sz="2400" dirty="0"/>
              <a:t>Let </a:t>
            </a:r>
            <a:r>
              <a:rPr lang="en-GB" altLang="en-US" sz="2400" i="1" dirty="0"/>
              <a:t>A</a:t>
            </a:r>
            <a:r>
              <a:rPr lang="en-GB" altLang="en-US" sz="2400" dirty="0"/>
              <a:t> = {a, b, c, e, f} and </a:t>
            </a:r>
            <a:r>
              <a:rPr lang="en-GB" altLang="en-US" sz="2400" i="1" dirty="0"/>
              <a:t>B</a:t>
            </a:r>
            <a:r>
              <a:rPr lang="en-GB" altLang="en-US" sz="2400" dirty="0"/>
              <a:t> = {b, d, r, s}</a:t>
            </a:r>
            <a:br>
              <a:rPr lang="en-GB" altLang="en-US" sz="2400" dirty="0"/>
            </a:br>
            <a:r>
              <a:rPr lang="en-GB" altLang="en-US" sz="2400" i="1" dirty="0"/>
              <a:t>A</a:t>
            </a:r>
            <a:r>
              <a:rPr lang="en-GB" altLang="en-US" sz="2400" dirty="0"/>
              <a:t> </a:t>
            </a:r>
            <a:r>
              <a:rPr lang="en-GB" altLang="en-US" sz="2400" dirty="0">
                <a:sym typeface="Symbol" panose="05050102010706020507" pitchFamily="18" charset="2"/>
              </a:rPr>
              <a:t></a:t>
            </a:r>
            <a:r>
              <a:rPr lang="en-GB" altLang="en-US" sz="2400" dirty="0"/>
              <a:t> </a:t>
            </a:r>
            <a:r>
              <a:rPr lang="en-GB" altLang="en-US" sz="2400" i="1" dirty="0"/>
              <a:t>B</a:t>
            </a:r>
            <a:r>
              <a:rPr lang="en-GB" altLang="en-US" sz="2400" dirty="0"/>
              <a:t> = {a, b, c, d, e, f, r, s}</a:t>
            </a:r>
            <a:endParaRPr lang="en-US" altLang="en-US" sz="2400" dirty="0"/>
          </a:p>
          <a:p>
            <a:r>
              <a:rPr lang="en-GB" altLang="en-US" sz="2400" dirty="0"/>
              <a:t>Venn diagram</a:t>
            </a:r>
            <a:endParaRPr lang="en-US" altLang="en-US" sz="2400" dirty="0"/>
          </a:p>
        </p:txBody>
      </p:sp>
      <p:pic>
        <p:nvPicPr>
          <p:cNvPr id="272394" name="Picture 10">
            <a:extLst>
              <a:ext uri="{FF2B5EF4-FFF2-40B4-BE49-F238E27FC236}">
                <a16:creationId xmlns:a16="http://schemas.microsoft.com/office/drawing/2014/main" id="{91065025-C08D-DFBB-5AB4-E6305B085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10" y="3852864"/>
            <a:ext cx="2573338" cy="19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1B091538-CCA7-B9CC-2443-F0166AEA3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640" y="52231"/>
            <a:ext cx="8229600" cy="1143000"/>
          </a:xfrm>
        </p:spPr>
        <p:txBody>
          <a:bodyPr/>
          <a:lstStyle/>
          <a:p>
            <a:r>
              <a:rPr lang="en-GB" altLang="en-US" dirty="0"/>
              <a:t>Intersection</a:t>
            </a:r>
            <a:endParaRPr lang="en-US" altLang="en-US" sz="4000" dirty="0"/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402A3D8C-ED03-787E-9C8B-F73C80A21F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640" y="883921"/>
            <a:ext cx="9408160" cy="5242244"/>
          </a:xfrm>
        </p:spPr>
        <p:txBody>
          <a:bodyPr>
            <a:normAutofit/>
          </a:bodyPr>
          <a:lstStyle/>
          <a:p>
            <a:r>
              <a:rPr lang="en-GB" altLang="en-US" sz="2000" i="1" dirty="0"/>
              <a:t>A</a:t>
            </a:r>
            <a:r>
              <a:rPr lang="en-GB" altLang="en-US" sz="2000" dirty="0"/>
              <a:t> </a:t>
            </a:r>
            <a:r>
              <a:rPr lang="en-GB" altLang="en-US" sz="2000" dirty="0">
                <a:sym typeface="Symbol" panose="05050102010706020507" pitchFamily="18" charset="2"/>
              </a:rPr>
              <a:t></a:t>
            </a:r>
            <a:r>
              <a:rPr lang="en-GB" altLang="en-US" sz="2000" dirty="0"/>
              <a:t> </a:t>
            </a:r>
            <a:r>
              <a:rPr lang="en-GB" altLang="en-US" sz="2000" i="1" dirty="0"/>
              <a:t>B</a:t>
            </a:r>
            <a:r>
              <a:rPr lang="en-GB" altLang="en-US" sz="2000" dirty="0"/>
              <a:t> = {x | x </a:t>
            </a:r>
            <a:r>
              <a:rPr lang="en-GB" altLang="en-US" sz="2000" dirty="0">
                <a:sym typeface="Symbol" panose="05050102010706020507" pitchFamily="18" charset="2"/>
              </a:rPr>
              <a:t></a:t>
            </a:r>
            <a:r>
              <a:rPr lang="en-GB" altLang="en-US" sz="2000" dirty="0"/>
              <a:t> </a:t>
            </a:r>
            <a:r>
              <a:rPr lang="en-GB" altLang="en-US" sz="2000" i="1" dirty="0"/>
              <a:t>A</a:t>
            </a:r>
            <a:r>
              <a:rPr lang="en-GB" altLang="en-US" sz="2000" dirty="0"/>
              <a:t> a</a:t>
            </a:r>
            <a:r>
              <a:rPr lang="en-GB" altLang="en-US" sz="2000" b="1" u="sng" dirty="0"/>
              <a:t>n</a:t>
            </a:r>
            <a:r>
              <a:rPr lang="en-GB" altLang="en-US" sz="2000" dirty="0"/>
              <a:t>d x </a:t>
            </a:r>
            <a:r>
              <a:rPr lang="en-GB" altLang="en-US" sz="2000" dirty="0">
                <a:sym typeface="Symbol" panose="05050102010706020507" pitchFamily="18" charset="2"/>
              </a:rPr>
              <a:t></a:t>
            </a:r>
            <a:r>
              <a:rPr lang="en-GB" altLang="en-US" sz="2000" dirty="0"/>
              <a:t> </a:t>
            </a:r>
            <a:r>
              <a:rPr lang="en-GB" altLang="en-US" sz="2000" i="1" dirty="0"/>
              <a:t>B</a:t>
            </a:r>
            <a:r>
              <a:rPr lang="en-GB" altLang="en-US" sz="2000" dirty="0"/>
              <a:t>}</a:t>
            </a:r>
            <a:endParaRPr lang="en-US" altLang="en-US" sz="2000" dirty="0"/>
          </a:p>
          <a:p>
            <a:r>
              <a:rPr lang="en-GB" altLang="en-US" sz="2000" dirty="0"/>
              <a:t>Example: </a:t>
            </a:r>
            <a:br>
              <a:rPr lang="en-GB" altLang="en-US" sz="2000" dirty="0"/>
            </a:br>
            <a:r>
              <a:rPr lang="en-GB" altLang="en-US" sz="2000" dirty="0"/>
              <a:t>Let </a:t>
            </a:r>
            <a:r>
              <a:rPr lang="en-GB" altLang="en-US" sz="2000" i="1" dirty="0"/>
              <a:t>A</a:t>
            </a:r>
            <a:r>
              <a:rPr lang="en-GB" altLang="en-US" sz="2000" dirty="0"/>
              <a:t> = {a, b, c, e, f},</a:t>
            </a:r>
            <a:br>
              <a:rPr lang="en-GB" altLang="en-US" sz="2000" dirty="0"/>
            </a:br>
            <a:r>
              <a:rPr lang="en-GB" altLang="en-US" sz="2000" i="1" dirty="0"/>
              <a:t>B</a:t>
            </a:r>
            <a:r>
              <a:rPr lang="en-GB" altLang="en-US" sz="2000" dirty="0"/>
              <a:t> = {b, e, f, r, s}, and </a:t>
            </a:r>
            <a:r>
              <a:rPr lang="en-GB" altLang="en-US" sz="2000" i="1" dirty="0"/>
              <a:t>C</a:t>
            </a:r>
            <a:r>
              <a:rPr lang="en-GB" altLang="en-US" sz="2000" dirty="0"/>
              <a:t> = {a, t, u, v}.</a:t>
            </a:r>
            <a:br>
              <a:rPr lang="en-US" altLang="en-US" sz="2000" dirty="0"/>
            </a:br>
            <a:r>
              <a:rPr lang="en-GB" altLang="en-US" sz="2000" i="1" dirty="0"/>
              <a:t>A</a:t>
            </a:r>
            <a:r>
              <a:rPr lang="en-GB" altLang="en-US" sz="2000" dirty="0"/>
              <a:t> </a:t>
            </a:r>
            <a:r>
              <a:rPr lang="en-GB" altLang="en-US" sz="2000" dirty="0">
                <a:sym typeface="Symbol" panose="05050102010706020507" pitchFamily="18" charset="2"/>
              </a:rPr>
              <a:t></a:t>
            </a:r>
            <a:r>
              <a:rPr lang="en-GB" altLang="en-US" sz="2000" dirty="0"/>
              <a:t> </a:t>
            </a:r>
            <a:r>
              <a:rPr lang="en-GB" altLang="en-US" sz="2000" i="1" dirty="0"/>
              <a:t>B</a:t>
            </a:r>
            <a:r>
              <a:rPr lang="en-GB" altLang="en-US" sz="2000" dirty="0"/>
              <a:t> = {b, e, f}</a:t>
            </a:r>
            <a:br>
              <a:rPr lang="en-US" altLang="en-US" sz="2000" dirty="0"/>
            </a:br>
            <a:r>
              <a:rPr lang="en-GB" altLang="en-US" sz="2000" i="1" dirty="0"/>
              <a:t>A</a:t>
            </a:r>
            <a:r>
              <a:rPr lang="en-GB" altLang="en-US" sz="2000" dirty="0"/>
              <a:t> </a:t>
            </a:r>
            <a:r>
              <a:rPr lang="en-GB" altLang="en-US" sz="2000" dirty="0">
                <a:sym typeface="Symbol" panose="05050102010706020507" pitchFamily="18" charset="2"/>
              </a:rPr>
              <a:t></a:t>
            </a:r>
            <a:r>
              <a:rPr lang="en-GB" altLang="en-US" sz="2000" dirty="0"/>
              <a:t> </a:t>
            </a:r>
            <a:r>
              <a:rPr lang="en-GB" altLang="en-US" sz="2000" i="1" dirty="0"/>
              <a:t>C</a:t>
            </a:r>
            <a:r>
              <a:rPr lang="en-GB" altLang="en-US" sz="2000" dirty="0"/>
              <a:t> = {a}</a:t>
            </a:r>
            <a:br>
              <a:rPr lang="en-US" altLang="en-US" sz="2000" dirty="0"/>
            </a:br>
            <a:r>
              <a:rPr lang="en-GB" altLang="en-US" sz="2000" i="1" dirty="0"/>
              <a:t>B</a:t>
            </a:r>
            <a:r>
              <a:rPr lang="en-GB" altLang="en-US" sz="2000" dirty="0"/>
              <a:t> </a:t>
            </a:r>
            <a:r>
              <a:rPr lang="en-GB" altLang="en-US" sz="2000" dirty="0">
                <a:sym typeface="Symbol" panose="05050102010706020507" pitchFamily="18" charset="2"/>
              </a:rPr>
              <a:t></a:t>
            </a:r>
            <a:r>
              <a:rPr lang="en-GB" altLang="en-US" sz="2000" dirty="0"/>
              <a:t> </a:t>
            </a:r>
            <a:r>
              <a:rPr lang="en-GB" altLang="en-US" sz="2000" i="1" dirty="0"/>
              <a:t>C</a:t>
            </a:r>
            <a:r>
              <a:rPr lang="en-GB" altLang="en-US" sz="2000" dirty="0"/>
              <a:t> = { }</a:t>
            </a:r>
            <a:endParaRPr lang="en-US" altLang="en-US" sz="2000" dirty="0"/>
          </a:p>
          <a:p>
            <a:r>
              <a:rPr lang="en-GB" altLang="en-US" sz="2000" dirty="0"/>
              <a:t>Venn diagram</a:t>
            </a:r>
            <a:endParaRPr lang="en-US" altLang="en-US" sz="2000" dirty="0"/>
          </a:p>
        </p:txBody>
      </p:sp>
      <p:pic>
        <p:nvPicPr>
          <p:cNvPr id="273412" name="Picture 4">
            <a:extLst>
              <a:ext uri="{FF2B5EF4-FFF2-40B4-BE49-F238E27FC236}">
                <a16:creationId xmlns:a16="http://schemas.microsoft.com/office/drawing/2014/main" id="{72AB1701-78FA-9071-01B0-967593D5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20" y="2770110"/>
            <a:ext cx="2379662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9F6E03-2DF8-07FF-AECB-4ED1E1A6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08" y="4865370"/>
            <a:ext cx="8305800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FF89EAEE-59B0-9CF7-2E7B-A70031F14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3" y="328783"/>
            <a:ext cx="8229600" cy="1143000"/>
          </a:xfrm>
        </p:spPr>
        <p:txBody>
          <a:bodyPr/>
          <a:lstStyle/>
          <a:p>
            <a:r>
              <a:rPr lang="en-GB" altLang="en-US" dirty="0"/>
              <a:t>Disjoint Sets</a:t>
            </a:r>
            <a:endParaRPr lang="en-GB" altLang="en-US" sz="4000" dirty="0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31AE2281-5039-4F51-DFC0-A1BD6FC19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9839" y="1052831"/>
            <a:ext cx="9144000" cy="5002213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/>
              <a:t>	Disjoint sets are sets where the intersection results in the empty set.</a:t>
            </a:r>
          </a:p>
        </p:txBody>
      </p:sp>
      <p:pic>
        <p:nvPicPr>
          <p:cNvPr id="274436" name="Picture 4">
            <a:extLst>
              <a:ext uri="{FF2B5EF4-FFF2-40B4-BE49-F238E27FC236}">
                <a16:creationId xmlns:a16="http://schemas.microsoft.com/office/drawing/2014/main" id="{F3805FE8-6036-C2F8-C234-9CCEED8A4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085" y="2058319"/>
            <a:ext cx="2649538" cy="19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437" name="Picture 5">
            <a:extLst>
              <a:ext uri="{FF2B5EF4-FFF2-40B4-BE49-F238E27FC236}">
                <a16:creationId xmlns:a16="http://schemas.microsoft.com/office/drawing/2014/main" id="{FA72B15F-6308-F12B-DF06-8A2B81CA5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42" y="2086894"/>
            <a:ext cx="2611437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438" name="Text Box 6">
            <a:extLst>
              <a:ext uri="{FF2B5EF4-FFF2-40B4-BE49-F238E27FC236}">
                <a16:creationId xmlns:a16="http://schemas.microsoft.com/office/drawing/2014/main" id="{7814E1B0-E366-4620-597C-6796F4BD3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4274149"/>
            <a:ext cx="3379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Not disjoint</a:t>
            </a:r>
          </a:p>
        </p:txBody>
      </p:sp>
      <p:sp>
        <p:nvSpPr>
          <p:cNvPr id="274439" name="Text Box 7">
            <a:extLst>
              <a:ext uri="{FF2B5EF4-FFF2-40B4-BE49-F238E27FC236}">
                <a16:creationId xmlns:a16="http://schemas.microsoft.com/office/drawing/2014/main" id="{7FF3C534-71C4-B6B8-5316-15529131A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451" y="4209610"/>
            <a:ext cx="3379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Disjoint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22544F-02D3-1AFD-095B-23F878203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55" y="4985002"/>
            <a:ext cx="8309568" cy="6767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C050CD18-1CBA-3F94-8C3F-7E06EAC98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854" y="467360"/>
            <a:ext cx="9076266" cy="1320800"/>
          </a:xfrm>
        </p:spPr>
        <p:txBody>
          <a:bodyPr/>
          <a:lstStyle/>
          <a:p>
            <a:r>
              <a:rPr lang="en-GB" altLang="en-US" sz="4000" dirty="0"/>
              <a:t>Unions and Intersections Across Multiple Sets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0A0EF1D6-FBC6-1DF3-885C-8E7A3B091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414" y="2062481"/>
            <a:ext cx="9614746" cy="418592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GB" altLang="en-US" sz="2800" dirty="0"/>
              <a:t>	Both intersection and union can be performed on multiple sets</a:t>
            </a:r>
          </a:p>
          <a:p>
            <a:pPr lvl="1"/>
            <a:r>
              <a:rPr lang="en-GB" altLang="en-US" sz="2800" i="1" dirty="0"/>
              <a:t>A</a:t>
            </a:r>
            <a:r>
              <a:rPr lang="en-GB" altLang="en-US" sz="2800" dirty="0"/>
              <a:t>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</a:t>
            </a:r>
            <a:r>
              <a:rPr lang="en-GB" altLang="en-US" sz="2800" i="1" dirty="0"/>
              <a:t>B</a:t>
            </a:r>
            <a:r>
              <a:rPr lang="en-GB" altLang="en-US" sz="2800" dirty="0"/>
              <a:t>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</a:t>
            </a:r>
            <a:r>
              <a:rPr lang="en-GB" altLang="en-US" sz="2800" i="1" dirty="0"/>
              <a:t>C</a:t>
            </a:r>
            <a:r>
              <a:rPr lang="en-GB" altLang="en-US" sz="2800" dirty="0"/>
              <a:t> = {x | x </a:t>
            </a:r>
            <a:r>
              <a:rPr lang="en-GB" altLang="en-US" sz="2800" dirty="0">
                <a:sym typeface="Symbol" panose="05050102010706020507" pitchFamily="18" charset="2"/>
              </a:rPr>
              <a:t></a:t>
            </a:r>
            <a:r>
              <a:rPr lang="en-GB" altLang="en-US" sz="2800" dirty="0"/>
              <a:t> </a:t>
            </a:r>
            <a:r>
              <a:rPr lang="en-GB" altLang="en-US" sz="2800" i="1" dirty="0"/>
              <a:t>A</a:t>
            </a:r>
            <a:r>
              <a:rPr lang="en-GB" altLang="en-US" sz="2800" dirty="0"/>
              <a:t> or x </a:t>
            </a:r>
            <a:r>
              <a:rPr lang="en-GB" altLang="en-US" sz="2800" dirty="0">
                <a:sym typeface="Symbol" panose="05050102010706020507" pitchFamily="18" charset="2"/>
              </a:rPr>
              <a:t></a:t>
            </a:r>
            <a:r>
              <a:rPr lang="en-GB" altLang="en-US" sz="2800" dirty="0"/>
              <a:t> </a:t>
            </a:r>
            <a:r>
              <a:rPr lang="en-GB" altLang="en-US" sz="2800" i="1" dirty="0"/>
              <a:t>B</a:t>
            </a:r>
            <a:r>
              <a:rPr lang="en-GB" altLang="en-US" sz="2800" dirty="0"/>
              <a:t> or x </a:t>
            </a:r>
            <a:r>
              <a:rPr lang="en-GB" altLang="en-US" sz="2800" dirty="0">
                <a:sym typeface="Symbol" panose="05050102010706020507" pitchFamily="18" charset="2"/>
              </a:rPr>
              <a:t></a:t>
            </a:r>
            <a:r>
              <a:rPr lang="en-GB" altLang="en-US" sz="2800" dirty="0"/>
              <a:t> </a:t>
            </a:r>
            <a:r>
              <a:rPr lang="en-GB" altLang="en-US" sz="2800" i="1" dirty="0"/>
              <a:t>C</a:t>
            </a:r>
            <a:r>
              <a:rPr lang="en-GB" altLang="en-US" sz="2800" dirty="0"/>
              <a:t>}</a:t>
            </a:r>
          </a:p>
          <a:p>
            <a:pPr lvl="1"/>
            <a:r>
              <a:rPr lang="en-GB" altLang="en-US" sz="2800" i="1" dirty="0"/>
              <a:t>A</a:t>
            </a:r>
            <a:r>
              <a:rPr lang="en-GB" altLang="en-US" sz="2800" dirty="0"/>
              <a:t>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</a:t>
            </a:r>
            <a:r>
              <a:rPr lang="en-GB" altLang="en-US" sz="2800" i="1" dirty="0"/>
              <a:t>B</a:t>
            </a:r>
            <a:r>
              <a:rPr lang="en-GB" altLang="en-US" sz="2800" dirty="0"/>
              <a:t>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</a:t>
            </a:r>
            <a:r>
              <a:rPr lang="en-GB" altLang="en-US" sz="2800" i="1" dirty="0"/>
              <a:t>C</a:t>
            </a:r>
            <a:r>
              <a:rPr lang="en-GB" altLang="en-US" sz="2800" dirty="0"/>
              <a:t> = {x | x </a:t>
            </a:r>
            <a:r>
              <a:rPr lang="en-GB" altLang="en-US" sz="2800" dirty="0">
                <a:sym typeface="Symbol" panose="05050102010706020507" pitchFamily="18" charset="2"/>
              </a:rPr>
              <a:t></a:t>
            </a:r>
            <a:r>
              <a:rPr lang="en-GB" altLang="en-US" sz="2800" dirty="0"/>
              <a:t> </a:t>
            </a:r>
            <a:r>
              <a:rPr lang="en-GB" altLang="en-US" sz="2800" i="1" dirty="0"/>
              <a:t>A</a:t>
            </a:r>
            <a:r>
              <a:rPr lang="en-GB" altLang="en-US" sz="2800" dirty="0"/>
              <a:t> and x </a:t>
            </a:r>
            <a:r>
              <a:rPr lang="en-GB" altLang="en-US" sz="2800" dirty="0">
                <a:sym typeface="Symbol" panose="05050102010706020507" pitchFamily="18" charset="2"/>
              </a:rPr>
              <a:t></a:t>
            </a:r>
            <a:r>
              <a:rPr lang="en-GB" altLang="en-US" sz="2800" dirty="0"/>
              <a:t> </a:t>
            </a:r>
            <a:r>
              <a:rPr lang="en-GB" altLang="en-US" sz="2800" i="1" dirty="0"/>
              <a:t>B</a:t>
            </a:r>
            <a:r>
              <a:rPr lang="en-GB" altLang="en-US" sz="2800" dirty="0"/>
              <a:t> and x </a:t>
            </a:r>
            <a:r>
              <a:rPr lang="en-GB" altLang="en-US" sz="2800" dirty="0">
                <a:sym typeface="Symbol" panose="05050102010706020507" pitchFamily="18" charset="2"/>
              </a:rPr>
              <a:t></a:t>
            </a:r>
            <a:r>
              <a:rPr lang="en-GB" altLang="en-US" sz="2800" dirty="0"/>
              <a:t> </a:t>
            </a:r>
            <a:r>
              <a:rPr lang="en-GB" altLang="en-US" sz="2800" i="1" dirty="0"/>
              <a:t>C</a:t>
            </a:r>
            <a:r>
              <a:rPr lang="en-GB" altLang="en-US" sz="2800" dirty="0"/>
              <a:t>}</a:t>
            </a:r>
          </a:p>
          <a:p>
            <a:pPr marL="457200" lvl="1" indent="0">
              <a:buNone/>
            </a:pPr>
            <a:endParaRPr lang="en-GB" altLang="en-US" sz="2800" dirty="0"/>
          </a:p>
          <a:p>
            <a:pPr lvl="1"/>
            <a:r>
              <a:rPr lang="en-GB" altLang="en-US" sz="2800" dirty="0"/>
              <a:t>Example:</a:t>
            </a:r>
          </a:p>
          <a:p>
            <a:pPr lvl="1"/>
            <a:r>
              <a:rPr lang="en-GB" altLang="en-US" sz="2800" i="1" dirty="0"/>
              <a:t>A</a:t>
            </a:r>
            <a:r>
              <a:rPr lang="en-GB" altLang="en-US" sz="2800" dirty="0"/>
              <a:t> = {1, 2, 3, 4, 5, 7}, </a:t>
            </a:r>
            <a:r>
              <a:rPr lang="en-GB" altLang="en-US" sz="2800" i="1" dirty="0"/>
              <a:t>B</a:t>
            </a:r>
            <a:r>
              <a:rPr lang="en-GB" altLang="en-US" sz="2800" dirty="0"/>
              <a:t> = {1, 3, 8, 9}, and</a:t>
            </a:r>
          </a:p>
          <a:p>
            <a:pPr marL="457200" lvl="1" indent="0">
              <a:buNone/>
            </a:pPr>
            <a:r>
              <a:rPr lang="en-GB" altLang="en-US" sz="2800" i="1" dirty="0"/>
              <a:t>   C</a:t>
            </a:r>
            <a:r>
              <a:rPr lang="en-GB" altLang="en-US" sz="2800" dirty="0"/>
              <a:t> = {1, 3, 6, 8}.</a:t>
            </a:r>
          </a:p>
          <a:p>
            <a:pPr marL="457200" lvl="1" indent="0">
              <a:buNone/>
            </a:pPr>
            <a:br>
              <a:rPr lang="en-US" altLang="en-US" sz="2800" dirty="0"/>
            </a:br>
            <a:r>
              <a:rPr lang="en-GB" altLang="en-US" sz="2800" i="1" dirty="0"/>
              <a:t>A</a:t>
            </a:r>
            <a:r>
              <a:rPr lang="en-GB" altLang="en-US" sz="2800" dirty="0"/>
              <a:t>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</a:t>
            </a:r>
            <a:r>
              <a:rPr lang="en-GB" altLang="en-US" sz="2800" i="1" dirty="0"/>
              <a:t>B</a:t>
            </a:r>
            <a:r>
              <a:rPr lang="en-GB" altLang="en-US" sz="2800" dirty="0"/>
              <a:t>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</a:t>
            </a:r>
            <a:r>
              <a:rPr lang="en-GB" altLang="en-US" sz="2800" i="1" dirty="0"/>
              <a:t>C</a:t>
            </a:r>
            <a:r>
              <a:rPr lang="en-GB" altLang="en-US" sz="2800" dirty="0"/>
              <a:t> = {1, 2, 3, 4, 5, 6, 7, 8, 9}</a:t>
            </a:r>
          </a:p>
          <a:p>
            <a:pPr marL="457200" lvl="1" indent="0">
              <a:buNone/>
            </a:pPr>
            <a:br>
              <a:rPr lang="en-US" altLang="en-US" sz="2800" dirty="0"/>
            </a:br>
            <a:r>
              <a:rPr lang="en-GB" altLang="en-US" sz="2800" i="1" dirty="0"/>
              <a:t>A</a:t>
            </a:r>
            <a:r>
              <a:rPr lang="en-GB" altLang="en-US" sz="2800" dirty="0"/>
              <a:t>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</a:t>
            </a:r>
            <a:r>
              <a:rPr lang="en-GB" altLang="en-US" sz="2800" i="1" dirty="0"/>
              <a:t>B</a:t>
            </a:r>
            <a:r>
              <a:rPr lang="en-GB" altLang="en-US" sz="2800" dirty="0"/>
              <a:t>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</a:t>
            </a:r>
            <a:r>
              <a:rPr lang="en-GB" altLang="en-US" sz="2800" i="1" dirty="0"/>
              <a:t>C</a:t>
            </a:r>
            <a:r>
              <a:rPr lang="en-GB" altLang="en-US" sz="2800" dirty="0"/>
              <a:t> = {1, 3}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1DA61FFC-254B-E1B1-7776-94CF56015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603" y="245297"/>
            <a:ext cx="8229600" cy="1143000"/>
          </a:xfrm>
        </p:spPr>
        <p:txBody>
          <a:bodyPr/>
          <a:lstStyle/>
          <a:p>
            <a:r>
              <a:rPr lang="en-GB" altLang="en-US" dirty="0"/>
              <a:t>Complement</a:t>
            </a:r>
            <a:endParaRPr lang="en-US" altLang="en-US" sz="4000" dirty="0"/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688AAA69-DEF0-4D35-971B-66CDD0A97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680" y="1037591"/>
            <a:ext cx="9144000" cy="507841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The complement of </a:t>
            </a:r>
            <a:r>
              <a:rPr lang="en-GB" altLang="en-US" sz="2800" i="1" dirty="0"/>
              <a:t>A</a:t>
            </a:r>
            <a:r>
              <a:rPr lang="en-GB" altLang="en-US" sz="2800" dirty="0"/>
              <a:t> (with respect to the universal set </a:t>
            </a:r>
            <a:r>
              <a:rPr lang="en-GB" altLang="en-US" sz="2800" i="1" dirty="0"/>
              <a:t>U</a:t>
            </a:r>
            <a:r>
              <a:rPr lang="en-GB" altLang="en-US" sz="2800" dirty="0"/>
              <a:t>) ….. all elements of the universal set </a:t>
            </a:r>
            <a:r>
              <a:rPr lang="en-GB" altLang="en-US" sz="2800" i="1" dirty="0"/>
              <a:t>U</a:t>
            </a:r>
            <a:r>
              <a:rPr lang="en-GB" altLang="en-US" sz="2800" dirty="0"/>
              <a:t> that are </a:t>
            </a:r>
            <a:r>
              <a:rPr lang="en-GB" altLang="en-US" sz="2800" b="1" i="1" dirty="0"/>
              <a:t>not</a:t>
            </a:r>
            <a:r>
              <a:rPr lang="en-GB" altLang="en-US" sz="2800" dirty="0"/>
              <a:t> a member of </a:t>
            </a:r>
            <a:r>
              <a:rPr lang="en-GB" altLang="en-US" sz="2800" i="1" dirty="0"/>
              <a:t>A</a:t>
            </a:r>
            <a:r>
              <a:rPr lang="en-GB" altLang="en-US" sz="2800" dirty="0"/>
              <a:t>.</a:t>
            </a:r>
            <a:endParaRPr lang="en-US" altLang="en-US" sz="2800" dirty="0"/>
          </a:p>
          <a:p>
            <a:r>
              <a:rPr lang="en-GB" altLang="en-US" sz="2800" dirty="0"/>
              <a:t>Denoted </a:t>
            </a:r>
            <a:r>
              <a:rPr lang="en-GB" altLang="en-US" sz="2800" i="1" dirty="0"/>
              <a:t>A</a:t>
            </a:r>
            <a:endParaRPr lang="en-US" altLang="en-US" sz="2800" i="1" dirty="0"/>
          </a:p>
          <a:p>
            <a:r>
              <a:rPr lang="en-GB" altLang="en-US" sz="2800" dirty="0"/>
              <a:t>Example: If </a:t>
            </a:r>
            <a:r>
              <a:rPr lang="en-GB" altLang="en-US" sz="2800" i="1" dirty="0"/>
              <a:t>A</a:t>
            </a:r>
            <a:r>
              <a:rPr lang="en-GB" altLang="en-US" sz="2800" dirty="0"/>
              <a:t> = {x | x is an integer and x </a:t>
            </a:r>
            <a:r>
              <a:rPr lang="en-GB" altLang="en-US" sz="2800" u="sng" dirty="0"/>
              <a:t>&lt;</a:t>
            </a:r>
            <a:r>
              <a:rPr lang="en-GB" altLang="en-US" sz="2800" dirty="0"/>
              <a:t> 4} and </a:t>
            </a:r>
            <a:r>
              <a:rPr lang="en-GB" altLang="en-US" sz="2800" i="1" dirty="0"/>
              <a:t>U</a:t>
            </a:r>
            <a:r>
              <a:rPr lang="en-GB" altLang="en-US" sz="2800" dirty="0"/>
              <a:t> = </a:t>
            </a:r>
            <a:r>
              <a:rPr lang="en-GB" altLang="en-US" sz="2800" i="1" dirty="0"/>
              <a:t>Z</a:t>
            </a:r>
            <a:r>
              <a:rPr lang="en-GB" altLang="en-US" sz="2800" dirty="0"/>
              <a:t>, then </a:t>
            </a:r>
            <a:br>
              <a:rPr lang="en-GB" altLang="en-US" sz="2800" dirty="0"/>
            </a:br>
            <a:r>
              <a:rPr lang="en-GB" altLang="en-US" sz="2800" i="1" dirty="0"/>
              <a:t>A</a:t>
            </a:r>
            <a:r>
              <a:rPr lang="en-GB" altLang="en-US" sz="2800" dirty="0"/>
              <a:t> = {x | x is an integer and x &gt; 4}</a:t>
            </a:r>
            <a:endParaRPr lang="en-US" altLang="en-US" sz="2800" dirty="0"/>
          </a:p>
          <a:p>
            <a:r>
              <a:rPr lang="en-GB" altLang="en-US" sz="2800" dirty="0"/>
              <a:t>Venn diagram </a:t>
            </a:r>
            <a:endParaRPr lang="en-US" altLang="en-US" sz="2800" dirty="0"/>
          </a:p>
        </p:txBody>
      </p:sp>
      <p:sp>
        <p:nvSpPr>
          <p:cNvPr id="279556" name="Line 4">
            <a:extLst>
              <a:ext uri="{FF2B5EF4-FFF2-40B4-BE49-F238E27FC236}">
                <a16:creationId xmlns:a16="http://schemas.microsoft.com/office/drawing/2014/main" id="{0150E2B6-E604-9AA7-88EC-6CA499BEF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6150" y="3940810"/>
            <a:ext cx="230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pic>
        <p:nvPicPr>
          <p:cNvPr id="279558" name="Picture 6">
            <a:extLst>
              <a:ext uri="{FF2B5EF4-FFF2-40B4-BE49-F238E27FC236}">
                <a16:creationId xmlns:a16="http://schemas.microsoft.com/office/drawing/2014/main" id="{5CB5AE20-8DEA-AA91-4CDD-3E9CBF63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16" y="4604516"/>
            <a:ext cx="1919287" cy="143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745C9E37-57A2-4B09-3FF4-CAE9DCB03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4750" y="183118"/>
            <a:ext cx="8229600" cy="1143000"/>
          </a:xfrm>
        </p:spPr>
        <p:txBody>
          <a:bodyPr/>
          <a:lstStyle/>
          <a:p>
            <a:r>
              <a:rPr lang="en-GB" altLang="en-US" sz="4000" dirty="0"/>
              <a:t>Complement “With Respect to…”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DCA22256-B969-E46E-0ACA-79D8264E99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9094" y="1152941"/>
            <a:ext cx="9171146" cy="5776179"/>
          </a:xfrm>
        </p:spPr>
        <p:txBody>
          <a:bodyPr/>
          <a:lstStyle/>
          <a:p>
            <a:r>
              <a:rPr lang="en-GB" altLang="en-US" sz="2800" dirty="0"/>
              <a:t>The complement of </a:t>
            </a:r>
            <a:r>
              <a:rPr lang="en-GB" altLang="en-US" sz="2800" i="1" dirty="0"/>
              <a:t>B</a:t>
            </a:r>
            <a:r>
              <a:rPr lang="en-GB" altLang="en-US" sz="2800" dirty="0"/>
              <a:t> with respect to </a:t>
            </a:r>
            <a:r>
              <a:rPr lang="en-GB" altLang="en-US" sz="2800" i="1" dirty="0"/>
              <a:t>A</a:t>
            </a:r>
            <a:r>
              <a:rPr lang="en-GB" altLang="en-US" sz="2800" dirty="0"/>
              <a:t> –&gt; all </a:t>
            </a:r>
            <a:br>
              <a:rPr lang="en-GB" altLang="en-US" sz="2800" dirty="0"/>
            </a:br>
            <a:r>
              <a:rPr lang="en-GB" altLang="en-US" sz="2800" dirty="0"/>
              <a:t>elements belonging to </a:t>
            </a:r>
            <a:r>
              <a:rPr lang="en-GB" altLang="en-US" sz="2800" i="1" dirty="0"/>
              <a:t>A</a:t>
            </a:r>
            <a:r>
              <a:rPr lang="en-GB" altLang="en-US" sz="2800" dirty="0"/>
              <a:t>, but not to </a:t>
            </a:r>
            <a:r>
              <a:rPr lang="en-GB" altLang="en-US" sz="2800" i="1" dirty="0"/>
              <a:t>B</a:t>
            </a:r>
            <a:r>
              <a:rPr lang="en-GB" altLang="en-US" sz="2800" dirty="0"/>
              <a:t>.</a:t>
            </a:r>
          </a:p>
          <a:p>
            <a:r>
              <a:rPr lang="en-GB" altLang="en-US" sz="2800" dirty="0"/>
              <a:t>It’s as if </a:t>
            </a:r>
            <a:r>
              <a:rPr lang="en-GB" altLang="en-US" sz="2800" i="1" dirty="0"/>
              <a:t>U</a:t>
            </a:r>
            <a:r>
              <a:rPr lang="en-GB" altLang="en-US" sz="2800" dirty="0"/>
              <a:t> is in the complement is replaced with </a:t>
            </a:r>
            <a:r>
              <a:rPr lang="en-GB" altLang="en-US" sz="2800" i="1" dirty="0"/>
              <a:t>A</a:t>
            </a:r>
            <a:r>
              <a:rPr lang="en-GB" altLang="en-US" sz="2800" dirty="0"/>
              <a:t>.</a:t>
            </a:r>
          </a:p>
          <a:p>
            <a:r>
              <a:rPr lang="en-GB" altLang="en-US" sz="2800" dirty="0"/>
              <a:t>Denoted as A\B or </a:t>
            </a:r>
            <a:r>
              <a:rPr lang="en-GB" altLang="en-US" sz="2800" i="1" dirty="0"/>
              <a:t>A</a:t>
            </a:r>
            <a:r>
              <a:rPr lang="en-GB" altLang="en-US" sz="2800" dirty="0"/>
              <a:t> – </a:t>
            </a:r>
            <a:r>
              <a:rPr lang="en-GB" altLang="en-US" sz="2800" i="1" dirty="0"/>
              <a:t>B</a:t>
            </a:r>
            <a:r>
              <a:rPr lang="en-GB" altLang="en-US" sz="2800" dirty="0"/>
              <a:t> = {x | x </a:t>
            </a:r>
            <a:r>
              <a:rPr lang="en-GB" altLang="en-US" sz="2800" dirty="0">
                <a:sym typeface="Symbol" panose="05050102010706020507" pitchFamily="18" charset="2"/>
              </a:rPr>
              <a:t></a:t>
            </a:r>
            <a:r>
              <a:rPr lang="en-GB" altLang="en-US" sz="2800" dirty="0"/>
              <a:t> </a:t>
            </a:r>
            <a:r>
              <a:rPr lang="en-GB" altLang="en-US" sz="2800" i="1" dirty="0"/>
              <a:t>A</a:t>
            </a:r>
            <a:r>
              <a:rPr lang="en-GB" altLang="en-US" sz="2800" dirty="0"/>
              <a:t> and x </a:t>
            </a:r>
            <a:r>
              <a:rPr lang="en-GB" altLang="en-US" sz="2800" dirty="0">
                <a:sym typeface="Symbol" panose="05050102010706020507" pitchFamily="18" charset="2"/>
              </a:rPr>
              <a:t></a:t>
            </a:r>
            <a:r>
              <a:rPr lang="en-GB" altLang="en-US" sz="2800" dirty="0"/>
              <a:t> </a:t>
            </a:r>
            <a:r>
              <a:rPr lang="en-GB" altLang="en-US" sz="2800" i="1" dirty="0"/>
              <a:t>B</a:t>
            </a:r>
            <a:r>
              <a:rPr lang="en-GB" altLang="en-US" sz="2800" dirty="0"/>
              <a:t>}</a:t>
            </a:r>
          </a:p>
          <a:p>
            <a:r>
              <a:rPr lang="en-GB" altLang="en-US" sz="2800" dirty="0"/>
              <a:t>Example: Assume A = {a, b, c} and B = {b, c, d, e}</a:t>
            </a:r>
            <a:br>
              <a:rPr lang="en-US" altLang="en-US" sz="2800" dirty="0"/>
            </a:br>
            <a:r>
              <a:rPr lang="en-GB" altLang="en-US" sz="2800" dirty="0"/>
              <a:t>A – B = {a}.. Complement of B</a:t>
            </a:r>
            <a:br>
              <a:rPr lang="en-US" altLang="en-US" sz="2800" dirty="0"/>
            </a:br>
            <a:r>
              <a:rPr lang="en-GB" altLang="en-US" sz="2800" dirty="0"/>
              <a:t>B – A = {d, e}..Complement of A</a:t>
            </a:r>
          </a:p>
          <a:p>
            <a:r>
              <a:rPr lang="en-GB" altLang="en-US" sz="2800" dirty="0"/>
              <a:t>Venn diagram</a:t>
            </a:r>
            <a:endParaRPr lang="en-US" altLang="en-US" sz="2800" dirty="0"/>
          </a:p>
        </p:txBody>
      </p:sp>
      <p:pic>
        <p:nvPicPr>
          <p:cNvPr id="285700" name="Picture 4">
            <a:extLst>
              <a:ext uri="{FF2B5EF4-FFF2-40B4-BE49-F238E27FC236}">
                <a16:creationId xmlns:a16="http://schemas.microsoft.com/office/drawing/2014/main" id="{2555D92E-6542-522C-BCDD-0CA94EA5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40" y="5087521"/>
            <a:ext cx="1651000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702" name="Picture 6">
            <a:extLst>
              <a:ext uri="{FF2B5EF4-FFF2-40B4-BE49-F238E27FC236}">
                <a16:creationId xmlns:a16="http://schemas.microsoft.com/office/drawing/2014/main" id="{439A3AB2-94C2-9EA2-1628-DF6DE16A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62" y="5084445"/>
            <a:ext cx="1651000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703" name="Text Box 7">
            <a:extLst>
              <a:ext uri="{FF2B5EF4-FFF2-40B4-BE49-F238E27FC236}">
                <a16:creationId xmlns:a16="http://schemas.microsoft.com/office/drawing/2014/main" id="{A8463FCB-8DE0-7FD3-53B7-B9171EE1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744" y="6319520"/>
            <a:ext cx="1728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 dirty="0"/>
              <a:t>B</a:t>
            </a:r>
            <a:r>
              <a:rPr lang="en-US" altLang="en-US" dirty="0"/>
              <a:t> – </a:t>
            </a:r>
            <a:r>
              <a:rPr lang="en-US" altLang="en-US" i="1" dirty="0"/>
              <a:t>A</a:t>
            </a:r>
          </a:p>
        </p:txBody>
      </p:sp>
      <p:sp>
        <p:nvSpPr>
          <p:cNvPr id="285704" name="Text Box 8">
            <a:extLst>
              <a:ext uri="{FF2B5EF4-FFF2-40B4-BE49-F238E27FC236}">
                <a16:creationId xmlns:a16="http://schemas.microsoft.com/office/drawing/2014/main" id="{29472AD7-0ED5-4ADE-369B-28390073D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206" y="6319520"/>
            <a:ext cx="1728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 dirty="0"/>
              <a:t>A</a:t>
            </a:r>
            <a:r>
              <a:rPr lang="en-US" altLang="en-US" dirty="0"/>
              <a:t> – </a:t>
            </a:r>
            <a:r>
              <a:rPr lang="en-US" altLang="en-US" i="1" dirty="0"/>
              <a:t>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1AAEEB0F-8016-50CC-6357-93BC686FD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Set notation</a:t>
            </a:r>
            <a:endParaRPr lang="en-US" altLang="en-US"/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D6B85C61-E565-0CEE-997B-ADA53FEEF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8454" y="1723709"/>
            <a:ext cx="8596668" cy="3880773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Enumeration of sets are represented with a list of elements in curly brackets – example: {1, 2, 3}</a:t>
            </a:r>
            <a:endParaRPr lang="en-US" altLang="en-US" sz="2400" dirty="0"/>
          </a:p>
          <a:p>
            <a:r>
              <a:rPr lang="en-GB" altLang="en-US" sz="2400" dirty="0"/>
              <a:t>Set labels are uppercase letters in italics –</a:t>
            </a:r>
          </a:p>
          <a:p>
            <a:r>
              <a:rPr lang="en-GB" altLang="en-US" sz="2400" dirty="0"/>
              <a:t> example: </a:t>
            </a:r>
            <a:r>
              <a:rPr lang="en-GB" altLang="en-US" sz="2400" i="1" dirty="0"/>
              <a:t>A</a:t>
            </a:r>
            <a:r>
              <a:rPr lang="en-GB" altLang="en-US" sz="2400" dirty="0"/>
              <a:t>, </a:t>
            </a:r>
            <a:r>
              <a:rPr lang="en-GB" altLang="en-US" sz="2400" i="1" dirty="0"/>
              <a:t>B</a:t>
            </a:r>
            <a:r>
              <a:rPr lang="en-GB" altLang="en-US" sz="2400" dirty="0"/>
              <a:t>, </a:t>
            </a:r>
            <a:r>
              <a:rPr lang="en-GB" altLang="en-US" sz="2400" i="1" dirty="0"/>
              <a:t>C</a:t>
            </a:r>
            <a:endParaRPr lang="en-US" altLang="en-US" sz="2400" i="1" dirty="0"/>
          </a:p>
          <a:p>
            <a:r>
              <a:rPr lang="en-GB" altLang="en-US" sz="2400" dirty="0"/>
              <a:t>Element labels are lowercase letters – example: a, b, c</a:t>
            </a:r>
            <a:endParaRPr lang="en-US" altLang="en-US" sz="2400" dirty="0"/>
          </a:p>
          <a:p>
            <a:r>
              <a:rPr lang="en-GB" altLang="en-US" sz="2400" dirty="0">
                <a:sym typeface="Symbol" panose="05050102010706020507" pitchFamily="18" charset="2"/>
              </a:rPr>
              <a:t></a:t>
            </a:r>
            <a:r>
              <a:rPr lang="en-GB" altLang="en-US" sz="2400" dirty="0"/>
              <a:t> is the label for the empty set, i.e., </a:t>
            </a:r>
            <a:r>
              <a:rPr lang="en-GB" altLang="en-US" sz="2400" dirty="0">
                <a:sym typeface="Symbol" panose="05050102010706020507" pitchFamily="18" charset="2"/>
              </a:rPr>
              <a:t></a:t>
            </a:r>
            <a:r>
              <a:rPr lang="en-GB" altLang="en-US" sz="2400" dirty="0"/>
              <a:t> = { }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5D496699-C749-E440-0EEB-68C0B1274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113"/>
            <a:ext cx="8229600" cy="1143000"/>
          </a:xfrm>
        </p:spPr>
        <p:txBody>
          <a:bodyPr/>
          <a:lstStyle/>
          <a:p>
            <a:r>
              <a:rPr lang="en-GB" altLang="en-US" b="1" dirty="0"/>
              <a:t>Symmetric difference</a:t>
            </a:r>
            <a:endParaRPr lang="en-US" altLang="en-US" b="1" dirty="0"/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879A6F54-41CA-0752-CA5E-5B10582314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154113"/>
            <a:ext cx="9144000" cy="4886325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Symmetric difference –..&gt; If </a:t>
            </a:r>
            <a:r>
              <a:rPr lang="en-GB" altLang="en-US" sz="2800" i="1" dirty="0"/>
              <a:t>A</a:t>
            </a:r>
            <a:r>
              <a:rPr lang="en-GB" altLang="en-US" sz="2800" dirty="0"/>
              <a:t> and </a:t>
            </a:r>
            <a:r>
              <a:rPr lang="en-GB" altLang="en-US" sz="2800" i="1" dirty="0"/>
              <a:t>B</a:t>
            </a:r>
            <a:r>
              <a:rPr lang="en-GB" altLang="en-US" sz="2800" dirty="0"/>
              <a:t> are two sets, the symmetric difference is the set of elements belonging to </a:t>
            </a:r>
            <a:r>
              <a:rPr lang="en-GB" altLang="en-US" sz="2800" i="1" dirty="0"/>
              <a:t>A</a:t>
            </a:r>
            <a:r>
              <a:rPr lang="en-GB" altLang="en-US" sz="2800" dirty="0"/>
              <a:t> or </a:t>
            </a:r>
            <a:r>
              <a:rPr lang="en-GB" altLang="en-US" sz="2800" i="1" dirty="0"/>
              <a:t>B</a:t>
            </a:r>
            <a:r>
              <a:rPr lang="en-GB" altLang="en-US" sz="2800" dirty="0"/>
              <a:t>, but not both </a:t>
            </a:r>
            <a:r>
              <a:rPr lang="en-GB" altLang="en-US" sz="2800" i="1" dirty="0"/>
              <a:t>A</a:t>
            </a:r>
            <a:r>
              <a:rPr lang="en-GB" altLang="en-US" sz="2800" dirty="0"/>
              <a:t> and </a:t>
            </a:r>
            <a:r>
              <a:rPr lang="en-GB" altLang="en-US" sz="2800" i="1" dirty="0"/>
              <a:t>B</a:t>
            </a:r>
            <a:r>
              <a:rPr lang="en-GB" altLang="en-US" sz="2800" dirty="0"/>
              <a:t>.</a:t>
            </a:r>
            <a:endParaRPr lang="en-US" altLang="en-US" sz="2800" dirty="0"/>
          </a:p>
          <a:p>
            <a:r>
              <a:rPr lang="en-GB" altLang="en-US" sz="2800" dirty="0"/>
              <a:t>Denoted </a:t>
            </a:r>
            <a:r>
              <a:rPr lang="en-GB" altLang="en-US" sz="2800" i="1" dirty="0"/>
              <a:t>A</a:t>
            </a:r>
            <a:r>
              <a:rPr lang="en-GB" altLang="en-US" sz="2800" dirty="0"/>
              <a:t> </a:t>
            </a:r>
            <a:r>
              <a:rPr lang="en-GB" altLang="en-US" sz="2800" dirty="0">
                <a:sym typeface="Symbol" panose="05050102010706020507" pitchFamily="18" charset="2"/>
              </a:rPr>
              <a:t></a:t>
            </a:r>
            <a:r>
              <a:rPr lang="en-GB" altLang="en-US" sz="2800" dirty="0"/>
              <a:t> </a:t>
            </a:r>
            <a:r>
              <a:rPr lang="en-GB" altLang="en-US" sz="2800" i="1" dirty="0"/>
              <a:t>B</a:t>
            </a:r>
            <a:r>
              <a:rPr lang="en-GB" altLang="en-US" sz="2800" dirty="0"/>
              <a:t> = {x | (x </a:t>
            </a:r>
            <a:r>
              <a:rPr lang="en-GB" altLang="en-US" sz="2800" dirty="0">
                <a:sym typeface="Symbol" panose="05050102010706020507" pitchFamily="18" charset="2"/>
              </a:rPr>
              <a:t></a:t>
            </a:r>
            <a:r>
              <a:rPr lang="en-GB" altLang="en-US" sz="2800" dirty="0"/>
              <a:t> </a:t>
            </a:r>
            <a:r>
              <a:rPr lang="en-GB" altLang="en-US" sz="2800" i="1" dirty="0"/>
              <a:t>A</a:t>
            </a:r>
            <a:r>
              <a:rPr lang="en-GB" altLang="en-US" sz="2800" dirty="0"/>
              <a:t> and x </a:t>
            </a:r>
            <a:r>
              <a:rPr lang="en-GB" altLang="en-US" sz="2800" dirty="0">
                <a:sym typeface="Symbol" panose="05050102010706020507" pitchFamily="18" charset="2"/>
              </a:rPr>
              <a:t></a:t>
            </a:r>
            <a:r>
              <a:rPr lang="en-GB" altLang="en-US" sz="2800" dirty="0"/>
              <a:t> </a:t>
            </a:r>
            <a:r>
              <a:rPr lang="en-GB" altLang="en-US" sz="2800" i="1" dirty="0"/>
              <a:t>B</a:t>
            </a:r>
            <a:r>
              <a:rPr lang="en-GB" altLang="en-US" sz="2800" dirty="0"/>
              <a:t>) or </a:t>
            </a:r>
            <a:br>
              <a:rPr lang="en-GB" altLang="en-US" sz="2800" dirty="0"/>
            </a:br>
            <a:r>
              <a:rPr lang="en-GB" altLang="en-US" sz="2800" dirty="0"/>
              <a:t>(x </a:t>
            </a:r>
            <a:r>
              <a:rPr lang="en-GB" altLang="en-US" sz="2800" dirty="0">
                <a:sym typeface="Symbol" panose="05050102010706020507" pitchFamily="18" charset="2"/>
              </a:rPr>
              <a:t></a:t>
            </a:r>
            <a:r>
              <a:rPr lang="en-GB" altLang="en-US" sz="2800" dirty="0"/>
              <a:t> </a:t>
            </a:r>
            <a:r>
              <a:rPr lang="en-GB" altLang="en-US" sz="2800" i="1" dirty="0"/>
              <a:t>B</a:t>
            </a:r>
            <a:r>
              <a:rPr lang="en-GB" altLang="en-US" sz="2800" dirty="0"/>
              <a:t> and x </a:t>
            </a:r>
            <a:r>
              <a:rPr lang="en-GB" altLang="en-US" sz="2800" dirty="0">
                <a:sym typeface="Symbol" panose="05050102010706020507" pitchFamily="18" charset="2"/>
              </a:rPr>
              <a:t></a:t>
            </a:r>
            <a:r>
              <a:rPr lang="en-GB" altLang="en-US" sz="2800" dirty="0"/>
              <a:t> </a:t>
            </a:r>
            <a:r>
              <a:rPr lang="en-GB" altLang="en-US" sz="2800" i="1" dirty="0"/>
              <a:t>A</a:t>
            </a:r>
            <a:r>
              <a:rPr lang="en-GB" altLang="en-US" sz="2800" dirty="0"/>
              <a:t>)}</a:t>
            </a:r>
            <a:endParaRPr lang="en-US" altLang="en-US" sz="2800" dirty="0"/>
          </a:p>
          <a:p>
            <a:r>
              <a:rPr lang="en-GB" altLang="en-US" sz="2800" i="1" dirty="0"/>
              <a:t>A</a:t>
            </a:r>
            <a:r>
              <a:rPr lang="en-GB" altLang="en-US" sz="2800" dirty="0"/>
              <a:t> </a:t>
            </a:r>
            <a:r>
              <a:rPr lang="en-GB" altLang="en-US" sz="2800" dirty="0">
                <a:sym typeface="Symbol" panose="05050102010706020507" pitchFamily="18" charset="2"/>
              </a:rPr>
              <a:t></a:t>
            </a:r>
            <a:r>
              <a:rPr lang="en-GB" altLang="en-US" sz="2800" dirty="0"/>
              <a:t> </a:t>
            </a:r>
            <a:r>
              <a:rPr lang="en-GB" altLang="en-US" sz="2800" i="1" dirty="0"/>
              <a:t>B</a:t>
            </a:r>
            <a:r>
              <a:rPr lang="en-GB" altLang="en-US" sz="2800" dirty="0"/>
              <a:t> = (</a:t>
            </a:r>
            <a:r>
              <a:rPr lang="en-GB" altLang="en-US" sz="2800" i="1" dirty="0"/>
              <a:t>A</a:t>
            </a:r>
            <a:r>
              <a:rPr lang="en-GB" altLang="en-US" sz="2800" dirty="0"/>
              <a:t> – </a:t>
            </a:r>
            <a:r>
              <a:rPr lang="en-GB" altLang="en-US" sz="2800" i="1" dirty="0"/>
              <a:t>B</a:t>
            </a:r>
            <a:r>
              <a:rPr lang="en-GB" altLang="en-US" sz="2800" dirty="0"/>
              <a:t>)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(</a:t>
            </a:r>
            <a:r>
              <a:rPr lang="en-GB" altLang="en-US" sz="2800" i="1" dirty="0"/>
              <a:t>B</a:t>
            </a:r>
            <a:r>
              <a:rPr lang="en-GB" altLang="en-US" sz="2800" dirty="0"/>
              <a:t> – </a:t>
            </a:r>
            <a:r>
              <a:rPr lang="en-GB" altLang="en-US" sz="2800" i="1" dirty="0"/>
              <a:t>A</a:t>
            </a:r>
            <a:r>
              <a:rPr lang="en-GB" altLang="en-US" sz="2800" dirty="0"/>
              <a:t>)</a:t>
            </a:r>
            <a:endParaRPr lang="en-US" altLang="en-US" sz="2800" dirty="0"/>
          </a:p>
          <a:p>
            <a:r>
              <a:rPr lang="en-GB" altLang="en-US" sz="2800" dirty="0"/>
              <a:t>Venn diagram</a:t>
            </a:r>
          </a:p>
        </p:txBody>
      </p:sp>
      <p:pic>
        <p:nvPicPr>
          <p:cNvPr id="286726" name="Picture 6">
            <a:extLst>
              <a:ext uri="{FF2B5EF4-FFF2-40B4-BE49-F238E27FC236}">
                <a16:creationId xmlns:a16="http://schemas.microsoft.com/office/drawing/2014/main" id="{496AF48D-9224-672F-2546-153899218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25" y="3500755"/>
            <a:ext cx="2189162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046B1C-53E4-4590-189D-D6876E0E8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5283278"/>
            <a:ext cx="8849360" cy="9854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C93DE104-41BC-A4ED-F2CE-8BB161B78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0" y="294640"/>
            <a:ext cx="9144000" cy="1143000"/>
          </a:xfrm>
        </p:spPr>
        <p:txBody>
          <a:bodyPr/>
          <a:lstStyle/>
          <a:p>
            <a:r>
              <a:rPr lang="en-GB" altLang="en-US" sz="4000" dirty="0"/>
              <a:t>Algebraic Properties of Set Operations</a:t>
            </a:r>
            <a:endParaRPr lang="en-GB" altLang="en-US" dirty="0"/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0DF08D91-DB31-B225-3743-BF219D731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6650" y="133339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Commutative properties</a:t>
            </a:r>
            <a:br>
              <a:rPr lang="en-US" altLang="en-US" sz="2800" dirty="0"/>
            </a:br>
            <a:r>
              <a:rPr lang="en-GB" altLang="en-US" sz="2800" dirty="0"/>
              <a:t>A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B = B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A</a:t>
            </a:r>
            <a:br>
              <a:rPr lang="en-US" altLang="en-US" sz="2800" dirty="0"/>
            </a:br>
            <a:r>
              <a:rPr lang="en-GB" altLang="en-US" sz="2800" dirty="0"/>
              <a:t>A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B = B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A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Associative properties</a:t>
            </a:r>
            <a:br>
              <a:rPr lang="en-US" altLang="en-US" sz="2800" dirty="0"/>
            </a:br>
            <a:r>
              <a:rPr lang="en-GB" altLang="en-US" sz="2800" dirty="0"/>
              <a:t>A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(B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C) = (A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B)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C</a:t>
            </a:r>
            <a:br>
              <a:rPr lang="en-US" altLang="en-US" sz="2800" dirty="0"/>
            </a:br>
            <a:r>
              <a:rPr lang="en-GB" altLang="en-US" sz="2800" dirty="0"/>
              <a:t>A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(B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C) = (A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B)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C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Distributive properties</a:t>
            </a:r>
            <a:br>
              <a:rPr lang="en-US" altLang="en-US" sz="2800" dirty="0"/>
            </a:br>
            <a:r>
              <a:rPr lang="en-GB" altLang="en-US" sz="2800" dirty="0"/>
              <a:t>A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(B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C) = (A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B)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(A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C)</a:t>
            </a:r>
            <a:br>
              <a:rPr lang="en-US" altLang="en-US" sz="2800" dirty="0"/>
            </a:br>
            <a:r>
              <a:rPr lang="en-GB" altLang="en-US" sz="2800" dirty="0"/>
              <a:t>A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(B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C) = (A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B)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(A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C)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BF594283-9FB9-C9FA-F059-7B9778D0E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600" y="2667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altLang="en-US" sz="4000" dirty="0"/>
              <a:t>More Algebraic Properties of Set Operations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6275F-B611-3A3A-BB7F-A640EC8B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838200"/>
            <a:ext cx="8246750" cy="57556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A40B1B8E-A89B-8D0B-FEFA-6024826A5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/>
              <a:t>More Algebraic Properties of Set Operations 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49F8D3ED-FF25-146F-8031-469336757A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Properties of a Universal Set</a:t>
            </a:r>
            <a:br>
              <a:rPr lang="en-US" altLang="en-US" sz="3200" dirty="0"/>
            </a:br>
            <a:r>
              <a:rPr lang="en-GB" altLang="en-US" sz="3200" dirty="0"/>
              <a:t>A </a:t>
            </a:r>
            <a:r>
              <a:rPr lang="en-GB" altLang="en-US" sz="3200" dirty="0">
                <a:sym typeface="Symbol" panose="05050102010706020507" pitchFamily="18" charset="2"/>
              </a:rPr>
              <a:t></a:t>
            </a:r>
            <a:r>
              <a:rPr lang="en-GB" altLang="en-US" sz="3200" dirty="0"/>
              <a:t> U = U</a:t>
            </a:r>
            <a:br>
              <a:rPr lang="en-US" altLang="en-US" sz="3200" dirty="0"/>
            </a:br>
            <a:r>
              <a:rPr lang="en-GB" altLang="en-US" sz="3200" dirty="0"/>
              <a:t>A </a:t>
            </a:r>
            <a:r>
              <a:rPr lang="en-GB" altLang="en-US" sz="3200" dirty="0">
                <a:sym typeface="Symbol" panose="05050102010706020507" pitchFamily="18" charset="2"/>
              </a:rPr>
              <a:t></a:t>
            </a:r>
            <a:r>
              <a:rPr lang="en-GB" altLang="en-US" sz="3200" dirty="0"/>
              <a:t> U = A</a:t>
            </a:r>
            <a:endParaRPr lang="en-US" altLang="en-US" sz="3200" dirty="0"/>
          </a:p>
          <a:p>
            <a:r>
              <a:rPr lang="en-GB" altLang="en-US" sz="3200" dirty="0"/>
              <a:t>Properties of the Empty Set</a:t>
            </a:r>
            <a:br>
              <a:rPr lang="en-US" altLang="en-US" sz="3200" dirty="0"/>
            </a:br>
            <a:r>
              <a:rPr lang="en-GB" altLang="en-US" sz="3200" dirty="0"/>
              <a:t>A </a:t>
            </a:r>
            <a:r>
              <a:rPr lang="en-GB" altLang="en-US" sz="3200" dirty="0">
                <a:sym typeface="Symbol" panose="05050102010706020507" pitchFamily="18" charset="2"/>
              </a:rPr>
              <a:t></a:t>
            </a:r>
            <a:r>
              <a:rPr lang="en-GB" altLang="en-US" sz="3200" dirty="0"/>
              <a:t> </a:t>
            </a:r>
            <a:r>
              <a:rPr lang="en-GB" altLang="en-US" sz="3200" dirty="0">
                <a:sym typeface="Symbol" panose="05050102010706020507" pitchFamily="18" charset="2"/>
              </a:rPr>
              <a:t></a:t>
            </a:r>
            <a:r>
              <a:rPr lang="en-GB" altLang="en-US" sz="3200" dirty="0"/>
              <a:t> = A or A </a:t>
            </a:r>
            <a:r>
              <a:rPr lang="en-GB" altLang="en-US" sz="3200" dirty="0">
                <a:sym typeface="Symbol" panose="05050102010706020507" pitchFamily="18" charset="2"/>
              </a:rPr>
              <a:t></a:t>
            </a:r>
            <a:r>
              <a:rPr lang="en-GB" altLang="en-US" sz="3200" dirty="0"/>
              <a:t> { } = A</a:t>
            </a:r>
            <a:br>
              <a:rPr lang="en-US" altLang="en-US" sz="3200" dirty="0"/>
            </a:br>
            <a:r>
              <a:rPr lang="en-GB" altLang="en-US" sz="3200" dirty="0"/>
              <a:t>A </a:t>
            </a:r>
            <a:r>
              <a:rPr lang="en-GB" altLang="en-US" sz="3200" dirty="0">
                <a:sym typeface="Symbol" panose="05050102010706020507" pitchFamily="18" charset="2"/>
              </a:rPr>
              <a:t></a:t>
            </a:r>
            <a:r>
              <a:rPr lang="en-GB" altLang="en-US" sz="3200" dirty="0"/>
              <a:t> </a:t>
            </a:r>
            <a:r>
              <a:rPr lang="en-GB" altLang="en-US" sz="3200" dirty="0">
                <a:sym typeface="Symbol" panose="05050102010706020507" pitchFamily="18" charset="2"/>
              </a:rPr>
              <a:t></a:t>
            </a:r>
            <a:r>
              <a:rPr lang="en-GB" altLang="en-US" sz="3200" dirty="0"/>
              <a:t> = </a:t>
            </a:r>
            <a:r>
              <a:rPr lang="en-GB" altLang="en-US" sz="3200" dirty="0">
                <a:sym typeface="Symbol" panose="05050102010706020507" pitchFamily="18" charset="2"/>
              </a:rPr>
              <a:t></a:t>
            </a:r>
            <a:r>
              <a:rPr lang="en-GB" altLang="en-US" sz="3200" dirty="0"/>
              <a:t> or A </a:t>
            </a:r>
            <a:r>
              <a:rPr lang="en-GB" altLang="en-US" sz="3200" dirty="0">
                <a:sym typeface="Symbol" panose="05050102010706020507" pitchFamily="18" charset="2"/>
              </a:rPr>
              <a:t></a:t>
            </a:r>
            <a:r>
              <a:rPr lang="en-GB" altLang="en-US" sz="3200" dirty="0"/>
              <a:t> { } = { }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62F16967-D33D-0110-3EEE-9FB247DA7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5963" y="0"/>
            <a:ext cx="8229600" cy="1143000"/>
          </a:xfrm>
        </p:spPr>
        <p:txBody>
          <a:bodyPr/>
          <a:lstStyle/>
          <a:p>
            <a:r>
              <a:rPr lang="en-GB" altLang="en-US"/>
              <a:t>The Addition Principle</a:t>
            </a:r>
            <a:endParaRPr lang="en-US" altLang="en-US"/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7BDA9ED3-FA77-56BE-4337-67BE80B46C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5280" y="1062038"/>
            <a:ext cx="9144000" cy="52705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Addition Principle</a:t>
            </a:r>
            <a:r>
              <a:rPr lang="en-GB" altLang="en-US" sz="2800" dirty="0"/>
              <a:t> associates the cardinality of sets with the cardinality of their union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If A and B are finite sets, then </a:t>
            </a:r>
            <a:br>
              <a:rPr lang="en-GB" altLang="en-US" sz="2800" dirty="0"/>
            </a:br>
            <a:r>
              <a:rPr lang="en-GB" altLang="en-US" sz="2800" dirty="0"/>
              <a:t>|A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B| = |A| + |B| – |A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B|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Let’s </a:t>
            </a:r>
            <a:r>
              <a:rPr lang="en-GB" altLang="en-US" sz="2800" dirty="0"/>
              <a:t>use a Venn diagram to prove this:</a:t>
            </a:r>
            <a:br>
              <a:rPr lang="en-US" altLang="en-US" sz="2800" dirty="0"/>
            </a:br>
            <a:endParaRPr lang="en-US" altLang="en-US" sz="2800" dirty="0"/>
          </a:p>
          <a:p>
            <a:pPr>
              <a:lnSpc>
                <a:spcPct val="90000"/>
              </a:lnSpc>
            </a:pPr>
            <a:endParaRPr lang="en-GB" altLang="en-US" sz="2800" dirty="0"/>
          </a:p>
          <a:p>
            <a:pPr>
              <a:lnSpc>
                <a:spcPct val="90000"/>
              </a:lnSpc>
            </a:pPr>
            <a:endParaRPr lang="en-GB" altLang="en-US" sz="28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The Roman Numerals indicate how many times each segment is included for the expression |A| + |B|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Therefore, we need to remove one |A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B| since it is counted twice.</a:t>
            </a:r>
            <a:endParaRPr lang="en-US" altLang="en-US" sz="2400" dirty="0"/>
          </a:p>
        </p:txBody>
      </p:sp>
      <p:sp>
        <p:nvSpPr>
          <p:cNvPr id="303109" name="Oval 5">
            <a:extLst>
              <a:ext uri="{FF2B5EF4-FFF2-40B4-BE49-F238E27FC236}">
                <a16:creationId xmlns:a16="http://schemas.microsoft.com/office/drawing/2014/main" id="{CA49485C-9DCF-C465-3FDA-0CB142DE1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1" y="3409950"/>
            <a:ext cx="1204913" cy="10937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3110" name="Oval 6">
            <a:extLst>
              <a:ext uri="{FF2B5EF4-FFF2-40B4-BE49-F238E27FC236}">
                <a16:creationId xmlns:a16="http://schemas.microsoft.com/office/drawing/2014/main" id="{7CB1F54E-8DE7-D2ED-5DAB-A8E8B59F6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1" y="3409950"/>
            <a:ext cx="1203325" cy="10937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3120" name="Line 16">
            <a:extLst>
              <a:ext uri="{FF2B5EF4-FFF2-40B4-BE49-F238E27FC236}">
                <a16:creationId xmlns:a16="http://schemas.microsoft.com/office/drawing/2014/main" id="{210660F4-D1C7-2978-B2DB-9AA5C7330F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6188" y="3619501"/>
            <a:ext cx="153670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3121" name="Text Box 17">
            <a:extLst>
              <a:ext uri="{FF2B5EF4-FFF2-40B4-BE49-F238E27FC236}">
                <a16:creationId xmlns:a16="http://schemas.microsoft.com/office/drawing/2014/main" id="{9E8D768E-B2C9-BD65-C002-53D781094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6" y="3889375"/>
            <a:ext cx="422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03122" name="Text Box 18">
            <a:extLst>
              <a:ext uri="{FF2B5EF4-FFF2-40B4-BE49-F238E27FC236}">
                <a16:creationId xmlns:a16="http://schemas.microsoft.com/office/drawing/2014/main" id="{B7A23F3C-A1CE-B564-BCAC-270DFE98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4" y="3889375"/>
            <a:ext cx="422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03123" name="Text Box 19">
            <a:extLst>
              <a:ext uri="{FF2B5EF4-FFF2-40B4-BE49-F238E27FC236}">
                <a16:creationId xmlns:a16="http://schemas.microsoft.com/office/drawing/2014/main" id="{FE3B66D5-E370-A213-85DC-AB84E7EA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3889375"/>
            <a:ext cx="422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03125" name="Text Box 21">
            <a:extLst>
              <a:ext uri="{FF2B5EF4-FFF2-40B4-BE49-F238E27FC236}">
                <a16:creationId xmlns:a16="http://schemas.microsoft.com/office/drawing/2014/main" id="{3F266C17-8C5F-A9CA-A94D-38990A263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0614" y="3355975"/>
            <a:ext cx="18430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 </a:t>
            </a:r>
            <a:r>
              <a:rPr lang="en-GB" altLang="en-US">
                <a:sym typeface="Symbol" panose="05050102010706020507" pitchFamily="18" charset="2"/>
              </a:rPr>
              <a:t></a:t>
            </a:r>
            <a:r>
              <a:rPr lang="en-GB" altLang="en-US"/>
              <a:t> B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D9B8CF76-7680-E16B-601F-3AAA71958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334" y="279401"/>
            <a:ext cx="8596668" cy="1320800"/>
          </a:xfrm>
        </p:spPr>
        <p:txBody>
          <a:bodyPr/>
          <a:lstStyle/>
          <a:p>
            <a:r>
              <a:rPr lang="en-GB" altLang="en-US" dirty="0"/>
              <a:t>Addition Principle Example: </a:t>
            </a:r>
            <a:r>
              <a:rPr lang="en-GB" altLang="en-US" sz="3200" dirty="0"/>
              <a:t>Principle of Inclusion/Exclusion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FF6A0B37-5DC9-3F50-05F2-327A48C44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433" y="1508126"/>
            <a:ext cx="9094470" cy="3591559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sz="2800" dirty="0"/>
              <a:t>Let A = {a, b, c, d, e} and B = {c, e, f, h, k, m}</a:t>
            </a:r>
            <a:endParaRPr lang="en-US" altLang="en-US" sz="2800" dirty="0"/>
          </a:p>
          <a:p>
            <a:r>
              <a:rPr lang="en-GB" altLang="en-US" sz="2800" dirty="0"/>
              <a:t>|A| = 5, |B| = 6, and |A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B| = |{c, e}| = 2</a:t>
            </a:r>
            <a:endParaRPr lang="en-US" altLang="en-US" sz="2800" dirty="0"/>
          </a:p>
          <a:p>
            <a:r>
              <a:rPr lang="en-GB" altLang="en-US" sz="2800" dirty="0"/>
              <a:t>|A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B| = |{a, b, c, d, e, f, h, k, m}| ……OR</a:t>
            </a:r>
            <a:br>
              <a:rPr lang="en-GB" altLang="en-US" sz="2800" dirty="0"/>
            </a:br>
            <a:r>
              <a:rPr lang="en-GB" altLang="en-US" sz="2800" dirty="0"/>
              <a:t>|A </a:t>
            </a:r>
            <a:r>
              <a:rPr lang="en-GB" altLang="en-US" sz="2800" dirty="0">
                <a:sym typeface="Symbol" panose="05050102010706020507" pitchFamily="18" charset="2"/>
              </a:rPr>
              <a:t></a:t>
            </a:r>
            <a:r>
              <a:rPr lang="en-GB" altLang="en-US" sz="2800" dirty="0"/>
              <a:t> B| = 9 = 5 + 6 – 2</a:t>
            </a:r>
            <a:br>
              <a:rPr lang="en-GB" altLang="en-US" sz="2800" dirty="0"/>
            </a:br>
            <a:endParaRPr lang="en-US" altLang="en-US" sz="2800" dirty="0"/>
          </a:p>
          <a:p>
            <a:r>
              <a:rPr lang="en-GB" altLang="en-US" sz="2800" dirty="0"/>
              <a:t>If A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B = </a:t>
            </a:r>
            <a:r>
              <a:rPr lang="en-GB" altLang="en-US" sz="2800" dirty="0">
                <a:sym typeface="Symbol" panose="05050102010706020507" pitchFamily="18" charset="2"/>
              </a:rPr>
              <a:t></a:t>
            </a:r>
            <a:r>
              <a:rPr lang="en-GB" altLang="en-US" sz="2800" dirty="0"/>
              <a:t>, i.e., A and B are disjoint sets, then </a:t>
            </a:r>
          </a:p>
          <a:p>
            <a:pPr marL="0" indent="0">
              <a:buNone/>
            </a:pPr>
            <a:r>
              <a:rPr lang="en-GB" altLang="en-US" sz="2800" dirty="0"/>
              <a:t>   the |A </a:t>
            </a:r>
            <a:r>
              <a:rPr lang="en-GB" altLang="en-US" sz="2800" dirty="0">
                <a:sym typeface="Symbol" panose="05050102010706020507" pitchFamily="18" charset="2"/>
              </a:rPr>
              <a:t></a:t>
            </a:r>
            <a:r>
              <a:rPr lang="en-GB" altLang="en-US" sz="2800" dirty="0"/>
              <a:t> B| term drops out leaving |A| + |B|</a:t>
            </a:r>
          </a:p>
          <a:p>
            <a:r>
              <a:rPr lang="en-GB" altLang="en-US" sz="1900" dirty="0"/>
              <a:t>Example 1:</a:t>
            </a:r>
            <a:endParaRPr lang="en-US" altLang="en-US" sz="1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87C59-C3D1-417F-7740-3537F173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181600"/>
            <a:ext cx="83724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426648-A360-BB4B-1F29-939F572A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22" y="582941"/>
            <a:ext cx="7813358" cy="1952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DAFE60-3376-74C2-097E-E18A627A11AB}"/>
              </a:ext>
            </a:extLst>
          </p:cNvPr>
          <p:cNvSpPr txBox="1"/>
          <p:nvPr/>
        </p:nvSpPr>
        <p:spPr>
          <a:xfrm>
            <a:off x="447040" y="731520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0714C-AEB4-2C64-BE7D-E60D9E22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22" y="2641600"/>
            <a:ext cx="8676958" cy="38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96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7722A-169E-8A5C-F45B-03A9348D44DC}"/>
              </a:ext>
            </a:extLst>
          </p:cNvPr>
          <p:cNvSpPr txBox="1"/>
          <p:nvPr/>
        </p:nvSpPr>
        <p:spPr>
          <a:xfrm>
            <a:off x="762000" y="624116"/>
            <a:ext cx="86563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Example 3:</a:t>
            </a:r>
          </a:p>
          <a:p>
            <a:endParaRPr lang="en-US" sz="2000" dirty="0"/>
          </a:p>
          <a:p>
            <a:r>
              <a:rPr lang="en-US" sz="2000" dirty="0"/>
              <a:t>Consider the universal set U = {1, 2, 3, …, 8, 9} and sets A = {1, 2, 5, 6}, B = {2, 5, 7}, C = {1, 3, 5, 7, 9}.</a:t>
            </a:r>
          </a:p>
          <a:p>
            <a:r>
              <a:rPr lang="en-US" sz="2000" dirty="0"/>
              <a:t> Find: (a) A ∩ B and A ∩ C ,     (b) A ∪ B and B ∪ C </a:t>
            </a:r>
          </a:p>
          <a:p>
            <a:r>
              <a:rPr lang="en-US" sz="2000" dirty="0"/>
              <a:t>          (c) AC and CC (d) A\B (elements in A not in B) and A\C(elements in A and not in C), (e) A ⊕ B and A ⊕ C</a:t>
            </a:r>
          </a:p>
          <a:p>
            <a:r>
              <a:rPr lang="en-US" sz="2000" dirty="0"/>
              <a:t> (f) (A ∪ C)\B and (B ⊕ C)\As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79495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1EFBB5-BCD7-BBEC-3AD7-4306DC987289}"/>
              </a:ext>
            </a:extLst>
          </p:cNvPr>
          <p:cNvSpPr txBox="1"/>
          <p:nvPr/>
        </p:nvSpPr>
        <p:spPr>
          <a:xfrm>
            <a:off x="670560" y="3342640"/>
            <a:ext cx="83896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Solution:</a:t>
            </a:r>
          </a:p>
          <a:p>
            <a:pPr marL="457200" indent="-457200">
              <a:buAutoNum type="alphaLcParenBoth"/>
            </a:pPr>
            <a:r>
              <a:rPr lang="en-IN" sz="2000" dirty="0"/>
              <a:t>A ∩ B = {2, 5}, A ∩ C = {1, 5};</a:t>
            </a:r>
          </a:p>
          <a:p>
            <a:r>
              <a:rPr lang="en-IN" sz="2000" dirty="0"/>
              <a:t>(b) A ∪ B = {1, 2, 5, 6, 7}, B ∪ C = {1, 2, 3, 5, 7, 9};</a:t>
            </a:r>
          </a:p>
          <a:p>
            <a:r>
              <a:rPr lang="en-IN" sz="2000" dirty="0"/>
              <a:t>(c) AC = {3, 4, 7, 8, 9}, CC = {2, 4, 6, 8}; </a:t>
            </a:r>
          </a:p>
          <a:p>
            <a:r>
              <a:rPr lang="en-IN" sz="2000" dirty="0"/>
              <a:t>(d) A\B = {1, 6}, A\C = {2, 6};</a:t>
            </a:r>
          </a:p>
          <a:p>
            <a:r>
              <a:rPr lang="en-IN" sz="2000" dirty="0"/>
              <a:t>(e) A ⊕ B = {1, 6, 7}, A ⊕ C = {2, 3, 6, 7, 9};</a:t>
            </a:r>
          </a:p>
          <a:p>
            <a:r>
              <a:rPr lang="en-IN" sz="2000" dirty="0"/>
              <a:t>(f) (A ∪ C)\B = {1, 3, 6, 9}, (B ⊕ C)\A = {3, 9}.</a:t>
            </a:r>
          </a:p>
        </p:txBody>
      </p:sp>
    </p:spTree>
    <p:extLst>
      <p:ext uri="{BB962C8B-B14F-4D97-AF65-F5344CB8AC3E}">
        <p14:creationId xmlns:p14="http://schemas.microsoft.com/office/powerpoint/2010/main" val="5137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4BD02260-FBD9-1EE4-4068-94DB80729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Membership</a:t>
            </a:r>
            <a:endParaRPr lang="en-US" altLang="en-US" sz="4000"/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ECF84499-4238-3CD3-2773-3A3B24DFCB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89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GB" altLang="en-US" sz="2800" dirty="0">
                <a:sym typeface="Symbol" panose="05050102010706020507" pitchFamily="18" charset="2"/>
              </a:rPr>
              <a:t></a:t>
            </a:r>
            <a:r>
              <a:rPr lang="en-GB" altLang="en-US" sz="2800" dirty="0"/>
              <a:t> </a:t>
            </a:r>
            <a:r>
              <a:rPr lang="en-GB" altLang="en-US" sz="2800" dirty="0">
                <a:sym typeface="Wingdings" panose="05000000000000000000" pitchFamily="2" charset="2"/>
              </a:rPr>
              <a:t></a:t>
            </a:r>
            <a:r>
              <a:rPr lang="en-GB" altLang="en-US" sz="2800" dirty="0"/>
              <a:t> “is an element of” (Note that it is shaped like an “E” as in </a:t>
            </a:r>
            <a:r>
              <a:rPr lang="en-GB" altLang="en-US" sz="2800" b="1" u="sng" dirty="0"/>
              <a:t>e</a:t>
            </a:r>
            <a:r>
              <a:rPr lang="en-GB" altLang="en-US" sz="2800" dirty="0"/>
              <a:t>lement)</a:t>
            </a:r>
            <a:endParaRPr lang="en-US" altLang="en-US" sz="2800" dirty="0"/>
          </a:p>
          <a:p>
            <a:r>
              <a:rPr lang="en-GB" altLang="en-US" sz="2800" dirty="0">
                <a:sym typeface="Symbol" panose="05050102010706020507" pitchFamily="18" charset="2"/>
              </a:rPr>
              <a:t></a:t>
            </a:r>
            <a:r>
              <a:rPr lang="en-GB" altLang="en-US" sz="2800" dirty="0"/>
              <a:t> </a:t>
            </a:r>
            <a:r>
              <a:rPr lang="en-GB" altLang="en-US" sz="2800" dirty="0">
                <a:sym typeface="Wingdings" panose="05000000000000000000" pitchFamily="2" charset="2"/>
              </a:rPr>
              <a:t></a:t>
            </a:r>
            <a:r>
              <a:rPr lang="en-GB" altLang="en-US" sz="2800" dirty="0"/>
              <a:t> “is not an element of”</a:t>
            </a:r>
          </a:p>
          <a:p>
            <a:r>
              <a:rPr lang="en-GB" altLang="en-US" sz="2800" dirty="0"/>
              <a:t>Example:</a:t>
            </a:r>
            <a:endParaRPr lang="en-US" alt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78A8AC-616E-A07D-B0F3-6C8D54638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06" y="3960637"/>
            <a:ext cx="6581054" cy="966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3D8AC370-DB78-AFAA-61F7-2E4195591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041" y="189010"/>
            <a:ext cx="8730710" cy="1188945"/>
          </a:xfrm>
        </p:spPr>
        <p:txBody>
          <a:bodyPr>
            <a:normAutofit/>
          </a:bodyPr>
          <a:lstStyle/>
          <a:p>
            <a:r>
              <a:rPr lang="en-GB" altLang="en-US" sz="4000" dirty="0"/>
              <a:t>Specifying sets with their properties: </a:t>
            </a:r>
            <a:endParaRPr lang="en-US" altLang="en-US" sz="3600" dirty="0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A506DDED-C2F4-A4D5-81A9-599744B9BB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8942" y="1290320"/>
            <a:ext cx="8892809" cy="4565645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/>
              <a:t>	</a:t>
            </a:r>
            <a:r>
              <a:rPr lang="en-GB" altLang="en-US" sz="2400" dirty="0"/>
              <a:t>A set can be represented or defined by the rules classifying whether an object belongs to a collection or not.</a:t>
            </a:r>
            <a:br>
              <a:rPr lang="en-US" altLang="en-US" sz="2400" dirty="0"/>
            </a:br>
            <a:r>
              <a:rPr lang="en-GB" altLang="en-US" sz="2400" dirty="0"/>
              <a:t>A = {a | a is a positive even number less than 25}</a:t>
            </a:r>
            <a:br>
              <a:rPr lang="en-US" altLang="en-US" sz="2400" dirty="0"/>
            </a:br>
            <a:r>
              <a:rPr lang="en-GB" altLang="en-US" sz="2400" dirty="0"/>
              <a:t>The above notation translates to “the set A is comprised of elements a where a satisfies __the given condition_______.”</a:t>
            </a:r>
          </a:p>
          <a:p>
            <a:pPr>
              <a:buFontTx/>
              <a:buNone/>
            </a:pPr>
            <a:r>
              <a:rPr lang="en-GB" altLang="en-US" sz="2400" dirty="0"/>
              <a:t>    A= {…………………..}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65928-DB68-8DF7-6456-59589AB1FDA5}"/>
              </a:ext>
            </a:extLst>
          </p:cNvPr>
          <p:cNvSpPr txBox="1"/>
          <p:nvPr/>
        </p:nvSpPr>
        <p:spPr>
          <a:xfrm>
            <a:off x="1146542" y="3910385"/>
            <a:ext cx="75534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set defined by</a:t>
            </a:r>
          </a:p>
          <a:p>
            <a:r>
              <a:rPr lang="en-US" sz="2400" b="1" dirty="0"/>
              <a:t>P(x), written {x | P(x)}, is just the collection of all objects for which P is sensible and true. {x | P(x)} is read, “the set of all x such that P(x).”</a:t>
            </a:r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E44093C9-CBFE-2DCE-EDC5-584F64E6A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Examples of Common Sets</a:t>
            </a:r>
            <a:endParaRPr lang="en-US" altLang="en-US" sz="4000" dirty="0"/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1BCEB551-D970-1237-C39D-745CEEB739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9918" y="1545237"/>
            <a:ext cx="7886700" cy="459140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Write the following set elements:</a:t>
            </a:r>
          </a:p>
          <a:p>
            <a:endParaRPr lang="en-US" altLang="en-US" sz="2400" dirty="0"/>
          </a:p>
          <a:p>
            <a:r>
              <a:rPr lang="en-US" altLang="en-US" sz="2400" dirty="0"/>
              <a:t>Z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= {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|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is a positive integer}</a:t>
            </a:r>
          </a:p>
          <a:p>
            <a:r>
              <a:rPr lang="en-US" altLang="en-US" sz="2400" i="1" dirty="0"/>
              <a:t>N</a:t>
            </a:r>
            <a:r>
              <a:rPr lang="en-US" altLang="en-US" sz="2400" dirty="0"/>
              <a:t> = {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|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is a positive integer or zero}</a:t>
            </a:r>
          </a:p>
          <a:p>
            <a:r>
              <a:rPr lang="en-US" altLang="en-US" sz="2400" dirty="0"/>
              <a:t>Z = {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|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is an integer}</a:t>
            </a:r>
          </a:p>
          <a:p>
            <a:r>
              <a:rPr lang="en-US" altLang="en-US" sz="2400" dirty="0"/>
              <a:t>R = {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|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is a real number}</a:t>
            </a:r>
          </a:p>
          <a:p>
            <a:r>
              <a:rPr lang="en-US" sz="2400" dirty="0"/>
              <a:t>The set that has no elements in it is denoted either by { } or the symbol ∅ and is called the empty set.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1285FADA-7A3A-D466-8EE4-834AF4B6E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ym typeface="Symbol" panose="05050102010706020507" pitchFamily="18" charset="2"/>
              </a:rPr>
              <a:t>Subset Notation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022BA844-2867-5137-CA29-CD26D2432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2160589"/>
            <a:ext cx="9309946" cy="3880773"/>
          </a:xfrm>
        </p:spPr>
        <p:txBody>
          <a:bodyPr/>
          <a:lstStyle/>
          <a:p>
            <a:r>
              <a:rPr lang="en-GB" altLang="en-US" dirty="0">
                <a:sym typeface="Symbol" panose="05050102010706020507" pitchFamily="18" charset="2"/>
              </a:rPr>
              <a:t> </a:t>
            </a:r>
            <a:r>
              <a:rPr lang="en-GB" altLang="en-US" dirty="0"/>
              <a:t>   </a:t>
            </a:r>
            <a:r>
              <a:rPr lang="en-GB" altLang="en-US" dirty="0">
                <a:sym typeface="Wingdings" panose="05000000000000000000" pitchFamily="2" charset="2"/>
              </a:rPr>
              <a:t></a:t>
            </a:r>
            <a:r>
              <a:rPr lang="en-GB" altLang="en-US" dirty="0"/>
              <a:t> “is contained in” (Note that it is shaped like a “C” as in </a:t>
            </a:r>
            <a:r>
              <a:rPr lang="en-GB" altLang="en-US" b="1" u="sng" dirty="0"/>
              <a:t>c</a:t>
            </a:r>
            <a:r>
              <a:rPr lang="en-GB" altLang="en-US" dirty="0"/>
              <a:t>ontained   in)</a:t>
            </a:r>
            <a:endParaRPr lang="en-US" altLang="en-US" dirty="0"/>
          </a:p>
          <a:p>
            <a:r>
              <a:rPr lang="en-GB" altLang="en-US" dirty="0"/>
              <a:t>       </a:t>
            </a:r>
            <a:r>
              <a:rPr lang="en-GB" altLang="en-US" dirty="0">
                <a:sym typeface="Wingdings" panose="05000000000000000000" pitchFamily="2" charset="2"/>
              </a:rPr>
              <a:t></a:t>
            </a:r>
            <a:r>
              <a:rPr lang="en-GB" altLang="en-US" dirty="0"/>
              <a:t> “is not contained in”</a:t>
            </a:r>
          </a:p>
          <a:p>
            <a:endParaRPr lang="en-GB" altLang="en-US" dirty="0"/>
          </a:p>
          <a:p>
            <a:r>
              <a:rPr lang="en-GB" altLang="en-US" dirty="0"/>
              <a:t>“Is not contained in” does not mean that there aren’t some elements that can be in both sets.  It just means that not all of the elements of A are in B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8FB1A-015A-5314-36D6-8F3CB9F8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95" y="2593032"/>
            <a:ext cx="269543" cy="466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A85EF-AC6B-CE05-90C8-BB007D821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95" y="4694238"/>
            <a:ext cx="8401050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65F12509-0EBB-9629-2EA4-FCBA09D54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Subset Examples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86A6F669-F9D4-AF15-D053-FD74F1EB90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8480" y="1545273"/>
            <a:ext cx="8334375" cy="4525962"/>
          </a:xfrm>
        </p:spPr>
        <p:txBody>
          <a:bodyPr/>
          <a:lstStyle/>
          <a:p>
            <a:r>
              <a:rPr lang="en-GB" altLang="en-US" dirty="0"/>
              <a:t>vowels </a:t>
            </a:r>
            <a:r>
              <a:rPr lang="en-GB" altLang="en-US" dirty="0">
                <a:sym typeface="Symbol" panose="05050102010706020507" pitchFamily="18" charset="2"/>
              </a:rPr>
              <a:t></a:t>
            </a:r>
            <a:r>
              <a:rPr lang="en-GB" altLang="en-US" dirty="0"/>
              <a:t> alphabet</a:t>
            </a:r>
          </a:p>
          <a:p>
            <a:r>
              <a:rPr lang="en-GB" altLang="en-US" dirty="0"/>
              <a:t>letters that spell “see” </a:t>
            </a:r>
            <a:r>
              <a:rPr lang="en-GB" altLang="en-US" dirty="0">
                <a:sym typeface="Symbol" panose="05050102010706020507" pitchFamily="18" charset="2"/>
              </a:rPr>
              <a:t></a:t>
            </a:r>
            <a:r>
              <a:rPr lang="en-GB" altLang="en-US" dirty="0"/>
              <a:t> letters that spell “yes”</a:t>
            </a:r>
          </a:p>
          <a:p>
            <a:r>
              <a:rPr lang="en-GB" altLang="en-US" dirty="0"/>
              <a:t>letters that spell “yes” </a:t>
            </a:r>
            <a:r>
              <a:rPr lang="en-GB" altLang="en-US" dirty="0">
                <a:sym typeface="Symbol" panose="05050102010706020507" pitchFamily="18" charset="2"/>
              </a:rPr>
              <a:t></a:t>
            </a:r>
            <a:r>
              <a:rPr lang="en-GB" altLang="en-US" dirty="0"/>
              <a:t> letters that spell “easy”</a:t>
            </a:r>
          </a:p>
          <a:p>
            <a:r>
              <a:rPr lang="en-GB" altLang="en-US" dirty="0"/>
              <a:t>letters that spell “say” </a:t>
            </a:r>
            <a:r>
              <a:rPr lang="en-GB" altLang="en-US" dirty="0">
                <a:sym typeface="Symbol" panose="05050102010706020507" pitchFamily="18" charset="2"/>
              </a:rPr>
              <a:t></a:t>
            </a:r>
            <a:r>
              <a:rPr lang="en-GB" altLang="en-US" dirty="0"/>
              <a:t> letters that spell “easy”</a:t>
            </a:r>
          </a:p>
          <a:p>
            <a:r>
              <a:rPr lang="en-GB" altLang="en-US" dirty="0"/>
              <a:t>positive integers </a:t>
            </a:r>
            <a:r>
              <a:rPr lang="en-GB" altLang="en-US" dirty="0">
                <a:sym typeface="Symbol" panose="05050102010706020507" pitchFamily="18" charset="2"/>
              </a:rPr>
              <a:t></a:t>
            </a:r>
            <a:r>
              <a:rPr lang="en-GB" altLang="en-US" dirty="0"/>
              <a:t> integers</a:t>
            </a:r>
            <a:endParaRPr lang="en-US" altLang="en-US" dirty="0"/>
          </a:p>
          <a:p>
            <a:r>
              <a:rPr lang="en-GB" altLang="en-US" dirty="0"/>
              <a:t>odd integers </a:t>
            </a:r>
            <a:r>
              <a:rPr lang="en-GB" altLang="en-US" dirty="0">
                <a:sym typeface="Symbol" panose="05050102010706020507" pitchFamily="18" charset="2"/>
              </a:rPr>
              <a:t></a:t>
            </a:r>
            <a:r>
              <a:rPr lang="en-GB" altLang="en-US" dirty="0"/>
              <a:t> integers</a:t>
            </a:r>
            <a:endParaRPr lang="en-US" altLang="en-US" dirty="0"/>
          </a:p>
          <a:p>
            <a:r>
              <a:rPr lang="en-GB" altLang="en-US" dirty="0"/>
              <a:t>integers </a:t>
            </a:r>
            <a:r>
              <a:rPr lang="en-GB" altLang="en-US" dirty="0">
                <a:sym typeface="Symbol" panose="05050102010706020507" pitchFamily="18" charset="2"/>
              </a:rPr>
              <a:t></a:t>
            </a:r>
            <a:r>
              <a:rPr lang="en-GB" altLang="en-US" dirty="0"/>
              <a:t> floating point values (real numbers)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AB4F3-0AAA-FDF7-3408-F620EA5E5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05" y="256446"/>
            <a:ext cx="5286375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1C0A65-EB91-D776-1940-C2AB870F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4" y="1816589"/>
            <a:ext cx="5291138" cy="11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B61D4-12EF-912A-D7A6-D34D48C62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438" y="2538532"/>
            <a:ext cx="5291138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2A6DD-F243-1CA1-26C6-E316F6942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89" y="4591779"/>
            <a:ext cx="5291138" cy="2009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1DB1C4-DB80-22E0-A2BC-E115437E3B47}"/>
              </a:ext>
            </a:extLst>
          </p:cNvPr>
          <p:cNvSpPr txBox="1"/>
          <p:nvPr/>
        </p:nvSpPr>
        <p:spPr>
          <a:xfrm>
            <a:off x="7305040" y="1058689"/>
            <a:ext cx="1899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b,c,d,f</a:t>
            </a:r>
            <a:r>
              <a:rPr lang="en-US" dirty="0"/>
              <a:t> : False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CEB4F-833E-8E2E-2138-4A633F181FFB}"/>
              </a:ext>
            </a:extLst>
          </p:cNvPr>
          <p:cNvSpPr txBox="1"/>
          <p:nvPr/>
        </p:nvSpPr>
        <p:spPr>
          <a:xfrm>
            <a:off x="6557047" y="5614645"/>
            <a:ext cx="1899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b,c</a:t>
            </a:r>
            <a:r>
              <a:rPr lang="en-US" dirty="0"/>
              <a:t> : False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5F7B2-7075-08EB-185D-4B3E5D87A50F}"/>
              </a:ext>
            </a:extLst>
          </p:cNvPr>
          <p:cNvSpPr txBox="1"/>
          <p:nvPr/>
        </p:nvSpPr>
        <p:spPr>
          <a:xfrm>
            <a:off x="2961518" y="3533550"/>
            <a:ext cx="1899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b,c</a:t>
            </a:r>
            <a:r>
              <a:rPr lang="en-US" dirty="0"/>
              <a:t> : Empty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6288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613</TotalTime>
  <Words>2570</Words>
  <Application>Microsoft Office PowerPoint</Application>
  <PresentationFormat>Widescreen</PresentationFormat>
  <Paragraphs>199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Definitions of sets</vt:lpstr>
      <vt:lpstr>Set notation</vt:lpstr>
      <vt:lpstr>Membership</vt:lpstr>
      <vt:lpstr>Specifying sets with their properties: </vt:lpstr>
      <vt:lpstr>Examples of Common Sets</vt:lpstr>
      <vt:lpstr>Subset Notation</vt:lpstr>
      <vt:lpstr>Subset Examples</vt:lpstr>
      <vt:lpstr>PowerPoint Presentation</vt:lpstr>
      <vt:lpstr>Venn Diagram Named after British logician John Venn Graphical depiction of the relationship of sets. Does not represent the individual elements of the sets, rather it implies their existence  Examples</vt:lpstr>
      <vt:lpstr>More Venn Diagram Examples</vt:lpstr>
      <vt:lpstr>Theorems on Sets</vt:lpstr>
      <vt:lpstr>Theorems on Sets (continued)</vt:lpstr>
      <vt:lpstr>Theorems on Sets (continued)</vt:lpstr>
      <vt:lpstr>Universal Set</vt:lpstr>
      <vt:lpstr>Universal Set (continued)</vt:lpstr>
      <vt:lpstr>PowerPoint Presentation</vt:lpstr>
      <vt:lpstr>Final set of terms</vt:lpstr>
      <vt:lpstr>PowerPoint Presentation</vt:lpstr>
      <vt:lpstr>PowerPoint Presentation</vt:lpstr>
      <vt:lpstr>PowerPoint Presentation</vt:lpstr>
      <vt:lpstr> Discrete Mathematics </vt:lpstr>
      <vt:lpstr>Operation on Sets</vt:lpstr>
      <vt:lpstr>Union</vt:lpstr>
      <vt:lpstr>Intersection</vt:lpstr>
      <vt:lpstr>Disjoint Sets</vt:lpstr>
      <vt:lpstr>Unions and Intersections Across Multiple Sets</vt:lpstr>
      <vt:lpstr>Complement</vt:lpstr>
      <vt:lpstr>Complement “With Respect to…”</vt:lpstr>
      <vt:lpstr>Symmetric difference</vt:lpstr>
      <vt:lpstr>Algebraic Properties of Set Operations</vt:lpstr>
      <vt:lpstr>More Algebraic Properties of Set Operations </vt:lpstr>
      <vt:lpstr>More Algebraic Properties of Set Operations </vt:lpstr>
      <vt:lpstr>The Addition Principle</vt:lpstr>
      <vt:lpstr>Addition Principle Example: Principle of Inclusion/Exclusion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87</cp:revision>
  <dcterms:created xsi:type="dcterms:W3CDTF">2024-07-16T06:56:37Z</dcterms:created>
  <dcterms:modified xsi:type="dcterms:W3CDTF">2024-07-24T10:46:33Z</dcterms:modified>
</cp:coreProperties>
</file>