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5"/>
    <p:sldMasterId id="2147483651" r:id="rId6"/>
    <p:sldMasterId id="214748365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84">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B667E7-EB2B-4618-837E-73CD3300FEA7}">
  <a:tblStyle styleId="{74B667E7-EB2B-4618-837E-73CD3300FE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84"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0" Type="http://schemas.openxmlformats.org/officeDocument/2006/relationships/slide" Target="slides/slide2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5" name="Google Shape;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 name="Google Shape;7;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4"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 name="Google Shape;10;n"/>
          <p:cNvSpPr txBox="1"/>
          <p:nvPr>
            <p:ph idx="5"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 2008 Pearson Addison-Wesley. All rights reserved</a:t>
            </a:r>
            <a:endParaRPr/>
          </a:p>
        </p:txBody>
      </p:sp>
      <p:sp>
        <p:nvSpPr>
          <p:cNvPr id="46" name="Google Shape;46;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 name="Google Shape;4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 2008 Pearson Addison-Wesley. All rights reserved</a:t>
            </a:r>
            <a:endParaRPr/>
          </a:p>
        </p:txBody>
      </p:sp>
      <p:sp>
        <p:nvSpPr>
          <p:cNvPr id="67" name="Google Shape;67;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 name="Google Shape;6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20" name="Shape 20"/>
        <p:cNvGrpSpPr/>
        <p:nvPr/>
      </p:nvGrpSpPr>
      <p:grpSpPr>
        <a:xfrm>
          <a:off x="0" y="0"/>
          <a:ext cx="0" cy="0"/>
          <a:chOff x="0" y="0"/>
          <a:chExt cx="0" cy="0"/>
        </a:xfrm>
      </p:grpSpPr>
      <p:sp>
        <p:nvSpPr>
          <p:cNvPr id="21" name="Google Shape;21;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2" name="Google Shape;22;p2"/>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lvl1pPr indent="0" lvl="0"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1pPr>
            <a:lvl2pPr indent="0" lvl="1"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2pPr>
            <a:lvl3pPr indent="0" lvl="2"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3pPr>
            <a:lvl4pPr indent="0" lvl="3"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4pPr>
            <a:lvl5pPr indent="0" lvl="4"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5pPr>
            <a:lvl6pPr indent="0" lvl="5"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6pPr>
            <a:lvl7pPr indent="0" lvl="6"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7pPr>
            <a:lvl8pPr indent="0" lvl="7"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8pPr>
            <a:lvl9pPr indent="0" lvl="8"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4" name="Shape 24"/>
        <p:cNvGrpSpPr/>
        <p:nvPr/>
      </p:nvGrpSpPr>
      <p:grpSpPr>
        <a:xfrm>
          <a:off x="0" y="0"/>
          <a:ext cx="0" cy="0"/>
          <a:chOff x="0" y="0"/>
          <a:chExt cx="0" cy="0"/>
        </a:xfrm>
      </p:grpSpPr>
      <p:sp>
        <p:nvSpPr>
          <p:cNvPr id="25" name="Google Shape;25;p3"/>
          <p:cNvSpPr txBox="1"/>
          <p:nvPr>
            <p:ph type="title"/>
          </p:nvPr>
        </p:nvSpPr>
        <p:spPr>
          <a:xfrm>
            <a:off x="228600" y="304800"/>
            <a:ext cx="7239000" cy="1143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6" name="Google Shape;26;p3"/>
          <p:cNvSpPr txBox="1"/>
          <p:nvPr>
            <p:ph idx="1" type="body"/>
          </p:nvPr>
        </p:nvSpPr>
        <p:spPr>
          <a:xfrm>
            <a:off x="381000" y="1752600"/>
            <a:ext cx="8382000" cy="4038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8" name="Google Shape;28;p3"/>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lvl1pPr indent="0" lvl="0"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1pPr>
            <a:lvl2pPr indent="0" lvl="1"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2pPr>
            <a:lvl3pPr indent="0" lvl="2"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3pPr>
            <a:lvl4pPr indent="0" lvl="3"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4pPr>
            <a:lvl5pPr indent="0" lvl="4"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5pPr>
            <a:lvl6pPr indent="0" lvl="5"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6pPr>
            <a:lvl7pPr indent="0" lvl="6"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7pPr>
            <a:lvl8pPr indent="0" lvl="7"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8pPr>
            <a:lvl9pPr indent="0" lvl="8" marL="0" rtl="0" algn="ctr">
              <a:lnSpc>
                <a:spcPct val="100000"/>
              </a:lnSpc>
              <a:spcBef>
                <a:spcPts val="0"/>
              </a:spcBef>
              <a:spcAft>
                <a:spcPts val="0"/>
              </a:spcAft>
              <a:buNone/>
              <a:defRPr b="1" sz="1400">
                <a:solidFill>
                  <a:srgbClr val="AC0484"/>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jpg"/><Relationship Id="rId3" Type="http://schemas.openxmlformats.org/officeDocument/2006/relationships/image" Target="../media/image1.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pic>
        <p:nvPicPr>
          <p:cNvPr id="12" name="Google Shape;12;p1"/>
          <p:cNvPicPr preferRelativeResize="0"/>
          <p:nvPr/>
        </p:nvPicPr>
        <p:blipFill rotWithShape="1">
          <a:blip r:embed="rId1">
            <a:alphaModFix/>
          </a:blip>
          <a:srcRect b="0" l="0" r="0" t="0"/>
          <a:stretch/>
        </p:blipFill>
        <p:spPr>
          <a:xfrm>
            <a:off x="7300912" y="6021387"/>
            <a:ext cx="1843087" cy="793750"/>
          </a:xfrm>
          <a:prstGeom prst="rect">
            <a:avLst/>
          </a:prstGeom>
          <a:noFill/>
          <a:ln>
            <a:noFill/>
          </a:ln>
        </p:spPr>
      </p:pic>
      <p:sp>
        <p:nvSpPr>
          <p:cNvPr id="13" name="Google Shape;13;p1"/>
          <p:cNvSpPr txBox="1"/>
          <p:nvPr>
            <p:ph type="title"/>
          </p:nvPr>
        </p:nvSpPr>
        <p:spPr>
          <a:xfrm>
            <a:off x="228600" y="304800"/>
            <a:ext cx="7239000" cy="11430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1pPr>
            <a:lvl2pPr lvl="1"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2pPr>
            <a:lvl3pPr lvl="2"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3pPr>
            <a:lvl4pPr lvl="3"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4pPr>
            <a:lvl5pPr lvl="4"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5pPr>
            <a:lvl6pPr lvl="5"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6pPr>
            <a:lvl7pPr lvl="6"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7pPr>
            <a:lvl8pPr lvl="7"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8pPr>
            <a:lvl9pPr lvl="8" marR="0" rtl="0" algn="l">
              <a:lnSpc>
                <a:spcPct val="90000"/>
              </a:lnSpc>
              <a:spcBef>
                <a:spcPts val="0"/>
              </a:spcBef>
              <a:spcAft>
                <a:spcPts val="0"/>
              </a:spcAft>
              <a:buSzPts val="1400"/>
              <a:buNone/>
              <a:defRPr b="0" i="0" sz="4000" u="none" cap="none" strike="noStrike">
                <a:solidFill>
                  <a:srgbClr val="BC2C3A"/>
                </a:solidFill>
                <a:latin typeface="Arial"/>
                <a:ea typeface="Arial"/>
                <a:cs typeface="Arial"/>
                <a:sym typeface="Arial"/>
              </a:defRPr>
            </a:lvl9pPr>
          </a:lstStyle>
          <a:p/>
        </p:txBody>
      </p:sp>
      <p:sp>
        <p:nvSpPr>
          <p:cNvPr id="14" name="Google Shape;14;p1"/>
          <p:cNvSpPr txBox="1"/>
          <p:nvPr>
            <p:ph idx="1" type="body"/>
          </p:nvPr>
        </p:nvSpPr>
        <p:spPr>
          <a:xfrm>
            <a:off x="381000" y="1752600"/>
            <a:ext cx="8382000" cy="40386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rgbClr val="AC0484"/>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1pPr>
            <a:lvl2pPr indent="0" lvl="1"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2pPr>
            <a:lvl3pPr indent="0" lvl="2"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3pPr>
            <a:lvl4pPr indent="0" lvl="3"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4pPr>
            <a:lvl5pPr indent="0" lvl="4"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5pPr>
            <a:lvl6pPr indent="0" lvl="5"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6pPr>
            <a:lvl7pPr indent="0" lvl="6"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7pPr>
            <a:lvl8pPr indent="0" lvl="7"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8pPr>
            <a:lvl9pPr indent="0" lvl="8"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9pPr>
          </a:lstStyle>
          <a:p>
            <a:pPr indent="0" lvl="0" marL="0" rtl="0" algn="ctr">
              <a:spcBef>
                <a:spcPts val="0"/>
              </a:spcBef>
              <a:spcAft>
                <a:spcPts val="0"/>
              </a:spcAft>
              <a:buNone/>
            </a:pPr>
            <a:r>
              <a:rPr lang="en-US"/>
              <a:t>13-4-</a:t>
            </a:r>
            <a:fld id="{00000000-1234-1234-1234-123412341234}" type="slidenum">
              <a:rPr lang="en-US"/>
              <a:t>‹#›</a:t>
            </a:fld>
            <a:endParaRPr b="0">
              <a:solidFill>
                <a:srgbClr val="000000"/>
              </a:solidFill>
              <a:latin typeface="Arial"/>
              <a:ea typeface="Arial"/>
              <a:cs typeface="Arial"/>
              <a:sym typeface="Arial"/>
            </a:endParaRPr>
          </a:p>
        </p:txBody>
      </p:sp>
      <p:cxnSp>
        <p:nvCxnSpPr>
          <p:cNvPr id="17" name="Google Shape;17;p1"/>
          <p:cNvCxnSpPr/>
          <p:nvPr/>
        </p:nvCxnSpPr>
        <p:spPr>
          <a:xfrm>
            <a:off x="0" y="1524000"/>
            <a:ext cx="9144000" cy="0"/>
          </a:xfrm>
          <a:prstGeom prst="straightConnector1">
            <a:avLst/>
          </a:prstGeom>
          <a:noFill/>
          <a:ln cap="flat" cmpd="sng" w="38100">
            <a:solidFill>
              <a:srgbClr val="AC0484"/>
            </a:solidFill>
            <a:prstDash val="solid"/>
            <a:miter lim="800000"/>
            <a:headEnd len="med" w="med" type="none"/>
            <a:tailEnd len="med" w="med" type="none"/>
          </a:ln>
        </p:spPr>
      </p:cxnSp>
      <p:pic>
        <p:nvPicPr>
          <p:cNvPr id="18" name="Google Shape;18;p1"/>
          <p:cNvPicPr preferRelativeResize="0"/>
          <p:nvPr/>
        </p:nvPicPr>
        <p:blipFill rotWithShape="1">
          <a:blip r:embed="rId2">
            <a:alphaModFix/>
          </a:blip>
          <a:srcRect b="0" l="0" r="0" t="0"/>
          <a:stretch/>
        </p:blipFill>
        <p:spPr>
          <a:xfrm>
            <a:off x="-165100" y="-63500"/>
            <a:ext cx="9309101" cy="231775"/>
          </a:xfrm>
          <a:prstGeom prst="rect">
            <a:avLst/>
          </a:prstGeom>
          <a:noFill/>
          <a:ln>
            <a:noFill/>
          </a:ln>
        </p:spPr>
      </p:pic>
      <p:pic>
        <p:nvPicPr>
          <p:cNvPr id="19" name="Google Shape;19;p1"/>
          <p:cNvPicPr preferRelativeResize="0"/>
          <p:nvPr/>
        </p:nvPicPr>
        <p:blipFill rotWithShape="1">
          <a:blip r:embed="rId3">
            <a:alphaModFix/>
          </a:blip>
          <a:srcRect b="0" l="0" r="0" t="0"/>
          <a:stretch/>
        </p:blipFill>
        <p:spPr>
          <a:xfrm>
            <a:off x="-85725" y="-76200"/>
            <a:ext cx="239712"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4"/>
          <p:cNvSpPr txBox="1"/>
          <p:nvPr>
            <p:ph idx="1" type="body"/>
          </p:nvPr>
        </p:nvSpPr>
        <p:spPr>
          <a:xfrm>
            <a:off x="381000" y="457200"/>
            <a:ext cx="8382000" cy="5334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4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56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2" name="Google Shape;32;p4"/>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rgbClr val="AC0484"/>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pic>
        <p:nvPicPr>
          <p:cNvPr id="33" name="Google Shape;33;p4"/>
          <p:cNvPicPr preferRelativeResize="0"/>
          <p:nvPr/>
        </p:nvPicPr>
        <p:blipFill rotWithShape="1">
          <a:blip r:embed="rId1">
            <a:alphaModFix/>
          </a:blip>
          <a:srcRect b="0" l="0" r="0" t="0"/>
          <a:stretch/>
        </p:blipFill>
        <p:spPr>
          <a:xfrm>
            <a:off x="-165100" y="-63500"/>
            <a:ext cx="9309101" cy="231775"/>
          </a:xfrm>
          <a:prstGeom prst="rect">
            <a:avLst/>
          </a:prstGeom>
          <a:noFill/>
          <a:ln>
            <a:noFill/>
          </a:ln>
        </p:spPr>
      </p:pic>
      <p:pic>
        <p:nvPicPr>
          <p:cNvPr id="34" name="Google Shape;34;p4"/>
          <p:cNvPicPr preferRelativeResize="0"/>
          <p:nvPr/>
        </p:nvPicPr>
        <p:blipFill rotWithShape="1">
          <a:blip r:embed="rId2">
            <a:alphaModFix/>
          </a:blip>
          <a:srcRect b="0" l="0" r="0" t="0"/>
          <a:stretch/>
        </p:blipFill>
        <p:spPr>
          <a:xfrm>
            <a:off x="-85725" y="-76200"/>
            <a:ext cx="239712" cy="6934200"/>
          </a:xfrm>
          <a:prstGeom prst="rect">
            <a:avLst/>
          </a:prstGeom>
          <a:noFill/>
          <a:ln>
            <a:noFill/>
          </a:ln>
        </p:spPr>
      </p:pic>
      <p:pic>
        <p:nvPicPr>
          <p:cNvPr id="35" name="Google Shape;35;p4"/>
          <p:cNvPicPr preferRelativeResize="0"/>
          <p:nvPr/>
        </p:nvPicPr>
        <p:blipFill rotWithShape="1">
          <a:blip r:embed="rId3">
            <a:alphaModFix/>
          </a:blip>
          <a:srcRect b="0" l="0" r="0" t="0"/>
          <a:stretch/>
        </p:blipFill>
        <p:spPr>
          <a:xfrm>
            <a:off x="7300912" y="6021387"/>
            <a:ext cx="1843087" cy="793750"/>
          </a:xfrm>
          <a:prstGeom prst="rect">
            <a:avLst/>
          </a:prstGeom>
          <a:noFill/>
          <a:ln>
            <a:noFill/>
          </a:ln>
        </p:spPr>
      </p:pic>
      <p:sp>
        <p:nvSpPr>
          <p:cNvPr id="36" name="Google Shape;36;p4"/>
          <p:cNvSpPr txBox="1"/>
          <p:nvPr>
            <p:ph idx="12" type="sldNum"/>
          </p:nvPr>
        </p:nvSpPr>
        <p:spPr>
          <a:xfrm>
            <a:off x="8091487" y="6110287"/>
            <a:ext cx="914400" cy="4572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1pPr>
            <a:lvl2pPr indent="0" lvl="1"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2pPr>
            <a:lvl3pPr indent="0" lvl="2"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3pPr>
            <a:lvl4pPr indent="0" lvl="3"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4pPr>
            <a:lvl5pPr indent="0" lvl="4"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5pPr>
            <a:lvl6pPr indent="0" lvl="5"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6pPr>
            <a:lvl7pPr indent="0" lvl="6"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7pPr>
            <a:lvl8pPr indent="0" lvl="7"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8pPr>
            <a:lvl9pPr indent="0" lvl="8"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9pPr>
          </a:lstStyle>
          <a:p>
            <a:pPr indent="0" lvl="0" marL="0" rtl="0" algn="ctr">
              <a:spcBef>
                <a:spcPts val="0"/>
              </a:spcBef>
              <a:spcAft>
                <a:spcPts val="0"/>
              </a:spcAft>
              <a:buNone/>
            </a:pPr>
            <a:r>
              <a:rPr lang="en-US"/>
              <a:t>1-</a:t>
            </a: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pic>
        <p:nvPicPr>
          <p:cNvPr id="38" name="Google Shape;38;p5"/>
          <p:cNvPicPr preferRelativeResize="0"/>
          <p:nvPr/>
        </p:nvPicPr>
        <p:blipFill rotWithShape="1">
          <a:blip r:embed="rId1">
            <a:alphaModFix/>
          </a:blip>
          <a:srcRect b="0" l="0" r="0" t="0"/>
          <a:stretch/>
        </p:blipFill>
        <p:spPr>
          <a:xfrm>
            <a:off x="7315200" y="6167437"/>
            <a:ext cx="2133600" cy="919162"/>
          </a:xfrm>
          <a:prstGeom prst="rect">
            <a:avLst/>
          </a:prstGeom>
          <a:noFill/>
          <a:ln>
            <a:noFill/>
          </a:ln>
        </p:spPr>
      </p:pic>
      <p:sp>
        <p:nvSpPr>
          <p:cNvPr id="39" name="Google Shape;39;p5"/>
          <p:cNvSpPr txBox="1"/>
          <p:nvPr>
            <p:ph idx="1" type="body"/>
          </p:nvPr>
        </p:nvSpPr>
        <p:spPr>
          <a:xfrm>
            <a:off x="381000" y="457200"/>
            <a:ext cx="8382000" cy="5334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40"/>
              </a:spcBef>
              <a:spcAft>
                <a:spcPts val="0"/>
              </a:spcAft>
              <a:buSzPts val="1400"/>
              <a:buNone/>
              <a:defRPr b="0" i="0" sz="3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56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0" name="Google Shape;40;p5"/>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rgbClr val="AC0484"/>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1" name="Google Shape;41;p5"/>
          <p:cNvSpPr txBox="1"/>
          <p:nvPr>
            <p:ph idx="12" type="sldNum"/>
          </p:nvPr>
        </p:nvSpPr>
        <p:spPr>
          <a:xfrm>
            <a:off x="8248650" y="6310312"/>
            <a:ext cx="914400" cy="4572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1pPr>
            <a:lvl2pPr indent="0" lvl="1"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2pPr>
            <a:lvl3pPr indent="0" lvl="2"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3pPr>
            <a:lvl4pPr indent="0" lvl="3"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4pPr>
            <a:lvl5pPr indent="0" lvl="4"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5pPr>
            <a:lvl6pPr indent="0" lvl="5"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6pPr>
            <a:lvl7pPr indent="0" lvl="6"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7pPr>
            <a:lvl8pPr indent="0" lvl="7"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8pPr>
            <a:lvl9pPr indent="0" lvl="8" marL="0" marR="0" rtl="0" algn="ctr">
              <a:lnSpc>
                <a:spcPct val="100000"/>
              </a:lnSpc>
              <a:spcBef>
                <a:spcPts val="0"/>
              </a:spcBef>
              <a:spcAft>
                <a:spcPts val="0"/>
              </a:spcAft>
              <a:buClr>
                <a:srgbClr val="AC0484"/>
              </a:buClr>
              <a:buSzPts val="1400"/>
              <a:buFont typeface="Arial Black"/>
              <a:buNone/>
              <a:defRPr b="1" i="0" sz="1400" u="none">
                <a:solidFill>
                  <a:srgbClr val="AC0484"/>
                </a:solidFill>
                <a:latin typeface="Arial Black"/>
                <a:ea typeface="Arial Black"/>
                <a:cs typeface="Arial Black"/>
                <a:sym typeface="Arial Black"/>
              </a:defRPr>
            </a:lvl9pPr>
          </a:lstStyle>
          <a:p>
            <a:pPr indent="0" lvl="0" marL="0" rtl="0" algn="ctr">
              <a:spcBef>
                <a:spcPts val="0"/>
              </a:spcBef>
              <a:spcAft>
                <a:spcPts val="0"/>
              </a:spcAft>
              <a:buNone/>
            </a:pPr>
            <a:r>
              <a:rPr lang="en-US"/>
              <a:t>1-</a:t>
            </a:r>
            <a:fld id="{00000000-1234-1234-1234-123412341234}" type="slidenum">
              <a:rPr lang="en-US"/>
              <a:t>‹#›</a:t>
            </a:fld>
            <a:endParaRPr b="0">
              <a:solidFill>
                <a:srgbClr val="000000"/>
              </a:solidFill>
              <a:latin typeface="Arial"/>
              <a:ea typeface="Arial"/>
              <a:cs typeface="Arial"/>
              <a:sym typeface="Arial"/>
            </a:endParaRPr>
          </a:p>
        </p:txBody>
      </p:sp>
      <p:pic>
        <p:nvPicPr>
          <p:cNvPr id="42" name="Google Shape;42;p5"/>
          <p:cNvPicPr preferRelativeResize="0"/>
          <p:nvPr/>
        </p:nvPicPr>
        <p:blipFill rotWithShape="1">
          <a:blip r:embed="rId2">
            <a:alphaModFix/>
          </a:blip>
          <a:srcRect b="0" l="0" r="0" t="0"/>
          <a:stretch/>
        </p:blipFill>
        <p:spPr>
          <a:xfrm>
            <a:off x="-165100" y="-63500"/>
            <a:ext cx="9309101" cy="231775"/>
          </a:xfrm>
          <a:prstGeom prst="rect">
            <a:avLst/>
          </a:prstGeom>
          <a:noFill/>
          <a:ln>
            <a:noFill/>
          </a:ln>
        </p:spPr>
      </p:pic>
      <p:pic>
        <p:nvPicPr>
          <p:cNvPr id="43" name="Google Shape;43;p5"/>
          <p:cNvPicPr preferRelativeResize="0"/>
          <p:nvPr/>
        </p:nvPicPr>
        <p:blipFill rotWithShape="1">
          <a:blip r:embed="rId3">
            <a:alphaModFix/>
          </a:blip>
          <a:srcRect b="0" l="0" r="0" t="0"/>
          <a:stretch/>
        </p:blipFill>
        <p:spPr>
          <a:xfrm>
            <a:off x="-85725" y="-76200"/>
            <a:ext cx="239712" cy="6934200"/>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A19BA9"/>
        </a:solidFill>
      </p:bgPr>
    </p:bg>
    <p:spTree>
      <p:nvGrpSpPr>
        <p:cNvPr id="49" name="Shape 49"/>
        <p:cNvGrpSpPr/>
        <p:nvPr/>
      </p:nvGrpSpPr>
      <p:grpSpPr>
        <a:xfrm>
          <a:off x="0" y="0"/>
          <a:ext cx="0" cy="0"/>
          <a:chOff x="0" y="0"/>
          <a:chExt cx="0" cy="0"/>
        </a:xfrm>
      </p:grpSpPr>
      <p:sp>
        <p:nvSpPr>
          <p:cNvPr id="50" name="Google Shape;50;p6"/>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51" name="Google Shape;51;p6"/>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2" name="Google Shape;52;p6"/>
          <p:cNvSpPr txBox="1"/>
          <p:nvPr/>
        </p:nvSpPr>
        <p:spPr>
          <a:xfrm>
            <a:off x="228600" y="228600"/>
            <a:ext cx="36576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6000"/>
              <a:buFont typeface="Times New Roman"/>
              <a:buNone/>
            </a:pPr>
            <a:r>
              <a:rPr b="0" i="0" lang="en-US" sz="6000" u="none">
                <a:solidFill>
                  <a:schemeClr val="lt1"/>
                </a:solidFill>
                <a:latin typeface="Times New Roman"/>
                <a:ea typeface="Times New Roman"/>
                <a:cs typeface="Times New Roman"/>
                <a:sym typeface="Times New Roman"/>
              </a:rPr>
              <a:t>Chapter 13</a:t>
            </a:r>
            <a:endParaRPr/>
          </a:p>
        </p:txBody>
      </p:sp>
      <p:sp>
        <p:nvSpPr>
          <p:cNvPr id="53" name="Google Shape;53;p6"/>
          <p:cNvSpPr txBox="1"/>
          <p:nvPr/>
        </p:nvSpPr>
        <p:spPr>
          <a:xfrm>
            <a:off x="304800" y="1905000"/>
            <a:ext cx="34290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Statistics</a:t>
            </a:r>
            <a:endParaRPr/>
          </a:p>
        </p:txBody>
      </p:sp>
      <p:sp>
        <p:nvSpPr>
          <p:cNvPr id="54" name="Google Shape;54;p6"/>
          <p:cNvSpPr txBox="1"/>
          <p:nvPr/>
        </p:nvSpPr>
        <p:spPr>
          <a:xfrm>
            <a:off x="685800" y="61722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AC0484"/>
              </a:buClr>
              <a:buSzPts val="1200"/>
              <a:buFont typeface="Arial Black"/>
              <a:buNone/>
            </a:pPr>
            <a:r>
              <a:rPr b="0" i="0" lang="en-US" sz="1200" u="none">
                <a:solidFill>
                  <a:srgbClr val="AC0484"/>
                </a:solidFill>
                <a:latin typeface="Arial Black"/>
                <a:ea typeface="Arial Black"/>
                <a:cs typeface="Arial Black"/>
                <a:sym typeface="Arial Black"/>
              </a:rPr>
              <a:t>*© 2008 Pearson Addison-Wesley.</a:t>
            </a:r>
            <a:endParaRPr/>
          </a:p>
          <a:p>
            <a:pPr indent="0" lvl="0" marL="0" marR="0" rtl="0" algn="l">
              <a:lnSpc>
                <a:spcPct val="100000"/>
              </a:lnSpc>
              <a:spcBef>
                <a:spcPts val="0"/>
              </a:spcBef>
              <a:spcAft>
                <a:spcPts val="0"/>
              </a:spcAft>
              <a:buClr>
                <a:srgbClr val="AC0484"/>
              </a:buClr>
              <a:buSzPts val="1200"/>
              <a:buFont typeface="Arial Black"/>
              <a:buNone/>
            </a:pPr>
            <a:r>
              <a:rPr b="0" i="0" lang="en-US" sz="1200" u="none">
                <a:solidFill>
                  <a:srgbClr val="AC0484"/>
                </a:solidFill>
                <a:latin typeface="Arial Black"/>
                <a:ea typeface="Arial Black"/>
                <a:cs typeface="Arial Black"/>
                <a:sym typeface="Arial Black"/>
              </a:rPr>
              <a:t>All rights reserved</a:t>
            </a:r>
            <a:endParaRPr/>
          </a:p>
        </p:txBody>
      </p:sp>
      <p:pic>
        <p:nvPicPr>
          <p:cNvPr id="55" name="Google Shape;55;p6"/>
          <p:cNvPicPr preferRelativeResize="0"/>
          <p:nvPr>
            <p:ph idx="4294967295" type="body"/>
          </p:nvPr>
        </p:nvPicPr>
        <p:blipFill rotWithShape="1">
          <a:blip r:embed="rId3">
            <a:alphaModFix/>
          </a:blip>
          <a:srcRect b="0" l="0" r="0" t="0"/>
          <a:stretch/>
        </p:blipFill>
        <p:spPr>
          <a:xfrm>
            <a:off x="158750" y="6096000"/>
            <a:ext cx="500100" cy="609600"/>
          </a:xfrm>
          <a:prstGeom prst="rect">
            <a:avLst/>
          </a:prstGeom>
          <a:noFill/>
          <a:ln>
            <a:noFill/>
          </a:ln>
        </p:spPr>
      </p:pic>
      <p:pic>
        <p:nvPicPr>
          <p:cNvPr id="56" name="Google Shape;56;p6"/>
          <p:cNvPicPr preferRelativeResize="0"/>
          <p:nvPr>
            <p:ph idx="4294967295" type="body"/>
          </p:nvPr>
        </p:nvPicPr>
        <p:blipFill rotWithShape="1">
          <a:blip r:embed="rId4">
            <a:alphaModFix/>
          </a:blip>
          <a:srcRect b="0" l="0" r="0" t="0"/>
          <a:stretch/>
        </p:blipFill>
        <p:spPr>
          <a:xfrm>
            <a:off x="4122737" y="381000"/>
            <a:ext cx="4792800" cy="594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5"/>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41" name="Google Shape;141;p15"/>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2" name="Google Shape;142;p15"/>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Percentiles</a:t>
            </a:r>
            <a:endParaRPr/>
          </a:p>
        </p:txBody>
      </p:sp>
      <p:sp>
        <p:nvSpPr>
          <p:cNvPr id="143" name="Google Shape;143;p15"/>
          <p:cNvSpPr txBox="1"/>
          <p:nvPr/>
        </p:nvSpPr>
        <p:spPr>
          <a:xfrm>
            <a:off x="685800" y="1828800"/>
            <a:ext cx="7848600" cy="204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If approximately </a:t>
            </a:r>
            <a:r>
              <a:rPr b="0" i="1" lang="en-US" sz="3200" u="none">
                <a:solidFill>
                  <a:schemeClr val="dk1"/>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percent of the items in a distribution are less than the number </a:t>
            </a:r>
            <a:r>
              <a:rPr b="0" i="1" lang="en-US" sz="3200" u="none">
                <a:solidFill>
                  <a:schemeClr val="dk1"/>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then </a:t>
            </a:r>
            <a:r>
              <a:rPr b="0" i="1" lang="en-US" sz="3200" u="none">
                <a:solidFill>
                  <a:schemeClr val="dk1"/>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is the </a:t>
            </a:r>
            <a:r>
              <a:rPr b="1"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th percentile</a:t>
            </a:r>
            <a:r>
              <a:rPr b="0" i="0" lang="en-US" sz="3200" u="none">
                <a:solidFill>
                  <a:schemeClr val="dk1"/>
                </a:solidFill>
                <a:latin typeface="Times New Roman"/>
                <a:ea typeface="Times New Roman"/>
                <a:cs typeface="Times New Roman"/>
                <a:sym typeface="Times New Roman"/>
              </a:rPr>
              <a:t> of the distribution, denoted </a:t>
            </a:r>
            <a:r>
              <a:rPr b="0" i="1" lang="en-US" sz="3200" u="none">
                <a:solidFill>
                  <a:schemeClr val="dk1"/>
                </a:solidFill>
                <a:latin typeface="Times New Roman"/>
                <a:ea typeface="Times New Roman"/>
                <a:cs typeface="Times New Roman"/>
                <a:sym typeface="Times New Roman"/>
              </a:rPr>
              <a:t>P</a:t>
            </a:r>
            <a:r>
              <a:rPr b="0" baseline="-25000" i="1" lang="en-US" sz="3200" u="none">
                <a:solidFill>
                  <a:schemeClr val="dk1"/>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6"/>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49" name="Google Shape;149;p16"/>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0" name="Google Shape;150;p16"/>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Percentiles</a:t>
            </a:r>
            <a:endParaRPr/>
          </a:p>
        </p:txBody>
      </p:sp>
      <p:sp>
        <p:nvSpPr>
          <p:cNvPr id="151" name="Google Shape;151;p16"/>
          <p:cNvSpPr txBox="1"/>
          <p:nvPr/>
        </p:nvSpPr>
        <p:spPr>
          <a:xfrm>
            <a:off x="685800" y="1676400"/>
            <a:ext cx="7772400" cy="372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following are test scores (out of 100) for a particular math class.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44	56	58	62	64	64	70	72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72	72	74	74	75	78	78	79</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80	82	82	84	86	87	88	90</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92	95	96	96	98	100</a:t>
            </a:r>
            <a:endParaRPr/>
          </a:p>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152" name="Google Shape;152;p16"/>
          <p:cNvSpPr txBox="1"/>
          <p:nvPr/>
        </p:nvSpPr>
        <p:spPr>
          <a:xfrm>
            <a:off x="685800" y="4419600"/>
            <a:ext cx="71628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Find the fortieth percentile.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7"/>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58" name="Google Shape;158;p17"/>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9" name="Google Shape;159;p17"/>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Percentiles</a:t>
            </a:r>
            <a:endParaRPr/>
          </a:p>
        </p:txBody>
      </p:sp>
      <p:sp>
        <p:nvSpPr>
          <p:cNvPr id="160" name="Google Shape;160;p17"/>
          <p:cNvSpPr txBox="1"/>
          <p:nvPr/>
        </p:nvSpPr>
        <p:spPr>
          <a:xfrm>
            <a:off x="685800" y="1676400"/>
            <a:ext cx="7772400" cy="64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C2C3A"/>
              </a:buClr>
              <a:buSzPts val="3600"/>
              <a:buFont typeface="Times New Roman"/>
              <a:buNone/>
            </a:pPr>
            <a:r>
              <a:rPr b="0" i="0" lang="en-US" sz="3600" u="none">
                <a:solidFill>
                  <a:srgbClr val="BC2C3A"/>
                </a:solidFill>
                <a:latin typeface="Times New Roman"/>
                <a:ea typeface="Times New Roman"/>
                <a:cs typeface="Times New Roman"/>
                <a:sym typeface="Times New Roman"/>
              </a:rPr>
              <a:t>Solution</a:t>
            </a:r>
            <a:endParaRPr/>
          </a:p>
        </p:txBody>
      </p:sp>
      <p:sp>
        <p:nvSpPr>
          <p:cNvPr id="161" name="Google Shape;161;p17"/>
          <p:cNvSpPr txBox="1"/>
          <p:nvPr/>
        </p:nvSpPr>
        <p:spPr>
          <a:xfrm>
            <a:off x="685800" y="2362200"/>
            <a:ext cx="7620000" cy="18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40</a:t>
            </a:r>
            <a:r>
              <a:rPr b="0" baseline="30000" i="0" lang="en-US" sz="2800" u="none">
                <a:solidFill>
                  <a:schemeClr val="dk1"/>
                </a:solidFill>
                <a:latin typeface="Times New Roman"/>
                <a:ea typeface="Times New Roman"/>
                <a:cs typeface="Times New Roman"/>
                <a:sym typeface="Times New Roman"/>
              </a:rPr>
              <a:t>th</a:t>
            </a:r>
            <a:r>
              <a:rPr b="0" i="0" lang="en-US" sz="2800" u="none">
                <a:solidFill>
                  <a:schemeClr val="dk1"/>
                </a:solidFill>
                <a:latin typeface="Times New Roman"/>
                <a:ea typeface="Times New Roman"/>
                <a:cs typeface="Times New Roman"/>
                <a:sym typeface="Times New Roman"/>
              </a:rPr>
              <a:t> percentile can be taken as the item below which 40 percent of the items are ranked.  Since 40 percent of 30 is (.40)(30) = 12, we take the thirteenth item, or 75, as the fortieth percentile.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8"/>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67" name="Google Shape;167;p18"/>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8" name="Google Shape;168;p18"/>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Deciles and Quartiles</a:t>
            </a:r>
            <a:endParaRPr/>
          </a:p>
        </p:txBody>
      </p:sp>
      <p:sp>
        <p:nvSpPr>
          <p:cNvPr id="169" name="Google Shape;169;p18"/>
          <p:cNvSpPr txBox="1"/>
          <p:nvPr/>
        </p:nvSpPr>
        <p:spPr>
          <a:xfrm>
            <a:off x="685800" y="1752600"/>
            <a:ext cx="7620000" cy="30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Deciles</a:t>
            </a:r>
            <a:r>
              <a:rPr b="0" i="0" lang="en-US" sz="3200" u="none">
                <a:solidFill>
                  <a:schemeClr val="dk1"/>
                </a:solidFill>
                <a:latin typeface="Times New Roman"/>
                <a:ea typeface="Times New Roman"/>
                <a:cs typeface="Times New Roman"/>
                <a:sym typeface="Times New Roman"/>
              </a:rPr>
              <a:t> are the nine values (denoted </a:t>
            </a:r>
            <a:r>
              <a:rPr b="0" i="1" lang="en-US" sz="3200" u="none">
                <a:solidFill>
                  <a:schemeClr val="dk1"/>
                </a:solidFill>
                <a:latin typeface="Times New Roman"/>
                <a:ea typeface="Times New Roman"/>
                <a:cs typeface="Times New Roman"/>
                <a:sym typeface="Times New Roman"/>
              </a:rPr>
              <a:t>D</a:t>
            </a:r>
            <a:r>
              <a:rPr b="0" baseline="-25000" i="0" lang="en-US" sz="3200" u="none">
                <a:solidFill>
                  <a:schemeClr val="dk1"/>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t>
            </a:r>
            <a:r>
              <a:rPr b="0" i="1" lang="en-US" sz="3200" u="none">
                <a:solidFill>
                  <a:schemeClr val="dk1"/>
                </a:solidFill>
                <a:latin typeface="Times New Roman"/>
                <a:ea typeface="Times New Roman"/>
                <a:cs typeface="Times New Roman"/>
                <a:sym typeface="Times New Roman"/>
              </a:rPr>
              <a:t>D</a:t>
            </a:r>
            <a:r>
              <a:rPr b="0"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a:t>
            </a:r>
            <a:r>
              <a:rPr b="0" i="1" lang="en-US" sz="3200" u="none">
                <a:solidFill>
                  <a:schemeClr val="dk1"/>
                </a:solidFill>
                <a:latin typeface="Times New Roman"/>
                <a:ea typeface="Times New Roman"/>
                <a:cs typeface="Times New Roman"/>
                <a:sym typeface="Times New Roman"/>
              </a:rPr>
              <a:t>D</a:t>
            </a:r>
            <a:r>
              <a:rPr b="0" baseline="-25000" i="0" lang="en-US" sz="3200" u="none">
                <a:solidFill>
                  <a:schemeClr val="dk1"/>
                </a:solidFill>
                <a:latin typeface="Times New Roman"/>
                <a:ea typeface="Times New Roman"/>
                <a:cs typeface="Times New Roman"/>
                <a:sym typeface="Times New Roman"/>
              </a:rPr>
              <a:t>9</a:t>
            </a:r>
            <a:r>
              <a:rPr b="0" i="0" lang="en-US" sz="3200" u="none">
                <a:solidFill>
                  <a:schemeClr val="dk1"/>
                </a:solidFill>
                <a:latin typeface="Times New Roman"/>
                <a:ea typeface="Times New Roman"/>
                <a:cs typeface="Times New Roman"/>
                <a:sym typeface="Times New Roman"/>
              </a:rPr>
              <a:t>) along the scale that divide a data set into ten (approximately) equal parts, and </a:t>
            </a:r>
            <a:r>
              <a:rPr b="1" i="0" lang="en-US" sz="3200" u="none">
                <a:solidFill>
                  <a:schemeClr val="dk1"/>
                </a:solidFill>
                <a:latin typeface="Times New Roman"/>
                <a:ea typeface="Times New Roman"/>
                <a:cs typeface="Times New Roman"/>
                <a:sym typeface="Times New Roman"/>
              </a:rPr>
              <a:t>quartiles</a:t>
            </a:r>
            <a:r>
              <a:rPr b="0" i="0" lang="en-US" sz="3200" u="none">
                <a:solidFill>
                  <a:schemeClr val="dk1"/>
                </a:solidFill>
                <a:latin typeface="Times New Roman"/>
                <a:ea typeface="Times New Roman"/>
                <a:cs typeface="Times New Roman"/>
                <a:sym typeface="Times New Roman"/>
              </a:rPr>
              <a:t> are the three values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3</a:t>
            </a:r>
            <a:r>
              <a:rPr b="0" i="0" lang="en-US" sz="3200" u="none">
                <a:solidFill>
                  <a:schemeClr val="dk1"/>
                </a:solidFill>
                <a:latin typeface="Times New Roman"/>
                <a:ea typeface="Times New Roman"/>
                <a:cs typeface="Times New Roman"/>
                <a:sym typeface="Times New Roman"/>
              </a:rPr>
              <a:t>) that divide the data set into four (approximately) equal parts.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9"/>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75" name="Google Shape;175;p19"/>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6" name="Google Shape;176;p19"/>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Deciles</a:t>
            </a:r>
            <a:endParaRPr/>
          </a:p>
        </p:txBody>
      </p:sp>
      <p:sp>
        <p:nvSpPr>
          <p:cNvPr id="177" name="Google Shape;177;p19"/>
          <p:cNvSpPr txBox="1"/>
          <p:nvPr/>
        </p:nvSpPr>
        <p:spPr>
          <a:xfrm>
            <a:off x="685800" y="1676400"/>
            <a:ext cx="7772400" cy="372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following are test scores (out of 100) for a particular math class.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44	56	58	62	64	64	70	72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72	72	74	74	75	78	78	79</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80	82	82	84	86	87	88	90</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92	95	96	96	98	100</a:t>
            </a:r>
            <a:endParaRPr/>
          </a:p>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178" name="Google Shape;178;p19"/>
          <p:cNvSpPr txBox="1"/>
          <p:nvPr/>
        </p:nvSpPr>
        <p:spPr>
          <a:xfrm>
            <a:off x="685800" y="4419600"/>
            <a:ext cx="71628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Find the sixth decile.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0"/>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84" name="Google Shape;184;p20"/>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5" name="Google Shape;185;p20"/>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Percentiles</a:t>
            </a:r>
            <a:endParaRPr/>
          </a:p>
        </p:txBody>
      </p:sp>
      <p:sp>
        <p:nvSpPr>
          <p:cNvPr id="186" name="Google Shape;186;p20"/>
          <p:cNvSpPr txBox="1"/>
          <p:nvPr/>
        </p:nvSpPr>
        <p:spPr>
          <a:xfrm>
            <a:off x="685800" y="1676400"/>
            <a:ext cx="7772400" cy="64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C2C3A"/>
              </a:buClr>
              <a:buSzPts val="3600"/>
              <a:buFont typeface="Times New Roman"/>
              <a:buNone/>
            </a:pPr>
            <a:r>
              <a:rPr b="0" i="0" lang="en-US" sz="3600" u="none">
                <a:solidFill>
                  <a:srgbClr val="BC2C3A"/>
                </a:solidFill>
                <a:latin typeface="Times New Roman"/>
                <a:ea typeface="Times New Roman"/>
                <a:cs typeface="Times New Roman"/>
                <a:sym typeface="Times New Roman"/>
              </a:rPr>
              <a:t>Solution</a:t>
            </a:r>
            <a:endParaRPr/>
          </a:p>
        </p:txBody>
      </p:sp>
      <p:sp>
        <p:nvSpPr>
          <p:cNvPr id="187" name="Google Shape;187;p20"/>
          <p:cNvSpPr txBox="1"/>
          <p:nvPr/>
        </p:nvSpPr>
        <p:spPr>
          <a:xfrm>
            <a:off x="685800" y="2362200"/>
            <a:ext cx="7620000" cy="137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sixth decile is the 60</a:t>
            </a:r>
            <a:r>
              <a:rPr b="0" baseline="30000" i="0" lang="en-US" sz="2800" u="none">
                <a:solidFill>
                  <a:schemeClr val="dk1"/>
                </a:solidFill>
                <a:latin typeface="Times New Roman"/>
                <a:ea typeface="Times New Roman"/>
                <a:cs typeface="Times New Roman"/>
                <a:sym typeface="Times New Roman"/>
              </a:rPr>
              <a:t>th</a:t>
            </a:r>
            <a:r>
              <a:rPr b="0" i="0" lang="en-US" sz="2800" u="none">
                <a:solidFill>
                  <a:schemeClr val="dk1"/>
                </a:solidFill>
                <a:latin typeface="Times New Roman"/>
                <a:ea typeface="Times New Roman"/>
                <a:cs typeface="Times New Roman"/>
                <a:sym typeface="Times New Roman"/>
              </a:rPr>
              <a:t> percentile.  Since 60 percent of 30 is (.60)(30) = 18, we take the nineteenth item, or 82, as the sixth decile.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1"/>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93" name="Google Shape;193;p21"/>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4" name="Google Shape;194;p21"/>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Finding Quartiles</a:t>
            </a:r>
            <a:endParaRPr/>
          </a:p>
        </p:txBody>
      </p:sp>
      <p:sp>
        <p:nvSpPr>
          <p:cNvPr id="195" name="Google Shape;195;p21"/>
          <p:cNvSpPr txBox="1"/>
          <p:nvPr/>
        </p:nvSpPr>
        <p:spPr>
          <a:xfrm>
            <a:off x="685800" y="1676400"/>
            <a:ext cx="7772400" cy="471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For any set of data (ranked in order from least to greatest):</a:t>
            </a:r>
            <a:endParaRPr/>
          </a:p>
          <a:p>
            <a:pPr indent="0" lvl="0" marL="0" marR="0" rtl="0" algn="l">
              <a:lnSpc>
                <a:spcPct val="100000"/>
              </a:lnSpc>
              <a:spcBef>
                <a:spcPts val="160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The </a:t>
            </a:r>
            <a:r>
              <a:rPr b="1" i="0" lang="en-US" sz="3200" u="none">
                <a:solidFill>
                  <a:schemeClr val="dk1"/>
                </a:solidFill>
                <a:latin typeface="Times New Roman"/>
                <a:ea typeface="Times New Roman"/>
                <a:cs typeface="Times New Roman"/>
                <a:sym typeface="Times New Roman"/>
              </a:rPr>
              <a:t>second quartile, </a:t>
            </a:r>
            <a:r>
              <a:rPr b="1" i="1" lang="en-US" sz="3200" u="none">
                <a:solidFill>
                  <a:schemeClr val="dk1"/>
                </a:solidFill>
                <a:latin typeface="Times New Roman"/>
                <a:ea typeface="Times New Roman"/>
                <a:cs typeface="Times New Roman"/>
                <a:sym typeface="Times New Roman"/>
              </a:rPr>
              <a:t>Q</a:t>
            </a:r>
            <a:r>
              <a:rPr b="1"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is just the median.</a:t>
            </a:r>
            <a:endParaRPr/>
          </a:p>
          <a:p>
            <a:pPr indent="0" lvl="0" marL="0" marR="0" rtl="0" algn="l">
              <a:lnSpc>
                <a:spcPct val="100000"/>
              </a:lnSpc>
              <a:spcBef>
                <a:spcPts val="160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The </a:t>
            </a:r>
            <a:r>
              <a:rPr b="1" i="0" lang="en-US" sz="3200" u="none">
                <a:solidFill>
                  <a:schemeClr val="dk1"/>
                </a:solidFill>
                <a:latin typeface="Times New Roman"/>
                <a:ea typeface="Times New Roman"/>
                <a:cs typeface="Times New Roman"/>
                <a:sym typeface="Times New Roman"/>
              </a:rPr>
              <a:t>first quartile, </a:t>
            </a:r>
            <a:r>
              <a:rPr b="1" i="1" lang="en-US" sz="3200" u="none">
                <a:solidFill>
                  <a:schemeClr val="dk1"/>
                </a:solidFill>
                <a:latin typeface="Times New Roman"/>
                <a:ea typeface="Times New Roman"/>
                <a:cs typeface="Times New Roman"/>
                <a:sym typeface="Times New Roman"/>
              </a:rPr>
              <a:t>Q</a:t>
            </a:r>
            <a:r>
              <a:rPr b="1" baseline="-25000" i="0" lang="en-US" sz="3200" u="none">
                <a:solidFill>
                  <a:schemeClr val="dk1"/>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is the median of all items below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160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The </a:t>
            </a:r>
            <a:r>
              <a:rPr b="1" i="0" lang="en-US" sz="3200" u="none">
                <a:solidFill>
                  <a:schemeClr val="dk1"/>
                </a:solidFill>
                <a:latin typeface="Times New Roman"/>
                <a:ea typeface="Times New Roman"/>
                <a:cs typeface="Times New Roman"/>
                <a:sym typeface="Times New Roman"/>
              </a:rPr>
              <a:t>third quartile, </a:t>
            </a:r>
            <a:r>
              <a:rPr b="1" i="1" lang="en-US" sz="3200" u="none">
                <a:solidFill>
                  <a:schemeClr val="dk1"/>
                </a:solidFill>
                <a:latin typeface="Times New Roman"/>
                <a:ea typeface="Times New Roman"/>
                <a:cs typeface="Times New Roman"/>
                <a:sym typeface="Times New Roman"/>
              </a:rPr>
              <a:t>Q</a:t>
            </a:r>
            <a:r>
              <a:rPr b="1" baseline="-25000" i="0" lang="en-US" sz="3200" u="none">
                <a:solidFill>
                  <a:schemeClr val="dk1"/>
                </a:solidFill>
                <a:latin typeface="Times New Roman"/>
                <a:ea typeface="Times New Roman"/>
                <a:cs typeface="Times New Roman"/>
                <a:sym typeface="Times New Roman"/>
              </a:rPr>
              <a:t>3</a:t>
            </a:r>
            <a:r>
              <a:rPr b="0" i="0" lang="en-US" sz="3200" u="none">
                <a:solidFill>
                  <a:schemeClr val="dk1"/>
                </a:solidFill>
                <a:latin typeface="Times New Roman"/>
                <a:ea typeface="Times New Roman"/>
                <a:cs typeface="Times New Roman"/>
                <a:sym typeface="Times New Roman"/>
              </a:rPr>
              <a:t>, is the median of all items above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2"/>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201" name="Google Shape;201;p22"/>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2" name="Google Shape;202;p22"/>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Quartiles</a:t>
            </a:r>
            <a:endParaRPr/>
          </a:p>
        </p:txBody>
      </p:sp>
      <p:sp>
        <p:nvSpPr>
          <p:cNvPr id="203" name="Google Shape;203;p22"/>
          <p:cNvSpPr txBox="1"/>
          <p:nvPr/>
        </p:nvSpPr>
        <p:spPr>
          <a:xfrm>
            <a:off x="685800" y="1676400"/>
            <a:ext cx="7772400" cy="372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following are test scores (out of 100) for a particular math class.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44	56	58	62	64	64	70	72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72	72	74	74	75	78	78	79</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80	82	82	84	86	87	88	90</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92	95	96	96	98	100</a:t>
            </a:r>
            <a:endParaRPr/>
          </a:p>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204" name="Google Shape;204;p22"/>
          <p:cNvSpPr txBox="1"/>
          <p:nvPr/>
        </p:nvSpPr>
        <p:spPr>
          <a:xfrm>
            <a:off x="685800" y="4419600"/>
            <a:ext cx="71628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Find the three quartiles.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3"/>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210" name="Google Shape;210;p23"/>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1" name="Google Shape;211;p23"/>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Percentiles</a:t>
            </a:r>
            <a:endParaRPr/>
          </a:p>
        </p:txBody>
      </p:sp>
      <p:sp>
        <p:nvSpPr>
          <p:cNvPr id="212" name="Google Shape;212;p23"/>
          <p:cNvSpPr txBox="1"/>
          <p:nvPr/>
        </p:nvSpPr>
        <p:spPr>
          <a:xfrm>
            <a:off x="685800" y="1676400"/>
            <a:ext cx="7772400" cy="64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C2C3A"/>
              </a:buClr>
              <a:buSzPts val="3600"/>
              <a:buFont typeface="Times New Roman"/>
              <a:buNone/>
            </a:pPr>
            <a:r>
              <a:rPr b="0" i="0" lang="en-US" sz="3600" u="none">
                <a:solidFill>
                  <a:srgbClr val="BC2C3A"/>
                </a:solidFill>
                <a:latin typeface="Times New Roman"/>
                <a:ea typeface="Times New Roman"/>
                <a:cs typeface="Times New Roman"/>
                <a:sym typeface="Times New Roman"/>
              </a:rPr>
              <a:t>Solution</a:t>
            </a:r>
            <a:endParaRPr/>
          </a:p>
        </p:txBody>
      </p:sp>
      <p:sp>
        <p:nvSpPr>
          <p:cNvPr id="213" name="Google Shape;213;p23"/>
          <p:cNvSpPr txBox="1"/>
          <p:nvPr/>
        </p:nvSpPr>
        <p:spPr>
          <a:xfrm>
            <a:off x="685800" y="2362200"/>
            <a:ext cx="7620000" cy="351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two middle numbers are 78 and 79 so</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Q</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 (78 + 79)/2 = 78.5.</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There are 15 numbers above and 15 numbers below </a:t>
            </a:r>
            <a:r>
              <a:rPr b="0" i="1" lang="en-US" sz="2800" u="none">
                <a:solidFill>
                  <a:schemeClr val="dk1"/>
                </a:solidFill>
                <a:latin typeface="Times New Roman"/>
                <a:ea typeface="Times New Roman"/>
                <a:cs typeface="Times New Roman"/>
                <a:sym typeface="Times New Roman"/>
              </a:rPr>
              <a:t>Q</a:t>
            </a:r>
            <a:r>
              <a:rPr b="0" baseline="-25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the middle number for the lower group is</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Q</a:t>
            </a:r>
            <a:r>
              <a:rPr b="0" baseline="-25000"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 72,  and for the upper group is</a:t>
            </a:r>
            <a:endParaRPr/>
          </a:p>
          <a:p>
            <a:pPr indent="0" lvl="0" marL="0" marR="0" rtl="0" algn="l">
              <a:lnSpc>
                <a:spcPct val="100000"/>
              </a:lnSpc>
              <a:spcBef>
                <a:spcPts val="140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1" lang="en-US" sz="2800" u="none">
                <a:solidFill>
                  <a:schemeClr val="dk1"/>
                </a:solidFill>
                <a:latin typeface="Times New Roman"/>
                <a:ea typeface="Times New Roman"/>
                <a:cs typeface="Times New Roman"/>
                <a:sym typeface="Times New Roman"/>
              </a:rPr>
              <a:t>Q</a:t>
            </a:r>
            <a:r>
              <a:rPr b="0" baseline="-25000" i="0" lang="en-US" sz="2800" u="none">
                <a:solidFill>
                  <a:schemeClr val="dk1"/>
                </a:solidFill>
                <a:latin typeface="Times New Roman"/>
                <a:ea typeface="Times New Roman"/>
                <a:cs typeface="Times New Roman"/>
                <a:sym typeface="Times New Roman"/>
              </a:rPr>
              <a:t>3</a:t>
            </a:r>
            <a:r>
              <a:rPr b="0" i="0" lang="en-US" sz="2800" u="none">
                <a:solidFill>
                  <a:schemeClr val="dk1"/>
                </a:solidFill>
                <a:latin typeface="Times New Roman"/>
                <a:ea typeface="Times New Roman"/>
                <a:cs typeface="Times New Roman"/>
                <a:sym typeface="Times New Roman"/>
              </a:rPr>
              <a:t> = 88.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4"/>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219" name="Google Shape;219;p24"/>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0" name="Google Shape;220;p24"/>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The Box Plot</a:t>
            </a:r>
            <a:endParaRPr/>
          </a:p>
        </p:txBody>
      </p:sp>
      <p:sp>
        <p:nvSpPr>
          <p:cNvPr id="221" name="Google Shape;221;p24"/>
          <p:cNvSpPr txBox="1"/>
          <p:nvPr/>
        </p:nvSpPr>
        <p:spPr>
          <a:xfrm>
            <a:off x="685800" y="1752600"/>
            <a:ext cx="7848600" cy="30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A </a:t>
            </a:r>
            <a:r>
              <a:rPr b="1" i="0" lang="en-US" sz="3200" u="none">
                <a:solidFill>
                  <a:schemeClr val="dk1"/>
                </a:solidFill>
                <a:latin typeface="Times New Roman"/>
                <a:ea typeface="Times New Roman"/>
                <a:cs typeface="Times New Roman"/>
                <a:sym typeface="Times New Roman"/>
              </a:rPr>
              <a:t>box plot</a:t>
            </a:r>
            <a:r>
              <a:rPr b="0" i="0" lang="en-US" sz="3200" u="none">
                <a:solidFill>
                  <a:schemeClr val="dk1"/>
                </a:solidFill>
                <a:latin typeface="Times New Roman"/>
                <a:ea typeface="Times New Roman"/>
                <a:cs typeface="Times New Roman"/>
                <a:sym typeface="Times New Roman"/>
              </a:rPr>
              <a:t>, or </a:t>
            </a:r>
            <a:r>
              <a:rPr b="1" i="0" lang="en-US" sz="3200" u="none">
                <a:solidFill>
                  <a:schemeClr val="dk1"/>
                </a:solidFill>
                <a:latin typeface="Times New Roman"/>
                <a:ea typeface="Times New Roman"/>
                <a:cs typeface="Times New Roman"/>
                <a:sym typeface="Times New Roman"/>
              </a:rPr>
              <a:t>box-and-whisker plot</a:t>
            </a:r>
            <a:r>
              <a:rPr b="0" i="0" lang="en-US" sz="3200" u="none">
                <a:solidFill>
                  <a:schemeClr val="dk1"/>
                </a:solidFill>
                <a:latin typeface="Times New Roman"/>
                <a:ea typeface="Times New Roman"/>
                <a:cs typeface="Times New Roman"/>
                <a:sym typeface="Times New Roman"/>
              </a:rPr>
              <a:t>, involves the median (a measure of central tendency), the range (a measure of dispersion), and the first and third quartiles (measures of position), all incorporated into a simple visual display.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7"/>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62" name="Google Shape;62;p7"/>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3" name="Google Shape;63;p7"/>
          <p:cNvSpPr txBox="1"/>
          <p:nvPr>
            <p:ph type="title"/>
          </p:nvPr>
        </p:nvSpPr>
        <p:spPr>
          <a:xfrm>
            <a:off x="228600" y="304800"/>
            <a:ext cx="87630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Chapter 13: Statistics</a:t>
            </a:r>
            <a:endParaRPr/>
          </a:p>
        </p:txBody>
      </p:sp>
      <p:sp>
        <p:nvSpPr>
          <p:cNvPr id="64" name="Google Shape;64;p7"/>
          <p:cNvSpPr txBox="1"/>
          <p:nvPr>
            <p:ph idx="1" type="body"/>
          </p:nvPr>
        </p:nvSpPr>
        <p:spPr>
          <a:xfrm>
            <a:off x="381000" y="1752600"/>
            <a:ext cx="83820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13.1 	Visual Displays of Data</a:t>
            </a:r>
            <a:endParaRPr/>
          </a:p>
          <a:p>
            <a:pPr indent="-342900" lvl="0" marL="342900" marR="0" rtl="0" algn="l">
              <a:lnSpc>
                <a:spcPct val="100000"/>
              </a:lnSpc>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13.2 	Measures of Central Tendency </a:t>
            </a:r>
            <a:endParaRPr/>
          </a:p>
          <a:p>
            <a:pPr indent="-342900" lvl="0" marL="342900" marR="0" rtl="0" algn="l">
              <a:lnSpc>
                <a:spcPct val="100000"/>
              </a:lnSpc>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13.3 	Measures of Dispersion</a:t>
            </a:r>
            <a:endParaRPr/>
          </a:p>
          <a:p>
            <a:pPr indent="-342900" lvl="0" marL="342900" marR="0" rtl="0" algn="l">
              <a:lnSpc>
                <a:spcPct val="100000"/>
              </a:lnSpc>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13.4 	Measures of Position</a:t>
            </a:r>
            <a:endParaRPr/>
          </a:p>
          <a:p>
            <a:pPr indent="-342900" lvl="0" marL="342900" marR="0" rtl="0" algn="l">
              <a:lnSpc>
                <a:spcPct val="100000"/>
              </a:lnSpc>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13.5  The Normal Distribution</a:t>
            </a:r>
            <a:endParaRPr/>
          </a:p>
          <a:p>
            <a:pPr indent="-342900" lvl="0" marL="342900" marR="0" rtl="0" algn="l">
              <a:lnSpc>
                <a:spcPct val="100000"/>
              </a:lnSpc>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13.6  Regression and Correlation</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5"/>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227" name="Google Shape;227;p25"/>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8" name="Google Shape;228;p25"/>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The Box Plot</a:t>
            </a:r>
            <a:endParaRPr/>
          </a:p>
        </p:txBody>
      </p:sp>
      <p:sp>
        <p:nvSpPr>
          <p:cNvPr id="229" name="Google Shape;229;p25"/>
          <p:cNvSpPr txBox="1"/>
          <p:nvPr/>
        </p:nvSpPr>
        <p:spPr>
          <a:xfrm>
            <a:off x="685800" y="1752600"/>
            <a:ext cx="7772400" cy="399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For a given set of data, a </a:t>
            </a:r>
            <a:r>
              <a:rPr b="1" i="0" lang="en-US" sz="3200" u="none">
                <a:solidFill>
                  <a:schemeClr val="dk1"/>
                </a:solidFill>
                <a:latin typeface="Times New Roman"/>
                <a:ea typeface="Times New Roman"/>
                <a:cs typeface="Times New Roman"/>
                <a:sym typeface="Times New Roman"/>
              </a:rPr>
              <a:t>box plot</a:t>
            </a:r>
            <a:r>
              <a:rPr b="0" i="0" lang="en-US" sz="3200" u="none">
                <a:solidFill>
                  <a:schemeClr val="dk1"/>
                </a:solidFill>
                <a:latin typeface="Times New Roman"/>
                <a:ea typeface="Times New Roman"/>
                <a:cs typeface="Times New Roman"/>
                <a:sym typeface="Times New Roman"/>
              </a:rPr>
              <a:t> (or </a:t>
            </a:r>
            <a:r>
              <a:rPr b="1" i="0" lang="en-US" sz="3200" u="none">
                <a:solidFill>
                  <a:schemeClr val="dk1"/>
                </a:solidFill>
                <a:latin typeface="Times New Roman"/>
                <a:ea typeface="Times New Roman"/>
                <a:cs typeface="Times New Roman"/>
                <a:sym typeface="Times New Roman"/>
              </a:rPr>
              <a:t>box-and-whisker plot</a:t>
            </a:r>
            <a:r>
              <a:rPr b="0" i="0" lang="en-US" sz="3200" u="none">
                <a:solidFill>
                  <a:schemeClr val="dk1"/>
                </a:solidFill>
                <a:latin typeface="Times New Roman"/>
                <a:ea typeface="Times New Roman"/>
                <a:cs typeface="Times New Roman"/>
                <a:sym typeface="Times New Roman"/>
              </a:rPr>
              <a:t>) consists of a rectangular box positioned above a numerical scale, extending from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to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3</a:t>
            </a:r>
            <a:r>
              <a:rPr b="0" i="0" lang="en-US" sz="3200" u="none">
                <a:solidFill>
                  <a:schemeClr val="dk1"/>
                </a:solidFill>
                <a:latin typeface="Times New Roman"/>
                <a:ea typeface="Times New Roman"/>
                <a:cs typeface="Times New Roman"/>
                <a:sym typeface="Times New Roman"/>
              </a:rPr>
              <a:t>, with the value of </a:t>
            </a:r>
            <a:r>
              <a:rPr b="0" i="1" lang="en-US" sz="3200" u="none">
                <a:solidFill>
                  <a:schemeClr val="dk1"/>
                </a:solidFill>
                <a:latin typeface="Times New Roman"/>
                <a:ea typeface="Times New Roman"/>
                <a:cs typeface="Times New Roman"/>
                <a:sym typeface="Times New Roman"/>
              </a:rPr>
              <a:t>Q</a:t>
            </a:r>
            <a:r>
              <a:rPr b="0"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(the median) indicated within the box, and with “whiskers” (line segments) extending to the left and right from the box out to the minimum and maximum data items.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6"/>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235" name="Google Shape;235;p26"/>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6" name="Google Shape;236;p26"/>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a:t>
            </a:r>
            <a:endParaRPr/>
          </a:p>
        </p:txBody>
      </p:sp>
      <p:graphicFrame>
        <p:nvGraphicFramePr>
          <p:cNvPr id="237" name="Google Shape;237;p26"/>
          <p:cNvGraphicFramePr/>
          <p:nvPr/>
        </p:nvGraphicFramePr>
        <p:xfrm>
          <a:off x="2590800" y="2819400"/>
          <a:ext cx="3000000" cy="3000000"/>
        </p:xfrm>
        <a:graphic>
          <a:graphicData uri="http://schemas.openxmlformats.org/drawingml/2006/table">
            <a:tbl>
              <a:tblPr>
                <a:noFill/>
                <a:tableStyleId>{74B667E7-EB2B-4618-837E-73CD3300FEA7}</a:tableStyleId>
              </a:tblPr>
              <a:tblGrid>
                <a:gridCol w="628650"/>
                <a:gridCol w="356235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5    8</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0    7    8    9    9</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tcPr>
                </a:tc>
              </a:tr>
              <a:tr h="549275">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3</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2    6    6    7    </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tcPr>
                </a:tc>
              </a:tr>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4</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0    2    2    7    9</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tcPr>
                </a:tc>
              </a:tr>
              <a:tr h="1030275">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5</a:t>
                      </a:r>
                      <a:endParaRPr/>
                    </a:p>
                    <a:p>
                      <a:pPr indent="0" lvl="0" marL="0" marR="0" rtl="0" algn="ctr">
                        <a:lnSpc>
                          <a:spcPct val="10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6</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1    5    6       </a:t>
                      </a:r>
                      <a:endParaRPr/>
                    </a:p>
                    <a:p>
                      <a:pPr indent="0" lvl="0" marL="0" marR="0" rtl="0" algn="l">
                        <a:lnSpc>
                          <a:spcPct val="10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6    </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bl>
          </a:graphicData>
        </a:graphic>
      </p:graphicFrame>
      <p:sp>
        <p:nvSpPr>
          <p:cNvPr id="238" name="Google Shape;238;p26"/>
          <p:cNvSpPr txBox="1"/>
          <p:nvPr/>
        </p:nvSpPr>
        <p:spPr>
          <a:xfrm>
            <a:off x="609600" y="1752600"/>
            <a:ext cx="8001000" cy="9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Construct a box plot for the weekly study times data shown below.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7"/>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244" name="Google Shape;244;p27"/>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5" name="Google Shape;245;p27"/>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a:t>
            </a:r>
            <a:endParaRPr/>
          </a:p>
        </p:txBody>
      </p:sp>
      <p:sp>
        <p:nvSpPr>
          <p:cNvPr id="246" name="Google Shape;246;p27"/>
          <p:cNvSpPr txBox="1"/>
          <p:nvPr/>
        </p:nvSpPr>
        <p:spPr>
          <a:xfrm>
            <a:off x="685800" y="2286000"/>
            <a:ext cx="73914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minimum and maximum items are 15 and 66.</a:t>
            </a:r>
            <a:endParaRPr/>
          </a:p>
        </p:txBody>
      </p:sp>
      <p:sp>
        <p:nvSpPr>
          <p:cNvPr id="247" name="Google Shape;247;p27"/>
          <p:cNvSpPr/>
          <p:nvPr/>
        </p:nvSpPr>
        <p:spPr>
          <a:xfrm>
            <a:off x="2743200" y="2971800"/>
            <a:ext cx="2209800" cy="10668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48" name="Google Shape;248;p27"/>
          <p:cNvCxnSpPr/>
          <p:nvPr/>
        </p:nvCxnSpPr>
        <p:spPr>
          <a:xfrm>
            <a:off x="685800" y="4648200"/>
            <a:ext cx="6934200" cy="0"/>
          </a:xfrm>
          <a:prstGeom prst="straightConnector1">
            <a:avLst/>
          </a:prstGeom>
          <a:noFill/>
          <a:ln cap="flat" cmpd="sng" w="25400">
            <a:solidFill>
              <a:schemeClr val="dk1"/>
            </a:solidFill>
            <a:prstDash val="solid"/>
            <a:miter lim="800000"/>
            <a:headEnd len="med" w="med" type="none"/>
            <a:tailEnd len="med" w="med" type="none"/>
          </a:ln>
        </p:spPr>
      </p:cxnSp>
      <p:cxnSp>
        <p:nvCxnSpPr>
          <p:cNvPr id="249" name="Google Shape;249;p27"/>
          <p:cNvCxnSpPr/>
          <p:nvPr/>
        </p:nvCxnSpPr>
        <p:spPr>
          <a:xfrm>
            <a:off x="3733800" y="44958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250" name="Google Shape;250;p27"/>
          <p:cNvSpPr txBox="1"/>
          <p:nvPr/>
        </p:nvSpPr>
        <p:spPr>
          <a:xfrm>
            <a:off x="3429000" y="4800600"/>
            <a:ext cx="12192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36.5</a:t>
            </a:r>
            <a:endParaRPr/>
          </a:p>
        </p:txBody>
      </p:sp>
      <p:cxnSp>
        <p:nvCxnSpPr>
          <p:cNvPr id="251" name="Google Shape;251;p27"/>
          <p:cNvCxnSpPr/>
          <p:nvPr/>
        </p:nvCxnSpPr>
        <p:spPr>
          <a:xfrm>
            <a:off x="4953000" y="44958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252" name="Google Shape;252;p27"/>
          <p:cNvSpPr txBox="1"/>
          <p:nvPr/>
        </p:nvSpPr>
        <p:spPr>
          <a:xfrm>
            <a:off x="4648200" y="4800600"/>
            <a:ext cx="12192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48</a:t>
            </a:r>
            <a:endParaRPr/>
          </a:p>
        </p:txBody>
      </p:sp>
      <p:sp>
        <p:nvSpPr>
          <p:cNvPr id="253" name="Google Shape;253;p27"/>
          <p:cNvSpPr txBox="1"/>
          <p:nvPr/>
        </p:nvSpPr>
        <p:spPr>
          <a:xfrm>
            <a:off x="2286000" y="4800600"/>
            <a:ext cx="12192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28.5</a:t>
            </a:r>
            <a:endParaRPr/>
          </a:p>
        </p:txBody>
      </p:sp>
      <p:cxnSp>
        <p:nvCxnSpPr>
          <p:cNvPr id="254" name="Google Shape;254;p27"/>
          <p:cNvCxnSpPr/>
          <p:nvPr/>
        </p:nvCxnSpPr>
        <p:spPr>
          <a:xfrm>
            <a:off x="2743200" y="44958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55" name="Google Shape;255;p27"/>
          <p:cNvCxnSpPr/>
          <p:nvPr/>
        </p:nvCxnSpPr>
        <p:spPr>
          <a:xfrm>
            <a:off x="3733800" y="2971800"/>
            <a:ext cx="0" cy="1066800"/>
          </a:xfrm>
          <a:prstGeom prst="straightConnector1">
            <a:avLst/>
          </a:prstGeom>
          <a:noFill/>
          <a:ln cap="flat" cmpd="sng" w="25400">
            <a:solidFill>
              <a:schemeClr val="dk1"/>
            </a:solidFill>
            <a:prstDash val="solid"/>
            <a:miter lim="800000"/>
            <a:headEnd len="med" w="med" type="none"/>
            <a:tailEnd len="med" w="med" type="none"/>
          </a:ln>
        </p:spPr>
      </p:cxnSp>
      <p:cxnSp>
        <p:nvCxnSpPr>
          <p:cNvPr id="256" name="Google Shape;256;p27"/>
          <p:cNvCxnSpPr/>
          <p:nvPr/>
        </p:nvCxnSpPr>
        <p:spPr>
          <a:xfrm>
            <a:off x="4953000" y="3505200"/>
            <a:ext cx="1752600" cy="0"/>
          </a:xfrm>
          <a:prstGeom prst="straightConnector1">
            <a:avLst/>
          </a:prstGeom>
          <a:noFill/>
          <a:ln cap="flat" cmpd="sng" w="25400">
            <a:solidFill>
              <a:schemeClr val="dk1"/>
            </a:solidFill>
            <a:prstDash val="solid"/>
            <a:miter lim="800000"/>
            <a:headEnd len="med" w="med" type="none"/>
            <a:tailEnd len="med" w="med" type="none"/>
          </a:ln>
        </p:spPr>
      </p:cxnSp>
      <p:sp>
        <p:nvSpPr>
          <p:cNvPr id="257" name="Google Shape;257;p27"/>
          <p:cNvSpPr txBox="1"/>
          <p:nvPr/>
        </p:nvSpPr>
        <p:spPr>
          <a:xfrm>
            <a:off x="6477000" y="4800600"/>
            <a:ext cx="7620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66</a:t>
            </a:r>
            <a:endParaRPr/>
          </a:p>
        </p:txBody>
      </p:sp>
      <p:cxnSp>
        <p:nvCxnSpPr>
          <p:cNvPr id="258" name="Google Shape;258;p27"/>
          <p:cNvCxnSpPr/>
          <p:nvPr/>
        </p:nvCxnSpPr>
        <p:spPr>
          <a:xfrm>
            <a:off x="6705600" y="44958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259" name="Google Shape;259;p27"/>
          <p:cNvCxnSpPr/>
          <p:nvPr/>
        </p:nvCxnSpPr>
        <p:spPr>
          <a:xfrm>
            <a:off x="1447800" y="4495800"/>
            <a:ext cx="0" cy="304800"/>
          </a:xfrm>
          <a:prstGeom prst="straightConnector1">
            <a:avLst/>
          </a:prstGeom>
          <a:noFill/>
          <a:ln cap="flat" cmpd="sng" w="9525">
            <a:solidFill>
              <a:schemeClr val="dk1"/>
            </a:solidFill>
            <a:prstDash val="solid"/>
            <a:miter lim="800000"/>
            <a:headEnd len="med" w="med" type="none"/>
            <a:tailEnd len="med" w="med" type="none"/>
          </a:ln>
        </p:spPr>
      </p:cxnSp>
      <p:sp>
        <p:nvSpPr>
          <p:cNvPr id="260" name="Google Shape;260;p27"/>
          <p:cNvSpPr txBox="1"/>
          <p:nvPr/>
        </p:nvSpPr>
        <p:spPr>
          <a:xfrm>
            <a:off x="1143000" y="4800600"/>
            <a:ext cx="12192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15</a:t>
            </a:r>
            <a:endParaRPr/>
          </a:p>
        </p:txBody>
      </p:sp>
      <p:cxnSp>
        <p:nvCxnSpPr>
          <p:cNvPr id="261" name="Google Shape;261;p27"/>
          <p:cNvCxnSpPr/>
          <p:nvPr/>
        </p:nvCxnSpPr>
        <p:spPr>
          <a:xfrm rot="10800000">
            <a:off x="1447800" y="3505200"/>
            <a:ext cx="1295400" cy="0"/>
          </a:xfrm>
          <a:prstGeom prst="straightConnector1">
            <a:avLst/>
          </a:prstGeom>
          <a:noFill/>
          <a:ln cap="flat" cmpd="sng" w="25400">
            <a:solidFill>
              <a:schemeClr val="dk1"/>
            </a:solidFill>
            <a:prstDash val="solid"/>
            <a:miter lim="800000"/>
            <a:headEnd len="med" w="med" type="none"/>
            <a:tailEnd len="med" w="med" type="none"/>
          </a:ln>
        </p:spPr>
      </p:cxnSp>
      <p:sp>
        <p:nvSpPr>
          <p:cNvPr id="262" name="Google Shape;262;p27"/>
          <p:cNvSpPr txBox="1"/>
          <p:nvPr/>
        </p:nvSpPr>
        <p:spPr>
          <a:xfrm>
            <a:off x="685800" y="1676400"/>
            <a:ext cx="3886200" cy="64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C2C3A"/>
              </a:buClr>
              <a:buSzPts val="3600"/>
              <a:buFont typeface="Times New Roman"/>
              <a:buNone/>
            </a:pPr>
            <a:r>
              <a:rPr b="0" i="0" lang="en-US" sz="3600" u="none">
                <a:solidFill>
                  <a:srgbClr val="BC2C3A"/>
                </a:solidFill>
                <a:latin typeface="Times New Roman"/>
                <a:ea typeface="Times New Roman"/>
                <a:cs typeface="Times New Roman"/>
                <a:sym typeface="Times New Roman"/>
              </a:rPr>
              <a:t>Solution</a:t>
            </a:r>
            <a:endParaRPr/>
          </a:p>
        </p:txBody>
      </p:sp>
      <p:sp>
        <p:nvSpPr>
          <p:cNvPr id="263" name="Google Shape;263;p27"/>
          <p:cNvSpPr txBox="1"/>
          <p:nvPr/>
        </p:nvSpPr>
        <p:spPr>
          <a:xfrm>
            <a:off x="2362200" y="5257800"/>
            <a:ext cx="7620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Q</a:t>
            </a:r>
            <a:r>
              <a:rPr b="0" baseline="-25000" i="0" lang="en-US" sz="2800" u="none">
                <a:solidFill>
                  <a:schemeClr val="dk1"/>
                </a:solidFill>
                <a:latin typeface="Times New Roman"/>
                <a:ea typeface="Times New Roman"/>
                <a:cs typeface="Times New Roman"/>
                <a:sym typeface="Times New Roman"/>
              </a:rPr>
              <a:t>1</a:t>
            </a:r>
            <a:endParaRPr/>
          </a:p>
        </p:txBody>
      </p:sp>
      <p:sp>
        <p:nvSpPr>
          <p:cNvPr id="264" name="Google Shape;264;p27"/>
          <p:cNvSpPr txBox="1"/>
          <p:nvPr/>
        </p:nvSpPr>
        <p:spPr>
          <a:xfrm>
            <a:off x="3505200" y="5257800"/>
            <a:ext cx="7620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Q</a:t>
            </a:r>
            <a:r>
              <a:rPr b="0" baseline="-25000" i="0" lang="en-US" sz="2800" u="none">
                <a:solidFill>
                  <a:schemeClr val="dk1"/>
                </a:solidFill>
                <a:latin typeface="Times New Roman"/>
                <a:ea typeface="Times New Roman"/>
                <a:cs typeface="Times New Roman"/>
                <a:sym typeface="Times New Roman"/>
              </a:rPr>
              <a:t>2</a:t>
            </a:r>
            <a:endParaRPr/>
          </a:p>
        </p:txBody>
      </p:sp>
      <p:sp>
        <p:nvSpPr>
          <p:cNvPr id="265" name="Google Shape;265;p27"/>
          <p:cNvSpPr txBox="1"/>
          <p:nvPr/>
        </p:nvSpPr>
        <p:spPr>
          <a:xfrm>
            <a:off x="4648200" y="5257800"/>
            <a:ext cx="7620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Q</a:t>
            </a:r>
            <a:r>
              <a:rPr b="0" baseline="-25000" i="0" lang="en-US" sz="2800" u="none">
                <a:solidFill>
                  <a:schemeClr val="dk1"/>
                </a:solidFill>
                <a:latin typeface="Times New Roman"/>
                <a:ea typeface="Times New Roman"/>
                <a:cs typeface="Times New Roman"/>
                <a:sym typeface="Times New Roman"/>
              </a:rPr>
              <a:t>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8"/>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72" name="Google Shape;72;p8"/>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3" name="Google Shape;73;p8"/>
          <p:cNvSpPr txBox="1"/>
          <p:nvPr/>
        </p:nvSpPr>
        <p:spPr>
          <a:xfrm>
            <a:off x="152400" y="152400"/>
            <a:ext cx="3429000" cy="1143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5400"/>
              <a:buFont typeface="Arial"/>
              <a:buNone/>
            </a:pPr>
            <a:r>
              <a:rPr b="0" i="0" lang="en-US" sz="5400" u="none">
                <a:solidFill>
                  <a:schemeClr val="lt1"/>
                </a:solidFill>
                <a:latin typeface="Arial"/>
                <a:ea typeface="Arial"/>
                <a:cs typeface="Arial"/>
                <a:sym typeface="Arial"/>
              </a:rPr>
              <a:t>Chapter  1</a:t>
            </a:r>
            <a:endParaRPr/>
          </a:p>
        </p:txBody>
      </p:sp>
      <p:sp>
        <p:nvSpPr>
          <p:cNvPr id="74" name="Google Shape;74;p8"/>
          <p:cNvSpPr txBox="1"/>
          <p:nvPr>
            <p:ph idx="4294967295" type="title"/>
          </p:nvPr>
        </p:nvSpPr>
        <p:spPr>
          <a:xfrm>
            <a:off x="228600" y="304800"/>
            <a:ext cx="72390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5400"/>
              <a:buFont typeface="Arial"/>
              <a:buNone/>
            </a:pPr>
            <a:r>
              <a:rPr b="0" i="0" lang="en-US" sz="5400" u="none">
                <a:solidFill>
                  <a:schemeClr val="lt1"/>
                </a:solidFill>
                <a:latin typeface="Arial"/>
                <a:ea typeface="Arial"/>
                <a:cs typeface="Arial"/>
                <a:sym typeface="Arial"/>
              </a:rPr>
              <a:t>Chapter  1</a:t>
            </a:r>
            <a:endParaRPr/>
          </a:p>
        </p:txBody>
      </p:sp>
      <p:sp>
        <p:nvSpPr>
          <p:cNvPr id="75" name="Google Shape;75;p8"/>
          <p:cNvSpPr txBox="1"/>
          <p:nvPr/>
        </p:nvSpPr>
        <p:spPr>
          <a:xfrm>
            <a:off x="1676400" y="2438400"/>
            <a:ext cx="5889600" cy="131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C0484"/>
              </a:buClr>
              <a:buSzPts val="8000"/>
              <a:buFont typeface="Arial"/>
              <a:buNone/>
            </a:pPr>
            <a:r>
              <a:rPr b="0" i="0" lang="en-US" sz="8000" u="none">
                <a:solidFill>
                  <a:srgbClr val="AC0484"/>
                </a:solidFill>
                <a:latin typeface="Arial"/>
                <a:ea typeface="Arial"/>
                <a:cs typeface="Arial"/>
                <a:sym typeface="Arial"/>
              </a:rPr>
              <a:t>Section 13-4</a:t>
            </a:r>
            <a:endParaRPr/>
          </a:p>
        </p:txBody>
      </p:sp>
      <p:pic>
        <p:nvPicPr>
          <p:cNvPr id="76" name="Google Shape;76;p8"/>
          <p:cNvPicPr preferRelativeResize="0"/>
          <p:nvPr>
            <p:ph idx="4294967295" type="body"/>
          </p:nvPr>
        </p:nvPicPr>
        <p:blipFill rotWithShape="1">
          <a:blip r:embed="rId3">
            <a:alphaModFix/>
          </a:blip>
          <a:srcRect b="0" l="0" r="0" t="0"/>
          <a:stretch/>
        </p:blipFill>
        <p:spPr>
          <a:xfrm>
            <a:off x="-119062" y="-76200"/>
            <a:ext cx="9263100" cy="2590800"/>
          </a:xfrm>
          <a:prstGeom prst="rect">
            <a:avLst/>
          </a:prstGeom>
          <a:noFill/>
          <a:ln>
            <a:noFill/>
          </a:ln>
        </p:spPr>
      </p:pic>
      <p:sp>
        <p:nvSpPr>
          <p:cNvPr id="77" name="Google Shape;77;p8"/>
          <p:cNvSpPr/>
          <p:nvPr/>
        </p:nvSpPr>
        <p:spPr>
          <a:xfrm>
            <a:off x="-76200" y="2514600"/>
            <a:ext cx="3810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 name="Google Shape;78;p8"/>
          <p:cNvSpPr txBox="1"/>
          <p:nvPr/>
        </p:nvSpPr>
        <p:spPr>
          <a:xfrm>
            <a:off x="457200" y="4191000"/>
            <a:ext cx="8229600" cy="70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C0484"/>
              </a:buClr>
              <a:buSzPts val="4000"/>
              <a:buFont typeface="Times New Roman"/>
              <a:buNone/>
            </a:pPr>
            <a:r>
              <a:rPr b="0" i="0" lang="en-US" sz="4000" u="none">
                <a:solidFill>
                  <a:srgbClr val="AC0484"/>
                </a:solidFill>
                <a:latin typeface="Times New Roman"/>
                <a:ea typeface="Times New Roman"/>
                <a:cs typeface="Times New Roman"/>
                <a:sym typeface="Times New Roman"/>
              </a:rPr>
              <a:t>Measures of Position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9"/>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84" name="Google Shape;84;p9"/>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5" name="Google Shape;85;p9"/>
          <p:cNvSpPr txBox="1"/>
          <p:nvPr>
            <p:ph type="title"/>
          </p:nvPr>
        </p:nvSpPr>
        <p:spPr>
          <a:xfrm>
            <a:off x="228600" y="304800"/>
            <a:ext cx="8610600" cy="106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Measures of Position</a:t>
            </a:r>
            <a:endParaRPr/>
          </a:p>
        </p:txBody>
      </p:sp>
      <p:pic>
        <p:nvPicPr>
          <p:cNvPr id="86" name="Google Shape;86;p9"/>
          <p:cNvPicPr preferRelativeResize="0"/>
          <p:nvPr/>
        </p:nvPicPr>
        <p:blipFill rotWithShape="1">
          <a:blip r:embed="rId3">
            <a:alphaModFix/>
          </a:blip>
          <a:srcRect b="0" l="0" r="0" t="0"/>
          <a:stretch/>
        </p:blipFill>
        <p:spPr>
          <a:xfrm>
            <a:off x="3009900" y="1828800"/>
            <a:ext cx="914401" cy="371475"/>
          </a:xfrm>
          <a:prstGeom prst="rect">
            <a:avLst/>
          </a:prstGeom>
          <a:noFill/>
          <a:ln>
            <a:noFill/>
          </a:ln>
        </p:spPr>
      </p:pic>
      <p:sp>
        <p:nvSpPr>
          <p:cNvPr id="87" name="Google Shape;87;p9"/>
          <p:cNvSpPr txBox="1"/>
          <p:nvPr>
            <p:ph idx="1" type="body"/>
          </p:nvPr>
        </p:nvSpPr>
        <p:spPr>
          <a:xfrm>
            <a:off x="304800" y="1752600"/>
            <a:ext cx="7924800" cy="3962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a:t>
            </a:r>
            <a:r>
              <a:rPr b="0" i="1" lang="en-US" sz="3200" u="none">
                <a:solidFill>
                  <a:schemeClr val="dk1"/>
                </a:solidFill>
                <a:latin typeface="Times New Roman"/>
                <a:ea typeface="Times New Roman"/>
                <a:cs typeface="Times New Roman"/>
                <a:sym typeface="Times New Roman"/>
              </a:rPr>
              <a:t>z</a:t>
            </a:r>
            <a:r>
              <a:rPr b="0" i="0" lang="en-US" sz="3200" u="none">
                <a:solidFill>
                  <a:schemeClr val="dk1"/>
                </a:solidFill>
                <a:latin typeface="Times New Roman"/>
                <a:ea typeface="Times New Roman"/>
                <a:cs typeface="Times New Roman"/>
                <a:sym typeface="Times New Roman"/>
              </a:rPr>
              <a:t>-Score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Percentiles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Deciles and Quartiles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Box Plot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0"/>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93" name="Google Shape;93;p10"/>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4" name="Google Shape;94;p10"/>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Measures of Position</a:t>
            </a:r>
            <a:endParaRPr/>
          </a:p>
        </p:txBody>
      </p:sp>
      <p:sp>
        <p:nvSpPr>
          <p:cNvPr id="95" name="Google Shape;95;p10"/>
          <p:cNvSpPr txBox="1"/>
          <p:nvPr/>
        </p:nvSpPr>
        <p:spPr>
          <a:xfrm>
            <a:off x="685800" y="1676400"/>
            <a:ext cx="7848600" cy="350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In some cases we are interested in certain individual items in the data set, rather than in the set as a whole.  We need a way of measuring how an item fits into the collection, how it compares to other items in the collection, or even how it compares to another item in another collection.  There are several common ways of creating such measures and they are usually called </a:t>
            </a:r>
            <a:r>
              <a:rPr b="1" i="0" lang="en-US" sz="2800" u="none">
                <a:solidFill>
                  <a:schemeClr val="dk1"/>
                </a:solidFill>
                <a:latin typeface="Times New Roman"/>
                <a:ea typeface="Times New Roman"/>
                <a:cs typeface="Times New Roman"/>
                <a:sym typeface="Times New Roman"/>
              </a:rPr>
              <a:t>measures of position</a:t>
            </a:r>
            <a:r>
              <a:rPr b="0" i="0" lang="en-US" sz="28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1"/>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01" name="Google Shape;101;p11"/>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2" name="Google Shape;102;p11"/>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The </a:t>
            </a:r>
            <a:r>
              <a:rPr b="0" i="1" lang="en-US" sz="4000" u="none">
                <a:solidFill>
                  <a:srgbClr val="BC2C3A"/>
                </a:solidFill>
                <a:latin typeface="Arial"/>
                <a:ea typeface="Arial"/>
                <a:cs typeface="Arial"/>
                <a:sym typeface="Arial"/>
              </a:rPr>
              <a:t>z</a:t>
            </a:r>
            <a:r>
              <a:rPr b="0" i="0" lang="en-US" sz="4000" u="none">
                <a:solidFill>
                  <a:srgbClr val="BC2C3A"/>
                </a:solidFill>
                <a:latin typeface="Arial"/>
                <a:ea typeface="Arial"/>
                <a:cs typeface="Arial"/>
                <a:sym typeface="Arial"/>
              </a:rPr>
              <a:t>-Score</a:t>
            </a:r>
            <a:endParaRPr/>
          </a:p>
        </p:txBody>
      </p:sp>
      <p:sp>
        <p:nvSpPr>
          <p:cNvPr id="103" name="Google Shape;103;p11"/>
          <p:cNvSpPr txBox="1"/>
          <p:nvPr/>
        </p:nvSpPr>
        <p:spPr>
          <a:xfrm>
            <a:off x="685800" y="1828800"/>
            <a:ext cx="7162800" cy="15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If </a:t>
            </a:r>
            <a:r>
              <a:rPr b="0" i="1" lang="en-US" sz="3200" u="none">
                <a:solidFill>
                  <a:schemeClr val="dk1"/>
                </a:solidFill>
                <a:latin typeface="Times New Roman"/>
                <a:ea typeface="Times New Roman"/>
                <a:cs typeface="Times New Roman"/>
                <a:sym typeface="Times New Roman"/>
              </a:rPr>
              <a:t>x </a:t>
            </a:r>
            <a:r>
              <a:rPr b="0" i="0" lang="en-US" sz="3200" u="none">
                <a:solidFill>
                  <a:schemeClr val="dk1"/>
                </a:solidFill>
                <a:latin typeface="Times New Roman"/>
                <a:ea typeface="Times New Roman"/>
                <a:cs typeface="Times New Roman"/>
                <a:sym typeface="Times New Roman"/>
              </a:rPr>
              <a:t>is a data item in a sample with mean       and standard deviation </a:t>
            </a:r>
            <a:r>
              <a:rPr b="0" i="1" lang="en-US" sz="3200" u="none">
                <a:solidFill>
                  <a:schemeClr val="dk1"/>
                </a:solidFill>
                <a:latin typeface="Times New Roman"/>
                <a:ea typeface="Times New Roman"/>
                <a:cs typeface="Times New Roman"/>
                <a:sym typeface="Times New Roman"/>
              </a:rPr>
              <a:t>s</a:t>
            </a:r>
            <a:r>
              <a:rPr b="0" i="0" lang="en-US" sz="3200" u="none">
                <a:solidFill>
                  <a:schemeClr val="dk1"/>
                </a:solidFill>
                <a:latin typeface="Times New Roman"/>
                <a:ea typeface="Times New Roman"/>
                <a:cs typeface="Times New Roman"/>
                <a:sym typeface="Times New Roman"/>
              </a:rPr>
              <a:t>, then the </a:t>
            </a:r>
            <a:r>
              <a:rPr b="1" i="1" lang="en-US" sz="3200" u="none">
                <a:solidFill>
                  <a:schemeClr val="dk1"/>
                </a:solidFill>
                <a:latin typeface="Times New Roman"/>
                <a:ea typeface="Times New Roman"/>
                <a:cs typeface="Times New Roman"/>
                <a:sym typeface="Times New Roman"/>
              </a:rPr>
              <a:t>z</a:t>
            </a:r>
            <a:r>
              <a:rPr b="1" i="0" lang="en-US" sz="3200" u="none">
                <a:solidFill>
                  <a:schemeClr val="dk1"/>
                </a:solidFill>
                <a:latin typeface="Times New Roman"/>
                <a:ea typeface="Times New Roman"/>
                <a:cs typeface="Times New Roman"/>
                <a:sym typeface="Times New Roman"/>
              </a:rPr>
              <a:t>-score</a:t>
            </a:r>
            <a:r>
              <a:rPr b="0" i="0" lang="en-US" sz="3200" u="none">
                <a:solidFill>
                  <a:schemeClr val="dk1"/>
                </a:solidFill>
                <a:latin typeface="Times New Roman"/>
                <a:ea typeface="Times New Roman"/>
                <a:cs typeface="Times New Roman"/>
                <a:sym typeface="Times New Roman"/>
              </a:rPr>
              <a:t> of </a:t>
            </a:r>
            <a:r>
              <a:rPr b="0" i="1" lang="en-US" sz="3200" u="none">
                <a:solidFill>
                  <a:schemeClr val="dk1"/>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is given by</a:t>
            </a:r>
            <a:endParaRPr/>
          </a:p>
        </p:txBody>
      </p:sp>
      <p:pic>
        <p:nvPicPr>
          <p:cNvPr id="104" name="Google Shape;104;p11"/>
          <p:cNvPicPr preferRelativeResize="0"/>
          <p:nvPr/>
        </p:nvPicPr>
        <p:blipFill rotWithShape="1">
          <a:blip r:embed="rId3">
            <a:alphaModFix/>
          </a:blip>
          <a:srcRect b="0" l="0" r="0" t="0"/>
          <a:stretch/>
        </p:blipFill>
        <p:spPr>
          <a:xfrm>
            <a:off x="7391400" y="1981200"/>
            <a:ext cx="300037" cy="349250"/>
          </a:xfrm>
          <a:prstGeom prst="rect">
            <a:avLst/>
          </a:prstGeom>
          <a:noFill/>
          <a:ln>
            <a:noFill/>
          </a:ln>
        </p:spPr>
      </p:pic>
      <p:pic>
        <p:nvPicPr>
          <p:cNvPr id="105" name="Google Shape;105;p11"/>
          <p:cNvPicPr preferRelativeResize="0"/>
          <p:nvPr/>
        </p:nvPicPr>
        <p:blipFill rotWithShape="1">
          <a:blip r:embed="rId4">
            <a:alphaModFix/>
          </a:blip>
          <a:srcRect b="0" l="0" r="0" t="0"/>
          <a:stretch/>
        </p:blipFill>
        <p:spPr>
          <a:xfrm>
            <a:off x="3200400" y="3505200"/>
            <a:ext cx="1676401" cy="104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2"/>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11" name="Google Shape;111;p12"/>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2" name="Google Shape;112;p12"/>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Comparing with </a:t>
            </a:r>
            <a:r>
              <a:rPr b="0" i="1" lang="en-US" sz="4000" u="none">
                <a:solidFill>
                  <a:srgbClr val="BC2C3A"/>
                </a:solidFill>
                <a:latin typeface="Arial"/>
                <a:ea typeface="Arial"/>
                <a:cs typeface="Arial"/>
                <a:sym typeface="Arial"/>
              </a:rPr>
              <a:t>z</a:t>
            </a:r>
            <a:r>
              <a:rPr b="0" i="0" lang="en-US" sz="4000" u="none">
                <a:solidFill>
                  <a:srgbClr val="BC2C3A"/>
                </a:solidFill>
                <a:latin typeface="Arial"/>
                <a:ea typeface="Arial"/>
                <a:cs typeface="Arial"/>
                <a:sym typeface="Arial"/>
              </a:rPr>
              <a:t>-Scores</a:t>
            </a:r>
            <a:endParaRPr/>
          </a:p>
        </p:txBody>
      </p:sp>
      <p:sp>
        <p:nvSpPr>
          <p:cNvPr id="113" name="Google Shape;113;p12"/>
          <p:cNvSpPr txBox="1"/>
          <p:nvPr/>
        </p:nvSpPr>
        <p:spPr>
          <a:xfrm>
            <a:off x="685800" y="1676400"/>
            <a:ext cx="7543800" cy="18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Two students, who take different history classes, had exams on the same day.  Jen’s score was 83 while Joy’s score was 78.  Which student did relatively better, given the class data shown below?</a:t>
            </a:r>
            <a:endParaRPr/>
          </a:p>
        </p:txBody>
      </p:sp>
      <p:graphicFrame>
        <p:nvGraphicFramePr>
          <p:cNvPr id="114" name="Google Shape;114;p12"/>
          <p:cNvGraphicFramePr/>
          <p:nvPr/>
        </p:nvGraphicFramePr>
        <p:xfrm>
          <a:off x="1295400" y="3733800"/>
          <a:ext cx="3000000" cy="3000000"/>
        </p:xfrm>
        <a:graphic>
          <a:graphicData uri="http://schemas.openxmlformats.org/drawingml/2006/table">
            <a:tbl>
              <a:tblPr>
                <a:noFill/>
                <a:tableStyleId>{74B667E7-EB2B-4618-837E-73CD3300FEA7}</a:tableStyleId>
              </a:tblPr>
              <a:tblGrid>
                <a:gridCol w="4221150"/>
                <a:gridCol w="884225"/>
                <a:gridCol w="990600"/>
              </a:tblGrid>
              <a:tr h="730250">
                <a:tc>
                  <a:txBody>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Jen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Joy</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731825">
                <a:tc>
                  <a:txBody>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Class mean</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78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70</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Class standard deviation</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3"/>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20" name="Google Shape;120;p13"/>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1" name="Google Shape;121;p13"/>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Example: Comparing with </a:t>
            </a:r>
            <a:r>
              <a:rPr b="0" i="1" lang="en-US" sz="4000" u="none">
                <a:solidFill>
                  <a:srgbClr val="BC2C3A"/>
                </a:solidFill>
                <a:latin typeface="Arial"/>
                <a:ea typeface="Arial"/>
                <a:cs typeface="Arial"/>
                <a:sym typeface="Arial"/>
              </a:rPr>
              <a:t>z</a:t>
            </a:r>
            <a:r>
              <a:rPr b="0" i="0" lang="en-US" sz="4000" u="none">
                <a:solidFill>
                  <a:srgbClr val="BC2C3A"/>
                </a:solidFill>
                <a:latin typeface="Arial"/>
                <a:ea typeface="Arial"/>
                <a:cs typeface="Arial"/>
                <a:sym typeface="Arial"/>
              </a:rPr>
              <a:t>-Scores</a:t>
            </a:r>
            <a:endParaRPr/>
          </a:p>
        </p:txBody>
      </p:sp>
      <p:sp>
        <p:nvSpPr>
          <p:cNvPr id="122" name="Google Shape;122;p13"/>
          <p:cNvSpPr txBox="1"/>
          <p:nvPr/>
        </p:nvSpPr>
        <p:spPr>
          <a:xfrm>
            <a:off x="685800" y="1676400"/>
            <a:ext cx="7543800" cy="64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C2C3A"/>
              </a:buClr>
              <a:buSzPts val="3600"/>
              <a:buFont typeface="Times New Roman"/>
              <a:buNone/>
            </a:pPr>
            <a:r>
              <a:rPr b="0" i="0" lang="en-US" sz="3600" u="none">
                <a:solidFill>
                  <a:srgbClr val="BC2C3A"/>
                </a:solidFill>
                <a:latin typeface="Times New Roman"/>
                <a:ea typeface="Times New Roman"/>
                <a:cs typeface="Times New Roman"/>
                <a:sym typeface="Times New Roman"/>
              </a:rPr>
              <a:t>Solution</a:t>
            </a:r>
            <a:endParaRPr/>
          </a:p>
        </p:txBody>
      </p:sp>
      <p:sp>
        <p:nvSpPr>
          <p:cNvPr id="123" name="Google Shape;123;p13"/>
          <p:cNvSpPr txBox="1"/>
          <p:nvPr/>
        </p:nvSpPr>
        <p:spPr>
          <a:xfrm>
            <a:off x="685800" y="2362200"/>
            <a:ext cx="52578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Calculate the </a:t>
            </a:r>
            <a:r>
              <a:rPr b="0" i="1" lang="en-US" sz="2800" u="none">
                <a:solidFill>
                  <a:schemeClr val="dk1"/>
                </a:solidFill>
                <a:latin typeface="Times New Roman"/>
                <a:ea typeface="Times New Roman"/>
                <a:cs typeface="Times New Roman"/>
                <a:sym typeface="Times New Roman"/>
              </a:rPr>
              <a:t>z</a:t>
            </a:r>
            <a:r>
              <a:rPr b="0" i="0" lang="en-US" sz="2800" u="none">
                <a:solidFill>
                  <a:schemeClr val="dk1"/>
                </a:solidFill>
                <a:latin typeface="Times New Roman"/>
                <a:ea typeface="Times New Roman"/>
                <a:cs typeface="Times New Roman"/>
                <a:sym typeface="Times New Roman"/>
              </a:rPr>
              <a:t>-scores:</a:t>
            </a:r>
            <a:endParaRPr/>
          </a:p>
        </p:txBody>
      </p:sp>
      <p:pic>
        <p:nvPicPr>
          <p:cNvPr id="124" name="Google Shape;124;p13"/>
          <p:cNvPicPr preferRelativeResize="0"/>
          <p:nvPr/>
        </p:nvPicPr>
        <p:blipFill rotWithShape="1">
          <a:blip r:embed="rId3">
            <a:alphaModFix/>
          </a:blip>
          <a:srcRect b="0" l="0" r="0" t="0"/>
          <a:stretch/>
        </p:blipFill>
        <p:spPr>
          <a:xfrm>
            <a:off x="0" y="0"/>
            <a:ext cx="914400" cy="198437"/>
          </a:xfrm>
          <a:prstGeom prst="rect">
            <a:avLst/>
          </a:prstGeom>
          <a:noFill/>
          <a:ln>
            <a:noFill/>
          </a:ln>
        </p:spPr>
      </p:pic>
      <p:pic>
        <p:nvPicPr>
          <p:cNvPr id="125" name="Google Shape;125;p13"/>
          <p:cNvPicPr preferRelativeResize="0"/>
          <p:nvPr/>
        </p:nvPicPr>
        <p:blipFill rotWithShape="1">
          <a:blip r:embed="rId4">
            <a:alphaModFix/>
          </a:blip>
          <a:srcRect b="0" l="0" r="0" t="0"/>
          <a:stretch/>
        </p:blipFill>
        <p:spPr>
          <a:xfrm>
            <a:off x="685800" y="2971800"/>
            <a:ext cx="3671888" cy="1011237"/>
          </a:xfrm>
          <a:prstGeom prst="rect">
            <a:avLst/>
          </a:prstGeom>
          <a:noFill/>
          <a:ln>
            <a:noFill/>
          </a:ln>
        </p:spPr>
      </p:pic>
      <p:pic>
        <p:nvPicPr>
          <p:cNvPr id="126" name="Google Shape;126;p13"/>
          <p:cNvPicPr preferRelativeResize="0"/>
          <p:nvPr/>
        </p:nvPicPr>
        <p:blipFill rotWithShape="1">
          <a:blip r:embed="rId5">
            <a:alphaModFix/>
          </a:blip>
          <a:srcRect b="0" l="0" r="0" t="0"/>
          <a:stretch/>
        </p:blipFill>
        <p:spPr>
          <a:xfrm>
            <a:off x="4953000" y="2971800"/>
            <a:ext cx="3498850" cy="1041400"/>
          </a:xfrm>
          <a:prstGeom prst="rect">
            <a:avLst/>
          </a:prstGeom>
          <a:noFill/>
          <a:ln>
            <a:noFill/>
          </a:ln>
        </p:spPr>
      </p:pic>
      <p:sp>
        <p:nvSpPr>
          <p:cNvPr id="127" name="Google Shape;127;p13"/>
          <p:cNvSpPr txBox="1"/>
          <p:nvPr/>
        </p:nvSpPr>
        <p:spPr>
          <a:xfrm>
            <a:off x="685800" y="4191000"/>
            <a:ext cx="7696200" cy="137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Since Joy’s </a:t>
            </a:r>
            <a:r>
              <a:rPr b="0" i="1" lang="en-US" sz="2800" u="none">
                <a:solidFill>
                  <a:schemeClr val="dk1"/>
                </a:solidFill>
                <a:latin typeface="Times New Roman"/>
                <a:ea typeface="Times New Roman"/>
                <a:cs typeface="Times New Roman"/>
                <a:sym typeface="Times New Roman"/>
              </a:rPr>
              <a:t>z</a:t>
            </a:r>
            <a:r>
              <a:rPr b="0" i="0" lang="en-US" sz="2800" u="none">
                <a:solidFill>
                  <a:schemeClr val="dk1"/>
                </a:solidFill>
                <a:latin typeface="Times New Roman"/>
                <a:ea typeface="Times New Roman"/>
                <a:cs typeface="Times New Roman"/>
                <a:sym typeface="Times New Roman"/>
              </a:rPr>
              <a:t>-score is higher, she was positioned relatively higher within her class than Jen was within her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4"/>
          <p:cNvSpPr txBox="1"/>
          <p:nvPr>
            <p:ph idx="11" type="ftr"/>
          </p:nvPr>
        </p:nvSpPr>
        <p:spPr>
          <a:xfrm>
            <a:off x="1600200" y="6324600"/>
            <a:ext cx="5638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 2008 Pearson Addison-Wesley. All rights reserved</a:t>
            </a:r>
            <a:endParaRPr/>
          </a:p>
        </p:txBody>
      </p:sp>
      <p:sp>
        <p:nvSpPr>
          <p:cNvPr id="133" name="Google Shape;133;p14"/>
          <p:cNvSpPr txBox="1"/>
          <p:nvPr>
            <p:ph idx="12" type="sldNum"/>
          </p:nvPr>
        </p:nvSpPr>
        <p:spPr>
          <a:xfrm>
            <a:off x="8062912" y="6110287"/>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4" name="Google Shape;134;p14"/>
          <p:cNvSpPr txBox="1"/>
          <p:nvPr>
            <p:ph type="title"/>
          </p:nvPr>
        </p:nvSpPr>
        <p:spPr>
          <a:xfrm>
            <a:off x="228600" y="381000"/>
            <a:ext cx="861060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BC2C3A"/>
              </a:buClr>
              <a:buSzPts val="4000"/>
              <a:buFont typeface="Arial"/>
              <a:buNone/>
            </a:pPr>
            <a:r>
              <a:rPr b="0" i="0" lang="en-US" sz="4000" u="none">
                <a:solidFill>
                  <a:srgbClr val="BC2C3A"/>
                </a:solidFill>
                <a:latin typeface="Arial"/>
                <a:ea typeface="Arial"/>
                <a:cs typeface="Arial"/>
                <a:sym typeface="Arial"/>
              </a:rPr>
              <a:t>Percentiles</a:t>
            </a:r>
            <a:endParaRPr/>
          </a:p>
        </p:txBody>
      </p:sp>
      <p:sp>
        <p:nvSpPr>
          <p:cNvPr id="135" name="Google Shape;135;p14"/>
          <p:cNvSpPr txBox="1"/>
          <p:nvPr/>
        </p:nvSpPr>
        <p:spPr>
          <a:xfrm>
            <a:off x="685800" y="1752600"/>
            <a:ext cx="7315200" cy="204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When you take a standardized test taken by larger numbers of students, your raw score is usually converted to a </a:t>
            </a:r>
            <a:r>
              <a:rPr b="1" i="0" lang="en-US" sz="3200" u="none">
                <a:solidFill>
                  <a:schemeClr val="dk1"/>
                </a:solidFill>
                <a:latin typeface="Times New Roman"/>
                <a:ea typeface="Times New Roman"/>
                <a:cs typeface="Times New Roman"/>
                <a:sym typeface="Times New Roman"/>
              </a:rPr>
              <a:t>percentile</a:t>
            </a:r>
            <a:r>
              <a:rPr b="0" i="0" lang="en-US" sz="3200" u="none">
                <a:solidFill>
                  <a:schemeClr val="dk1"/>
                </a:solidFill>
                <a:latin typeface="Times New Roman"/>
                <a:ea typeface="Times New Roman"/>
                <a:cs typeface="Times New Roman"/>
                <a:sym typeface="Times New Roman"/>
              </a:rPr>
              <a:t> score, which is defined on the next slide.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miller_template">
  <a:themeElements>
    <a:clrScheme name="1_miller_templat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ller_template">
  <a:themeElements>
    <a:clrScheme name="miller_templat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ookshear_template">
  <a:themeElements>
    <a:clrScheme name="brookshear_templat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