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52"/>
  </p:notesMasterIdLst>
  <p:sldIdLst>
    <p:sldId id="256" r:id="rId2"/>
    <p:sldId id="275" r:id="rId3"/>
    <p:sldId id="303" r:id="rId4"/>
    <p:sldId id="285" r:id="rId5"/>
    <p:sldId id="286" r:id="rId6"/>
    <p:sldId id="287" r:id="rId7"/>
    <p:sldId id="288" r:id="rId8"/>
    <p:sldId id="276" r:id="rId9"/>
    <p:sldId id="278" r:id="rId10"/>
    <p:sldId id="284" r:id="rId11"/>
    <p:sldId id="281" r:id="rId12"/>
    <p:sldId id="290" r:id="rId13"/>
    <p:sldId id="292" r:id="rId14"/>
    <p:sldId id="293" r:id="rId15"/>
    <p:sldId id="294" r:id="rId16"/>
    <p:sldId id="295" r:id="rId17"/>
    <p:sldId id="296" r:id="rId18"/>
    <p:sldId id="277" r:id="rId19"/>
    <p:sldId id="297" r:id="rId20"/>
    <p:sldId id="261" r:id="rId21"/>
    <p:sldId id="298" r:id="rId22"/>
    <p:sldId id="302" r:id="rId23"/>
    <p:sldId id="282" r:id="rId24"/>
    <p:sldId id="283" r:id="rId25"/>
    <p:sldId id="262" r:id="rId26"/>
    <p:sldId id="301" r:id="rId27"/>
    <p:sldId id="264" r:id="rId28"/>
    <p:sldId id="265" r:id="rId29"/>
    <p:sldId id="266" r:id="rId30"/>
    <p:sldId id="299" r:id="rId31"/>
    <p:sldId id="269" r:id="rId32"/>
    <p:sldId id="267" r:id="rId33"/>
    <p:sldId id="268" r:id="rId34"/>
    <p:sldId id="270" r:id="rId35"/>
    <p:sldId id="271" r:id="rId36"/>
    <p:sldId id="272" r:id="rId37"/>
    <p:sldId id="273" r:id="rId38"/>
    <p:sldId id="300" r:id="rId39"/>
    <p:sldId id="263" r:id="rId40"/>
    <p:sldId id="304" r:id="rId41"/>
    <p:sldId id="305" r:id="rId42"/>
    <p:sldId id="306" r:id="rId43"/>
    <p:sldId id="307" r:id="rId44"/>
    <p:sldId id="308" r:id="rId45"/>
    <p:sldId id="309" r:id="rId46"/>
    <p:sldId id="310" r:id="rId47"/>
    <p:sldId id="311" r:id="rId48"/>
    <p:sldId id="312" r:id="rId49"/>
    <p:sldId id="313" r:id="rId50"/>
    <p:sldId id="314"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982367F-1F41-3C08-B449-1F0D66321AEA}" v="53" dt="2021-03-06T07:32:06.9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0036" autoAdjust="0"/>
  </p:normalViewPr>
  <p:slideViewPr>
    <p:cSldViewPr snapToGrid="0">
      <p:cViewPr>
        <p:scale>
          <a:sx n="60" d="100"/>
          <a:sy n="60" d="100"/>
        </p:scale>
        <p:origin x="-1014"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B32E35-176B-45CD-BA2F-683AC1561704}" type="datetimeFigureOut">
              <a:rPr lang="en-IN" smtClean="0"/>
              <a:t>03-01-2024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44F9C2-390B-4641-B721-0DEF9F976037}" type="slidenum">
              <a:rPr lang="en-IN" smtClean="0"/>
              <a:t>‹#›</a:t>
            </a:fld>
            <a:endParaRPr lang="en-IN"/>
          </a:p>
        </p:txBody>
      </p:sp>
    </p:spTree>
    <p:extLst>
      <p:ext uri="{BB962C8B-B14F-4D97-AF65-F5344CB8AC3E}">
        <p14:creationId xmlns:p14="http://schemas.microsoft.com/office/powerpoint/2010/main" val="680686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pPr>
            <a:r>
              <a:rPr lang="en-IN" dirty="0" smtClean="0"/>
              <a:t>Machine learning is like farming or gardening. Seeds is the </a:t>
            </a:r>
            <a:r>
              <a:rPr lang="en-IN" dirty="0" err="1" smtClean="0"/>
              <a:t>algorithms,nutrients</a:t>
            </a:r>
            <a:r>
              <a:rPr lang="en-IN" dirty="0" smtClean="0"/>
              <a:t> is the data, the </a:t>
            </a:r>
            <a:r>
              <a:rPr lang="en-IN" dirty="0" err="1" smtClean="0"/>
              <a:t>gardner</a:t>
            </a:r>
            <a:r>
              <a:rPr lang="en-IN" dirty="0" smtClean="0"/>
              <a:t> is you and plants is the programs.</a:t>
            </a:r>
            <a:endParaRPr lang="en-US" dirty="0" smtClean="0"/>
          </a:p>
          <a:p>
            <a:endParaRPr lang="en-IN" dirty="0"/>
          </a:p>
        </p:txBody>
      </p:sp>
      <p:sp>
        <p:nvSpPr>
          <p:cNvPr id="4" name="Slide Number Placeholder 3"/>
          <p:cNvSpPr>
            <a:spLocks noGrp="1"/>
          </p:cNvSpPr>
          <p:nvPr>
            <p:ph type="sldNum" sz="quarter" idx="10"/>
          </p:nvPr>
        </p:nvSpPr>
        <p:spPr/>
        <p:txBody>
          <a:bodyPr/>
          <a:lstStyle/>
          <a:p>
            <a:fld id="{2444F9C2-390B-4641-B721-0DEF9F976037}" type="slidenum">
              <a:rPr lang="en-IN" smtClean="0"/>
              <a:t>10</a:t>
            </a:fld>
            <a:endParaRPr lang="en-IN"/>
          </a:p>
        </p:txBody>
      </p:sp>
    </p:spTree>
    <p:extLst>
      <p:ext uri="{BB962C8B-B14F-4D97-AF65-F5344CB8AC3E}">
        <p14:creationId xmlns:p14="http://schemas.microsoft.com/office/powerpoint/2010/main" val="2195603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444F9C2-390B-4641-B721-0DEF9F976037}" type="slidenum">
              <a:rPr lang="en-IN" smtClean="0"/>
              <a:t>20</a:t>
            </a:fld>
            <a:endParaRPr lang="en-IN"/>
          </a:p>
        </p:txBody>
      </p:sp>
    </p:spTree>
    <p:extLst>
      <p:ext uri="{BB962C8B-B14F-4D97-AF65-F5344CB8AC3E}">
        <p14:creationId xmlns:p14="http://schemas.microsoft.com/office/powerpoint/2010/main" val="2067512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gn="just">
              <a:lnSpc>
                <a:spcPct val="150000"/>
              </a:lnSpc>
              <a:buFont typeface="Arial" panose="020B0604020202020204" pitchFamily="34" charset="0"/>
              <a:buChar char="•"/>
            </a:pPr>
            <a:r>
              <a:rPr lang="en-IN" sz="2000" dirty="0" smtClean="0"/>
              <a:t>The machine learning algorithm studies data to identify patterns.</a:t>
            </a:r>
          </a:p>
          <a:p>
            <a:pPr lvl="1" algn="just">
              <a:lnSpc>
                <a:spcPct val="150000"/>
              </a:lnSpc>
              <a:buFont typeface="Arial" panose="020B0604020202020204" pitchFamily="34" charset="0"/>
              <a:buChar char="•"/>
            </a:pPr>
            <a:r>
              <a:rPr lang="en-IN" sz="2000" dirty="0" smtClean="0"/>
              <a:t>There is no answer key or human operator to provide instruction.</a:t>
            </a:r>
          </a:p>
          <a:p>
            <a:pPr lvl="1" algn="just">
              <a:lnSpc>
                <a:spcPct val="150000"/>
              </a:lnSpc>
              <a:buFont typeface="Arial" panose="020B0604020202020204" pitchFamily="34" charset="0"/>
              <a:buChar char="•"/>
            </a:pPr>
            <a:r>
              <a:rPr lang="en-IN" sz="2000" dirty="0" smtClean="0"/>
              <a:t>The machine determines the correlations and relationships by analysing available data. </a:t>
            </a:r>
          </a:p>
          <a:p>
            <a:pPr lvl="1" algn="just">
              <a:lnSpc>
                <a:spcPct val="150000"/>
              </a:lnSpc>
              <a:buFont typeface="Arial" panose="020B0604020202020204" pitchFamily="34" charset="0"/>
              <a:buChar char="•"/>
            </a:pPr>
            <a:r>
              <a:rPr lang="en-IN" sz="2000" dirty="0" smtClean="0"/>
              <a:t>The algorithm tries to organise that data in some way to describe its structure. </a:t>
            </a:r>
          </a:p>
          <a:p>
            <a:pPr lvl="1" algn="just">
              <a:lnSpc>
                <a:spcPct val="150000"/>
              </a:lnSpc>
              <a:buFont typeface="Arial" panose="020B0604020202020204" pitchFamily="34" charset="0"/>
              <a:buChar char="•"/>
            </a:pPr>
            <a:r>
              <a:rPr lang="en-IN" sz="2000" dirty="0" smtClean="0"/>
              <a:t>This might mean grouping the data into clusters or arranging it in a way that looks more organised.</a:t>
            </a:r>
          </a:p>
          <a:p>
            <a:endParaRPr lang="en-IN" dirty="0"/>
          </a:p>
        </p:txBody>
      </p:sp>
      <p:sp>
        <p:nvSpPr>
          <p:cNvPr id="4" name="Slide Number Placeholder 3"/>
          <p:cNvSpPr>
            <a:spLocks noGrp="1"/>
          </p:cNvSpPr>
          <p:nvPr>
            <p:ph type="sldNum" sz="quarter" idx="10"/>
          </p:nvPr>
        </p:nvSpPr>
        <p:spPr/>
        <p:txBody>
          <a:bodyPr/>
          <a:lstStyle/>
          <a:p>
            <a:fld id="{2444F9C2-390B-4641-B721-0DEF9F976037}" type="slidenum">
              <a:rPr lang="en-IN" smtClean="0"/>
              <a:t>32</a:t>
            </a:fld>
            <a:endParaRPr lang="en-IN"/>
          </a:p>
        </p:txBody>
      </p:sp>
    </p:spTree>
    <p:extLst>
      <p:ext uri="{BB962C8B-B14F-4D97-AF65-F5344CB8AC3E}">
        <p14:creationId xmlns:p14="http://schemas.microsoft.com/office/powerpoint/2010/main" val="2912678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Reinforcement learning is all about developing a self-sustained system that, throughout contiguous sequences of tries and fails, improves itself based on the combination of </a:t>
            </a:r>
            <a:r>
              <a:rPr lang="en-IN" dirty="0" err="1" smtClean="0"/>
              <a:t>labeled</a:t>
            </a:r>
            <a:r>
              <a:rPr lang="en-IN" dirty="0" smtClean="0"/>
              <a:t> data and interactions with the incoming data.</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In the centre of reinforcement learning algorithms are reward signals that occur upon performing specific tasks. In a way, reward signals are serving as a navigation tool for the reinforcement algorithms. They give it an understanding of right and wrong course of action.</a:t>
            </a:r>
          </a:p>
          <a:p>
            <a:endParaRPr lang="en-IN" dirty="0"/>
          </a:p>
        </p:txBody>
      </p:sp>
      <p:sp>
        <p:nvSpPr>
          <p:cNvPr id="4" name="Slide Number Placeholder 3"/>
          <p:cNvSpPr>
            <a:spLocks noGrp="1"/>
          </p:cNvSpPr>
          <p:nvPr>
            <p:ph type="sldNum" sz="quarter" idx="10"/>
          </p:nvPr>
        </p:nvSpPr>
        <p:spPr/>
        <p:txBody>
          <a:bodyPr/>
          <a:lstStyle/>
          <a:p>
            <a:fld id="{2444F9C2-390B-4641-B721-0DEF9F976037}" type="slidenum">
              <a:rPr lang="en-IN" smtClean="0"/>
              <a:t>36</a:t>
            </a:fld>
            <a:endParaRPr lang="en-IN"/>
          </a:p>
        </p:txBody>
      </p:sp>
    </p:spTree>
    <p:extLst>
      <p:ext uri="{BB962C8B-B14F-4D97-AF65-F5344CB8AC3E}">
        <p14:creationId xmlns:p14="http://schemas.microsoft.com/office/powerpoint/2010/main" val="36258043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2114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535759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798881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62CEF3B-A037-46D0-B02C-1428F07E9383}"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CE482DC-2269-4F26-9D2A-7E44B1A4CD85}" type="slidenum">
              <a:rPr lang="en-US" dirty="0"/>
              <a:t>‹#›</a:t>
            </a:fld>
            <a:endParaRPr lang="en-US" dirty="0"/>
          </a:p>
        </p:txBody>
      </p:sp>
    </p:spTree>
    <p:extLst>
      <p:ext uri="{BB962C8B-B14F-4D97-AF65-F5344CB8AC3E}">
        <p14:creationId xmlns:p14="http://schemas.microsoft.com/office/powerpoint/2010/main" val="154156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08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80" y="1845734"/>
            <a:ext cx="4937760" cy="40233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63412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396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03209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96DFF08F-DC6B-4601-B491-B0F83F6DD2DA}" type="datetimeFigureOut">
              <a:rPr lang="en-US" dirty="0"/>
              <a:pPr/>
              <a:t>1/3/2024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77910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6DFF08F-DC6B-4601-B491-B0F83F6DD2DA}" type="datetimeFigureOut">
              <a:rPr lang="en-US" dirty="0"/>
              <a:pPr/>
              <a:t>1/3/2024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11345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12239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6DFF08F-DC6B-4601-B491-B0F83F6DD2DA}" type="datetimeFigureOut">
              <a:rPr lang="en-US" dirty="0"/>
              <a:pPr/>
              <a:t>1/3/2024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0233568"/>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SoftComputing/Modi-TY-SVU%202020%20Syllabus-July-2022%20(3).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hyperlink" Target="https://www.geeksforgeeks.org/neural-networks-a-beginners-guide/" TargetMode="External"/><Relationship Id="rId3" Type="http://schemas.openxmlformats.org/officeDocument/2006/relationships/hyperlink" Target="https://www.geeksforgeeks.org/ml-gradient-boosting/" TargetMode="External"/><Relationship Id="rId7" Type="http://schemas.openxmlformats.org/officeDocument/2006/relationships/hyperlink" Target="https://www.geeksforgeeks.org/support-vector-machine-algorithm/" TargetMode="External"/><Relationship Id="rId2" Type="http://schemas.openxmlformats.org/officeDocument/2006/relationships/hyperlink" Target="https://www.geeksforgeeks.org/decision-tree/" TargetMode="External"/><Relationship Id="rId1" Type="http://schemas.openxmlformats.org/officeDocument/2006/relationships/slideLayout" Target="../slideLayouts/slideLayout2.xml"/><Relationship Id="rId6" Type="http://schemas.openxmlformats.org/officeDocument/2006/relationships/hyperlink" Target="https://www.geeksforgeeks.org/naive-bayes-classifiers/" TargetMode="External"/><Relationship Id="rId5" Type="http://schemas.openxmlformats.org/officeDocument/2006/relationships/hyperlink" Target="https://www.geeksforgeeks.org/k-nearest-neighbours/" TargetMode="External"/><Relationship Id="rId4" Type="http://schemas.openxmlformats.org/officeDocument/2006/relationships/hyperlink" Target="https://www.geeksforgeeks.org/random-forest-regression-in-python/"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7">
            <a:extLst>
              <a:ext uri="{FF2B5EF4-FFF2-40B4-BE49-F238E27FC236}">
                <a16:creationId xmlns="" xmlns:a16="http://schemas.microsoft.com/office/drawing/2014/main" id="{8C6E698C-8155-4B8B-BDC9-B7299772B50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FB28281-3783-403A-B1AB-0182A003DFE3}"/>
              </a:ext>
            </a:extLst>
          </p:cNvPr>
          <p:cNvSpPr>
            <a:spLocks noGrp="1"/>
          </p:cNvSpPr>
          <p:nvPr>
            <p:ph type="ctrTitle"/>
          </p:nvPr>
        </p:nvSpPr>
        <p:spPr>
          <a:xfrm>
            <a:off x="965201" y="643467"/>
            <a:ext cx="6255026" cy="5054008"/>
          </a:xfrm>
        </p:spPr>
        <p:txBody>
          <a:bodyPr anchor="ctr">
            <a:normAutofit/>
          </a:bodyPr>
          <a:lstStyle/>
          <a:p>
            <a:pPr algn="r"/>
            <a:r>
              <a:rPr lang="en-IN" b="1" dirty="0"/>
              <a:t>Machine Learning Basics </a:t>
            </a:r>
            <a:endParaRPr lang="en-US" dirty="0"/>
          </a:p>
        </p:txBody>
      </p:sp>
      <p:sp>
        <p:nvSpPr>
          <p:cNvPr id="3" name="Subtitle 2">
            <a:extLst>
              <a:ext uri="{FF2B5EF4-FFF2-40B4-BE49-F238E27FC236}">
                <a16:creationId xmlns="" xmlns:a16="http://schemas.microsoft.com/office/drawing/2014/main" id="{C4542EAC-8BF3-4BFD-9891-145BC49409C2}"/>
              </a:ext>
            </a:extLst>
          </p:cNvPr>
          <p:cNvSpPr>
            <a:spLocks noGrp="1"/>
          </p:cNvSpPr>
          <p:nvPr>
            <p:ph type="subTitle" idx="1"/>
          </p:nvPr>
        </p:nvSpPr>
        <p:spPr>
          <a:xfrm>
            <a:off x="7870995" y="643467"/>
            <a:ext cx="3341488" cy="5054008"/>
          </a:xfrm>
        </p:spPr>
        <p:txBody>
          <a:bodyPr anchor="ctr">
            <a:normAutofit/>
          </a:bodyPr>
          <a:lstStyle/>
          <a:p>
            <a:r>
              <a:rPr lang="en-US" dirty="0" err="1" smtClean="0">
                <a:cs typeface="Arial"/>
              </a:rPr>
              <a:t>dr</a:t>
            </a:r>
            <a:r>
              <a:rPr lang="tr-TR" dirty="0" smtClean="0">
                <a:cs typeface="Arial"/>
              </a:rPr>
              <a:t>. </a:t>
            </a:r>
            <a:r>
              <a:rPr lang="tr-TR" dirty="0">
                <a:cs typeface="Arial"/>
              </a:rPr>
              <a:t>Bhakti Palkar</a:t>
            </a:r>
            <a:endParaRPr lang="tr-TR" dirty="0"/>
          </a:p>
        </p:txBody>
      </p:sp>
      <p:cxnSp>
        <p:nvCxnSpPr>
          <p:cNvPr id="25" name="Straight Connector 9">
            <a:extLst>
              <a:ext uri="{FF2B5EF4-FFF2-40B4-BE49-F238E27FC236}">
                <a16:creationId xmlns="" xmlns:a16="http://schemas.microsoft.com/office/drawing/2014/main" id="{09525C9A-1972-4836-BA7A-706C946EF4DA}"/>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7534656" y="1391367"/>
            <a:ext cx="0" cy="355820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6" name="Rectangle 11">
            <a:extLst>
              <a:ext uri="{FF2B5EF4-FFF2-40B4-BE49-F238E27FC236}">
                <a16:creationId xmlns="" xmlns:a16="http://schemas.microsoft.com/office/drawing/2014/main" id="{8A549DE7-671D-4575-AF43-858FD99981C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13">
            <a:extLst>
              <a:ext uri="{FF2B5EF4-FFF2-40B4-BE49-F238E27FC236}">
                <a16:creationId xmlns="" xmlns:a16="http://schemas.microsoft.com/office/drawing/2014/main" id="{C22D9B36-9BE7-472B-8808-7E0D6810738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5" y="634094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537265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96CD1E-C6CE-41A1-97E0-0440BC9E082F}"/>
              </a:ext>
            </a:extLst>
          </p:cNvPr>
          <p:cNvSpPr>
            <a:spLocks noGrp="1"/>
          </p:cNvSpPr>
          <p:nvPr>
            <p:ph type="title"/>
          </p:nvPr>
        </p:nvSpPr>
        <p:spPr/>
        <p:txBody>
          <a:bodyPr/>
          <a:lstStyle/>
          <a:p>
            <a:r>
              <a:rPr lang="en-US" dirty="0" smtClean="0"/>
              <a:t>Traditional Programming / Machine Learning</a:t>
            </a:r>
            <a:endParaRPr lang="en-US" dirty="0"/>
          </a:p>
        </p:txBody>
      </p:sp>
      <p:sp>
        <p:nvSpPr>
          <p:cNvPr id="3" name="Content Placeholder 2">
            <a:extLst>
              <a:ext uri="{FF2B5EF4-FFF2-40B4-BE49-F238E27FC236}">
                <a16:creationId xmlns="" xmlns:a16="http://schemas.microsoft.com/office/drawing/2014/main" id="{A7781BD7-875A-409F-8D37-C94BD8830041}"/>
              </a:ext>
            </a:extLst>
          </p:cNvPr>
          <p:cNvSpPr>
            <a:spLocks noGrp="1"/>
          </p:cNvSpPr>
          <p:nvPr>
            <p:ph idx="1"/>
          </p:nvPr>
        </p:nvSpPr>
        <p:spPr>
          <a:xfrm>
            <a:off x="4857405" y="1845734"/>
            <a:ext cx="6298274" cy="4023360"/>
          </a:xfrm>
        </p:spPr>
        <p:txBody>
          <a:bodyPr/>
          <a:lstStyle/>
          <a:p>
            <a:pPr fontAlgn="base">
              <a:lnSpc>
                <a:spcPct val="150000"/>
              </a:lnSpc>
            </a:pPr>
            <a:r>
              <a:rPr lang="en-IN" b="1" dirty="0"/>
              <a:t>Traditional Programming</a:t>
            </a:r>
            <a:r>
              <a:rPr lang="en-IN" dirty="0"/>
              <a:t>: Data and program is run on the computer to produce the output.</a:t>
            </a:r>
          </a:p>
          <a:p>
            <a:pPr fontAlgn="base">
              <a:lnSpc>
                <a:spcPct val="150000"/>
              </a:lnSpc>
            </a:pPr>
            <a:r>
              <a:rPr lang="en-IN" b="1" dirty="0"/>
              <a:t>Machine Learning</a:t>
            </a:r>
            <a:r>
              <a:rPr lang="en-IN" dirty="0"/>
              <a:t>: Data and output is run on the computer to create a program. This program can be used in traditional programming.</a:t>
            </a:r>
          </a:p>
          <a:p>
            <a:pPr marL="0" indent="0">
              <a:buNone/>
            </a:pPr>
            <a:endParaRPr 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091" y="2162341"/>
            <a:ext cx="4415314" cy="3134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68316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985872"/>
            <a:ext cx="10058400" cy="751488"/>
          </a:xfrm>
          <a:prstGeom prst="rect">
            <a:avLst/>
          </a:prstGeom>
        </p:spPr>
        <p:txBody>
          <a:bodyPr vert="horz" wrap="square" lIns="0" tIns="12700" rIns="0" bIns="0" rtlCol="0">
            <a:spAutoFit/>
          </a:bodyPr>
          <a:lstStyle/>
          <a:p>
            <a:pPr marL="12700">
              <a:lnSpc>
                <a:spcPct val="100000"/>
              </a:lnSpc>
              <a:spcBef>
                <a:spcPts val="100"/>
              </a:spcBef>
            </a:pPr>
            <a:r>
              <a:rPr dirty="0"/>
              <a:t>Machine Learning definition</a:t>
            </a:r>
          </a:p>
        </p:txBody>
      </p:sp>
      <p:sp>
        <p:nvSpPr>
          <p:cNvPr id="4" name="Content Placeholder 3"/>
          <p:cNvSpPr>
            <a:spLocks noGrp="1"/>
          </p:cNvSpPr>
          <p:nvPr>
            <p:ph idx="1"/>
          </p:nvPr>
        </p:nvSpPr>
        <p:spPr>
          <a:xfrm>
            <a:off x="1097280" y="1845734"/>
            <a:ext cx="8046720" cy="4023360"/>
          </a:xfrm>
        </p:spPr>
        <p:txBody>
          <a:bodyPr/>
          <a:lstStyle/>
          <a:p>
            <a:pPr marL="368300" indent="-355600">
              <a:lnSpc>
                <a:spcPct val="100000"/>
              </a:lnSpc>
              <a:spcBef>
                <a:spcPts val="819"/>
              </a:spcBef>
              <a:buChar char="•"/>
              <a:tabLst>
                <a:tab pos="367665" algn="l"/>
                <a:tab pos="368300" algn="l"/>
              </a:tabLst>
            </a:pPr>
            <a:r>
              <a:rPr lang="en-IN" spc="-10" dirty="0">
                <a:latin typeface="Arial"/>
                <a:cs typeface="Arial"/>
              </a:rPr>
              <a:t>Arthur </a:t>
            </a:r>
            <a:r>
              <a:rPr lang="en-IN" spc="-20" dirty="0">
                <a:latin typeface="Arial"/>
                <a:cs typeface="Arial"/>
              </a:rPr>
              <a:t>Samuel</a:t>
            </a:r>
            <a:r>
              <a:rPr lang="en-IN" spc="280" dirty="0">
                <a:latin typeface="Arial"/>
                <a:cs typeface="Arial"/>
              </a:rPr>
              <a:t> </a:t>
            </a:r>
            <a:r>
              <a:rPr lang="en-IN" dirty="0">
                <a:latin typeface="Arial"/>
                <a:cs typeface="Arial"/>
              </a:rPr>
              <a:t>(1959):</a:t>
            </a:r>
          </a:p>
          <a:p>
            <a:pPr marL="12700" marR="219075">
              <a:lnSpc>
                <a:spcPct val="100600"/>
              </a:lnSpc>
              <a:spcBef>
                <a:spcPts val="700"/>
              </a:spcBef>
            </a:pPr>
            <a:r>
              <a:rPr lang="en-IN" spc="-20" dirty="0">
                <a:latin typeface="Arial"/>
                <a:cs typeface="Arial"/>
              </a:rPr>
              <a:t>Field </a:t>
            </a:r>
            <a:r>
              <a:rPr lang="en-IN" spc="-10" dirty="0">
                <a:latin typeface="Arial"/>
                <a:cs typeface="Arial"/>
              </a:rPr>
              <a:t>of </a:t>
            </a:r>
            <a:r>
              <a:rPr lang="en-IN" dirty="0">
                <a:latin typeface="Arial"/>
                <a:cs typeface="Arial"/>
              </a:rPr>
              <a:t>study </a:t>
            </a:r>
            <a:r>
              <a:rPr lang="en-IN" spc="-10" dirty="0">
                <a:latin typeface="Arial"/>
                <a:cs typeface="Arial"/>
              </a:rPr>
              <a:t>that </a:t>
            </a:r>
            <a:r>
              <a:rPr lang="en-IN" spc="-5" dirty="0">
                <a:latin typeface="Arial"/>
                <a:cs typeface="Arial"/>
              </a:rPr>
              <a:t>gives computers </a:t>
            </a:r>
            <a:r>
              <a:rPr lang="en-IN" spc="-10" dirty="0">
                <a:latin typeface="Arial"/>
                <a:cs typeface="Arial"/>
              </a:rPr>
              <a:t>the </a:t>
            </a:r>
            <a:r>
              <a:rPr lang="en-IN" spc="-25" dirty="0">
                <a:latin typeface="Arial"/>
                <a:cs typeface="Arial"/>
              </a:rPr>
              <a:t>ability </a:t>
            </a:r>
            <a:r>
              <a:rPr lang="en-IN" spc="-5" dirty="0">
                <a:latin typeface="Arial"/>
                <a:cs typeface="Arial"/>
              </a:rPr>
              <a:t>to  </a:t>
            </a:r>
            <a:r>
              <a:rPr lang="en-IN" spc="-10" dirty="0">
                <a:latin typeface="Arial"/>
                <a:cs typeface="Arial"/>
              </a:rPr>
              <a:t>learn </a:t>
            </a:r>
            <a:r>
              <a:rPr lang="en-IN" spc="-15" dirty="0">
                <a:latin typeface="Arial"/>
                <a:cs typeface="Arial"/>
              </a:rPr>
              <a:t>without </a:t>
            </a:r>
            <a:r>
              <a:rPr lang="en-IN" spc="-20" dirty="0">
                <a:latin typeface="Arial"/>
                <a:cs typeface="Arial"/>
              </a:rPr>
              <a:t>being </a:t>
            </a:r>
            <a:r>
              <a:rPr lang="en-IN" spc="-15" dirty="0">
                <a:latin typeface="Arial"/>
                <a:cs typeface="Arial"/>
              </a:rPr>
              <a:t>explicitly</a:t>
            </a:r>
            <a:r>
              <a:rPr lang="en-IN" spc="625" dirty="0">
                <a:latin typeface="Arial"/>
                <a:cs typeface="Arial"/>
              </a:rPr>
              <a:t> </a:t>
            </a:r>
            <a:r>
              <a:rPr lang="en-IN" spc="-10" dirty="0">
                <a:latin typeface="Arial"/>
                <a:cs typeface="Arial"/>
              </a:rPr>
              <a:t>programmed.</a:t>
            </a:r>
            <a:endParaRPr lang="en-IN" dirty="0">
              <a:latin typeface="Arial"/>
              <a:cs typeface="Arial"/>
            </a:endParaRPr>
          </a:p>
          <a:p>
            <a:pPr>
              <a:lnSpc>
                <a:spcPct val="100000"/>
              </a:lnSpc>
              <a:spcBef>
                <a:spcPts val="35"/>
              </a:spcBef>
            </a:pPr>
            <a:endParaRPr lang="en-IN" sz="3200" dirty="0">
              <a:latin typeface="Arial"/>
              <a:cs typeface="Arial"/>
            </a:endParaRPr>
          </a:p>
          <a:p>
            <a:pPr marL="368300" indent="-355600">
              <a:lnSpc>
                <a:spcPct val="100000"/>
              </a:lnSpc>
              <a:spcBef>
                <a:spcPts val="5"/>
              </a:spcBef>
              <a:buChar char="•"/>
              <a:tabLst>
                <a:tab pos="367665" algn="l"/>
                <a:tab pos="368300" algn="l"/>
              </a:tabLst>
            </a:pPr>
            <a:r>
              <a:rPr lang="en-IN" dirty="0">
                <a:latin typeface="Arial"/>
                <a:cs typeface="Arial"/>
              </a:rPr>
              <a:t>Tom </a:t>
            </a:r>
            <a:r>
              <a:rPr lang="en-IN" spc="-15" dirty="0">
                <a:latin typeface="Arial"/>
                <a:cs typeface="Arial"/>
              </a:rPr>
              <a:t>Mitchell</a:t>
            </a:r>
            <a:r>
              <a:rPr lang="en-IN" spc="215" dirty="0">
                <a:latin typeface="Arial"/>
                <a:cs typeface="Arial"/>
              </a:rPr>
              <a:t> </a:t>
            </a:r>
            <a:r>
              <a:rPr lang="en-IN" dirty="0">
                <a:latin typeface="Arial"/>
                <a:cs typeface="Arial"/>
              </a:rPr>
              <a:t>(1998):</a:t>
            </a:r>
          </a:p>
          <a:p>
            <a:pPr marL="0" marR="283845" indent="0">
              <a:lnSpc>
                <a:spcPct val="100600"/>
              </a:lnSpc>
              <a:spcBef>
                <a:spcPts val="700"/>
              </a:spcBef>
              <a:buNone/>
            </a:pPr>
            <a:r>
              <a:rPr lang="en-IN" spc="-15" dirty="0">
                <a:latin typeface="Arial"/>
                <a:cs typeface="Arial"/>
              </a:rPr>
              <a:t>Well-posed Learning Problem: </a:t>
            </a:r>
            <a:r>
              <a:rPr lang="en-IN" dirty="0">
                <a:latin typeface="Arial"/>
                <a:cs typeface="Arial"/>
              </a:rPr>
              <a:t>A </a:t>
            </a:r>
            <a:r>
              <a:rPr lang="en-IN" spc="-10" dirty="0">
                <a:latin typeface="Arial"/>
                <a:cs typeface="Arial"/>
              </a:rPr>
              <a:t>computer  </a:t>
            </a:r>
            <a:r>
              <a:rPr lang="en-IN" dirty="0">
                <a:latin typeface="Arial"/>
                <a:cs typeface="Arial"/>
              </a:rPr>
              <a:t>program </a:t>
            </a:r>
            <a:r>
              <a:rPr lang="en-IN" spc="-25" dirty="0">
                <a:latin typeface="Arial"/>
                <a:cs typeface="Arial"/>
              </a:rPr>
              <a:t>is </a:t>
            </a:r>
            <a:r>
              <a:rPr lang="en-IN" spc="-5" dirty="0">
                <a:latin typeface="Arial"/>
                <a:cs typeface="Arial"/>
              </a:rPr>
              <a:t>said to </a:t>
            </a:r>
            <a:r>
              <a:rPr lang="en-IN" i="1" spc="-10" dirty="0">
                <a:latin typeface="Arial"/>
                <a:cs typeface="Arial"/>
              </a:rPr>
              <a:t>learn </a:t>
            </a:r>
            <a:r>
              <a:rPr lang="en-IN" dirty="0">
                <a:latin typeface="Arial"/>
                <a:cs typeface="Arial"/>
              </a:rPr>
              <a:t>from </a:t>
            </a:r>
            <a:r>
              <a:rPr lang="en-IN" b="1" dirty="0">
                <a:latin typeface="Arial"/>
                <a:cs typeface="Arial"/>
              </a:rPr>
              <a:t>experience E</a:t>
            </a:r>
            <a:r>
              <a:rPr lang="en-IN" dirty="0">
                <a:latin typeface="Arial"/>
                <a:cs typeface="Arial"/>
              </a:rPr>
              <a:t> </a:t>
            </a:r>
            <a:r>
              <a:rPr lang="en-IN" spc="-15" dirty="0">
                <a:latin typeface="Arial"/>
                <a:cs typeface="Arial"/>
              </a:rPr>
              <a:t>with  </a:t>
            </a:r>
            <a:r>
              <a:rPr lang="en-IN" spc="10" dirty="0">
                <a:latin typeface="Arial"/>
                <a:cs typeface="Arial"/>
              </a:rPr>
              <a:t>respect </a:t>
            </a:r>
            <a:r>
              <a:rPr lang="en-IN" spc="-5" dirty="0">
                <a:latin typeface="Arial"/>
                <a:cs typeface="Arial"/>
              </a:rPr>
              <a:t>to </a:t>
            </a:r>
            <a:r>
              <a:rPr lang="en-IN" dirty="0">
                <a:latin typeface="Arial"/>
                <a:cs typeface="Arial"/>
              </a:rPr>
              <a:t>some </a:t>
            </a:r>
            <a:r>
              <a:rPr lang="en-IN" b="1" spc="5" dirty="0">
                <a:latin typeface="Arial"/>
                <a:cs typeface="Arial"/>
              </a:rPr>
              <a:t>task </a:t>
            </a:r>
            <a:r>
              <a:rPr lang="en-IN" b="1" dirty="0">
                <a:latin typeface="Arial"/>
                <a:cs typeface="Arial"/>
              </a:rPr>
              <a:t>T</a:t>
            </a:r>
            <a:r>
              <a:rPr lang="en-IN" dirty="0">
                <a:latin typeface="Arial"/>
                <a:cs typeface="Arial"/>
              </a:rPr>
              <a:t> </a:t>
            </a:r>
            <a:r>
              <a:rPr lang="en-IN" spc="-10" dirty="0">
                <a:latin typeface="Arial"/>
                <a:cs typeface="Arial"/>
              </a:rPr>
              <a:t>and </a:t>
            </a:r>
            <a:r>
              <a:rPr lang="en-IN" dirty="0">
                <a:latin typeface="Arial"/>
                <a:cs typeface="Arial"/>
              </a:rPr>
              <a:t>some</a:t>
            </a:r>
            <a:r>
              <a:rPr lang="en-IN" spc="95" dirty="0">
                <a:latin typeface="Arial"/>
                <a:cs typeface="Arial"/>
              </a:rPr>
              <a:t> </a:t>
            </a:r>
            <a:r>
              <a:rPr lang="en-IN" b="1" dirty="0" smtClean="0">
                <a:latin typeface="Arial"/>
                <a:cs typeface="Arial"/>
              </a:rPr>
              <a:t>performance measure </a:t>
            </a:r>
            <a:r>
              <a:rPr lang="en-IN" b="1" spc="-20" dirty="0">
                <a:latin typeface="Arial"/>
                <a:cs typeface="Arial"/>
              </a:rPr>
              <a:t>P</a:t>
            </a:r>
            <a:r>
              <a:rPr lang="en-IN" spc="-20" dirty="0">
                <a:latin typeface="Arial"/>
                <a:cs typeface="Arial"/>
              </a:rPr>
              <a:t>, </a:t>
            </a:r>
            <a:r>
              <a:rPr lang="en-IN" spc="-25" dirty="0">
                <a:latin typeface="Arial"/>
                <a:cs typeface="Arial"/>
              </a:rPr>
              <a:t>if </a:t>
            </a:r>
            <a:r>
              <a:rPr lang="en-IN" spc="-20" dirty="0">
                <a:latin typeface="Arial"/>
                <a:cs typeface="Arial"/>
              </a:rPr>
              <a:t>its </a:t>
            </a:r>
            <a:r>
              <a:rPr lang="en-IN" dirty="0">
                <a:latin typeface="Arial"/>
                <a:cs typeface="Arial"/>
              </a:rPr>
              <a:t>performance </a:t>
            </a:r>
            <a:r>
              <a:rPr lang="en-IN" spc="-10" dirty="0">
                <a:latin typeface="Arial"/>
                <a:cs typeface="Arial"/>
              </a:rPr>
              <a:t>on </a:t>
            </a:r>
            <a:r>
              <a:rPr lang="en-IN" spc="10" dirty="0">
                <a:latin typeface="Arial"/>
                <a:cs typeface="Arial"/>
              </a:rPr>
              <a:t>T, </a:t>
            </a:r>
            <a:r>
              <a:rPr lang="en-IN" spc="-10" dirty="0">
                <a:latin typeface="Arial"/>
                <a:cs typeface="Arial"/>
              </a:rPr>
              <a:t>as </a:t>
            </a:r>
            <a:r>
              <a:rPr lang="en-IN" dirty="0">
                <a:latin typeface="Arial"/>
                <a:cs typeface="Arial"/>
              </a:rPr>
              <a:t>measured  </a:t>
            </a:r>
            <a:r>
              <a:rPr lang="en-IN" spc="-10" dirty="0">
                <a:latin typeface="Arial"/>
                <a:cs typeface="Arial"/>
              </a:rPr>
              <a:t>by </a:t>
            </a:r>
            <a:r>
              <a:rPr lang="en-IN" spc="-20" dirty="0">
                <a:latin typeface="Arial"/>
                <a:cs typeface="Arial"/>
              </a:rPr>
              <a:t>P, </a:t>
            </a:r>
            <a:r>
              <a:rPr lang="en-IN" spc="-5" dirty="0">
                <a:latin typeface="Arial"/>
                <a:cs typeface="Arial"/>
              </a:rPr>
              <a:t>improves </a:t>
            </a:r>
            <a:r>
              <a:rPr lang="en-IN" spc="-15" dirty="0">
                <a:latin typeface="Arial"/>
                <a:cs typeface="Arial"/>
              </a:rPr>
              <a:t>with </a:t>
            </a:r>
            <a:r>
              <a:rPr lang="en-IN" dirty="0">
                <a:latin typeface="Arial"/>
                <a:cs typeface="Arial"/>
              </a:rPr>
              <a:t>experience</a:t>
            </a:r>
            <a:r>
              <a:rPr lang="en-IN" spc="365" dirty="0">
                <a:latin typeface="Arial"/>
                <a:cs typeface="Arial"/>
              </a:rPr>
              <a:t> </a:t>
            </a:r>
            <a:r>
              <a:rPr lang="en-IN" spc="-20" dirty="0">
                <a:latin typeface="Arial"/>
                <a:cs typeface="Arial"/>
              </a:rPr>
              <a:t>E.</a:t>
            </a:r>
            <a:endParaRPr lang="en-IN" dirty="0">
              <a:latin typeface="Arial"/>
              <a:cs typeface="Arial"/>
            </a:endParaRPr>
          </a:p>
          <a:p>
            <a:endParaRPr lang="en-IN" dirty="0"/>
          </a:p>
        </p:txBody>
      </p:sp>
      <p:pic>
        <p:nvPicPr>
          <p:cNvPr id="5" name="Graphic 6" descr="Robot">
            <a:extLst>
              <a:ext uri="{FF2B5EF4-FFF2-40B4-BE49-F238E27FC236}">
                <a16:creationId xmlns="" xmlns:a16="http://schemas.microsoft.com/office/drawing/2014/main" id="{9D4F6377-3129-4205-A6B3-565DAED8BC9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 xmlns:asvg="http://schemas.microsoft.com/office/drawing/2016/SVG/main" r:embed="rId3"/>
              </a:ext>
            </a:extLst>
          </a:blip>
          <a:stretch>
            <a:fillRect/>
          </a:stretch>
        </p:blipFill>
        <p:spPr>
          <a:xfrm>
            <a:off x="8312301" y="1615275"/>
            <a:ext cx="4001315" cy="4001315"/>
          </a:xfrm>
          <a:prstGeom prst="rect">
            <a:avLst/>
          </a:prstGeom>
        </p:spPr>
      </p:pic>
    </p:spTree>
    <p:extLst>
      <p:ext uri="{BB962C8B-B14F-4D97-AF65-F5344CB8AC3E}">
        <p14:creationId xmlns:p14="http://schemas.microsoft.com/office/powerpoint/2010/main" val="17588273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IN" sz="3200" i="1" dirty="0" smtClean="0">
                <a:solidFill>
                  <a:srgbClr val="C00000"/>
                </a:solidFill>
              </a:rPr>
              <a:t>For example:</a:t>
            </a:r>
            <a:endParaRPr lang="en-IN" sz="3200" i="1" dirty="0">
              <a:solidFill>
                <a:srgbClr val="C00000"/>
              </a:solidFill>
            </a:endParaRPr>
          </a:p>
        </p:txBody>
      </p:sp>
      <p:sp>
        <p:nvSpPr>
          <p:cNvPr id="3" name="Content Placeholder 2"/>
          <p:cNvSpPr>
            <a:spLocks noGrp="1"/>
          </p:cNvSpPr>
          <p:nvPr>
            <p:ph idx="1"/>
          </p:nvPr>
        </p:nvSpPr>
        <p:spPr/>
        <p:txBody>
          <a:bodyPr>
            <a:normAutofit/>
          </a:bodyPr>
          <a:lstStyle/>
          <a:p>
            <a:pPr algn="just"/>
            <a:r>
              <a:rPr lang="en-IN" sz="2200" dirty="0"/>
              <a:t>Your spam filter is a Machine Learning program </a:t>
            </a:r>
            <a:r>
              <a:rPr lang="en-IN" sz="2200" dirty="0" smtClean="0"/>
              <a:t>, </a:t>
            </a:r>
          </a:p>
          <a:p>
            <a:pPr algn="just"/>
            <a:r>
              <a:rPr lang="en-IN" sz="2200" dirty="0" smtClean="0"/>
              <a:t>given </a:t>
            </a:r>
            <a:r>
              <a:rPr lang="en-IN" sz="2200" dirty="0"/>
              <a:t>examples of spam emails (e.g., flagged by users) and examples of regular (nonspam, also called “ham”) emails, can learn to flag spam. </a:t>
            </a:r>
            <a:endParaRPr lang="en-IN" sz="2200" dirty="0" smtClean="0"/>
          </a:p>
          <a:p>
            <a:pPr algn="just"/>
            <a:r>
              <a:rPr lang="en-IN" sz="2200" dirty="0" smtClean="0"/>
              <a:t>The </a:t>
            </a:r>
            <a:r>
              <a:rPr lang="en-IN" sz="2200" dirty="0"/>
              <a:t>examples that the system uses to learn are called the training set. Each training example is called a training instance (or sample). </a:t>
            </a:r>
            <a:endParaRPr lang="en-IN" sz="2200" dirty="0" smtClean="0"/>
          </a:p>
          <a:p>
            <a:pPr algn="just"/>
            <a:r>
              <a:rPr lang="en-IN" sz="2200" dirty="0"/>
              <a:t>In this case, the task T is to flag spam for new emails, the experience E is the training data, and the performance measure P needs to be defined; </a:t>
            </a:r>
            <a:endParaRPr lang="en-IN" sz="2200" dirty="0" smtClean="0"/>
          </a:p>
          <a:p>
            <a:pPr algn="just"/>
            <a:r>
              <a:rPr lang="en-IN" sz="2200" dirty="0" smtClean="0"/>
              <a:t>for </a:t>
            </a:r>
            <a:r>
              <a:rPr lang="en-IN" sz="2200" dirty="0"/>
              <a:t>example, you can use the ratio of correctly classified emails. This particular performance measure is called accuracy, and it is often used in classification tasks.</a:t>
            </a:r>
          </a:p>
          <a:p>
            <a:pPr algn="just"/>
            <a:endParaRPr lang="en-IN" sz="2200" dirty="0"/>
          </a:p>
          <a:p>
            <a:pPr algn="just"/>
            <a:endParaRPr lang="en-IN" sz="2200" dirty="0"/>
          </a:p>
        </p:txBody>
      </p:sp>
      <p:sp>
        <p:nvSpPr>
          <p:cNvPr id="4" name="Slide Number Placeholder 3"/>
          <p:cNvSpPr>
            <a:spLocks noGrp="1"/>
          </p:cNvSpPr>
          <p:nvPr>
            <p:ph type="sldNum" sz="quarter" idx="12"/>
          </p:nvPr>
        </p:nvSpPr>
        <p:spPr/>
        <p:txBody>
          <a:bodyPr/>
          <a:lstStyle/>
          <a:p>
            <a:fld id="{4A074774-0B01-4A81-AC1C-E147F58F14DB}" type="slidenum">
              <a:rPr lang="en-IN" smtClean="0"/>
              <a:t>12</a:t>
            </a:fld>
            <a:endParaRPr lang="en-IN"/>
          </a:p>
        </p:txBody>
      </p:sp>
    </p:spTree>
    <p:extLst>
      <p:ext uri="{BB962C8B-B14F-4D97-AF65-F5344CB8AC3E}">
        <p14:creationId xmlns:p14="http://schemas.microsoft.com/office/powerpoint/2010/main" val="2022248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200" i="1" dirty="0">
                <a:solidFill>
                  <a:srgbClr val="C00000"/>
                </a:solidFill>
              </a:rPr>
              <a:t>Why Use Machine Learning?</a:t>
            </a:r>
            <a:r>
              <a:rPr lang="en-IN" sz="3200" dirty="0">
                <a:solidFill>
                  <a:srgbClr val="C00000"/>
                </a:solidFill>
              </a:rPr>
              <a:t/>
            </a:r>
            <a:br>
              <a:rPr lang="en-IN" sz="3200" dirty="0">
                <a:solidFill>
                  <a:srgbClr val="C00000"/>
                </a:solidFill>
              </a:rPr>
            </a:br>
            <a:endParaRPr lang="en-IN" sz="3200" dirty="0">
              <a:solidFill>
                <a:srgbClr val="C00000"/>
              </a:solidFill>
            </a:endParaRPr>
          </a:p>
        </p:txBody>
      </p:sp>
      <p:sp>
        <p:nvSpPr>
          <p:cNvPr id="3" name="Content Placeholder 2"/>
          <p:cNvSpPr>
            <a:spLocks noGrp="1"/>
          </p:cNvSpPr>
          <p:nvPr>
            <p:ph idx="1"/>
          </p:nvPr>
        </p:nvSpPr>
        <p:spPr/>
        <p:txBody>
          <a:bodyPr>
            <a:noAutofit/>
          </a:bodyPr>
          <a:lstStyle/>
          <a:p>
            <a:pPr marL="0" indent="0" algn="just">
              <a:buNone/>
            </a:pPr>
            <a:r>
              <a:rPr lang="en-IN" sz="2200" i="1" dirty="0">
                <a:solidFill>
                  <a:srgbClr val="002060"/>
                </a:solidFill>
              </a:rPr>
              <a:t>Consider how you would write a spam filter using traditional programming techniques </a:t>
            </a:r>
            <a:endParaRPr lang="en-IN" sz="2200" i="1" dirty="0" smtClean="0">
              <a:solidFill>
                <a:srgbClr val="002060"/>
              </a:solidFill>
            </a:endParaRPr>
          </a:p>
          <a:p>
            <a:pPr lvl="0" algn="just"/>
            <a:endParaRPr lang="en-IN" sz="2200" dirty="0" smtClean="0"/>
          </a:p>
          <a:p>
            <a:pPr lvl="0" algn="just"/>
            <a:r>
              <a:rPr lang="en-IN" sz="2200" dirty="0" smtClean="0"/>
              <a:t>First </a:t>
            </a:r>
            <a:r>
              <a:rPr lang="en-IN" sz="2200" dirty="0"/>
              <a:t>you would consider what spam typically looks like. You might notice that some words or phrases (such as “4U,” “credit card,” “free,” and “amazing”) tend to come up a lot in the subject line. Perhaps you would also notice a few other patterns in the sender’s name, the email’s body, and other parts of the email.</a:t>
            </a:r>
          </a:p>
          <a:p>
            <a:pPr lvl="0" algn="just"/>
            <a:r>
              <a:rPr lang="en-IN" sz="2200" dirty="0"/>
              <a:t>You would write a detection algorithm for each of the patterns that you noticed, and your program would flag emails as spam if a number of these patterns were detected.</a:t>
            </a:r>
          </a:p>
          <a:p>
            <a:pPr lvl="0" algn="just"/>
            <a:r>
              <a:rPr lang="en-IN" sz="2200" dirty="0"/>
              <a:t>You would test your program and repeat steps 1 and 2 until it was good enough to launch.</a:t>
            </a:r>
          </a:p>
          <a:p>
            <a:pPr algn="just"/>
            <a:endParaRPr lang="en-IN" sz="2200" dirty="0"/>
          </a:p>
        </p:txBody>
      </p:sp>
      <p:sp>
        <p:nvSpPr>
          <p:cNvPr id="4" name="Slide Number Placeholder 3"/>
          <p:cNvSpPr>
            <a:spLocks noGrp="1"/>
          </p:cNvSpPr>
          <p:nvPr>
            <p:ph type="sldNum" sz="quarter" idx="12"/>
          </p:nvPr>
        </p:nvSpPr>
        <p:spPr/>
        <p:txBody>
          <a:bodyPr/>
          <a:lstStyle/>
          <a:p>
            <a:fld id="{4A074774-0B01-4A81-AC1C-E147F58F14DB}" type="slidenum">
              <a:rPr lang="en-IN" smtClean="0"/>
              <a:t>13</a:t>
            </a:fld>
            <a:endParaRPr lang="en-IN"/>
          </a:p>
        </p:txBody>
      </p:sp>
    </p:spTree>
    <p:extLst>
      <p:ext uri="{BB962C8B-B14F-4D97-AF65-F5344CB8AC3E}">
        <p14:creationId xmlns:p14="http://schemas.microsoft.com/office/powerpoint/2010/main" val="32234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ls2 0101"/>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391477" y="764704"/>
            <a:ext cx="9025003" cy="4536504"/>
          </a:xfrm>
          <a:prstGeom prst="rect">
            <a:avLst/>
          </a:prstGeom>
          <a:noFill/>
          <a:ln>
            <a:solidFill>
              <a:schemeClr val="accent1"/>
            </a:solidFill>
          </a:ln>
        </p:spPr>
      </p:pic>
      <p:sp>
        <p:nvSpPr>
          <p:cNvPr id="5" name="Rectangle 4"/>
          <p:cNvSpPr/>
          <p:nvPr/>
        </p:nvSpPr>
        <p:spPr>
          <a:xfrm>
            <a:off x="4427595" y="5517232"/>
            <a:ext cx="3588619" cy="369332"/>
          </a:xfrm>
          <a:prstGeom prst="rect">
            <a:avLst/>
          </a:prstGeom>
        </p:spPr>
        <p:txBody>
          <a:bodyPr wrap="square">
            <a:spAutoFit/>
          </a:bodyPr>
          <a:lstStyle/>
          <a:p>
            <a:r>
              <a:rPr lang="en-IN" i="1" dirty="0"/>
              <a:t>The traditional approach</a:t>
            </a:r>
            <a:endParaRPr lang="en-IN" dirty="0"/>
          </a:p>
        </p:txBody>
      </p:sp>
      <p:sp>
        <p:nvSpPr>
          <p:cNvPr id="2" name="Slide Number Placeholder 1"/>
          <p:cNvSpPr>
            <a:spLocks noGrp="1"/>
          </p:cNvSpPr>
          <p:nvPr>
            <p:ph type="sldNum" sz="quarter" idx="12"/>
          </p:nvPr>
        </p:nvSpPr>
        <p:spPr/>
        <p:txBody>
          <a:bodyPr/>
          <a:lstStyle/>
          <a:p>
            <a:fld id="{4A074774-0B01-4A81-AC1C-E147F58F14DB}" type="slidenum">
              <a:rPr lang="en-IN" smtClean="0"/>
              <a:t>14</a:t>
            </a:fld>
            <a:endParaRPr lang="en-IN"/>
          </a:p>
        </p:txBody>
      </p:sp>
    </p:spTree>
    <p:extLst>
      <p:ext uri="{BB962C8B-B14F-4D97-AF65-F5344CB8AC3E}">
        <p14:creationId xmlns:p14="http://schemas.microsoft.com/office/powerpoint/2010/main" val="15052565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lvl="1" algn="just">
              <a:buFont typeface="Arial" panose="020B0604020202020204" pitchFamily="34" charset="0"/>
              <a:buChar char="•"/>
            </a:pPr>
            <a:r>
              <a:rPr lang="en-IN" sz="1800" dirty="0" smtClean="0"/>
              <a:t> Since </a:t>
            </a:r>
            <a:r>
              <a:rPr lang="en-IN" sz="1800" dirty="0"/>
              <a:t>the problem is difficult, your program will likely become a long list </a:t>
            </a:r>
            <a:r>
              <a:rPr lang="en-IN" sz="1800" dirty="0" smtClean="0"/>
              <a:t>of complex </a:t>
            </a:r>
            <a:r>
              <a:rPr lang="en-IN" sz="1800" dirty="0"/>
              <a:t>rules—pretty hard to maintain</a:t>
            </a:r>
            <a:r>
              <a:rPr lang="en-IN" sz="1800" dirty="0" smtClean="0"/>
              <a:t>.</a:t>
            </a:r>
          </a:p>
          <a:p>
            <a:pPr lvl="1" algn="just">
              <a:buFont typeface="Arial" panose="020B0604020202020204" pitchFamily="34" charset="0"/>
              <a:buChar char="•"/>
            </a:pPr>
            <a:r>
              <a:rPr lang="en-IN" sz="1800" dirty="0" smtClean="0"/>
              <a:t>In </a:t>
            </a:r>
            <a:r>
              <a:rPr lang="en-IN" sz="1800" dirty="0"/>
              <a:t>contrast, a spam filter based on Machine Learning techniques automatically learns which words and phrases are good predictors of spam by detecting unusually frequent patterns of words in the spam examples compared to the ham </a:t>
            </a:r>
            <a:r>
              <a:rPr lang="en-IN" sz="1800" dirty="0" smtClean="0"/>
              <a:t>examples. </a:t>
            </a:r>
            <a:r>
              <a:rPr lang="en-IN" sz="1800" dirty="0"/>
              <a:t>The program is much shorter, easier to maintain, and most likely more accurate.</a:t>
            </a:r>
          </a:p>
          <a:p>
            <a:pPr lvl="1" algn="just">
              <a:buFont typeface="Arial" panose="020B0604020202020204" pitchFamily="34" charset="0"/>
              <a:buChar char="•"/>
            </a:pPr>
            <a:r>
              <a:rPr lang="en-IN" sz="1800" dirty="0" smtClean="0"/>
              <a:t>What </a:t>
            </a:r>
            <a:r>
              <a:rPr lang="en-IN" sz="1800" dirty="0"/>
              <a:t>if spammers notice that all their emails containing “4U” are blocked? They might start writing “For U” instead</a:t>
            </a:r>
            <a:r>
              <a:rPr lang="en-IN" sz="1800" dirty="0" smtClean="0"/>
              <a:t>.</a:t>
            </a:r>
          </a:p>
          <a:p>
            <a:pPr lvl="1" algn="just">
              <a:buFont typeface="Arial" panose="020B0604020202020204" pitchFamily="34" charset="0"/>
              <a:buChar char="•"/>
            </a:pPr>
            <a:r>
              <a:rPr lang="en-IN" sz="1800" dirty="0" smtClean="0"/>
              <a:t> </a:t>
            </a:r>
            <a:r>
              <a:rPr lang="en-IN" sz="1800" dirty="0"/>
              <a:t>A spam filter using traditional programming techniques would need to be updated to flag “For U” emails. If spammers keep working around your spam filter, you will need to keep writing new rules forever</a:t>
            </a:r>
            <a:r>
              <a:rPr lang="en-IN" sz="1800" dirty="0" smtClean="0"/>
              <a:t>.</a:t>
            </a:r>
          </a:p>
          <a:p>
            <a:pPr lvl="1" algn="just">
              <a:buFont typeface="Arial" panose="020B0604020202020204" pitchFamily="34" charset="0"/>
              <a:buChar char="•"/>
            </a:pPr>
            <a:r>
              <a:rPr lang="en-IN" sz="1800" dirty="0"/>
              <a:t>In contrast, a spam filter based on Machine Learning techniques automatically notices that “For U” has become unusually frequent in spam flagged by users, and it starts flagging them without your intervention </a:t>
            </a:r>
          </a:p>
          <a:p>
            <a:pPr algn="just"/>
            <a:endParaRPr lang="en-IN" sz="2000" dirty="0"/>
          </a:p>
        </p:txBody>
      </p:sp>
      <p:sp>
        <p:nvSpPr>
          <p:cNvPr id="2" name="Slide Number Placeholder 1"/>
          <p:cNvSpPr>
            <a:spLocks noGrp="1"/>
          </p:cNvSpPr>
          <p:nvPr>
            <p:ph type="sldNum" sz="quarter" idx="12"/>
          </p:nvPr>
        </p:nvSpPr>
        <p:spPr/>
        <p:txBody>
          <a:bodyPr/>
          <a:lstStyle/>
          <a:p>
            <a:fld id="{4A074774-0B01-4A81-AC1C-E147F58F14DB}" type="slidenum">
              <a:rPr lang="en-IN" smtClean="0"/>
              <a:t>15</a:t>
            </a:fld>
            <a:endParaRPr lang="en-IN"/>
          </a:p>
        </p:txBody>
      </p:sp>
    </p:spTree>
    <p:extLst>
      <p:ext uri="{BB962C8B-B14F-4D97-AF65-F5344CB8AC3E}">
        <p14:creationId xmlns:p14="http://schemas.microsoft.com/office/powerpoint/2010/main" val="3051557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ls2 0102"/>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03446" y="1124744"/>
            <a:ext cx="9985109" cy="4464496"/>
          </a:xfrm>
          <a:prstGeom prst="rect">
            <a:avLst/>
          </a:prstGeom>
          <a:noFill/>
          <a:ln>
            <a:solidFill>
              <a:schemeClr val="accent1"/>
            </a:solidFill>
          </a:ln>
        </p:spPr>
      </p:pic>
      <p:sp>
        <p:nvSpPr>
          <p:cNvPr id="5" name="Rectangle 4"/>
          <p:cNvSpPr/>
          <p:nvPr/>
        </p:nvSpPr>
        <p:spPr>
          <a:xfrm>
            <a:off x="3931426" y="5949280"/>
            <a:ext cx="3198311" cy="369332"/>
          </a:xfrm>
          <a:prstGeom prst="rect">
            <a:avLst/>
          </a:prstGeom>
        </p:spPr>
        <p:txBody>
          <a:bodyPr wrap="none">
            <a:spAutoFit/>
          </a:bodyPr>
          <a:lstStyle/>
          <a:p>
            <a:r>
              <a:rPr lang="en-IN" i="1" dirty="0"/>
              <a:t>The Machine Learning approach</a:t>
            </a:r>
            <a:endParaRPr lang="en-IN" dirty="0"/>
          </a:p>
        </p:txBody>
      </p:sp>
      <p:sp>
        <p:nvSpPr>
          <p:cNvPr id="2" name="Slide Number Placeholder 1"/>
          <p:cNvSpPr>
            <a:spLocks noGrp="1"/>
          </p:cNvSpPr>
          <p:nvPr>
            <p:ph type="sldNum" sz="quarter" idx="12"/>
          </p:nvPr>
        </p:nvSpPr>
        <p:spPr/>
        <p:txBody>
          <a:bodyPr/>
          <a:lstStyle/>
          <a:p>
            <a:fld id="{4A074774-0B01-4A81-AC1C-E147F58F14DB}" type="slidenum">
              <a:rPr lang="en-IN" smtClean="0"/>
              <a:t>16</a:t>
            </a:fld>
            <a:endParaRPr lang="en-IN"/>
          </a:p>
        </p:txBody>
      </p:sp>
    </p:spTree>
    <p:extLst>
      <p:ext uri="{BB962C8B-B14F-4D97-AF65-F5344CB8AC3E}">
        <p14:creationId xmlns:p14="http://schemas.microsoft.com/office/powerpoint/2010/main" val="27172230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lgn="just">
              <a:buFont typeface="Arial" panose="020B0604020202020204" pitchFamily="34" charset="0"/>
              <a:buChar char="•"/>
            </a:pPr>
            <a:r>
              <a:rPr lang="en-IN" dirty="0"/>
              <a:t>Another area where Machine Learning shines is for problems that either are too complex for traditional approaches or have no known algorithm. </a:t>
            </a:r>
          </a:p>
          <a:p>
            <a:pPr lvl="1" algn="just">
              <a:buFont typeface="Arial" panose="020B0604020202020204" pitchFamily="34" charset="0"/>
              <a:buChar char="•"/>
            </a:pPr>
            <a:r>
              <a:rPr lang="en-IN" dirty="0"/>
              <a:t>For example, consider speech recognition. Say you want to start simple and write a program capable of distinguishing the words “one” and “two.” </a:t>
            </a:r>
          </a:p>
          <a:p>
            <a:pPr lvl="1" algn="just">
              <a:buFont typeface="Arial" panose="020B0604020202020204" pitchFamily="34" charset="0"/>
              <a:buChar char="•"/>
            </a:pPr>
            <a:r>
              <a:rPr lang="en-IN" dirty="0"/>
              <a:t>You might notice that the word “two” starts with a high-pitch sound (“T”), so you could hardcode an algorithm that measures high-pitch sound intensity and use that to distinguish ones and twos⁠.</a:t>
            </a:r>
          </a:p>
          <a:p>
            <a:pPr lvl="1" algn="just">
              <a:buFont typeface="Arial" panose="020B0604020202020204" pitchFamily="34" charset="0"/>
              <a:buChar char="•"/>
            </a:pPr>
            <a:r>
              <a:rPr lang="en-IN" dirty="0"/>
              <a:t>but obviously this technique will not scale to thousands of words spoken by millions of very different people in noisy environments and in dozens of languages. </a:t>
            </a:r>
          </a:p>
          <a:p>
            <a:pPr lvl="1" algn="just">
              <a:buFont typeface="Arial" panose="020B0604020202020204" pitchFamily="34" charset="0"/>
              <a:buChar char="•"/>
            </a:pPr>
            <a:r>
              <a:rPr lang="en-IN" dirty="0"/>
              <a:t>The best solution (at least today) is to write an algorithm that learns by itself, given many example recordings for each word.</a:t>
            </a:r>
          </a:p>
          <a:p>
            <a:endParaRPr lang="en-US" dirty="0"/>
          </a:p>
        </p:txBody>
      </p:sp>
    </p:spTree>
    <p:extLst>
      <p:ext uri="{BB962C8B-B14F-4D97-AF65-F5344CB8AC3E}">
        <p14:creationId xmlns:p14="http://schemas.microsoft.com/office/powerpoint/2010/main" val="21729857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304800" marR="5080" indent="-292100">
              <a:lnSpc>
                <a:spcPct val="112100"/>
              </a:lnSpc>
              <a:spcBef>
                <a:spcPts val="100"/>
              </a:spcBef>
            </a:pPr>
            <a:r>
              <a:rPr sz="2900" dirty="0"/>
              <a:t>A classic </a:t>
            </a:r>
            <a:r>
              <a:rPr sz="2900" spc="-10" dirty="0"/>
              <a:t>example of </a:t>
            </a:r>
            <a:r>
              <a:rPr sz="2900" dirty="0"/>
              <a:t>a </a:t>
            </a:r>
            <a:r>
              <a:rPr sz="2900" spc="5" dirty="0"/>
              <a:t>task </a:t>
            </a:r>
            <a:r>
              <a:rPr sz="2900" spc="-10" dirty="0"/>
              <a:t>that </a:t>
            </a:r>
            <a:r>
              <a:rPr sz="2900" spc="-5" dirty="0"/>
              <a:t>requires </a:t>
            </a:r>
            <a:r>
              <a:rPr sz="2900" spc="-10" dirty="0"/>
              <a:t>machine  </a:t>
            </a:r>
            <a:r>
              <a:rPr sz="2900" spc="-15" dirty="0"/>
              <a:t>learning: </a:t>
            </a:r>
            <a:r>
              <a:rPr sz="2900" spc="-5" dirty="0"/>
              <a:t>It </a:t>
            </a:r>
            <a:r>
              <a:rPr sz="2900" spc="-25" dirty="0"/>
              <a:t>is </a:t>
            </a:r>
            <a:r>
              <a:rPr sz="2900" spc="15" dirty="0"/>
              <a:t>very </a:t>
            </a:r>
            <a:r>
              <a:rPr sz="2900" dirty="0"/>
              <a:t>hard </a:t>
            </a:r>
            <a:r>
              <a:rPr sz="2900" spc="-5" dirty="0"/>
              <a:t>to </a:t>
            </a:r>
            <a:r>
              <a:rPr sz="2900" spc="10" dirty="0"/>
              <a:t>say </a:t>
            </a:r>
            <a:r>
              <a:rPr sz="2900" spc="-10" dirty="0"/>
              <a:t>what </a:t>
            </a:r>
            <a:r>
              <a:rPr sz="2900" dirty="0"/>
              <a:t>makes a</a:t>
            </a:r>
            <a:r>
              <a:rPr sz="2900" spc="425" dirty="0"/>
              <a:t> </a:t>
            </a:r>
            <a:r>
              <a:rPr sz="2900" dirty="0"/>
              <a:t>2</a:t>
            </a:r>
          </a:p>
        </p:txBody>
      </p:sp>
      <p:sp>
        <p:nvSpPr>
          <p:cNvPr id="9" name="Content Placeholder 8"/>
          <p:cNvSpPr>
            <a:spLocks noGrp="1"/>
          </p:cNvSpPr>
          <p:nvPr>
            <p:ph idx="1"/>
          </p:nvPr>
        </p:nvSpPr>
        <p:spPr/>
        <p:txBody>
          <a:bodyPr/>
          <a:lstStyle/>
          <a:p>
            <a:endParaRPr lang="en-US"/>
          </a:p>
        </p:txBody>
      </p:sp>
      <p:grpSp>
        <p:nvGrpSpPr>
          <p:cNvPr id="3" name="object 3"/>
          <p:cNvGrpSpPr/>
          <p:nvPr/>
        </p:nvGrpSpPr>
        <p:grpSpPr>
          <a:xfrm>
            <a:off x="1742318" y="1842246"/>
            <a:ext cx="8184420" cy="3547466"/>
            <a:chOff x="1422394" y="1839813"/>
            <a:chExt cx="7575550" cy="5178425"/>
          </a:xfrm>
        </p:grpSpPr>
        <p:sp>
          <p:nvSpPr>
            <p:cNvPr id="4" name="object 4"/>
            <p:cNvSpPr/>
            <p:nvPr/>
          </p:nvSpPr>
          <p:spPr>
            <a:xfrm>
              <a:off x="1646046" y="1839813"/>
              <a:ext cx="7351474" cy="517816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435099" y="2882899"/>
              <a:ext cx="5397500" cy="863600"/>
            </a:xfrm>
            <a:custGeom>
              <a:avLst/>
              <a:gdLst/>
              <a:ahLst/>
              <a:cxnLst/>
              <a:rect l="l" t="t" r="r" b="b"/>
              <a:pathLst>
                <a:path w="5397500" h="863600">
                  <a:moveTo>
                    <a:pt x="0" y="0"/>
                  </a:moveTo>
                  <a:lnTo>
                    <a:pt x="5397505" y="0"/>
                  </a:lnTo>
                  <a:lnTo>
                    <a:pt x="5397505" y="863599"/>
                  </a:lnTo>
                  <a:lnTo>
                    <a:pt x="0" y="863599"/>
                  </a:lnTo>
                  <a:lnTo>
                    <a:pt x="0" y="0"/>
                  </a:lnTo>
                  <a:close/>
                </a:path>
              </a:pathLst>
            </a:custGeom>
            <a:ln w="25411">
              <a:solidFill>
                <a:srgbClr val="009900"/>
              </a:solidFill>
            </a:ln>
          </p:spPr>
          <p:txBody>
            <a:bodyPr wrap="square" lIns="0" tIns="0" rIns="0" bIns="0" rtlCol="0"/>
            <a:lstStyle/>
            <a:p>
              <a:endParaRPr/>
            </a:p>
          </p:txBody>
        </p:sp>
        <p:sp>
          <p:nvSpPr>
            <p:cNvPr id="6" name="object 6"/>
            <p:cNvSpPr/>
            <p:nvPr/>
          </p:nvSpPr>
          <p:spPr>
            <a:xfrm>
              <a:off x="7569200" y="2882899"/>
              <a:ext cx="749300" cy="863600"/>
            </a:xfrm>
            <a:custGeom>
              <a:avLst/>
              <a:gdLst/>
              <a:ahLst/>
              <a:cxnLst/>
              <a:rect l="l" t="t" r="r" b="b"/>
              <a:pathLst>
                <a:path w="749300" h="863600">
                  <a:moveTo>
                    <a:pt x="0" y="0"/>
                  </a:moveTo>
                  <a:lnTo>
                    <a:pt x="749300" y="0"/>
                  </a:lnTo>
                  <a:lnTo>
                    <a:pt x="749300" y="863599"/>
                  </a:lnTo>
                  <a:lnTo>
                    <a:pt x="0" y="863599"/>
                  </a:lnTo>
                  <a:lnTo>
                    <a:pt x="0" y="0"/>
                  </a:lnTo>
                  <a:close/>
                </a:path>
              </a:pathLst>
            </a:custGeom>
            <a:ln w="25405">
              <a:solidFill>
                <a:srgbClr val="FF0000"/>
              </a:solidFill>
            </a:ln>
          </p:spPr>
          <p:txBody>
            <a:bodyPr wrap="square" lIns="0" tIns="0" rIns="0" bIns="0" rtlCol="0"/>
            <a:lstStyle/>
            <a:p>
              <a:endParaRPr/>
            </a:p>
          </p:txBody>
        </p:sp>
        <p:sp>
          <p:nvSpPr>
            <p:cNvPr id="7" name="object 7"/>
            <p:cNvSpPr/>
            <p:nvPr/>
          </p:nvSpPr>
          <p:spPr>
            <a:xfrm>
              <a:off x="3035300" y="5156199"/>
              <a:ext cx="1409700" cy="863600"/>
            </a:xfrm>
            <a:custGeom>
              <a:avLst/>
              <a:gdLst/>
              <a:ahLst/>
              <a:cxnLst/>
              <a:rect l="l" t="t" r="r" b="b"/>
              <a:pathLst>
                <a:path w="1409700" h="863600">
                  <a:moveTo>
                    <a:pt x="0" y="0"/>
                  </a:moveTo>
                  <a:lnTo>
                    <a:pt x="1409695" y="0"/>
                  </a:lnTo>
                  <a:lnTo>
                    <a:pt x="1409695" y="863599"/>
                  </a:lnTo>
                  <a:lnTo>
                    <a:pt x="0" y="863599"/>
                  </a:lnTo>
                  <a:lnTo>
                    <a:pt x="0" y="0"/>
                  </a:lnTo>
                  <a:close/>
                </a:path>
              </a:pathLst>
            </a:custGeom>
            <a:ln w="25408">
              <a:solidFill>
                <a:srgbClr val="FF0000"/>
              </a:solidFill>
            </a:ln>
          </p:spPr>
          <p:txBody>
            <a:bodyPr wrap="square" lIns="0" tIns="0" rIns="0" bIns="0" rtlCol="0"/>
            <a:lstStyle/>
            <a:p>
              <a:endParaRPr/>
            </a:p>
          </p:txBody>
        </p:sp>
        <p:sp>
          <p:nvSpPr>
            <p:cNvPr id="8" name="object 8"/>
            <p:cNvSpPr/>
            <p:nvPr/>
          </p:nvSpPr>
          <p:spPr>
            <a:xfrm>
              <a:off x="1460499" y="4038599"/>
              <a:ext cx="749300" cy="850900"/>
            </a:xfrm>
            <a:custGeom>
              <a:avLst/>
              <a:gdLst/>
              <a:ahLst/>
              <a:cxnLst/>
              <a:rect l="l" t="t" r="r" b="b"/>
              <a:pathLst>
                <a:path w="749300" h="850900">
                  <a:moveTo>
                    <a:pt x="0" y="0"/>
                  </a:moveTo>
                  <a:lnTo>
                    <a:pt x="749300" y="0"/>
                  </a:lnTo>
                  <a:lnTo>
                    <a:pt x="749300" y="850899"/>
                  </a:lnTo>
                  <a:lnTo>
                    <a:pt x="0" y="850899"/>
                  </a:lnTo>
                  <a:lnTo>
                    <a:pt x="0" y="0"/>
                  </a:lnTo>
                  <a:close/>
                </a:path>
              </a:pathLst>
            </a:custGeom>
            <a:ln w="25405">
              <a:solidFill>
                <a:srgbClr val="FF0000"/>
              </a:solidFill>
            </a:ln>
          </p:spPr>
          <p:txBody>
            <a:bodyPr wrap="square" lIns="0" tIns="0" rIns="0" bIns="0" rtlCol="0"/>
            <a:lstStyle/>
            <a:p>
              <a:endParaRPr/>
            </a:p>
          </p:txBody>
        </p:sp>
      </p:grpSp>
    </p:spTree>
    <p:extLst>
      <p:ext uri="{BB962C8B-B14F-4D97-AF65-F5344CB8AC3E}">
        <p14:creationId xmlns:p14="http://schemas.microsoft.com/office/powerpoint/2010/main" val="49423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lgn="just">
              <a:buFont typeface="Arial" panose="020B0604020202020204" pitchFamily="34" charset="0"/>
              <a:buChar char="•"/>
            </a:pPr>
            <a:r>
              <a:rPr lang="en-IN" dirty="0"/>
              <a:t>Finally, Machine Learning can help humans </a:t>
            </a:r>
            <a:r>
              <a:rPr lang="en-IN" dirty="0" smtClean="0"/>
              <a:t>learn. </a:t>
            </a:r>
            <a:r>
              <a:rPr lang="en-IN" dirty="0"/>
              <a:t>ML algorithms can be inspected to see what they have learned (although for some algorithms this can be tricky). </a:t>
            </a:r>
            <a:endParaRPr lang="en-IN" dirty="0" smtClean="0"/>
          </a:p>
          <a:p>
            <a:pPr lvl="1" algn="just">
              <a:buFont typeface="Arial" panose="020B0604020202020204" pitchFamily="34" charset="0"/>
              <a:buChar char="•"/>
            </a:pPr>
            <a:r>
              <a:rPr lang="en-IN" dirty="0" smtClean="0"/>
              <a:t>For </a:t>
            </a:r>
            <a:r>
              <a:rPr lang="en-IN" dirty="0"/>
              <a:t>instance, once a spam filter has been trained on enough spam, it can easily be inspected to reveal the list of words and combinations of words that it believes are the best predictors of spam. </a:t>
            </a:r>
            <a:endParaRPr lang="en-IN" dirty="0" smtClean="0"/>
          </a:p>
          <a:p>
            <a:pPr lvl="1" algn="just">
              <a:buFont typeface="Arial" panose="020B0604020202020204" pitchFamily="34" charset="0"/>
              <a:buChar char="•"/>
            </a:pPr>
            <a:r>
              <a:rPr lang="en-IN" dirty="0" smtClean="0"/>
              <a:t>Sometimes </a:t>
            </a:r>
            <a:r>
              <a:rPr lang="en-IN" dirty="0"/>
              <a:t>this will reveal unsuspected correlations or new trends, and thereby lead to a better understanding of the problem. </a:t>
            </a:r>
          </a:p>
          <a:p>
            <a:pPr lvl="1" algn="just">
              <a:buFont typeface="Arial" panose="020B0604020202020204" pitchFamily="34" charset="0"/>
              <a:buChar char="•"/>
            </a:pPr>
            <a:r>
              <a:rPr lang="en-IN" dirty="0"/>
              <a:t> </a:t>
            </a:r>
            <a:r>
              <a:rPr lang="en-IN" dirty="0" smtClean="0"/>
              <a:t>Applying </a:t>
            </a:r>
            <a:r>
              <a:rPr lang="en-IN" dirty="0"/>
              <a:t>ML techniques to dig into large amounts of data can help discover patterns that were not immediately apparent. </a:t>
            </a:r>
            <a:r>
              <a:rPr lang="en-IN" b="1" dirty="0"/>
              <a:t>This is called data mining</a:t>
            </a:r>
            <a:r>
              <a:rPr lang="en-IN" dirty="0"/>
              <a:t>.</a:t>
            </a:r>
          </a:p>
          <a:p>
            <a:pPr algn="just"/>
            <a:endParaRPr lang="en-IN" sz="2200" dirty="0"/>
          </a:p>
        </p:txBody>
      </p:sp>
      <p:sp>
        <p:nvSpPr>
          <p:cNvPr id="2" name="Slide Number Placeholder 1"/>
          <p:cNvSpPr>
            <a:spLocks noGrp="1"/>
          </p:cNvSpPr>
          <p:nvPr>
            <p:ph type="sldNum" sz="quarter" idx="12"/>
          </p:nvPr>
        </p:nvSpPr>
        <p:spPr/>
        <p:txBody>
          <a:bodyPr/>
          <a:lstStyle/>
          <a:p>
            <a:fld id="{4A074774-0B01-4A81-AC1C-E147F58F14DB}" type="slidenum">
              <a:rPr lang="en-IN" smtClean="0"/>
              <a:t>19</a:t>
            </a:fld>
            <a:endParaRPr lang="en-IN"/>
          </a:p>
        </p:txBody>
      </p:sp>
    </p:spTree>
    <p:extLst>
      <p:ext uri="{BB962C8B-B14F-4D97-AF65-F5344CB8AC3E}">
        <p14:creationId xmlns:p14="http://schemas.microsoft.com/office/powerpoint/2010/main" val="287539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985872"/>
            <a:ext cx="10058400" cy="751488"/>
          </a:xfrm>
          <a:prstGeom prst="rect">
            <a:avLst/>
          </a:prstGeom>
        </p:spPr>
        <p:txBody>
          <a:bodyPr vert="horz" wrap="square" lIns="0" tIns="12700" rIns="0" bIns="0" rtlCol="0">
            <a:spAutoFit/>
          </a:bodyPr>
          <a:lstStyle/>
          <a:p>
            <a:pPr marL="12700">
              <a:lnSpc>
                <a:spcPct val="100000"/>
              </a:lnSpc>
              <a:spcBef>
                <a:spcPts val="100"/>
              </a:spcBef>
            </a:pPr>
            <a:r>
              <a:rPr lang="en-IN" dirty="0" smtClean="0"/>
              <a:t>Syllabus,</a:t>
            </a:r>
            <a:r>
              <a:rPr dirty="0" smtClean="0"/>
              <a:t>Text </a:t>
            </a:r>
            <a:r>
              <a:rPr dirty="0"/>
              <a:t>&amp; Reference Materials</a:t>
            </a:r>
          </a:p>
        </p:txBody>
      </p:sp>
      <p:sp>
        <p:nvSpPr>
          <p:cNvPr id="4" name="Content Placeholder 3"/>
          <p:cNvSpPr>
            <a:spLocks noGrp="1"/>
          </p:cNvSpPr>
          <p:nvPr>
            <p:ph idx="1"/>
          </p:nvPr>
        </p:nvSpPr>
        <p:spPr/>
        <p:txBody>
          <a:bodyPr/>
          <a:lstStyle/>
          <a:p>
            <a:pPr marL="368300" indent="-355600">
              <a:lnSpc>
                <a:spcPct val="100000"/>
              </a:lnSpc>
              <a:spcBef>
                <a:spcPts val="819"/>
              </a:spcBef>
              <a:buChar char="•"/>
              <a:tabLst>
                <a:tab pos="367665" algn="l"/>
                <a:tab pos="368300" algn="l"/>
              </a:tabLst>
            </a:pPr>
            <a:r>
              <a:rPr lang="en-IN" dirty="0" smtClean="0">
                <a:latin typeface="Arial"/>
                <a:cs typeface="Arial"/>
                <a:hlinkClick r:id="rId2" action="ppaction://hlinkfile"/>
              </a:rPr>
              <a:t>Syllabus</a:t>
            </a:r>
            <a:endParaRPr lang="en-IN" dirty="0" smtClean="0">
              <a:latin typeface="Arial"/>
              <a:cs typeface="Arial"/>
            </a:endParaRPr>
          </a:p>
          <a:p>
            <a:pPr marL="368300" indent="-355600">
              <a:lnSpc>
                <a:spcPct val="100000"/>
              </a:lnSpc>
              <a:spcBef>
                <a:spcPts val="819"/>
              </a:spcBef>
              <a:buChar char="•"/>
              <a:tabLst>
                <a:tab pos="367665" algn="l"/>
                <a:tab pos="368300" algn="l"/>
              </a:tabLst>
            </a:pPr>
            <a:endParaRPr lang="en-IN" dirty="0" smtClean="0">
              <a:latin typeface="Arial"/>
              <a:cs typeface="Aria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4020" y="2401779"/>
            <a:ext cx="8789331" cy="3926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99046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a:t>
            </a:r>
            <a:r>
              <a:rPr lang="en-IN" dirty="0" smtClean="0"/>
              <a:t>Concept </a:t>
            </a:r>
            <a:r>
              <a:rPr lang="en-IN" dirty="0"/>
              <a:t>of Machine </a:t>
            </a:r>
            <a:r>
              <a:rPr lang="en-IN" dirty="0" smtClean="0"/>
              <a:t>Learning</a:t>
            </a:r>
            <a:endParaRPr lang="en-IN" dirty="0"/>
          </a:p>
        </p:txBody>
      </p:sp>
      <p:sp>
        <p:nvSpPr>
          <p:cNvPr id="3" name="Content Placeholder 2"/>
          <p:cNvSpPr>
            <a:spLocks noGrp="1"/>
          </p:cNvSpPr>
          <p:nvPr>
            <p:ph idx="1"/>
          </p:nvPr>
        </p:nvSpPr>
        <p:spPr/>
        <p:txBody>
          <a:bodyPr/>
          <a:lstStyle/>
          <a:p>
            <a:r>
              <a:rPr lang="en-IN" dirty="0" smtClean="0"/>
              <a:t>Important aspects of “Learning from Experience” embedded into ML are:</a:t>
            </a:r>
          </a:p>
          <a:p>
            <a:pPr marL="457200" indent="-457200">
              <a:lnSpc>
                <a:spcPct val="150000"/>
              </a:lnSpc>
              <a:buFont typeface="+mj-lt"/>
              <a:buAutoNum type="arabicPeriod"/>
            </a:pPr>
            <a:r>
              <a:rPr lang="en-IN" dirty="0" smtClean="0"/>
              <a:t>Remembering, adapting</a:t>
            </a:r>
          </a:p>
          <a:p>
            <a:pPr marL="457200" indent="-457200">
              <a:lnSpc>
                <a:spcPct val="150000"/>
              </a:lnSpc>
              <a:buFont typeface="+mj-lt"/>
              <a:buAutoNum type="arabicPeriod"/>
            </a:pPr>
            <a:r>
              <a:rPr lang="en-IN" dirty="0" smtClean="0"/>
              <a:t>Generalizing</a:t>
            </a:r>
          </a:p>
          <a:p>
            <a:pPr marL="457200" indent="-457200">
              <a:lnSpc>
                <a:spcPct val="150000"/>
              </a:lnSpc>
              <a:buFont typeface="+mj-lt"/>
              <a:buAutoNum type="arabicPeriod"/>
            </a:pPr>
            <a:endParaRPr lang="en-IN" dirty="0"/>
          </a:p>
        </p:txBody>
      </p:sp>
    </p:spTree>
    <p:extLst>
      <p:ext uri="{BB962C8B-B14F-4D97-AF65-F5344CB8AC3E}">
        <p14:creationId xmlns:p14="http://schemas.microsoft.com/office/powerpoint/2010/main" val="42240973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7381" y="692696"/>
            <a:ext cx="10972800" cy="5544616"/>
          </a:xfrm>
        </p:spPr>
        <p:txBody>
          <a:bodyPr>
            <a:noAutofit/>
          </a:bodyPr>
          <a:lstStyle/>
          <a:p>
            <a:pPr marL="0" indent="0">
              <a:buNone/>
            </a:pPr>
            <a:r>
              <a:rPr lang="en-IN" sz="2200" b="1" i="1" dirty="0"/>
              <a:t>To summarize, Machine Learning is great for</a:t>
            </a:r>
            <a:r>
              <a:rPr lang="en-IN" sz="2200" b="1" i="1" dirty="0" smtClean="0"/>
              <a:t>:</a:t>
            </a:r>
          </a:p>
          <a:p>
            <a:pPr marL="0" indent="0">
              <a:buNone/>
            </a:pPr>
            <a:endParaRPr lang="en-IN" sz="2200" i="1" dirty="0"/>
          </a:p>
          <a:p>
            <a:pPr lvl="0"/>
            <a:r>
              <a:rPr lang="en-IN" sz="2200" dirty="0" smtClean="0"/>
              <a:t>Problems </a:t>
            </a:r>
            <a:r>
              <a:rPr lang="en-IN" sz="2200" dirty="0"/>
              <a:t>for which existing solutions require a lot of fine-tuning or long lists of rules: one Machine Learning algorithm can often simplify code and perform better than the traditional approach.</a:t>
            </a:r>
          </a:p>
          <a:p>
            <a:pPr lvl="0"/>
            <a:r>
              <a:rPr lang="en-IN" sz="2200" dirty="0" smtClean="0"/>
              <a:t>Complex </a:t>
            </a:r>
            <a:r>
              <a:rPr lang="en-IN" sz="2200" dirty="0"/>
              <a:t>problems for which using a traditional approach yields no good solution: the best Machine Learning techniques can perhaps find a solution.</a:t>
            </a:r>
          </a:p>
          <a:p>
            <a:pPr lvl="0"/>
            <a:r>
              <a:rPr lang="en-IN" sz="2200" dirty="0" smtClean="0"/>
              <a:t>Fluctuating </a:t>
            </a:r>
            <a:r>
              <a:rPr lang="en-IN" sz="2200" dirty="0"/>
              <a:t>environments: a Machine Learning system can adapt to new data.</a:t>
            </a:r>
          </a:p>
          <a:p>
            <a:pPr lvl="0"/>
            <a:r>
              <a:rPr lang="en-IN" sz="2200" dirty="0" smtClean="0"/>
              <a:t>Getting </a:t>
            </a:r>
            <a:r>
              <a:rPr lang="en-IN" sz="2200" dirty="0"/>
              <a:t>insights about complex problems and large amounts of data.</a:t>
            </a:r>
          </a:p>
          <a:p>
            <a:endParaRPr lang="en-IN" sz="2200" dirty="0"/>
          </a:p>
        </p:txBody>
      </p:sp>
      <p:sp>
        <p:nvSpPr>
          <p:cNvPr id="2" name="Slide Number Placeholder 1"/>
          <p:cNvSpPr>
            <a:spLocks noGrp="1"/>
          </p:cNvSpPr>
          <p:nvPr>
            <p:ph type="sldNum" sz="quarter" idx="12"/>
          </p:nvPr>
        </p:nvSpPr>
        <p:spPr/>
        <p:txBody>
          <a:bodyPr/>
          <a:lstStyle/>
          <a:p>
            <a:fld id="{4A074774-0B01-4A81-AC1C-E147F58F14DB}" type="slidenum">
              <a:rPr lang="en-IN" smtClean="0"/>
              <a:t>21</a:t>
            </a:fld>
            <a:endParaRPr lang="en-IN"/>
          </a:p>
        </p:txBody>
      </p:sp>
    </p:spTree>
    <p:extLst>
      <p:ext uri="{BB962C8B-B14F-4D97-AF65-F5344CB8AC3E}">
        <p14:creationId xmlns:p14="http://schemas.microsoft.com/office/powerpoint/2010/main" val="92211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5258" y="154371"/>
            <a:ext cx="5104798" cy="6097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58667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1008250"/>
            <a:ext cx="10058400" cy="729110"/>
          </a:xfrm>
          <a:prstGeom prst="rect">
            <a:avLst/>
          </a:prstGeom>
        </p:spPr>
        <p:txBody>
          <a:bodyPr vert="horz" wrap="square" lIns="0" tIns="6985" rIns="0" bIns="0" rtlCol="0">
            <a:spAutoFit/>
          </a:bodyPr>
          <a:lstStyle/>
          <a:p>
            <a:pPr marL="735965" marR="5080" indent="-723900">
              <a:lnSpc>
                <a:spcPct val="101099"/>
              </a:lnSpc>
              <a:spcBef>
                <a:spcPts val="55"/>
              </a:spcBef>
            </a:pPr>
            <a:r>
              <a:rPr lang="en-IN" dirty="0" smtClean="0"/>
              <a:t>Applications</a:t>
            </a:r>
            <a:endParaRPr dirty="0"/>
          </a:p>
        </p:txBody>
      </p:sp>
      <p:sp>
        <p:nvSpPr>
          <p:cNvPr id="4" name="Content Placeholder 3"/>
          <p:cNvSpPr>
            <a:spLocks noGrp="1"/>
          </p:cNvSpPr>
          <p:nvPr>
            <p:ph idx="1"/>
          </p:nvPr>
        </p:nvSpPr>
        <p:spPr/>
        <p:txBody>
          <a:bodyPr>
            <a:normAutofit fontScale="77500" lnSpcReduction="20000"/>
          </a:bodyPr>
          <a:lstStyle/>
          <a:p>
            <a:pPr marL="368300" indent="-355600">
              <a:lnSpc>
                <a:spcPct val="100000"/>
              </a:lnSpc>
              <a:spcBef>
                <a:spcPts val="400"/>
              </a:spcBef>
              <a:buChar char="•"/>
              <a:tabLst>
                <a:tab pos="367665" algn="l"/>
                <a:tab pos="368300" algn="l"/>
              </a:tabLst>
            </a:pPr>
            <a:r>
              <a:rPr lang="en-IN" sz="2500" spc="15" dirty="0">
                <a:solidFill>
                  <a:srgbClr val="000090"/>
                </a:solidFill>
                <a:latin typeface="Arial"/>
                <a:cs typeface="Arial"/>
              </a:rPr>
              <a:t>Recognizing</a:t>
            </a:r>
            <a:r>
              <a:rPr lang="en-IN" sz="2500" spc="-190" dirty="0">
                <a:solidFill>
                  <a:srgbClr val="000090"/>
                </a:solidFill>
                <a:latin typeface="Arial"/>
                <a:cs typeface="Arial"/>
              </a:rPr>
              <a:t> </a:t>
            </a:r>
            <a:r>
              <a:rPr lang="en-IN" sz="2500" spc="-5" dirty="0">
                <a:solidFill>
                  <a:srgbClr val="000090"/>
                </a:solidFill>
                <a:latin typeface="Arial"/>
                <a:cs typeface="Arial"/>
              </a:rPr>
              <a:t>patterns</a:t>
            </a:r>
            <a:endParaRPr lang="en-IN" sz="2500" dirty="0">
              <a:latin typeface="Arial"/>
              <a:cs typeface="Arial"/>
            </a:endParaRPr>
          </a:p>
          <a:p>
            <a:pPr marL="787400" lvl="1" indent="-292735">
              <a:lnSpc>
                <a:spcPct val="100000"/>
              </a:lnSpc>
              <a:spcBef>
                <a:spcPts val="300"/>
              </a:spcBef>
              <a:buChar char="–"/>
              <a:tabLst>
                <a:tab pos="787400" algn="l"/>
              </a:tabLst>
            </a:pPr>
            <a:r>
              <a:rPr lang="en-IN" sz="2500" spc="10" dirty="0">
                <a:latin typeface="Arial"/>
                <a:cs typeface="Arial"/>
              </a:rPr>
              <a:t>Facial </a:t>
            </a:r>
            <a:r>
              <a:rPr lang="en-IN" sz="2500" spc="15" dirty="0">
                <a:latin typeface="Arial"/>
                <a:cs typeface="Arial"/>
              </a:rPr>
              <a:t>identities </a:t>
            </a:r>
            <a:r>
              <a:rPr lang="en-IN" sz="2500" dirty="0">
                <a:latin typeface="Arial"/>
                <a:cs typeface="Arial"/>
              </a:rPr>
              <a:t>or </a:t>
            </a:r>
            <a:r>
              <a:rPr lang="en-IN" sz="2500" spc="15" dirty="0">
                <a:latin typeface="Arial"/>
                <a:cs typeface="Arial"/>
              </a:rPr>
              <a:t>facial</a:t>
            </a:r>
            <a:r>
              <a:rPr lang="en-IN" sz="2500" spc="-409" dirty="0">
                <a:latin typeface="Arial"/>
                <a:cs typeface="Arial"/>
              </a:rPr>
              <a:t> </a:t>
            </a:r>
            <a:r>
              <a:rPr lang="en-IN" sz="2500" spc="15" dirty="0">
                <a:latin typeface="Arial"/>
                <a:cs typeface="Arial"/>
              </a:rPr>
              <a:t>expressions</a:t>
            </a:r>
            <a:endParaRPr lang="en-IN" sz="2500" dirty="0">
              <a:latin typeface="Arial"/>
              <a:cs typeface="Arial"/>
            </a:endParaRPr>
          </a:p>
          <a:p>
            <a:pPr marL="787400" lvl="1" indent="-292735">
              <a:lnSpc>
                <a:spcPct val="100000"/>
              </a:lnSpc>
              <a:spcBef>
                <a:spcPts val="305"/>
              </a:spcBef>
              <a:buChar char="–"/>
              <a:tabLst>
                <a:tab pos="787400" algn="l"/>
              </a:tabLst>
            </a:pPr>
            <a:r>
              <a:rPr lang="en-IN" sz="2500" dirty="0">
                <a:latin typeface="Arial"/>
                <a:cs typeface="Arial"/>
              </a:rPr>
              <a:t>Handwritten or </a:t>
            </a:r>
            <a:r>
              <a:rPr lang="en-IN" sz="2500" spc="15" dirty="0">
                <a:latin typeface="Arial"/>
                <a:cs typeface="Arial"/>
              </a:rPr>
              <a:t>spoken</a:t>
            </a:r>
            <a:r>
              <a:rPr lang="en-IN" sz="2500" spc="-204" dirty="0">
                <a:latin typeface="Arial"/>
                <a:cs typeface="Arial"/>
              </a:rPr>
              <a:t> </a:t>
            </a:r>
            <a:r>
              <a:rPr lang="en-IN" sz="2500" spc="-10" dirty="0">
                <a:latin typeface="Arial"/>
                <a:cs typeface="Arial"/>
              </a:rPr>
              <a:t>words</a:t>
            </a:r>
            <a:endParaRPr lang="en-IN" sz="2500" dirty="0">
              <a:latin typeface="Arial"/>
              <a:cs typeface="Arial"/>
            </a:endParaRPr>
          </a:p>
          <a:p>
            <a:pPr marL="787400" lvl="1" indent="-292735">
              <a:lnSpc>
                <a:spcPct val="100000"/>
              </a:lnSpc>
              <a:spcBef>
                <a:spcPts val="300"/>
              </a:spcBef>
              <a:buChar char="–"/>
              <a:tabLst>
                <a:tab pos="787400" algn="l"/>
              </a:tabLst>
            </a:pPr>
            <a:r>
              <a:rPr lang="en-IN" sz="2500" spc="15" dirty="0">
                <a:latin typeface="Arial"/>
                <a:cs typeface="Arial"/>
              </a:rPr>
              <a:t>Medical</a:t>
            </a:r>
            <a:r>
              <a:rPr lang="en-IN" sz="2500" spc="-155" dirty="0">
                <a:latin typeface="Arial"/>
                <a:cs typeface="Arial"/>
              </a:rPr>
              <a:t> </a:t>
            </a:r>
            <a:r>
              <a:rPr lang="en-IN" sz="2500" spc="10" dirty="0">
                <a:latin typeface="Arial"/>
                <a:cs typeface="Arial"/>
              </a:rPr>
              <a:t>images</a:t>
            </a:r>
            <a:endParaRPr lang="en-IN" sz="2500" dirty="0">
              <a:latin typeface="Arial"/>
              <a:cs typeface="Arial"/>
            </a:endParaRPr>
          </a:p>
          <a:p>
            <a:pPr marL="368300" indent="-355600">
              <a:lnSpc>
                <a:spcPct val="100000"/>
              </a:lnSpc>
              <a:spcBef>
                <a:spcPts val="300"/>
              </a:spcBef>
              <a:buChar char="•"/>
              <a:tabLst>
                <a:tab pos="367665" algn="l"/>
                <a:tab pos="368300" algn="l"/>
              </a:tabLst>
            </a:pPr>
            <a:r>
              <a:rPr lang="en-IN" sz="2500" spc="-5" dirty="0">
                <a:solidFill>
                  <a:srgbClr val="000090"/>
                </a:solidFill>
                <a:latin typeface="Arial"/>
                <a:cs typeface="Arial"/>
              </a:rPr>
              <a:t>Generating</a:t>
            </a:r>
            <a:r>
              <a:rPr lang="en-IN" sz="2500" spc="10" dirty="0">
                <a:solidFill>
                  <a:srgbClr val="000090"/>
                </a:solidFill>
                <a:latin typeface="Arial"/>
                <a:cs typeface="Arial"/>
              </a:rPr>
              <a:t> </a:t>
            </a:r>
            <a:r>
              <a:rPr lang="en-IN" sz="2500" spc="-5" dirty="0">
                <a:solidFill>
                  <a:srgbClr val="000090"/>
                </a:solidFill>
                <a:latin typeface="Arial"/>
                <a:cs typeface="Arial"/>
              </a:rPr>
              <a:t>patterns</a:t>
            </a:r>
            <a:endParaRPr lang="en-IN" sz="2500" dirty="0">
              <a:latin typeface="Arial"/>
              <a:cs typeface="Arial"/>
            </a:endParaRPr>
          </a:p>
          <a:p>
            <a:pPr marL="787400" lvl="1" indent="-292735">
              <a:lnSpc>
                <a:spcPct val="100000"/>
              </a:lnSpc>
              <a:spcBef>
                <a:spcPts val="300"/>
              </a:spcBef>
              <a:buChar char="–"/>
              <a:tabLst>
                <a:tab pos="787400" algn="l"/>
              </a:tabLst>
            </a:pPr>
            <a:r>
              <a:rPr lang="en-IN" sz="2500" spc="-5" dirty="0">
                <a:latin typeface="Arial"/>
                <a:cs typeface="Arial"/>
              </a:rPr>
              <a:t>Generating </a:t>
            </a:r>
            <a:r>
              <a:rPr lang="en-IN" sz="2500" spc="10" dirty="0">
                <a:latin typeface="Arial"/>
                <a:cs typeface="Arial"/>
              </a:rPr>
              <a:t>images </a:t>
            </a:r>
            <a:r>
              <a:rPr lang="en-IN" sz="2500" dirty="0">
                <a:latin typeface="Arial"/>
                <a:cs typeface="Arial"/>
              </a:rPr>
              <a:t>or </a:t>
            </a:r>
            <a:r>
              <a:rPr lang="en-IN" sz="2500" spc="10" dirty="0">
                <a:latin typeface="Arial"/>
                <a:cs typeface="Arial"/>
              </a:rPr>
              <a:t>motion</a:t>
            </a:r>
            <a:r>
              <a:rPr lang="en-IN" sz="2500" spc="-150" dirty="0">
                <a:latin typeface="Arial"/>
                <a:cs typeface="Arial"/>
              </a:rPr>
              <a:t> </a:t>
            </a:r>
            <a:r>
              <a:rPr lang="en-IN" sz="2500" spc="10" dirty="0">
                <a:latin typeface="Arial"/>
                <a:cs typeface="Arial"/>
              </a:rPr>
              <a:t>sequences</a:t>
            </a:r>
            <a:endParaRPr lang="en-IN" sz="2500" dirty="0">
              <a:latin typeface="Arial"/>
              <a:cs typeface="Arial"/>
            </a:endParaRPr>
          </a:p>
          <a:p>
            <a:pPr marL="368300" indent="-355600">
              <a:lnSpc>
                <a:spcPct val="100000"/>
              </a:lnSpc>
              <a:spcBef>
                <a:spcPts val="305"/>
              </a:spcBef>
              <a:buChar char="•"/>
              <a:tabLst>
                <a:tab pos="367665" algn="l"/>
                <a:tab pos="368300" algn="l"/>
              </a:tabLst>
            </a:pPr>
            <a:r>
              <a:rPr lang="en-IN" sz="2500" spc="15" dirty="0">
                <a:solidFill>
                  <a:srgbClr val="000090"/>
                </a:solidFill>
                <a:latin typeface="Arial"/>
                <a:cs typeface="Arial"/>
              </a:rPr>
              <a:t>Recognizing</a:t>
            </a:r>
            <a:r>
              <a:rPr lang="en-IN" sz="2500" spc="-190" dirty="0">
                <a:solidFill>
                  <a:srgbClr val="000090"/>
                </a:solidFill>
                <a:latin typeface="Arial"/>
                <a:cs typeface="Arial"/>
              </a:rPr>
              <a:t> </a:t>
            </a:r>
            <a:r>
              <a:rPr lang="en-IN" sz="2500" spc="10" dirty="0">
                <a:solidFill>
                  <a:srgbClr val="000090"/>
                </a:solidFill>
                <a:latin typeface="Arial"/>
                <a:cs typeface="Arial"/>
              </a:rPr>
              <a:t>anomalies</a:t>
            </a:r>
            <a:endParaRPr lang="en-IN" sz="2500" dirty="0">
              <a:latin typeface="Arial"/>
              <a:cs typeface="Arial"/>
            </a:endParaRPr>
          </a:p>
          <a:p>
            <a:pPr marL="787400" lvl="1" indent="-292735">
              <a:lnSpc>
                <a:spcPct val="100000"/>
              </a:lnSpc>
              <a:spcBef>
                <a:spcPts val="300"/>
              </a:spcBef>
              <a:buChar char="–"/>
              <a:tabLst>
                <a:tab pos="787400" algn="l"/>
              </a:tabLst>
            </a:pPr>
            <a:r>
              <a:rPr lang="en-IN" sz="2500" spc="5" dirty="0">
                <a:latin typeface="Arial"/>
                <a:cs typeface="Arial"/>
              </a:rPr>
              <a:t>Unusual </a:t>
            </a:r>
            <a:r>
              <a:rPr lang="en-IN" sz="2500" spc="10" dirty="0">
                <a:latin typeface="Arial"/>
                <a:cs typeface="Arial"/>
              </a:rPr>
              <a:t>sequences </a:t>
            </a:r>
            <a:r>
              <a:rPr lang="en-IN" sz="2500" dirty="0">
                <a:latin typeface="Arial"/>
                <a:cs typeface="Arial"/>
              </a:rPr>
              <a:t>of </a:t>
            </a:r>
            <a:r>
              <a:rPr lang="en-IN" sz="2500" spc="10" dirty="0">
                <a:latin typeface="Arial"/>
                <a:cs typeface="Arial"/>
              </a:rPr>
              <a:t>credit </a:t>
            </a:r>
            <a:r>
              <a:rPr lang="en-IN" sz="2500" spc="5" dirty="0">
                <a:latin typeface="Arial"/>
                <a:cs typeface="Arial"/>
              </a:rPr>
              <a:t>card</a:t>
            </a:r>
            <a:r>
              <a:rPr lang="en-IN" sz="2500" spc="-390" dirty="0">
                <a:latin typeface="Arial"/>
                <a:cs typeface="Arial"/>
              </a:rPr>
              <a:t> </a:t>
            </a:r>
            <a:r>
              <a:rPr lang="en-IN" sz="2500" spc="10" dirty="0">
                <a:latin typeface="Arial"/>
                <a:cs typeface="Arial"/>
              </a:rPr>
              <a:t>transactions</a:t>
            </a:r>
            <a:endParaRPr lang="en-IN" sz="2500" dirty="0">
              <a:latin typeface="Arial"/>
              <a:cs typeface="Arial"/>
            </a:endParaRPr>
          </a:p>
          <a:p>
            <a:pPr marL="786765" marR="5080" lvl="1" indent="-292100">
              <a:lnSpc>
                <a:spcPts val="2700"/>
              </a:lnSpc>
              <a:spcBef>
                <a:spcPts val="640"/>
              </a:spcBef>
              <a:buChar char="–"/>
              <a:tabLst>
                <a:tab pos="787400" algn="l"/>
              </a:tabLst>
            </a:pPr>
            <a:r>
              <a:rPr lang="en-IN" sz="2500" spc="5" dirty="0">
                <a:latin typeface="Arial"/>
                <a:cs typeface="Arial"/>
              </a:rPr>
              <a:t>Unusual </a:t>
            </a:r>
            <a:r>
              <a:rPr lang="en-IN" sz="2500" spc="-5" dirty="0">
                <a:latin typeface="Arial"/>
                <a:cs typeface="Arial"/>
              </a:rPr>
              <a:t>patterns </a:t>
            </a:r>
            <a:r>
              <a:rPr lang="en-IN" sz="2500" dirty="0">
                <a:latin typeface="Arial"/>
                <a:cs typeface="Arial"/>
              </a:rPr>
              <a:t>of </a:t>
            </a:r>
            <a:r>
              <a:rPr lang="en-IN" sz="2500" spc="15" dirty="0">
                <a:latin typeface="Arial"/>
                <a:cs typeface="Arial"/>
              </a:rPr>
              <a:t>sensor </a:t>
            </a:r>
            <a:r>
              <a:rPr lang="en-IN" sz="2500" dirty="0">
                <a:latin typeface="Arial"/>
                <a:cs typeface="Arial"/>
              </a:rPr>
              <a:t>readings </a:t>
            </a:r>
            <a:r>
              <a:rPr lang="en-IN" sz="2500" spc="20" dirty="0">
                <a:latin typeface="Arial"/>
                <a:cs typeface="Arial"/>
              </a:rPr>
              <a:t>in </a:t>
            </a:r>
            <a:r>
              <a:rPr lang="en-IN" sz="2500" dirty="0">
                <a:latin typeface="Arial"/>
                <a:cs typeface="Arial"/>
              </a:rPr>
              <a:t>a </a:t>
            </a:r>
            <a:r>
              <a:rPr lang="en-IN" sz="2500" spc="15" dirty="0">
                <a:latin typeface="Arial"/>
                <a:cs typeface="Arial"/>
              </a:rPr>
              <a:t>nuclear  </a:t>
            </a:r>
            <a:r>
              <a:rPr lang="en-IN" sz="2500" dirty="0">
                <a:latin typeface="Arial"/>
                <a:cs typeface="Arial"/>
              </a:rPr>
              <a:t>power</a:t>
            </a:r>
            <a:r>
              <a:rPr lang="en-IN" sz="2500" spc="-40" dirty="0">
                <a:latin typeface="Arial"/>
                <a:cs typeface="Arial"/>
              </a:rPr>
              <a:t> </a:t>
            </a:r>
            <a:r>
              <a:rPr lang="en-IN" sz="2500" spc="10" dirty="0">
                <a:latin typeface="Arial"/>
                <a:cs typeface="Arial"/>
              </a:rPr>
              <a:t>plant</a:t>
            </a:r>
            <a:r>
              <a:rPr lang="en-IN" sz="2500" spc="-95" dirty="0">
                <a:latin typeface="Arial"/>
                <a:cs typeface="Arial"/>
              </a:rPr>
              <a:t> </a:t>
            </a:r>
            <a:r>
              <a:rPr lang="en-IN" sz="2500" dirty="0">
                <a:latin typeface="Arial"/>
                <a:cs typeface="Arial"/>
              </a:rPr>
              <a:t>or</a:t>
            </a:r>
            <a:r>
              <a:rPr lang="en-IN" sz="2500" spc="-40" dirty="0">
                <a:latin typeface="Arial"/>
                <a:cs typeface="Arial"/>
              </a:rPr>
              <a:t> </a:t>
            </a:r>
            <a:r>
              <a:rPr lang="en-IN" sz="2500" spc="10" dirty="0">
                <a:latin typeface="Arial"/>
                <a:cs typeface="Arial"/>
              </a:rPr>
              <a:t>unusual</a:t>
            </a:r>
            <a:r>
              <a:rPr lang="en-IN" sz="2500" spc="-55" dirty="0">
                <a:latin typeface="Arial"/>
                <a:cs typeface="Arial"/>
              </a:rPr>
              <a:t> </a:t>
            </a:r>
            <a:r>
              <a:rPr lang="en-IN" sz="2500" spc="10" dirty="0">
                <a:latin typeface="Arial"/>
                <a:cs typeface="Arial"/>
              </a:rPr>
              <a:t>sound</a:t>
            </a:r>
            <a:r>
              <a:rPr lang="en-IN" sz="2500" spc="-100" dirty="0">
                <a:latin typeface="Arial"/>
                <a:cs typeface="Arial"/>
              </a:rPr>
              <a:t> </a:t>
            </a:r>
            <a:r>
              <a:rPr lang="en-IN" sz="2500" spc="20" dirty="0">
                <a:latin typeface="Arial"/>
                <a:cs typeface="Arial"/>
              </a:rPr>
              <a:t>in</a:t>
            </a:r>
            <a:r>
              <a:rPr lang="en-IN" sz="2500" spc="5" dirty="0">
                <a:latin typeface="Arial"/>
                <a:cs typeface="Arial"/>
              </a:rPr>
              <a:t> </a:t>
            </a:r>
            <a:r>
              <a:rPr lang="en-IN" sz="2500" spc="15" dirty="0">
                <a:latin typeface="Arial"/>
                <a:cs typeface="Arial"/>
              </a:rPr>
              <a:t>your</a:t>
            </a:r>
            <a:r>
              <a:rPr lang="en-IN" sz="2500" spc="-140" dirty="0">
                <a:latin typeface="Arial"/>
                <a:cs typeface="Arial"/>
              </a:rPr>
              <a:t> </a:t>
            </a:r>
            <a:r>
              <a:rPr lang="en-IN" sz="2500" spc="15" dirty="0">
                <a:latin typeface="Arial"/>
                <a:cs typeface="Arial"/>
              </a:rPr>
              <a:t>car</a:t>
            </a:r>
            <a:r>
              <a:rPr lang="en-IN" sz="2500" spc="-35" dirty="0">
                <a:latin typeface="Arial"/>
                <a:cs typeface="Arial"/>
              </a:rPr>
              <a:t> </a:t>
            </a:r>
            <a:r>
              <a:rPr lang="en-IN" sz="2500" spc="10" dirty="0">
                <a:latin typeface="Arial"/>
                <a:cs typeface="Arial"/>
              </a:rPr>
              <a:t>engine.</a:t>
            </a:r>
            <a:endParaRPr lang="en-IN" sz="2500" dirty="0">
              <a:latin typeface="Arial"/>
              <a:cs typeface="Arial"/>
            </a:endParaRPr>
          </a:p>
          <a:p>
            <a:pPr marL="368300" indent="-355600">
              <a:lnSpc>
                <a:spcPct val="100000"/>
              </a:lnSpc>
              <a:spcBef>
                <a:spcPts val="265"/>
              </a:spcBef>
              <a:buChar char="•"/>
              <a:tabLst>
                <a:tab pos="367665" algn="l"/>
                <a:tab pos="368300" algn="l"/>
              </a:tabLst>
            </a:pPr>
            <a:r>
              <a:rPr lang="en-IN" sz="2500" spc="10" dirty="0">
                <a:solidFill>
                  <a:srgbClr val="000090"/>
                </a:solidFill>
                <a:latin typeface="Arial"/>
                <a:cs typeface="Arial"/>
              </a:rPr>
              <a:t>Prediction</a:t>
            </a:r>
            <a:endParaRPr lang="en-IN" sz="2500" dirty="0">
              <a:latin typeface="Arial"/>
              <a:cs typeface="Arial"/>
            </a:endParaRPr>
          </a:p>
          <a:p>
            <a:pPr marL="787400" lvl="1" indent="-292735">
              <a:lnSpc>
                <a:spcPct val="100000"/>
              </a:lnSpc>
              <a:spcBef>
                <a:spcPts val="300"/>
              </a:spcBef>
              <a:buChar char="–"/>
              <a:tabLst>
                <a:tab pos="787400" algn="l"/>
              </a:tabLst>
            </a:pPr>
            <a:r>
              <a:rPr lang="en-IN" sz="2500" spc="-10" dirty="0">
                <a:latin typeface="Arial"/>
                <a:cs typeface="Arial"/>
              </a:rPr>
              <a:t>Future </a:t>
            </a:r>
            <a:r>
              <a:rPr lang="en-IN" sz="2500" spc="20" dirty="0">
                <a:latin typeface="Arial"/>
                <a:cs typeface="Arial"/>
              </a:rPr>
              <a:t>stock </a:t>
            </a:r>
            <a:r>
              <a:rPr lang="en-IN" sz="2500" spc="10" dirty="0">
                <a:latin typeface="Arial"/>
                <a:cs typeface="Arial"/>
              </a:rPr>
              <a:t>prices </a:t>
            </a:r>
            <a:r>
              <a:rPr lang="en-IN" sz="2500" dirty="0">
                <a:latin typeface="Arial"/>
                <a:cs typeface="Arial"/>
              </a:rPr>
              <a:t>or </a:t>
            </a:r>
            <a:r>
              <a:rPr lang="en-IN" sz="2500" spc="5" dirty="0">
                <a:latin typeface="Arial"/>
                <a:cs typeface="Arial"/>
              </a:rPr>
              <a:t>currency </a:t>
            </a:r>
            <a:r>
              <a:rPr lang="en-IN" sz="2500" spc="15" dirty="0">
                <a:latin typeface="Arial"/>
                <a:cs typeface="Arial"/>
              </a:rPr>
              <a:t>exchange</a:t>
            </a:r>
            <a:r>
              <a:rPr lang="en-IN" sz="2500" spc="-395" dirty="0">
                <a:latin typeface="Arial"/>
                <a:cs typeface="Arial"/>
              </a:rPr>
              <a:t> </a:t>
            </a:r>
            <a:r>
              <a:rPr lang="en-IN" sz="2500" spc="-5" dirty="0">
                <a:latin typeface="Arial"/>
                <a:cs typeface="Arial"/>
              </a:rPr>
              <a:t>rates</a:t>
            </a:r>
            <a:endParaRPr lang="en-IN" sz="2500" dirty="0">
              <a:latin typeface="Arial"/>
              <a:cs typeface="Arial"/>
            </a:endParaRPr>
          </a:p>
          <a:p>
            <a:endParaRPr lang="en-IN" dirty="0"/>
          </a:p>
        </p:txBody>
      </p:sp>
    </p:spTree>
    <p:extLst>
      <p:ext uri="{BB962C8B-B14F-4D97-AF65-F5344CB8AC3E}">
        <p14:creationId xmlns:p14="http://schemas.microsoft.com/office/powerpoint/2010/main" val="4266189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978498"/>
            <a:ext cx="10058400" cy="758862"/>
          </a:xfrm>
          <a:prstGeom prst="rect">
            <a:avLst/>
          </a:prstGeom>
        </p:spPr>
        <p:txBody>
          <a:bodyPr vert="horz" wrap="square" lIns="0" tIns="12700" rIns="0" bIns="0" rtlCol="0">
            <a:spAutoFit/>
          </a:bodyPr>
          <a:lstStyle/>
          <a:p>
            <a:pPr marL="735965" marR="5080" indent="-723900">
              <a:lnSpc>
                <a:spcPct val="101099"/>
              </a:lnSpc>
              <a:spcBef>
                <a:spcPts val="55"/>
              </a:spcBef>
            </a:pPr>
            <a:r>
              <a:rPr lang="en-IN" dirty="0" smtClean="0"/>
              <a:t>W</a:t>
            </a:r>
            <a:r>
              <a:rPr dirty="0" err="1" smtClean="0"/>
              <a:t>eb</a:t>
            </a:r>
            <a:r>
              <a:rPr dirty="0" smtClean="0"/>
              <a:t>-based </a:t>
            </a:r>
            <a:r>
              <a:rPr lang="en-IN" dirty="0" smtClean="0"/>
              <a:t>applications</a:t>
            </a:r>
            <a:endParaRPr dirty="0"/>
          </a:p>
        </p:txBody>
      </p:sp>
      <p:sp>
        <p:nvSpPr>
          <p:cNvPr id="4" name="Content Placeholder 3"/>
          <p:cNvSpPr>
            <a:spLocks noGrp="1"/>
          </p:cNvSpPr>
          <p:nvPr>
            <p:ph idx="1"/>
          </p:nvPr>
        </p:nvSpPr>
        <p:spPr/>
        <p:txBody>
          <a:bodyPr>
            <a:normAutofit fontScale="85000" lnSpcReduction="20000"/>
          </a:bodyPr>
          <a:lstStyle/>
          <a:p>
            <a:pPr marL="368300" marR="829944" indent="-355600">
              <a:lnSpc>
                <a:spcPct val="100000"/>
              </a:lnSpc>
              <a:spcBef>
                <a:spcPts val="100"/>
              </a:spcBef>
              <a:buChar char="•"/>
              <a:tabLst>
                <a:tab pos="367665" algn="l"/>
                <a:tab pos="368300" algn="l"/>
              </a:tabLst>
            </a:pPr>
            <a:r>
              <a:rPr lang="en-IN" sz="2500" spc="-10" dirty="0">
                <a:latin typeface="Arial"/>
                <a:cs typeface="Arial"/>
              </a:rPr>
              <a:t>The </a:t>
            </a:r>
            <a:r>
              <a:rPr lang="en-IN" sz="2500" spc="-5" dirty="0">
                <a:latin typeface="Arial"/>
                <a:cs typeface="Arial"/>
              </a:rPr>
              <a:t>web </a:t>
            </a:r>
            <a:r>
              <a:rPr lang="en-IN" sz="2500" spc="10" dirty="0">
                <a:latin typeface="Arial"/>
                <a:cs typeface="Arial"/>
              </a:rPr>
              <a:t>contains </a:t>
            </a:r>
            <a:r>
              <a:rPr lang="en-IN" sz="2500" dirty="0">
                <a:latin typeface="Arial"/>
                <a:cs typeface="Arial"/>
              </a:rPr>
              <a:t>a </a:t>
            </a:r>
            <a:r>
              <a:rPr lang="en-IN" sz="2500" spc="15" dirty="0">
                <a:latin typeface="Arial"/>
                <a:cs typeface="Arial"/>
              </a:rPr>
              <a:t>lot </a:t>
            </a:r>
            <a:r>
              <a:rPr lang="en-IN" sz="2500" dirty="0">
                <a:latin typeface="Arial"/>
                <a:cs typeface="Arial"/>
              </a:rPr>
              <a:t>of data. </a:t>
            </a:r>
            <a:r>
              <a:rPr lang="en-IN" sz="2500" spc="15" dirty="0">
                <a:latin typeface="Arial"/>
                <a:cs typeface="Arial"/>
              </a:rPr>
              <a:t>Tasks </a:t>
            </a:r>
            <a:r>
              <a:rPr lang="en-IN" sz="2500" spc="5" dirty="0">
                <a:latin typeface="Arial"/>
                <a:cs typeface="Arial"/>
              </a:rPr>
              <a:t>with very</a:t>
            </a:r>
            <a:r>
              <a:rPr lang="en-IN" sz="2500" spc="-375" dirty="0">
                <a:latin typeface="Arial"/>
                <a:cs typeface="Arial"/>
              </a:rPr>
              <a:t> </a:t>
            </a:r>
            <a:r>
              <a:rPr lang="en-IN" sz="2500" spc="15" dirty="0">
                <a:latin typeface="Arial"/>
                <a:cs typeface="Arial"/>
              </a:rPr>
              <a:t>big  </a:t>
            </a:r>
            <a:r>
              <a:rPr lang="en-IN" sz="2500" spc="5" dirty="0">
                <a:latin typeface="Arial"/>
                <a:cs typeface="Arial"/>
              </a:rPr>
              <a:t>datasets </a:t>
            </a:r>
            <a:r>
              <a:rPr lang="en-IN" sz="2500" dirty="0">
                <a:latin typeface="Arial"/>
                <a:cs typeface="Arial"/>
              </a:rPr>
              <a:t>often </a:t>
            </a:r>
            <a:r>
              <a:rPr lang="en-IN" sz="2500" spc="15" dirty="0">
                <a:latin typeface="Arial"/>
                <a:cs typeface="Arial"/>
              </a:rPr>
              <a:t>use machine</a:t>
            </a:r>
            <a:r>
              <a:rPr lang="en-IN" sz="2500" spc="-340" dirty="0">
                <a:latin typeface="Arial"/>
                <a:cs typeface="Arial"/>
              </a:rPr>
              <a:t> </a:t>
            </a:r>
            <a:r>
              <a:rPr lang="en-IN" sz="2500" spc="5" dirty="0">
                <a:latin typeface="Arial"/>
                <a:cs typeface="Arial"/>
              </a:rPr>
              <a:t>learning</a:t>
            </a:r>
            <a:endParaRPr lang="en-IN" sz="2500" dirty="0">
              <a:latin typeface="Arial"/>
              <a:cs typeface="Arial"/>
            </a:endParaRPr>
          </a:p>
          <a:p>
            <a:pPr marL="368300" indent="-355600">
              <a:lnSpc>
                <a:spcPct val="100000"/>
              </a:lnSpc>
              <a:spcBef>
                <a:spcPts val="605"/>
              </a:spcBef>
              <a:buChar char="•"/>
              <a:tabLst>
                <a:tab pos="367665" algn="l"/>
                <a:tab pos="368300" algn="l"/>
              </a:tabLst>
            </a:pPr>
            <a:r>
              <a:rPr lang="en-IN" sz="2500" spc="10" dirty="0">
                <a:solidFill>
                  <a:srgbClr val="000090"/>
                </a:solidFill>
                <a:latin typeface="Arial"/>
                <a:cs typeface="Arial"/>
              </a:rPr>
              <a:t>Spam filtering, </a:t>
            </a:r>
            <a:r>
              <a:rPr lang="en-IN" sz="2500" spc="-5" dirty="0">
                <a:solidFill>
                  <a:srgbClr val="000090"/>
                </a:solidFill>
                <a:latin typeface="Arial"/>
                <a:cs typeface="Arial"/>
              </a:rPr>
              <a:t>fraud</a:t>
            </a:r>
            <a:r>
              <a:rPr lang="en-IN" sz="2500" spc="-180" dirty="0">
                <a:solidFill>
                  <a:srgbClr val="000090"/>
                </a:solidFill>
                <a:latin typeface="Arial"/>
                <a:cs typeface="Arial"/>
              </a:rPr>
              <a:t> </a:t>
            </a:r>
            <a:r>
              <a:rPr lang="en-IN" sz="2500" spc="10" dirty="0">
                <a:solidFill>
                  <a:srgbClr val="000090"/>
                </a:solidFill>
                <a:latin typeface="Arial"/>
                <a:cs typeface="Arial"/>
              </a:rPr>
              <a:t>detection</a:t>
            </a:r>
            <a:endParaRPr lang="en-IN" sz="2500" dirty="0">
              <a:latin typeface="Arial"/>
              <a:cs typeface="Arial"/>
            </a:endParaRPr>
          </a:p>
          <a:p>
            <a:pPr marL="876300" lvl="1" indent="-381635">
              <a:lnSpc>
                <a:spcPct val="100000"/>
              </a:lnSpc>
              <a:spcBef>
                <a:spcPts val="600"/>
              </a:spcBef>
              <a:buChar char="–"/>
              <a:tabLst>
                <a:tab pos="875665" algn="l"/>
                <a:tab pos="876300" algn="l"/>
              </a:tabLst>
            </a:pPr>
            <a:r>
              <a:rPr lang="en-IN" sz="2500" spc="-10" dirty="0">
                <a:latin typeface="Arial"/>
                <a:cs typeface="Arial"/>
              </a:rPr>
              <a:t>The </a:t>
            </a:r>
            <a:r>
              <a:rPr lang="en-IN" sz="2500" spc="5" dirty="0">
                <a:latin typeface="Arial"/>
                <a:cs typeface="Arial"/>
              </a:rPr>
              <a:t>enemy </a:t>
            </a:r>
            <a:r>
              <a:rPr lang="en-IN" sz="2500" dirty="0">
                <a:latin typeface="Arial"/>
                <a:cs typeface="Arial"/>
              </a:rPr>
              <a:t>adapts </a:t>
            </a:r>
            <a:r>
              <a:rPr lang="en-IN" sz="2500" spc="25" dirty="0">
                <a:latin typeface="Arial"/>
                <a:cs typeface="Arial"/>
              </a:rPr>
              <a:t>so </a:t>
            </a:r>
            <a:r>
              <a:rPr lang="en-IN" sz="2500" spc="-5" dirty="0">
                <a:latin typeface="Arial"/>
                <a:cs typeface="Arial"/>
              </a:rPr>
              <a:t>we </a:t>
            </a:r>
            <a:r>
              <a:rPr lang="en-IN" sz="2500" spc="15" dirty="0">
                <a:latin typeface="Arial"/>
                <a:cs typeface="Arial"/>
              </a:rPr>
              <a:t>must </a:t>
            </a:r>
            <a:r>
              <a:rPr lang="en-IN" sz="2500" dirty="0">
                <a:latin typeface="Arial"/>
                <a:cs typeface="Arial"/>
              </a:rPr>
              <a:t>adapt</a:t>
            </a:r>
            <a:r>
              <a:rPr lang="en-IN" sz="2500" spc="-260" dirty="0">
                <a:latin typeface="Arial"/>
                <a:cs typeface="Arial"/>
              </a:rPr>
              <a:t> </a:t>
            </a:r>
            <a:r>
              <a:rPr lang="en-IN" sz="2500" dirty="0">
                <a:latin typeface="Arial"/>
                <a:cs typeface="Arial"/>
              </a:rPr>
              <a:t>too.</a:t>
            </a:r>
          </a:p>
          <a:p>
            <a:pPr marL="368300" indent="-355600">
              <a:lnSpc>
                <a:spcPct val="100000"/>
              </a:lnSpc>
              <a:spcBef>
                <a:spcPts val="600"/>
              </a:spcBef>
              <a:buChar char="•"/>
              <a:tabLst>
                <a:tab pos="367665" algn="l"/>
                <a:tab pos="368300" algn="l"/>
              </a:tabLst>
            </a:pPr>
            <a:r>
              <a:rPr lang="en-IN" sz="2500" spc="10" dirty="0">
                <a:solidFill>
                  <a:srgbClr val="000090"/>
                </a:solidFill>
                <a:latin typeface="Arial"/>
                <a:cs typeface="Arial"/>
              </a:rPr>
              <a:t>Recommendation</a:t>
            </a:r>
            <a:r>
              <a:rPr lang="en-IN" sz="2500" spc="-190" dirty="0">
                <a:solidFill>
                  <a:srgbClr val="000090"/>
                </a:solidFill>
                <a:latin typeface="Arial"/>
                <a:cs typeface="Arial"/>
              </a:rPr>
              <a:t> </a:t>
            </a:r>
            <a:r>
              <a:rPr lang="en-IN" sz="2500" spc="25" dirty="0">
                <a:solidFill>
                  <a:srgbClr val="000090"/>
                </a:solidFill>
                <a:latin typeface="Arial"/>
                <a:cs typeface="Arial"/>
              </a:rPr>
              <a:t>systems</a:t>
            </a:r>
            <a:endParaRPr lang="en-IN" sz="2500" dirty="0">
              <a:latin typeface="Arial"/>
              <a:cs typeface="Arial"/>
            </a:endParaRPr>
          </a:p>
          <a:p>
            <a:pPr marL="786765" marR="5080" lvl="1" indent="-292100">
              <a:lnSpc>
                <a:spcPct val="100000"/>
              </a:lnSpc>
              <a:spcBef>
                <a:spcPts val="600"/>
              </a:spcBef>
              <a:buChar char="–"/>
              <a:tabLst>
                <a:tab pos="787400" algn="l"/>
              </a:tabLst>
            </a:pPr>
            <a:r>
              <a:rPr lang="en-IN" sz="2500" dirty="0">
                <a:latin typeface="Arial"/>
                <a:cs typeface="Arial"/>
              </a:rPr>
              <a:t>Need</a:t>
            </a:r>
            <a:r>
              <a:rPr lang="en-IN" sz="2500" spc="20" dirty="0">
                <a:latin typeface="Arial"/>
                <a:cs typeface="Arial"/>
              </a:rPr>
              <a:t> </a:t>
            </a:r>
            <a:r>
              <a:rPr lang="en-IN" sz="2500" dirty="0">
                <a:latin typeface="Arial"/>
                <a:cs typeface="Arial"/>
              </a:rPr>
              <a:t>to</a:t>
            </a:r>
            <a:r>
              <a:rPr lang="en-IN" sz="2500" spc="20" dirty="0">
                <a:latin typeface="Arial"/>
                <a:cs typeface="Arial"/>
              </a:rPr>
              <a:t> </a:t>
            </a:r>
            <a:r>
              <a:rPr lang="en-IN" sz="2500" dirty="0">
                <a:latin typeface="Arial"/>
                <a:cs typeface="Arial"/>
              </a:rPr>
              <a:t>adapt</a:t>
            </a:r>
            <a:r>
              <a:rPr lang="en-IN" sz="2500" spc="-80" dirty="0">
                <a:latin typeface="Arial"/>
                <a:cs typeface="Arial"/>
              </a:rPr>
              <a:t> </a:t>
            </a:r>
            <a:r>
              <a:rPr lang="en-IN" sz="2500" dirty="0">
                <a:latin typeface="Arial"/>
                <a:cs typeface="Arial"/>
              </a:rPr>
              <a:t>to</a:t>
            </a:r>
            <a:r>
              <a:rPr lang="en-IN" sz="2500" spc="20" dirty="0">
                <a:latin typeface="Arial"/>
                <a:cs typeface="Arial"/>
              </a:rPr>
              <a:t> millions</a:t>
            </a:r>
            <a:r>
              <a:rPr lang="en-IN" sz="2500" spc="-240" dirty="0">
                <a:latin typeface="Arial"/>
                <a:cs typeface="Arial"/>
              </a:rPr>
              <a:t> </a:t>
            </a:r>
            <a:r>
              <a:rPr lang="en-IN" sz="2500" dirty="0">
                <a:latin typeface="Arial"/>
                <a:cs typeface="Arial"/>
              </a:rPr>
              <a:t>of</a:t>
            </a:r>
            <a:r>
              <a:rPr lang="en-IN" sz="2500" spc="15" dirty="0">
                <a:latin typeface="Arial"/>
                <a:cs typeface="Arial"/>
              </a:rPr>
              <a:t> </a:t>
            </a:r>
            <a:r>
              <a:rPr lang="en-IN" sz="2500" spc="20" dirty="0">
                <a:latin typeface="Arial"/>
                <a:cs typeface="Arial"/>
              </a:rPr>
              <a:t>individuals.</a:t>
            </a:r>
            <a:r>
              <a:rPr lang="en-IN" sz="2500" spc="-285" dirty="0">
                <a:latin typeface="Arial"/>
                <a:cs typeface="Arial"/>
              </a:rPr>
              <a:t> </a:t>
            </a:r>
            <a:r>
              <a:rPr lang="en-IN" sz="2500" spc="5" dirty="0">
                <a:latin typeface="Arial"/>
                <a:cs typeface="Arial"/>
              </a:rPr>
              <a:t>E.g.,</a:t>
            </a:r>
            <a:r>
              <a:rPr lang="en-IN" sz="2500" spc="-85" dirty="0">
                <a:latin typeface="Arial"/>
                <a:cs typeface="Arial"/>
              </a:rPr>
              <a:t> </a:t>
            </a:r>
            <a:r>
              <a:rPr lang="en-IN" sz="2500" spc="5" dirty="0" err="1">
                <a:latin typeface="Arial"/>
                <a:cs typeface="Arial"/>
              </a:rPr>
              <a:t>Youtube</a:t>
            </a:r>
            <a:r>
              <a:rPr lang="en-IN" sz="2500" spc="5" dirty="0">
                <a:latin typeface="Arial"/>
                <a:cs typeface="Arial"/>
              </a:rPr>
              <a:t>  </a:t>
            </a:r>
            <a:r>
              <a:rPr lang="en-IN" sz="2500" spc="15" dirty="0">
                <a:latin typeface="Arial"/>
                <a:cs typeface="Arial"/>
              </a:rPr>
              <a:t>video, </a:t>
            </a:r>
            <a:r>
              <a:rPr lang="en-IN" sz="2500" spc="10" dirty="0">
                <a:latin typeface="Arial"/>
                <a:cs typeface="Arial"/>
              </a:rPr>
              <a:t>Netflix </a:t>
            </a:r>
            <a:r>
              <a:rPr lang="en-IN" sz="2500" spc="20" dirty="0">
                <a:latin typeface="Arial"/>
                <a:cs typeface="Arial"/>
              </a:rPr>
              <a:t>movies</a:t>
            </a:r>
            <a:r>
              <a:rPr lang="en-IN" sz="2500" spc="-415" dirty="0">
                <a:latin typeface="Arial"/>
                <a:cs typeface="Arial"/>
              </a:rPr>
              <a:t> </a:t>
            </a:r>
            <a:r>
              <a:rPr lang="en-IN" sz="2500" spc="5" dirty="0">
                <a:latin typeface="Arial"/>
                <a:cs typeface="Arial"/>
              </a:rPr>
              <a:t>recommendation</a:t>
            </a:r>
            <a:endParaRPr lang="en-IN" sz="2500" dirty="0">
              <a:latin typeface="Arial"/>
              <a:cs typeface="Arial"/>
            </a:endParaRPr>
          </a:p>
          <a:p>
            <a:pPr marL="368300" indent="-355600">
              <a:lnSpc>
                <a:spcPct val="100000"/>
              </a:lnSpc>
              <a:spcBef>
                <a:spcPts val="605"/>
              </a:spcBef>
              <a:buChar char="•"/>
              <a:tabLst>
                <a:tab pos="367665" algn="l"/>
                <a:tab pos="368300" algn="l"/>
              </a:tabLst>
            </a:pPr>
            <a:r>
              <a:rPr lang="en-IN" sz="2500" spc="5" dirty="0">
                <a:solidFill>
                  <a:srgbClr val="000090"/>
                </a:solidFill>
                <a:latin typeface="Arial"/>
                <a:cs typeface="Arial"/>
              </a:rPr>
              <a:t>Information</a:t>
            </a:r>
            <a:r>
              <a:rPr lang="en-IN" sz="2500" spc="-90" dirty="0">
                <a:solidFill>
                  <a:srgbClr val="000090"/>
                </a:solidFill>
                <a:latin typeface="Arial"/>
                <a:cs typeface="Arial"/>
              </a:rPr>
              <a:t> </a:t>
            </a:r>
            <a:r>
              <a:rPr lang="en-IN" sz="2500" dirty="0">
                <a:solidFill>
                  <a:srgbClr val="000090"/>
                </a:solidFill>
                <a:latin typeface="Arial"/>
                <a:cs typeface="Arial"/>
              </a:rPr>
              <a:t>retrieval</a:t>
            </a:r>
            <a:endParaRPr lang="en-IN" sz="2500" dirty="0">
              <a:latin typeface="Arial"/>
              <a:cs typeface="Arial"/>
            </a:endParaRPr>
          </a:p>
          <a:p>
            <a:pPr marL="787400" lvl="1" indent="-292735">
              <a:lnSpc>
                <a:spcPct val="100000"/>
              </a:lnSpc>
              <a:spcBef>
                <a:spcPts val="600"/>
              </a:spcBef>
              <a:buChar char="–"/>
              <a:tabLst>
                <a:tab pos="787400" algn="l"/>
              </a:tabLst>
            </a:pPr>
            <a:r>
              <a:rPr lang="en-IN" sz="2500" spc="5" dirty="0">
                <a:latin typeface="Arial"/>
                <a:cs typeface="Arial"/>
              </a:rPr>
              <a:t>Find</a:t>
            </a:r>
            <a:r>
              <a:rPr lang="en-IN" sz="2500" spc="10" dirty="0">
                <a:latin typeface="Arial"/>
                <a:cs typeface="Arial"/>
              </a:rPr>
              <a:t> documents</a:t>
            </a:r>
            <a:r>
              <a:rPr lang="en-IN" sz="2500" spc="-150" dirty="0">
                <a:latin typeface="Arial"/>
                <a:cs typeface="Arial"/>
              </a:rPr>
              <a:t> </a:t>
            </a:r>
            <a:r>
              <a:rPr lang="en-IN" sz="2500" dirty="0">
                <a:latin typeface="Arial"/>
                <a:cs typeface="Arial"/>
              </a:rPr>
              <a:t>or</a:t>
            </a:r>
            <a:r>
              <a:rPr lang="en-IN" sz="2500" spc="-30" dirty="0">
                <a:latin typeface="Arial"/>
                <a:cs typeface="Arial"/>
              </a:rPr>
              <a:t> </a:t>
            </a:r>
            <a:r>
              <a:rPr lang="en-IN" sz="2500" spc="10" dirty="0">
                <a:latin typeface="Arial"/>
                <a:cs typeface="Arial"/>
              </a:rPr>
              <a:t>images</a:t>
            </a:r>
            <a:r>
              <a:rPr lang="en-IN" sz="2500" spc="-50" dirty="0">
                <a:latin typeface="Arial"/>
                <a:cs typeface="Arial"/>
              </a:rPr>
              <a:t> </a:t>
            </a:r>
            <a:r>
              <a:rPr lang="en-IN" sz="2500" spc="5" dirty="0">
                <a:latin typeface="Arial"/>
                <a:cs typeface="Arial"/>
              </a:rPr>
              <a:t>with</a:t>
            </a:r>
            <a:r>
              <a:rPr lang="en-IN" sz="2500" spc="-85" dirty="0">
                <a:latin typeface="Arial"/>
                <a:cs typeface="Arial"/>
              </a:rPr>
              <a:t> </a:t>
            </a:r>
            <a:r>
              <a:rPr lang="en-IN" sz="2500" spc="25" dirty="0">
                <a:latin typeface="Arial"/>
                <a:cs typeface="Arial"/>
              </a:rPr>
              <a:t>similar</a:t>
            </a:r>
            <a:r>
              <a:rPr lang="en-IN" sz="2500" spc="-235" dirty="0">
                <a:latin typeface="Arial"/>
                <a:cs typeface="Arial"/>
              </a:rPr>
              <a:t> </a:t>
            </a:r>
            <a:r>
              <a:rPr lang="en-IN" sz="2500" spc="10" dirty="0">
                <a:latin typeface="Arial"/>
                <a:cs typeface="Arial"/>
              </a:rPr>
              <a:t>content.</a:t>
            </a:r>
            <a:endParaRPr lang="en-IN" sz="2500" dirty="0">
              <a:latin typeface="Arial"/>
              <a:cs typeface="Arial"/>
            </a:endParaRPr>
          </a:p>
          <a:p>
            <a:pPr marL="368300" indent="-355600">
              <a:lnSpc>
                <a:spcPct val="100000"/>
              </a:lnSpc>
              <a:spcBef>
                <a:spcPts val="605"/>
              </a:spcBef>
              <a:buChar char="•"/>
              <a:tabLst>
                <a:tab pos="367665" algn="l"/>
                <a:tab pos="368300" algn="l"/>
              </a:tabLst>
            </a:pPr>
            <a:r>
              <a:rPr lang="en-IN" sz="2500" dirty="0">
                <a:solidFill>
                  <a:srgbClr val="000090"/>
                </a:solidFill>
                <a:latin typeface="Arial"/>
                <a:cs typeface="Arial"/>
              </a:rPr>
              <a:t>Data</a:t>
            </a:r>
            <a:r>
              <a:rPr lang="en-IN" sz="2500" spc="10" dirty="0">
                <a:solidFill>
                  <a:srgbClr val="000090"/>
                </a:solidFill>
                <a:latin typeface="Arial"/>
                <a:cs typeface="Arial"/>
              </a:rPr>
              <a:t> </a:t>
            </a:r>
            <a:r>
              <a:rPr lang="en-IN" sz="2500" spc="15" dirty="0">
                <a:solidFill>
                  <a:srgbClr val="000090"/>
                </a:solidFill>
                <a:latin typeface="Arial"/>
                <a:cs typeface="Arial"/>
              </a:rPr>
              <a:t>Visualization</a:t>
            </a:r>
            <a:endParaRPr lang="en-IN" sz="2500" dirty="0">
              <a:latin typeface="Arial"/>
              <a:cs typeface="Arial"/>
            </a:endParaRPr>
          </a:p>
          <a:p>
            <a:pPr marL="787400" lvl="1" indent="-292735">
              <a:lnSpc>
                <a:spcPct val="100000"/>
              </a:lnSpc>
              <a:spcBef>
                <a:spcPts val="600"/>
              </a:spcBef>
              <a:buChar char="–"/>
              <a:tabLst>
                <a:tab pos="787400" algn="l"/>
              </a:tabLst>
            </a:pPr>
            <a:r>
              <a:rPr lang="en-IN" sz="2500" spc="15" dirty="0">
                <a:latin typeface="Arial"/>
                <a:cs typeface="Arial"/>
              </a:rPr>
              <a:t>Display </a:t>
            </a:r>
            <a:r>
              <a:rPr lang="en-IN" sz="2500" dirty="0">
                <a:latin typeface="Arial"/>
                <a:cs typeface="Arial"/>
              </a:rPr>
              <a:t>a huge </a:t>
            </a:r>
            <a:r>
              <a:rPr lang="en-IN" sz="2500" spc="10" dirty="0">
                <a:latin typeface="Arial"/>
                <a:cs typeface="Arial"/>
              </a:rPr>
              <a:t>database </a:t>
            </a:r>
            <a:r>
              <a:rPr lang="en-IN" sz="2500" spc="20" dirty="0">
                <a:latin typeface="Arial"/>
                <a:cs typeface="Arial"/>
              </a:rPr>
              <a:t>in </a:t>
            </a:r>
            <a:r>
              <a:rPr lang="en-IN" sz="2500" dirty="0">
                <a:latin typeface="Arial"/>
                <a:cs typeface="Arial"/>
              </a:rPr>
              <a:t>a </a:t>
            </a:r>
            <a:r>
              <a:rPr lang="en-IN" sz="2500" spc="10" dirty="0">
                <a:latin typeface="Arial"/>
                <a:cs typeface="Arial"/>
              </a:rPr>
              <a:t>revealing</a:t>
            </a:r>
            <a:r>
              <a:rPr lang="en-IN" sz="2500" spc="-509" dirty="0">
                <a:latin typeface="Arial"/>
                <a:cs typeface="Arial"/>
              </a:rPr>
              <a:t> </a:t>
            </a:r>
            <a:r>
              <a:rPr lang="en-IN" sz="2500" spc="-5" dirty="0">
                <a:latin typeface="Arial"/>
                <a:cs typeface="Arial"/>
              </a:rPr>
              <a:t>way</a:t>
            </a:r>
            <a:endParaRPr lang="en-IN" sz="2500" dirty="0">
              <a:latin typeface="Arial"/>
              <a:cs typeface="Arial"/>
            </a:endParaRPr>
          </a:p>
          <a:p>
            <a:endParaRPr lang="en-IN" dirty="0"/>
          </a:p>
        </p:txBody>
      </p:sp>
    </p:spTree>
    <p:extLst>
      <p:ext uri="{BB962C8B-B14F-4D97-AF65-F5344CB8AC3E}">
        <p14:creationId xmlns:p14="http://schemas.microsoft.com/office/powerpoint/2010/main" val="20223621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Elements of Machine Learning</a:t>
            </a:r>
            <a:endParaRPr lang="en-IN" dirty="0"/>
          </a:p>
        </p:txBody>
      </p:sp>
      <p:sp>
        <p:nvSpPr>
          <p:cNvPr id="3" name="Content Placeholder 2"/>
          <p:cNvSpPr>
            <a:spLocks noGrp="1"/>
          </p:cNvSpPr>
          <p:nvPr>
            <p:ph idx="1"/>
          </p:nvPr>
        </p:nvSpPr>
        <p:spPr/>
        <p:txBody>
          <a:bodyPr/>
          <a:lstStyle/>
          <a:p>
            <a:pPr algn="just" fontAlgn="base"/>
            <a:r>
              <a:rPr lang="en-IN" dirty="0" smtClean="0"/>
              <a:t>Every </a:t>
            </a:r>
            <a:r>
              <a:rPr lang="en-IN" dirty="0"/>
              <a:t>machine learning algorithm has three components:</a:t>
            </a:r>
          </a:p>
          <a:p>
            <a:pPr marL="457200" indent="-457200" algn="just" fontAlgn="base">
              <a:buFont typeface="+mj-lt"/>
              <a:buAutoNum type="arabicPeriod"/>
            </a:pPr>
            <a:r>
              <a:rPr lang="en-IN" b="1" dirty="0" smtClean="0"/>
              <a:t>Representation</a:t>
            </a:r>
            <a:r>
              <a:rPr lang="en-IN" dirty="0" smtClean="0"/>
              <a:t>: how to represent knowledge. Examples include decision trees, sets of rules, instances, graphical models, neural networks, support vector machines, model ensembles and others.</a:t>
            </a:r>
          </a:p>
          <a:p>
            <a:pPr marL="457200" indent="-457200" algn="just" fontAlgn="base">
              <a:buFont typeface="+mj-lt"/>
              <a:buAutoNum type="arabicPeriod"/>
            </a:pPr>
            <a:r>
              <a:rPr lang="en-IN" b="1" dirty="0" smtClean="0"/>
              <a:t>Evaluation</a:t>
            </a:r>
            <a:r>
              <a:rPr lang="en-IN" dirty="0" smtClean="0"/>
              <a:t>: the way to evaluate candidate programs (hypotheses). Examples include accuracy, prediction and recall, squared error, likelihood, posterior probability, cost, margin, entropy k-L divergence and others.</a:t>
            </a:r>
          </a:p>
          <a:p>
            <a:pPr marL="457200" indent="-457200" algn="just" fontAlgn="base">
              <a:buFont typeface="+mj-lt"/>
              <a:buAutoNum type="arabicPeriod"/>
            </a:pPr>
            <a:r>
              <a:rPr lang="en-IN" b="1" dirty="0" smtClean="0"/>
              <a:t>Optimization</a:t>
            </a:r>
            <a:r>
              <a:rPr lang="en-IN" dirty="0" smtClean="0"/>
              <a:t>: the way candidate programs are generated known as the search process. For example combinatorial optimization, convex optimization, constrained optimization.</a:t>
            </a:r>
          </a:p>
          <a:p>
            <a:pPr algn="just"/>
            <a:endParaRPr lang="en-IN" dirty="0"/>
          </a:p>
        </p:txBody>
      </p:sp>
    </p:spTree>
    <p:extLst>
      <p:ext uri="{BB962C8B-B14F-4D97-AF65-F5344CB8AC3E}">
        <p14:creationId xmlns:p14="http://schemas.microsoft.com/office/powerpoint/2010/main" val="23414097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31388020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ML</a:t>
            </a:r>
            <a:endParaRPr lang="en-IN"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537" y="1883979"/>
            <a:ext cx="5231426" cy="18908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2062" y="1865258"/>
            <a:ext cx="5283221" cy="1909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6022" y="3835947"/>
            <a:ext cx="5438611" cy="1965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20077" y="3835947"/>
            <a:ext cx="5089668" cy="18396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588078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Supervised Machine Learning Algorithms</a:t>
            </a:r>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95196" y="2115863"/>
            <a:ext cx="7810501" cy="38351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753780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Supervised Machine </a:t>
            </a:r>
            <a:r>
              <a:rPr lang="en-IN" dirty="0" smtClean="0"/>
              <a:t>Learning Algorithms</a:t>
            </a:r>
            <a:endParaRPr lang="en-IN" dirty="0"/>
          </a:p>
        </p:txBody>
      </p:sp>
      <p:sp>
        <p:nvSpPr>
          <p:cNvPr id="3" name="Content Placeholder 2"/>
          <p:cNvSpPr>
            <a:spLocks noGrp="1"/>
          </p:cNvSpPr>
          <p:nvPr>
            <p:ph idx="1"/>
          </p:nvPr>
        </p:nvSpPr>
        <p:spPr/>
        <p:txBody>
          <a:bodyPr/>
          <a:lstStyle/>
          <a:p>
            <a:pPr algn="just" fontAlgn="base">
              <a:lnSpc>
                <a:spcPct val="150000"/>
              </a:lnSpc>
            </a:pPr>
            <a:r>
              <a:rPr lang="en-IN" b="1" dirty="0"/>
              <a:t>Classification</a:t>
            </a:r>
            <a:r>
              <a:rPr lang="en-IN" dirty="0"/>
              <a:t> is the process where incoming data is </a:t>
            </a:r>
            <a:r>
              <a:rPr lang="en-IN" dirty="0" smtClean="0"/>
              <a:t>labelled </a:t>
            </a:r>
            <a:r>
              <a:rPr lang="en-IN" dirty="0"/>
              <a:t>based on past data samples and manually trains the algorithm to recognize certain types of objects and categorize them accordingly. </a:t>
            </a:r>
          </a:p>
        </p:txBody>
      </p:sp>
      <p:pic>
        <p:nvPicPr>
          <p:cNvPr id="4" name="Picture 3" descr="mls2 010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87696" y="3138587"/>
            <a:ext cx="7416824" cy="2736304"/>
          </a:xfrm>
          <a:prstGeom prst="rect">
            <a:avLst/>
          </a:prstGeom>
          <a:noFill/>
          <a:ln>
            <a:solidFill>
              <a:schemeClr val="accent1"/>
            </a:solidFill>
          </a:ln>
        </p:spPr>
      </p:pic>
    </p:spTree>
    <p:extLst>
      <p:ext uri="{BB962C8B-B14F-4D97-AF65-F5344CB8AC3E}">
        <p14:creationId xmlns:p14="http://schemas.microsoft.com/office/powerpoint/2010/main" val="416024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b="1" dirty="0"/>
              <a:t>Machine Learning Basics </a:t>
            </a:r>
            <a:r>
              <a:rPr lang="en-US" dirty="0"/>
              <a:t>	</a:t>
            </a:r>
            <a:r>
              <a:rPr lang="en-US" b="1" dirty="0"/>
              <a:t>05 </a:t>
            </a:r>
            <a:r>
              <a:rPr lang="en-US" dirty="0"/>
              <a:t>	</a:t>
            </a:r>
            <a:r>
              <a:rPr lang="en-US" b="1" dirty="0"/>
              <a:t>CO </a:t>
            </a:r>
            <a:r>
              <a:rPr lang="en-US" dirty="0"/>
              <a:t>	</a:t>
            </a:r>
          </a:p>
          <a:p>
            <a:r>
              <a:rPr lang="en-US" b="1" dirty="0"/>
              <a:t>1.1 </a:t>
            </a:r>
            <a:r>
              <a:rPr lang="en-US" dirty="0"/>
              <a:t>	Introduction to Machine Learning, Key Terminology, Types, </a:t>
            </a:r>
          </a:p>
          <a:p>
            <a:r>
              <a:rPr lang="en-US" dirty="0"/>
              <a:t>Introduction to applications of Machine Learning, Steps to choose the right ML algorithm, Steps in developing a Machine Learning Application. 	</a:t>
            </a:r>
            <a:r>
              <a:rPr lang="en-US" b="1" dirty="0" smtClean="0"/>
              <a:t> </a:t>
            </a:r>
            <a:r>
              <a:rPr lang="en-US" dirty="0"/>
              <a:t>	</a:t>
            </a:r>
          </a:p>
          <a:p>
            <a:r>
              <a:rPr lang="en-US" b="1" dirty="0"/>
              <a:t>1.2 </a:t>
            </a:r>
            <a:r>
              <a:rPr lang="en-US" dirty="0"/>
              <a:t>	</a:t>
            </a:r>
            <a:r>
              <a:rPr lang="en-US" b="1" dirty="0"/>
              <a:t>Feature Engineering</a:t>
            </a:r>
            <a:r>
              <a:rPr lang="en-US" dirty="0"/>
              <a:t>: Data Collection, Data Exploration and Profiling, data cleaning for consistent data, Introduction to data preprocessing methods for improving data quality, Data Splitting for training and evaluation sets 	</a:t>
            </a:r>
          </a:p>
          <a:p>
            <a:endParaRPr lang="en-IN" dirty="0"/>
          </a:p>
        </p:txBody>
      </p:sp>
    </p:spTree>
    <p:extLst>
      <p:ext uri="{BB962C8B-B14F-4D97-AF65-F5344CB8AC3E}">
        <p14:creationId xmlns:p14="http://schemas.microsoft.com/office/powerpoint/2010/main" val="34183903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Supervised Machine Learning Algorithms</a:t>
            </a:r>
            <a:endParaRPr lang="en-US" dirty="0"/>
          </a:p>
        </p:txBody>
      </p:sp>
      <p:sp>
        <p:nvSpPr>
          <p:cNvPr id="3" name="Content Placeholder 2"/>
          <p:cNvSpPr>
            <a:spLocks noGrp="1"/>
          </p:cNvSpPr>
          <p:nvPr>
            <p:ph idx="1"/>
          </p:nvPr>
        </p:nvSpPr>
        <p:spPr/>
        <p:txBody>
          <a:bodyPr/>
          <a:lstStyle/>
          <a:p>
            <a:r>
              <a:rPr lang="en-IN" b="1" dirty="0"/>
              <a:t>Regression</a:t>
            </a:r>
            <a:r>
              <a:rPr lang="en-IN" dirty="0"/>
              <a:t> is the process of identifying patterns and calculating the predictions of continuous outcomes. The system has to understand the numbers, their values, grouping (for example, heights and widths), etc. </a:t>
            </a:r>
          </a:p>
          <a:p>
            <a:pPr algn="just"/>
            <a:endParaRPr lang="en-IN" dirty="0"/>
          </a:p>
          <a:p>
            <a:endParaRPr lang="en-US" dirty="0"/>
          </a:p>
        </p:txBody>
      </p:sp>
      <p:pic>
        <p:nvPicPr>
          <p:cNvPr id="5" name="Picture 4" descr="mls2 010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30518" y="2958783"/>
            <a:ext cx="7200800" cy="2880320"/>
          </a:xfrm>
          <a:prstGeom prst="rect">
            <a:avLst/>
          </a:prstGeom>
          <a:noFill/>
          <a:ln>
            <a:solidFill>
              <a:schemeClr val="accent1"/>
            </a:solidFill>
          </a:ln>
        </p:spPr>
      </p:pic>
    </p:spTree>
    <p:extLst>
      <p:ext uri="{BB962C8B-B14F-4D97-AF65-F5344CB8AC3E}">
        <p14:creationId xmlns:p14="http://schemas.microsoft.com/office/powerpoint/2010/main" val="1969225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Widely </a:t>
            </a:r>
            <a:r>
              <a:rPr lang="en-IN" dirty="0"/>
              <a:t>used supervised algorithms</a:t>
            </a:r>
          </a:p>
        </p:txBody>
      </p:sp>
      <p:sp>
        <p:nvSpPr>
          <p:cNvPr id="3" name="Content Placeholder 2"/>
          <p:cNvSpPr>
            <a:spLocks noGrp="1"/>
          </p:cNvSpPr>
          <p:nvPr>
            <p:ph idx="1"/>
          </p:nvPr>
        </p:nvSpPr>
        <p:spPr/>
        <p:txBody>
          <a:bodyPr>
            <a:normAutofit fontScale="85000" lnSpcReduction="10000"/>
          </a:bodyPr>
          <a:lstStyle/>
          <a:p>
            <a:pPr lvl="1" fontAlgn="base">
              <a:lnSpc>
                <a:spcPct val="150000"/>
              </a:lnSpc>
              <a:buFont typeface="Arial" panose="020B0604020202020204" pitchFamily="34" charset="0"/>
              <a:buChar char="•"/>
            </a:pPr>
            <a:r>
              <a:rPr lang="en-IN" sz="2000" dirty="0" smtClean="0"/>
              <a:t>Linear </a:t>
            </a:r>
            <a:r>
              <a:rPr lang="en-IN" sz="2000" dirty="0"/>
              <a:t>Regression</a:t>
            </a:r>
          </a:p>
          <a:p>
            <a:pPr lvl="1" fontAlgn="base">
              <a:lnSpc>
                <a:spcPct val="150000"/>
              </a:lnSpc>
              <a:buFont typeface="Arial" panose="020B0604020202020204" pitchFamily="34" charset="0"/>
              <a:buChar char="•"/>
            </a:pPr>
            <a:r>
              <a:rPr lang="en-IN" sz="2000" dirty="0"/>
              <a:t>Logistical Regression</a:t>
            </a:r>
          </a:p>
          <a:p>
            <a:pPr lvl="1" fontAlgn="base">
              <a:lnSpc>
                <a:spcPct val="150000"/>
              </a:lnSpc>
              <a:buFont typeface="Arial" panose="020B0604020202020204" pitchFamily="34" charset="0"/>
              <a:buChar char="•"/>
            </a:pPr>
            <a:r>
              <a:rPr lang="en-IN" sz="2000" dirty="0"/>
              <a:t>Random Forest</a:t>
            </a:r>
          </a:p>
          <a:p>
            <a:pPr lvl="1" fontAlgn="base">
              <a:lnSpc>
                <a:spcPct val="150000"/>
              </a:lnSpc>
              <a:buFont typeface="Arial" panose="020B0604020202020204" pitchFamily="34" charset="0"/>
              <a:buChar char="•"/>
            </a:pPr>
            <a:r>
              <a:rPr lang="en-IN" sz="2000" dirty="0"/>
              <a:t>Gradient Boosted Trees</a:t>
            </a:r>
          </a:p>
          <a:p>
            <a:pPr lvl="1" fontAlgn="base">
              <a:lnSpc>
                <a:spcPct val="150000"/>
              </a:lnSpc>
              <a:buFont typeface="Arial" panose="020B0604020202020204" pitchFamily="34" charset="0"/>
              <a:buChar char="•"/>
            </a:pPr>
            <a:r>
              <a:rPr lang="en-IN" sz="2000" dirty="0"/>
              <a:t>Support Vector Machines (SVM)</a:t>
            </a:r>
          </a:p>
          <a:p>
            <a:pPr lvl="1" fontAlgn="base">
              <a:lnSpc>
                <a:spcPct val="150000"/>
              </a:lnSpc>
              <a:buFont typeface="Arial" panose="020B0604020202020204" pitchFamily="34" charset="0"/>
              <a:buChar char="•"/>
            </a:pPr>
            <a:r>
              <a:rPr lang="en-IN" sz="2000" dirty="0"/>
              <a:t>Neural Networks</a:t>
            </a:r>
          </a:p>
          <a:p>
            <a:pPr lvl="1" fontAlgn="base">
              <a:lnSpc>
                <a:spcPct val="150000"/>
              </a:lnSpc>
              <a:buFont typeface="Arial" panose="020B0604020202020204" pitchFamily="34" charset="0"/>
              <a:buChar char="•"/>
            </a:pPr>
            <a:r>
              <a:rPr lang="en-IN" sz="2000" dirty="0"/>
              <a:t>Decision Trees</a:t>
            </a:r>
          </a:p>
          <a:p>
            <a:pPr lvl="1" fontAlgn="base">
              <a:lnSpc>
                <a:spcPct val="150000"/>
              </a:lnSpc>
              <a:buFont typeface="Arial" panose="020B0604020202020204" pitchFamily="34" charset="0"/>
              <a:buChar char="•"/>
            </a:pPr>
            <a:r>
              <a:rPr lang="en-IN" sz="2000" dirty="0"/>
              <a:t>Naive Bayes</a:t>
            </a:r>
          </a:p>
          <a:p>
            <a:pPr lvl="1" fontAlgn="base">
              <a:lnSpc>
                <a:spcPct val="150000"/>
              </a:lnSpc>
              <a:buFont typeface="Arial" panose="020B0604020202020204" pitchFamily="34" charset="0"/>
              <a:buChar char="•"/>
            </a:pPr>
            <a:r>
              <a:rPr lang="en-IN" sz="2000" dirty="0"/>
              <a:t>Nearest </a:t>
            </a:r>
            <a:r>
              <a:rPr lang="en-IN" sz="2000" dirty="0" smtClean="0"/>
              <a:t>Neighbour</a:t>
            </a:r>
            <a:endParaRPr lang="en-IN" sz="2000" dirty="0"/>
          </a:p>
          <a:p>
            <a:endParaRPr lang="en-IN" dirty="0"/>
          </a:p>
        </p:txBody>
      </p:sp>
    </p:spTree>
    <p:extLst>
      <p:ext uri="{BB962C8B-B14F-4D97-AF65-F5344CB8AC3E}">
        <p14:creationId xmlns:p14="http://schemas.microsoft.com/office/powerpoint/2010/main" val="964096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Unsupervised Machine Learning </a:t>
            </a:r>
            <a:r>
              <a:rPr lang="en-IN" dirty="0" smtClean="0"/>
              <a:t>Algorithms</a:t>
            </a:r>
            <a:endParaRPr lang="en-IN" dirty="0"/>
          </a:p>
        </p:txBody>
      </p:sp>
      <p:pic>
        <p:nvPicPr>
          <p:cNvPr id="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182813" y="2466975"/>
            <a:ext cx="7886700" cy="2781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082059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Unsupervised Machine Learning Algorithms</a:t>
            </a:r>
          </a:p>
        </p:txBody>
      </p:sp>
      <p:sp>
        <p:nvSpPr>
          <p:cNvPr id="3" name="Content Placeholder 2"/>
          <p:cNvSpPr>
            <a:spLocks noGrp="1"/>
          </p:cNvSpPr>
          <p:nvPr>
            <p:ph idx="1"/>
          </p:nvPr>
        </p:nvSpPr>
        <p:spPr>
          <a:xfrm>
            <a:off x="1097280" y="1845733"/>
            <a:ext cx="10058400" cy="4507769"/>
          </a:xfrm>
        </p:spPr>
        <p:txBody>
          <a:bodyPr>
            <a:normAutofit/>
          </a:bodyPr>
          <a:lstStyle/>
          <a:p>
            <a:pPr algn="just">
              <a:lnSpc>
                <a:spcPct val="150000"/>
              </a:lnSpc>
            </a:pPr>
            <a:r>
              <a:rPr lang="en-IN" b="1" dirty="0"/>
              <a:t>Clustering</a:t>
            </a:r>
            <a:r>
              <a:rPr lang="en-IN" dirty="0"/>
              <a:t>: Clustering involves grouping sets of similar data (based on defined criteria). It’s useful for segmenting data into several groups and performing analysis on each data set to find patterns.</a:t>
            </a:r>
          </a:p>
          <a:p>
            <a:pPr algn="just">
              <a:lnSpc>
                <a:spcPct val="150000"/>
              </a:lnSpc>
            </a:pPr>
            <a:endParaRPr lang="en-IN" b="1" dirty="0" smtClean="0"/>
          </a:p>
          <a:p>
            <a:pPr algn="just">
              <a:lnSpc>
                <a:spcPct val="150000"/>
              </a:lnSpc>
            </a:pPr>
            <a:endParaRPr lang="en-IN" b="1" dirty="0"/>
          </a:p>
          <a:p>
            <a:pPr algn="just">
              <a:lnSpc>
                <a:spcPct val="150000"/>
              </a:lnSpc>
            </a:pPr>
            <a:endParaRPr lang="en-IN" b="1" dirty="0" smtClean="0"/>
          </a:p>
          <a:p>
            <a:pPr algn="just">
              <a:lnSpc>
                <a:spcPct val="150000"/>
              </a:lnSpc>
            </a:pPr>
            <a:r>
              <a:rPr lang="en-IN" b="1" dirty="0" smtClean="0"/>
              <a:t>Dimension </a:t>
            </a:r>
            <a:r>
              <a:rPr lang="en-IN" b="1" dirty="0"/>
              <a:t>reduction</a:t>
            </a:r>
            <a:r>
              <a:rPr lang="en-IN" dirty="0"/>
              <a:t>: Dimension reduction reduces the number of variables being considered to find the exact information required.</a:t>
            </a:r>
          </a:p>
          <a:p>
            <a:endParaRPr lang="en-IN" dirty="0"/>
          </a:p>
        </p:txBody>
      </p:sp>
      <p:pic>
        <p:nvPicPr>
          <p:cNvPr id="5" name="Content Placeholder 3" descr="mls2 0108"/>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11730" y="3121571"/>
            <a:ext cx="5801194" cy="2338171"/>
          </a:xfrm>
          <a:prstGeom prst="rect">
            <a:avLst/>
          </a:prstGeom>
          <a:noFill/>
          <a:ln>
            <a:solidFill>
              <a:schemeClr val="accent1"/>
            </a:solidFill>
          </a:ln>
        </p:spPr>
      </p:pic>
    </p:spTree>
    <p:extLst>
      <p:ext uri="{BB962C8B-B14F-4D97-AF65-F5344CB8AC3E}">
        <p14:creationId xmlns:p14="http://schemas.microsoft.com/office/powerpoint/2010/main" val="31431339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Widely </a:t>
            </a:r>
            <a:r>
              <a:rPr lang="en-IN" dirty="0"/>
              <a:t>used </a:t>
            </a:r>
            <a:r>
              <a:rPr lang="en-IN" dirty="0" smtClean="0"/>
              <a:t>Un-supervised algorithms </a:t>
            </a:r>
            <a:endParaRPr lang="en-IN" dirty="0"/>
          </a:p>
        </p:txBody>
      </p:sp>
      <p:sp>
        <p:nvSpPr>
          <p:cNvPr id="3" name="Content Placeholder 2"/>
          <p:cNvSpPr>
            <a:spLocks noGrp="1"/>
          </p:cNvSpPr>
          <p:nvPr>
            <p:ph idx="1"/>
          </p:nvPr>
        </p:nvSpPr>
        <p:spPr/>
        <p:txBody>
          <a:bodyPr>
            <a:normAutofit/>
          </a:bodyPr>
          <a:lstStyle/>
          <a:p>
            <a:pPr lvl="1" fontAlgn="base">
              <a:lnSpc>
                <a:spcPct val="150000"/>
              </a:lnSpc>
              <a:buFont typeface="Arial" panose="020B0604020202020204" pitchFamily="34" charset="0"/>
              <a:buChar char="•"/>
            </a:pPr>
            <a:r>
              <a:rPr lang="en-IN" sz="2000" dirty="0" smtClean="0"/>
              <a:t>k-means </a:t>
            </a:r>
            <a:r>
              <a:rPr lang="en-IN" sz="2000" dirty="0"/>
              <a:t>clustering</a:t>
            </a:r>
          </a:p>
          <a:p>
            <a:pPr lvl="1" fontAlgn="base">
              <a:lnSpc>
                <a:spcPct val="150000"/>
              </a:lnSpc>
              <a:buFont typeface="Arial" panose="020B0604020202020204" pitchFamily="34" charset="0"/>
              <a:buChar char="•"/>
            </a:pPr>
            <a:r>
              <a:rPr lang="en-IN" sz="2000" dirty="0"/>
              <a:t>t-SNE (t-Distributed Stochastic </a:t>
            </a:r>
            <a:r>
              <a:rPr lang="en-IN" sz="2000" dirty="0" smtClean="0"/>
              <a:t>Neighbour </a:t>
            </a:r>
            <a:r>
              <a:rPr lang="en-IN" sz="2000" dirty="0"/>
              <a:t>Embedding)</a:t>
            </a:r>
          </a:p>
          <a:p>
            <a:pPr lvl="1" fontAlgn="base">
              <a:lnSpc>
                <a:spcPct val="150000"/>
              </a:lnSpc>
              <a:buFont typeface="Arial" panose="020B0604020202020204" pitchFamily="34" charset="0"/>
              <a:buChar char="•"/>
            </a:pPr>
            <a:r>
              <a:rPr lang="en-IN" sz="2000" dirty="0"/>
              <a:t>PCA (Principal Component Analysis)</a:t>
            </a:r>
          </a:p>
          <a:p>
            <a:pPr lvl="1" fontAlgn="base">
              <a:lnSpc>
                <a:spcPct val="150000"/>
              </a:lnSpc>
              <a:buFont typeface="Arial" panose="020B0604020202020204" pitchFamily="34" charset="0"/>
              <a:buChar char="•"/>
            </a:pPr>
            <a:r>
              <a:rPr lang="en-IN" sz="2000" dirty="0"/>
              <a:t>Association rule</a:t>
            </a:r>
          </a:p>
          <a:p>
            <a:pPr lvl="1">
              <a:lnSpc>
                <a:spcPct val="150000"/>
              </a:lnSpc>
              <a:buFont typeface="Arial" panose="020B0604020202020204" pitchFamily="34" charset="0"/>
              <a:buChar char="•"/>
            </a:pPr>
            <a:endParaRPr lang="en-IN" sz="2000" dirty="0"/>
          </a:p>
        </p:txBody>
      </p:sp>
    </p:spTree>
    <p:extLst>
      <p:ext uri="{BB962C8B-B14F-4D97-AF65-F5344CB8AC3E}">
        <p14:creationId xmlns:p14="http://schemas.microsoft.com/office/powerpoint/2010/main" val="260338661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Semi-supervised </a:t>
            </a:r>
            <a:r>
              <a:rPr lang="en-IN" dirty="0"/>
              <a:t>machine-learning algorithm</a:t>
            </a:r>
          </a:p>
        </p:txBody>
      </p:sp>
      <p:sp>
        <p:nvSpPr>
          <p:cNvPr id="3" name="Content Placeholder 2"/>
          <p:cNvSpPr>
            <a:spLocks noGrp="1"/>
          </p:cNvSpPr>
          <p:nvPr>
            <p:ph idx="1"/>
          </p:nvPr>
        </p:nvSpPr>
        <p:spPr>
          <a:xfrm>
            <a:off x="1097281" y="1845734"/>
            <a:ext cx="5445410" cy="4023360"/>
          </a:xfrm>
        </p:spPr>
        <p:txBody>
          <a:bodyPr>
            <a:normAutofit fontScale="85000" lnSpcReduction="10000"/>
          </a:bodyPr>
          <a:lstStyle/>
          <a:p>
            <a:pPr lvl="1" algn="just" fontAlgn="base">
              <a:lnSpc>
                <a:spcPct val="150000"/>
              </a:lnSpc>
              <a:buFont typeface="Arial" panose="020B0604020202020204" pitchFamily="34" charset="0"/>
              <a:buChar char="•"/>
            </a:pPr>
            <a:r>
              <a:rPr lang="en-IN" dirty="0"/>
              <a:t>A semi-supervised machine-learning algorithm uses a limited set of </a:t>
            </a:r>
            <a:r>
              <a:rPr lang="en-IN" dirty="0" smtClean="0"/>
              <a:t>labelled </a:t>
            </a:r>
            <a:r>
              <a:rPr lang="en-IN" dirty="0"/>
              <a:t>sample data to </a:t>
            </a:r>
            <a:r>
              <a:rPr lang="en-IN" dirty="0" smtClean="0"/>
              <a:t>train itself.</a:t>
            </a:r>
            <a:endParaRPr lang="en-IN" dirty="0"/>
          </a:p>
          <a:p>
            <a:pPr lvl="1" algn="just" fontAlgn="base">
              <a:lnSpc>
                <a:spcPct val="150000"/>
              </a:lnSpc>
              <a:buFont typeface="Arial" panose="020B0604020202020204" pitchFamily="34" charset="0"/>
              <a:buChar char="•"/>
            </a:pPr>
            <a:r>
              <a:rPr lang="en-IN" dirty="0"/>
              <a:t>The limitation results in a partially trained model that later gets the task to label the </a:t>
            </a:r>
            <a:r>
              <a:rPr lang="en-IN" dirty="0" smtClean="0"/>
              <a:t>unlabelled </a:t>
            </a:r>
            <a:r>
              <a:rPr lang="en-IN" dirty="0"/>
              <a:t>data. </a:t>
            </a:r>
            <a:endParaRPr lang="en-IN" dirty="0" smtClean="0"/>
          </a:p>
          <a:p>
            <a:pPr lvl="1" algn="just" fontAlgn="base">
              <a:lnSpc>
                <a:spcPct val="150000"/>
              </a:lnSpc>
              <a:buFont typeface="Arial" panose="020B0604020202020204" pitchFamily="34" charset="0"/>
              <a:buChar char="•"/>
            </a:pPr>
            <a:r>
              <a:rPr lang="en-IN" dirty="0" smtClean="0"/>
              <a:t>Due </a:t>
            </a:r>
            <a:r>
              <a:rPr lang="en-IN" dirty="0"/>
              <a:t>to the limitations of the sample data set, the results are considered </a:t>
            </a:r>
            <a:r>
              <a:rPr lang="en-IN" dirty="0" smtClean="0"/>
              <a:t>pseudo-labelled </a:t>
            </a:r>
            <a:r>
              <a:rPr lang="en-IN" dirty="0"/>
              <a:t>data.</a:t>
            </a:r>
          </a:p>
          <a:p>
            <a:pPr lvl="1" algn="just" fontAlgn="base">
              <a:lnSpc>
                <a:spcPct val="150000"/>
              </a:lnSpc>
              <a:buFont typeface="Arial" panose="020B0604020202020204" pitchFamily="34" charset="0"/>
              <a:buChar char="•"/>
            </a:pPr>
            <a:r>
              <a:rPr lang="en-IN" dirty="0"/>
              <a:t>Finally, </a:t>
            </a:r>
            <a:r>
              <a:rPr lang="en-IN" dirty="0" smtClean="0"/>
              <a:t>labelled </a:t>
            </a:r>
            <a:r>
              <a:rPr lang="en-IN" dirty="0"/>
              <a:t>and </a:t>
            </a:r>
            <a:r>
              <a:rPr lang="en-IN" dirty="0" smtClean="0"/>
              <a:t>pseudo-labelled </a:t>
            </a:r>
            <a:r>
              <a:rPr lang="en-IN" dirty="0"/>
              <a:t>data sets are </a:t>
            </a:r>
            <a:r>
              <a:rPr lang="en-IN" dirty="0" smtClean="0"/>
              <a:t>combined.</a:t>
            </a:r>
          </a:p>
          <a:p>
            <a:pPr lvl="1" algn="just" fontAlgn="base">
              <a:lnSpc>
                <a:spcPct val="150000"/>
              </a:lnSpc>
              <a:buFont typeface="Arial" panose="020B0604020202020204" pitchFamily="34" charset="0"/>
              <a:buChar char="•"/>
            </a:pPr>
            <a:r>
              <a:rPr lang="en-IN" dirty="0" smtClean="0"/>
              <a:t>Semi-supervised </a:t>
            </a:r>
            <a:r>
              <a:rPr lang="en-IN" dirty="0"/>
              <a:t>learning uses the classification process to identify data assets and the clustering process to group it into distinct parts.</a:t>
            </a:r>
          </a:p>
          <a:p>
            <a:pPr lvl="1" algn="just">
              <a:lnSpc>
                <a:spcPct val="150000"/>
              </a:lnSpc>
              <a:buFont typeface="Arial" panose="020B0604020202020204" pitchFamily="34" charset="0"/>
              <a:buChar char="•"/>
            </a:pP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1436" y="1855077"/>
            <a:ext cx="5113018" cy="3205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7509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Reinforcement learning algorithms</a:t>
            </a:r>
            <a:endParaRPr lang="en-IN" dirty="0"/>
          </a:p>
        </p:txBody>
      </p:sp>
      <p:sp>
        <p:nvSpPr>
          <p:cNvPr id="3" name="Content Placeholder 2"/>
          <p:cNvSpPr>
            <a:spLocks noGrp="1"/>
          </p:cNvSpPr>
          <p:nvPr>
            <p:ph idx="1"/>
          </p:nvPr>
        </p:nvSpPr>
        <p:spPr>
          <a:xfrm>
            <a:off x="1097280" y="1845734"/>
            <a:ext cx="10395782" cy="4023360"/>
          </a:xfrm>
        </p:spPr>
        <p:txBody>
          <a:bodyPr>
            <a:normAutofit/>
          </a:bodyPr>
          <a:lstStyle/>
          <a:p>
            <a:pPr algn="just" fontAlgn="base">
              <a:lnSpc>
                <a:spcPct val="150000"/>
              </a:lnSpc>
            </a:pPr>
            <a:r>
              <a:rPr lang="en-IN" dirty="0" smtClean="0"/>
              <a:t>Reinforced </a:t>
            </a:r>
            <a:r>
              <a:rPr lang="en-IN" dirty="0"/>
              <a:t>ML uses the technique called exploration/exploitation. </a:t>
            </a:r>
            <a:endParaRPr lang="en-IN" dirty="0" smtClean="0"/>
          </a:p>
          <a:p>
            <a:pPr algn="just" fontAlgn="base">
              <a:lnSpc>
                <a:spcPct val="150000"/>
              </a:lnSpc>
            </a:pPr>
            <a:r>
              <a:rPr lang="en-IN" dirty="0" smtClean="0"/>
              <a:t>The </a:t>
            </a:r>
            <a:r>
              <a:rPr lang="en-IN" dirty="0"/>
              <a:t>action takes place, the consequences are observed, and the next action considers the results of the first action.</a:t>
            </a:r>
          </a:p>
          <a:p>
            <a:pPr algn="just">
              <a:lnSpc>
                <a:spcPct val="150000"/>
              </a:lnSpc>
            </a:pPr>
            <a:endParaRPr lang="en-IN"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8817" y="3608004"/>
            <a:ext cx="6734175" cy="2038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296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Reinforcement learning algorithms</a:t>
            </a:r>
          </a:p>
        </p:txBody>
      </p:sp>
      <p:sp>
        <p:nvSpPr>
          <p:cNvPr id="3" name="Content Placeholder 2"/>
          <p:cNvSpPr>
            <a:spLocks noGrp="1"/>
          </p:cNvSpPr>
          <p:nvPr>
            <p:ph idx="1"/>
          </p:nvPr>
        </p:nvSpPr>
        <p:spPr/>
        <p:txBody>
          <a:bodyPr/>
          <a:lstStyle/>
          <a:p>
            <a:pPr algn="just" fontAlgn="base">
              <a:lnSpc>
                <a:spcPct val="150000"/>
              </a:lnSpc>
            </a:pPr>
            <a:r>
              <a:rPr lang="en-IN" b="1" dirty="0" smtClean="0"/>
              <a:t>Positive </a:t>
            </a:r>
            <a:r>
              <a:rPr lang="en-IN" b="1" dirty="0"/>
              <a:t>reward </a:t>
            </a:r>
            <a:r>
              <a:rPr lang="en-IN" dirty="0"/>
              <a:t>signal encourages continuing performance a particular sequence of action</a:t>
            </a:r>
          </a:p>
          <a:p>
            <a:pPr algn="just" fontAlgn="base">
              <a:lnSpc>
                <a:spcPct val="150000"/>
              </a:lnSpc>
            </a:pPr>
            <a:r>
              <a:rPr lang="en-IN" b="1" dirty="0"/>
              <a:t>Negative reward </a:t>
            </a:r>
            <a:r>
              <a:rPr lang="en-IN" dirty="0"/>
              <a:t>signal penalizes for performing certain activities and urges to correct the algorithm to stop getting penalties.</a:t>
            </a:r>
          </a:p>
          <a:p>
            <a:pPr algn="just" fontAlgn="base">
              <a:lnSpc>
                <a:spcPct val="150000"/>
              </a:lnSpc>
            </a:pPr>
            <a:r>
              <a:rPr lang="en-IN" dirty="0"/>
              <a:t>However, the function of the reward signal may vary depending on the nature of the information. Thus reward signals may be further classified depending on the requirements of the operation. Overall, the system tries to maximize positive rewards and minimize the negatives.</a:t>
            </a:r>
          </a:p>
          <a:p>
            <a:pPr algn="just">
              <a:lnSpc>
                <a:spcPct val="150000"/>
              </a:lnSpc>
            </a:pPr>
            <a:endParaRPr lang="en-IN" dirty="0"/>
          </a:p>
        </p:txBody>
      </p:sp>
    </p:spTree>
    <p:extLst>
      <p:ext uri="{BB962C8B-B14F-4D97-AF65-F5344CB8AC3E}">
        <p14:creationId xmlns:p14="http://schemas.microsoft.com/office/powerpoint/2010/main" val="342454145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Reinforcement learning algorithms</a:t>
            </a:r>
            <a:endParaRPr lang="en-US" dirty="0"/>
          </a:p>
        </p:txBody>
      </p:sp>
      <p:sp>
        <p:nvSpPr>
          <p:cNvPr id="3" name="Content Placeholder 2"/>
          <p:cNvSpPr>
            <a:spLocks noGrp="1"/>
          </p:cNvSpPr>
          <p:nvPr>
            <p:ph idx="1"/>
          </p:nvPr>
        </p:nvSpPr>
        <p:spPr/>
        <p:txBody>
          <a:bodyPr/>
          <a:lstStyle/>
          <a:p>
            <a:pPr algn="just">
              <a:lnSpc>
                <a:spcPct val="150000"/>
              </a:lnSpc>
            </a:pPr>
            <a:r>
              <a:rPr lang="en-IN" dirty="0"/>
              <a:t>For example, many robots implement Reinforcement Learning algorithms to learn how to walk. DeepMind’s </a:t>
            </a:r>
            <a:r>
              <a:rPr lang="en-IN" dirty="0" err="1"/>
              <a:t>AlphaGo</a:t>
            </a:r>
            <a:r>
              <a:rPr lang="en-IN" dirty="0"/>
              <a:t> program is also a good example of Reinforcement Learning: it made the headlines in May 2017 when it beat the world champion </a:t>
            </a:r>
            <a:r>
              <a:rPr lang="en-IN" dirty="0" err="1"/>
              <a:t>Ke</a:t>
            </a:r>
            <a:r>
              <a:rPr lang="en-IN" dirty="0"/>
              <a:t> </a:t>
            </a:r>
            <a:r>
              <a:rPr lang="en-IN" dirty="0" err="1"/>
              <a:t>Jie</a:t>
            </a:r>
            <a:r>
              <a:rPr lang="en-IN" dirty="0"/>
              <a:t> at the game of Go. </a:t>
            </a:r>
          </a:p>
          <a:p>
            <a:pPr algn="just">
              <a:lnSpc>
                <a:spcPct val="150000"/>
              </a:lnSpc>
            </a:pPr>
            <a:r>
              <a:rPr lang="en-IN" dirty="0"/>
              <a:t>It learned its winning policy by </a:t>
            </a:r>
            <a:r>
              <a:rPr lang="en-IN" dirty="0" err="1"/>
              <a:t>analyzing</a:t>
            </a:r>
            <a:r>
              <a:rPr lang="en-IN" dirty="0"/>
              <a:t> millions of games, and then playing many games against itself. Note that learning was turned off during the games against the champion; </a:t>
            </a:r>
            <a:r>
              <a:rPr lang="en-IN" dirty="0" err="1"/>
              <a:t>AlphaGo</a:t>
            </a:r>
            <a:r>
              <a:rPr lang="en-IN" dirty="0"/>
              <a:t> was just applying the policy it had learned.</a:t>
            </a:r>
          </a:p>
          <a:p>
            <a:pPr>
              <a:lnSpc>
                <a:spcPct val="150000"/>
              </a:lnSpc>
            </a:pPr>
            <a:endParaRPr lang="en-US" dirty="0"/>
          </a:p>
        </p:txBody>
      </p:sp>
    </p:spTree>
    <p:extLst>
      <p:ext uri="{BB962C8B-B14F-4D97-AF65-F5344CB8AC3E}">
        <p14:creationId xmlns:p14="http://schemas.microsoft.com/office/powerpoint/2010/main" val="36227292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Learning</a:t>
            </a:r>
            <a:endParaRPr lang="en-IN" dirty="0"/>
          </a:p>
        </p:txBody>
      </p:sp>
      <p:sp>
        <p:nvSpPr>
          <p:cNvPr id="3" name="Content Placeholder 2"/>
          <p:cNvSpPr>
            <a:spLocks noGrp="1"/>
          </p:cNvSpPr>
          <p:nvPr>
            <p:ph idx="1"/>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339" y="1669987"/>
            <a:ext cx="8867533" cy="3863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65129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Consider the following problem: you're building a system that performs activity recognition for fitness tracking. You might have access to the speed at which a person is moving and attempt to infer their activity based on this speed using a </a:t>
            </a:r>
            <a:r>
              <a:rPr lang="en-IN" dirty="0" smtClean="0"/>
              <a:t>conditional statement</a:t>
            </a:r>
            <a:endParaRPr lang="en-IN" dirty="0"/>
          </a:p>
        </p:txBody>
      </p:sp>
      <p:pic>
        <p:nvPicPr>
          <p:cNvPr id="1028" name="Picture 4" descr="c0cc3f976d1a173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7174" y="3256838"/>
            <a:ext cx="2193487" cy="2193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30667" y="3244334"/>
            <a:ext cx="1925207" cy="1200329"/>
          </a:xfrm>
          <a:prstGeom prst="rect">
            <a:avLst/>
          </a:prstGeom>
        </p:spPr>
        <p:txBody>
          <a:bodyPr wrap="none">
            <a:spAutoFit/>
          </a:bodyPr>
          <a:lstStyle/>
          <a:p>
            <a:r>
              <a:rPr lang="en-IN" dirty="0"/>
              <a:t>if(speed&lt;4</a:t>
            </a:r>
            <a:r>
              <a:rPr lang="en-IN" dirty="0" smtClean="0"/>
              <a:t>)</a:t>
            </a:r>
          </a:p>
          <a:p>
            <a:r>
              <a:rPr lang="en-IN" dirty="0" smtClean="0"/>
              <a:t>{</a:t>
            </a:r>
          </a:p>
          <a:p>
            <a:r>
              <a:rPr lang="en-IN" dirty="0" smtClean="0"/>
              <a:t> </a:t>
            </a:r>
            <a:r>
              <a:rPr lang="en-IN" dirty="0"/>
              <a:t>status=WALKING; </a:t>
            </a:r>
            <a:endParaRPr lang="en-IN" dirty="0" smtClean="0"/>
          </a:p>
          <a:p>
            <a:r>
              <a:rPr lang="en-IN" dirty="0" smtClean="0"/>
              <a:t>}</a:t>
            </a:r>
            <a:endParaRPr lang="en-IN" dirty="0"/>
          </a:p>
        </p:txBody>
      </p:sp>
    </p:spTree>
    <p:extLst>
      <p:ext uri="{BB962C8B-B14F-4D97-AF65-F5344CB8AC3E}">
        <p14:creationId xmlns:p14="http://schemas.microsoft.com/office/powerpoint/2010/main" val="3550467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Simple Steps to Choose Best Machine Learning </a:t>
            </a:r>
            <a:r>
              <a:rPr lang="en-US" dirty="0"/>
              <a:t>Algorithm</a:t>
            </a:r>
            <a:endParaRPr lang="en-IN" dirty="0"/>
          </a:p>
        </p:txBody>
      </p:sp>
      <p:sp>
        <p:nvSpPr>
          <p:cNvPr id="3" name="Content Placeholder 2"/>
          <p:cNvSpPr>
            <a:spLocks noGrp="1"/>
          </p:cNvSpPr>
          <p:nvPr>
            <p:ph idx="1"/>
          </p:nvPr>
        </p:nvSpPr>
        <p:spPr/>
        <p:txBody>
          <a:bodyPr/>
          <a:lstStyle/>
          <a:p>
            <a:pPr marL="457200" indent="-457200" fontAlgn="base">
              <a:buFont typeface="+mj-lt"/>
              <a:buAutoNum type="arabicPeriod"/>
            </a:pPr>
            <a:r>
              <a:rPr lang="en-US" b="1" dirty="0"/>
              <a:t>Understand Your Problem : </a:t>
            </a:r>
            <a:r>
              <a:rPr lang="en-US" dirty="0"/>
              <a:t>Begin by gaining a deep understanding on the problem you are trying to solve. What is your goal? What is the problem all about classification, regression , clustering, or something else? What kind of data you are working with?</a:t>
            </a:r>
          </a:p>
          <a:p>
            <a:pPr marL="457200" indent="-457200" fontAlgn="base">
              <a:buFont typeface="+mj-lt"/>
              <a:buAutoNum type="arabicPeriod"/>
            </a:pPr>
            <a:r>
              <a:rPr lang="en-US" b="1" dirty="0"/>
              <a:t>Process the Data:</a:t>
            </a:r>
            <a:r>
              <a:rPr lang="en-US" dirty="0"/>
              <a:t> Ensure that your data is in the right format for your chosen algorithm. Process and prepare your data by cleaning, Clustering, Regression.</a:t>
            </a:r>
          </a:p>
          <a:p>
            <a:pPr marL="457200" indent="-457200" fontAlgn="base">
              <a:buFont typeface="+mj-lt"/>
              <a:buAutoNum type="arabicPeriod"/>
            </a:pPr>
            <a:r>
              <a:rPr lang="en-US" b="1" dirty="0"/>
              <a:t>Exploration of Data: </a:t>
            </a:r>
            <a:r>
              <a:rPr lang="en-US" dirty="0"/>
              <a:t>Conduct data analysis to gain insights into your data. Visualizations and statistics helps you to understand the relationships within your data.</a:t>
            </a:r>
          </a:p>
          <a:p>
            <a:pPr marL="457200" indent="-457200" fontAlgn="base">
              <a:buFont typeface="+mj-lt"/>
              <a:buAutoNum type="arabicPeriod"/>
            </a:pPr>
            <a:r>
              <a:rPr lang="en-US" b="1" dirty="0"/>
              <a:t>Metrics Evaluation: </a:t>
            </a:r>
            <a:r>
              <a:rPr lang="en-US" dirty="0"/>
              <a:t>Decide on the metrics that will measure the success of model. You must choose the metric that should align with your problem.</a:t>
            </a:r>
          </a:p>
          <a:p>
            <a:pPr marL="457200" indent="-457200" fontAlgn="base">
              <a:buFont typeface="+mj-lt"/>
              <a:buAutoNum type="arabicPeriod"/>
            </a:pPr>
            <a:r>
              <a:rPr lang="en-US" b="1" dirty="0"/>
              <a:t>Simple models: </a:t>
            </a:r>
            <a:r>
              <a:rPr lang="en-US" dirty="0"/>
              <a:t>One should begin with the simple easy-to-learn algorithms. For classification, try regression, decision tree. Simple model provides a baseline for comparison.</a:t>
            </a:r>
          </a:p>
          <a:p>
            <a:endParaRPr lang="en-IN" dirty="0"/>
          </a:p>
        </p:txBody>
      </p:sp>
    </p:spTree>
    <p:extLst>
      <p:ext uri="{BB962C8B-B14F-4D97-AF65-F5344CB8AC3E}">
        <p14:creationId xmlns:p14="http://schemas.microsoft.com/office/powerpoint/2010/main" val="7713822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Steps to Choose Best Machine Learning Algorithm</a:t>
            </a:r>
            <a:endParaRPr lang="en-IN" dirty="0"/>
          </a:p>
        </p:txBody>
      </p:sp>
      <p:sp>
        <p:nvSpPr>
          <p:cNvPr id="3" name="Content Placeholder 2"/>
          <p:cNvSpPr>
            <a:spLocks noGrp="1"/>
          </p:cNvSpPr>
          <p:nvPr>
            <p:ph idx="1"/>
          </p:nvPr>
        </p:nvSpPr>
        <p:spPr/>
        <p:txBody>
          <a:bodyPr/>
          <a:lstStyle/>
          <a:p>
            <a:pPr fontAlgn="base"/>
            <a:r>
              <a:rPr lang="en-IN" b="1" dirty="0" smtClean="0"/>
              <a:t>6. </a:t>
            </a:r>
            <a:r>
              <a:rPr lang="en-IN" dirty="0"/>
              <a:t>Use </a:t>
            </a:r>
            <a:r>
              <a:rPr lang="en-IN" dirty="0"/>
              <a:t>Multiple Algorithms: Try to use multiple algorithms to check that one performs on your dataset. That may include:</a:t>
            </a:r>
          </a:p>
          <a:p>
            <a:pPr lvl="1" fontAlgn="base"/>
            <a:r>
              <a:rPr lang="en-IN" u="sng" dirty="0">
                <a:hlinkClick r:id="rId2"/>
              </a:rPr>
              <a:t>Decision Trees</a:t>
            </a:r>
            <a:endParaRPr lang="en-IN" dirty="0"/>
          </a:p>
          <a:p>
            <a:pPr lvl="1" fontAlgn="base"/>
            <a:r>
              <a:rPr lang="en-IN" u="sng" dirty="0">
                <a:hlinkClick r:id="rId3"/>
              </a:rPr>
              <a:t>Gradient Boosting</a:t>
            </a:r>
            <a:r>
              <a:rPr lang="en-IN" dirty="0"/>
              <a:t>(</a:t>
            </a:r>
            <a:r>
              <a:rPr lang="en-IN" b="1" dirty="0" err="1"/>
              <a:t>XGBoost</a:t>
            </a:r>
            <a:r>
              <a:rPr lang="en-IN" b="1" dirty="0"/>
              <a:t>, </a:t>
            </a:r>
            <a:r>
              <a:rPr lang="en-IN" b="1" dirty="0" err="1"/>
              <a:t>LightGBM</a:t>
            </a:r>
            <a:r>
              <a:rPr lang="en-IN" b="1" dirty="0"/>
              <a:t>)</a:t>
            </a:r>
            <a:endParaRPr lang="en-IN" dirty="0"/>
          </a:p>
          <a:p>
            <a:pPr lvl="1" fontAlgn="base"/>
            <a:r>
              <a:rPr lang="en-IN" u="sng" dirty="0">
                <a:hlinkClick r:id="rId4"/>
              </a:rPr>
              <a:t>Random Forest</a:t>
            </a:r>
            <a:endParaRPr lang="en-IN" dirty="0"/>
          </a:p>
          <a:p>
            <a:pPr lvl="1" fontAlgn="base"/>
            <a:r>
              <a:rPr lang="en-IN" u="sng" dirty="0">
                <a:hlinkClick r:id="rId5"/>
              </a:rPr>
              <a:t>k-</a:t>
            </a:r>
            <a:r>
              <a:rPr lang="en-IN" u="sng" dirty="0" err="1">
                <a:hlinkClick r:id="rId5"/>
              </a:rPr>
              <a:t>Neasrest</a:t>
            </a:r>
            <a:r>
              <a:rPr lang="en-IN" u="sng" dirty="0">
                <a:hlinkClick r:id="rId5"/>
              </a:rPr>
              <a:t> </a:t>
            </a:r>
            <a:r>
              <a:rPr lang="en-IN" u="sng" dirty="0" err="1">
                <a:hlinkClick r:id="rId5"/>
              </a:rPr>
              <a:t>Neighbors</a:t>
            </a:r>
            <a:r>
              <a:rPr lang="en-IN" u="sng" dirty="0">
                <a:hlinkClick r:id="rId5"/>
              </a:rPr>
              <a:t>(</a:t>
            </a:r>
            <a:r>
              <a:rPr lang="en-IN" b="1" dirty="0"/>
              <a:t>KNN)</a:t>
            </a:r>
            <a:endParaRPr lang="en-IN" dirty="0"/>
          </a:p>
          <a:p>
            <a:pPr lvl="1" fontAlgn="base"/>
            <a:r>
              <a:rPr lang="en-IN" u="sng" dirty="0">
                <a:hlinkClick r:id="rId6"/>
              </a:rPr>
              <a:t>Naive Bayes</a:t>
            </a:r>
            <a:endParaRPr lang="en-IN" dirty="0"/>
          </a:p>
          <a:p>
            <a:pPr lvl="1" fontAlgn="base"/>
            <a:r>
              <a:rPr lang="en-IN" u="sng" dirty="0">
                <a:hlinkClick r:id="rId7"/>
              </a:rPr>
              <a:t>Support Vector Machines</a:t>
            </a:r>
            <a:r>
              <a:rPr lang="en-IN" b="1" dirty="0"/>
              <a:t>(SVM)</a:t>
            </a:r>
            <a:endParaRPr lang="en-IN" dirty="0"/>
          </a:p>
          <a:p>
            <a:pPr lvl="1" fontAlgn="base"/>
            <a:r>
              <a:rPr lang="en-IN" u="sng" dirty="0">
                <a:hlinkClick r:id="rId8"/>
              </a:rPr>
              <a:t>Neural Networks</a:t>
            </a:r>
            <a:r>
              <a:rPr lang="en-IN" dirty="0"/>
              <a:t>(</a:t>
            </a:r>
            <a:r>
              <a:rPr lang="en-IN" b="1" dirty="0"/>
              <a:t>Deep Learning</a:t>
            </a:r>
            <a:r>
              <a:rPr lang="en-IN" dirty="0"/>
              <a:t>)</a:t>
            </a:r>
          </a:p>
          <a:p>
            <a:endParaRPr lang="en-IN" dirty="0"/>
          </a:p>
        </p:txBody>
      </p:sp>
    </p:spTree>
    <p:extLst>
      <p:ext uri="{BB962C8B-B14F-4D97-AF65-F5344CB8AC3E}">
        <p14:creationId xmlns:p14="http://schemas.microsoft.com/office/powerpoint/2010/main" val="38220303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Steps to Choose Best Machine Learning Algorithm</a:t>
            </a:r>
            <a:endParaRPr lang="en-IN" dirty="0"/>
          </a:p>
        </p:txBody>
      </p:sp>
      <p:sp>
        <p:nvSpPr>
          <p:cNvPr id="3" name="Content Placeholder 2"/>
          <p:cNvSpPr>
            <a:spLocks noGrp="1"/>
          </p:cNvSpPr>
          <p:nvPr>
            <p:ph idx="1"/>
          </p:nvPr>
        </p:nvSpPr>
        <p:spPr/>
        <p:txBody>
          <a:bodyPr/>
          <a:lstStyle/>
          <a:p>
            <a:pPr marL="457200" indent="-457200" fontAlgn="base">
              <a:buFont typeface="+mj-lt"/>
              <a:buAutoNum type="arabicPeriod" startAt="7"/>
            </a:pPr>
            <a:r>
              <a:rPr lang="en-US" b="1" dirty="0" err="1"/>
              <a:t>Hyperparameter</a:t>
            </a:r>
            <a:r>
              <a:rPr lang="en-US" b="1" dirty="0"/>
              <a:t> Tuning:</a:t>
            </a:r>
            <a:r>
              <a:rPr lang="en-US" dirty="0"/>
              <a:t> Grid Search and Random Search can helps with adjusting parameters choose algorithm that find best combination.</a:t>
            </a:r>
          </a:p>
          <a:p>
            <a:pPr marL="457200" indent="-457200" fontAlgn="base">
              <a:buFont typeface="+mj-lt"/>
              <a:buAutoNum type="arabicPeriod" startAt="7"/>
            </a:pPr>
            <a:r>
              <a:rPr lang="en-US" b="1" dirty="0"/>
              <a:t>Cross- Validation:</a:t>
            </a:r>
            <a:r>
              <a:rPr lang="en-US" dirty="0"/>
              <a:t> Use cross- validation to get assess the performance of your models. This helps prevent </a:t>
            </a:r>
            <a:r>
              <a:rPr lang="en-US" dirty="0" err="1"/>
              <a:t>overfiting</a:t>
            </a:r>
            <a:r>
              <a:rPr lang="en-US" dirty="0"/>
              <a:t> .</a:t>
            </a:r>
          </a:p>
          <a:p>
            <a:pPr marL="457200" indent="-457200" fontAlgn="base">
              <a:buFont typeface="+mj-lt"/>
              <a:buAutoNum type="arabicPeriod" startAt="7"/>
            </a:pPr>
            <a:r>
              <a:rPr lang="en-US" b="1" dirty="0"/>
              <a:t>Comparing Results:</a:t>
            </a:r>
            <a:r>
              <a:rPr lang="en-US" dirty="0"/>
              <a:t> Evaluate the </a:t>
            </a:r>
            <a:r>
              <a:rPr lang="en-US" dirty="0" err="1"/>
              <a:t>models’s</a:t>
            </a:r>
            <a:r>
              <a:rPr lang="en-US" dirty="0"/>
              <a:t> performance by using the metrics evaluation. Compare their performance and choose that best one that align with problem’s goal.</a:t>
            </a:r>
          </a:p>
          <a:p>
            <a:pPr marL="457200" indent="-457200" fontAlgn="base">
              <a:buFont typeface="+mj-lt"/>
              <a:buAutoNum type="arabicPeriod" startAt="7"/>
            </a:pPr>
            <a:r>
              <a:rPr lang="en-US" b="1" dirty="0"/>
              <a:t>Consider Model Complexity:</a:t>
            </a:r>
            <a:r>
              <a:rPr lang="en-US" dirty="0"/>
              <a:t> Balance complexity of model and their performance. Compare their performance and choose that one best algorithm to generalize better.</a:t>
            </a:r>
          </a:p>
          <a:p>
            <a:pPr marL="457200" indent="-457200">
              <a:buFont typeface="+mj-lt"/>
              <a:buAutoNum type="arabicPeriod" startAt="7"/>
            </a:pPr>
            <a:endParaRPr lang="en-IN" dirty="0"/>
          </a:p>
        </p:txBody>
      </p:sp>
    </p:spTree>
    <p:extLst>
      <p:ext uri="{BB962C8B-B14F-4D97-AF65-F5344CB8AC3E}">
        <p14:creationId xmlns:p14="http://schemas.microsoft.com/office/powerpoint/2010/main" val="298826560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developing a Machine Learning Application</a:t>
            </a:r>
            <a:endParaRPr lang="en-IN" dirty="0"/>
          </a:p>
        </p:txBody>
      </p:sp>
      <p:sp>
        <p:nvSpPr>
          <p:cNvPr id="3" name="Content Placeholder 2"/>
          <p:cNvSpPr>
            <a:spLocks noGrp="1"/>
          </p:cNvSpPr>
          <p:nvPr>
            <p:ph idx="1"/>
          </p:nvPr>
        </p:nvSpPr>
        <p:spPr/>
        <p:txBody>
          <a:bodyPr/>
          <a:lstStyle/>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568" y="1996966"/>
            <a:ext cx="4695825"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98305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Gathering Data</a:t>
            </a:r>
            <a:endParaRPr lang="en-IN" dirty="0"/>
          </a:p>
        </p:txBody>
      </p:sp>
      <p:sp>
        <p:nvSpPr>
          <p:cNvPr id="3" name="Content Placeholder 2"/>
          <p:cNvSpPr>
            <a:spLocks noGrp="1"/>
          </p:cNvSpPr>
          <p:nvPr>
            <p:ph idx="1"/>
          </p:nvPr>
        </p:nvSpPr>
        <p:spPr/>
        <p:txBody>
          <a:bodyPr>
            <a:normAutofit/>
          </a:bodyPr>
          <a:lstStyle/>
          <a:p>
            <a:r>
              <a:rPr lang="en-US" dirty="0" smtClean="0"/>
              <a:t>In </a:t>
            </a:r>
            <a:r>
              <a:rPr lang="en-US" dirty="0"/>
              <a:t>this step, we need to identify the different data sources, as data can be collected from various sources such as </a:t>
            </a:r>
            <a:r>
              <a:rPr lang="en-US" b="1" dirty="0"/>
              <a:t>files</a:t>
            </a:r>
            <a:r>
              <a:rPr lang="en-US" dirty="0"/>
              <a:t>, </a:t>
            </a:r>
            <a:r>
              <a:rPr lang="en-US" b="1" dirty="0"/>
              <a:t>database</a:t>
            </a:r>
            <a:r>
              <a:rPr lang="en-US" dirty="0"/>
              <a:t>, </a:t>
            </a:r>
            <a:r>
              <a:rPr lang="en-US" b="1" dirty="0"/>
              <a:t>internet</a:t>
            </a:r>
            <a:r>
              <a:rPr lang="en-US" dirty="0"/>
              <a:t>, or </a:t>
            </a:r>
            <a:r>
              <a:rPr lang="en-US" b="1" dirty="0"/>
              <a:t>mobile devices</a:t>
            </a:r>
            <a:r>
              <a:rPr lang="en-US" dirty="0"/>
              <a:t>. It is one of the most important steps of the life cycle. The quantity and quality of the collected data will determine the efficiency of the output. The more will be the data, the more accurate will be the prediction.</a:t>
            </a:r>
          </a:p>
          <a:p>
            <a:r>
              <a:rPr lang="en-US" dirty="0"/>
              <a:t>This step includes the below tasks:</a:t>
            </a:r>
          </a:p>
          <a:p>
            <a:r>
              <a:rPr lang="en-US" b="1" dirty="0"/>
              <a:t>Identify various data sources</a:t>
            </a:r>
            <a:endParaRPr lang="en-US" dirty="0"/>
          </a:p>
          <a:p>
            <a:r>
              <a:rPr lang="en-US" b="1" dirty="0"/>
              <a:t>Collect data</a:t>
            </a:r>
            <a:endParaRPr lang="en-US" dirty="0"/>
          </a:p>
          <a:p>
            <a:r>
              <a:rPr lang="en-US" b="1" dirty="0"/>
              <a:t>Integrate the data obtained from different sources</a:t>
            </a:r>
            <a:endParaRPr lang="en-US" dirty="0"/>
          </a:p>
          <a:p>
            <a:r>
              <a:rPr lang="en-US" dirty="0"/>
              <a:t>By performing the above task, we get a coherent set of data, also called as a </a:t>
            </a:r>
            <a:r>
              <a:rPr lang="en-US" b="1" dirty="0"/>
              <a:t>dataset</a:t>
            </a:r>
            <a:r>
              <a:rPr lang="en-US" dirty="0"/>
              <a:t>. It will be used in further steps.</a:t>
            </a:r>
          </a:p>
          <a:p>
            <a:endParaRPr lang="en-IN" dirty="0"/>
          </a:p>
        </p:txBody>
      </p:sp>
    </p:spTree>
    <p:extLst>
      <p:ext uri="{BB962C8B-B14F-4D97-AF65-F5344CB8AC3E}">
        <p14:creationId xmlns:p14="http://schemas.microsoft.com/office/powerpoint/2010/main" val="25931980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2. Data </a:t>
            </a:r>
            <a:r>
              <a:rPr lang="en-IN" dirty="0" smtClean="0"/>
              <a:t>preparation</a:t>
            </a:r>
            <a:endParaRPr lang="en-IN" dirty="0"/>
          </a:p>
        </p:txBody>
      </p:sp>
      <p:sp>
        <p:nvSpPr>
          <p:cNvPr id="3" name="Content Placeholder 2"/>
          <p:cNvSpPr>
            <a:spLocks noGrp="1"/>
          </p:cNvSpPr>
          <p:nvPr>
            <p:ph idx="1"/>
          </p:nvPr>
        </p:nvSpPr>
        <p:spPr/>
        <p:txBody>
          <a:bodyPr>
            <a:normAutofit/>
          </a:bodyPr>
          <a:lstStyle/>
          <a:p>
            <a:r>
              <a:rPr lang="en-US" dirty="0"/>
              <a:t>After collecting the data, we need to prepare it for further steps. Data preparation is a step where we put our data into a suitable place and prepare it to use in our machine learning training.</a:t>
            </a:r>
          </a:p>
          <a:p>
            <a:r>
              <a:rPr lang="en-US" dirty="0"/>
              <a:t>In this step, first, we put all data together, and then randomize the ordering of data.</a:t>
            </a:r>
          </a:p>
          <a:p>
            <a:r>
              <a:rPr lang="en-US" b="1" dirty="0" smtClean="0"/>
              <a:t>Data </a:t>
            </a:r>
            <a:r>
              <a:rPr lang="en-US" b="1" dirty="0"/>
              <a:t>exploration:</a:t>
            </a:r>
            <a:r>
              <a:rPr lang="en-US" dirty="0"/>
              <a:t/>
            </a:r>
            <a:br>
              <a:rPr lang="en-US" dirty="0"/>
            </a:br>
            <a:r>
              <a:rPr lang="en-US" dirty="0"/>
              <a:t>It is used to understand the nature of data that we have to work with. We need to understand the characteristics, format, and quality of data.</a:t>
            </a:r>
            <a:br>
              <a:rPr lang="en-US" dirty="0"/>
            </a:br>
            <a:r>
              <a:rPr lang="en-US" dirty="0"/>
              <a:t>A better understanding of data leads to an effective outcome. In this, we find Correlations, general trends, and outliers.</a:t>
            </a:r>
          </a:p>
          <a:p>
            <a:endParaRPr lang="en-IN" dirty="0"/>
          </a:p>
        </p:txBody>
      </p:sp>
    </p:spTree>
    <p:extLst>
      <p:ext uri="{BB962C8B-B14F-4D97-AF65-F5344CB8AC3E}">
        <p14:creationId xmlns:p14="http://schemas.microsoft.com/office/powerpoint/2010/main" val="32636738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Data Wrangling</a:t>
            </a: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Data </a:t>
            </a:r>
            <a:r>
              <a:rPr lang="en-US" dirty="0"/>
              <a:t>wrangling is the process of cleaning and converting raw data into a useable format. It is the process of cleaning the data, selecting the variable to use, and transforming the data in a proper format to make it more suitable for analysis in the next step. It is one of the most important steps of the complete process. Cleaning of data is required to address the quality issues.</a:t>
            </a:r>
          </a:p>
          <a:p>
            <a:r>
              <a:rPr lang="en-US" dirty="0"/>
              <a:t>It is not necessary that data we have collected is always of our use as some of the data may not be useful. In real-world applications, collected data may have various issues, including:</a:t>
            </a:r>
          </a:p>
          <a:p>
            <a:r>
              <a:rPr lang="en-US" b="1" dirty="0"/>
              <a:t>Missing Values</a:t>
            </a:r>
            <a:endParaRPr lang="en-US" dirty="0"/>
          </a:p>
          <a:p>
            <a:r>
              <a:rPr lang="en-US" b="1" dirty="0"/>
              <a:t>Duplicate data</a:t>
            </a:r>
            <a:endParaRPr lang="en-US" dirty="0"/>
          </a:p>
          <a:p>
            <a:r>
              <a:rPr lang="en-US" b="1" dirty="0"/>
              <a:t>Invalid data</a:t>
            </a:r>
            <a:endParaRPr lang="en-US" dirty="0"/>
          </a:p>
          <a:p>
            <a:r>
              <a:rPr lang="en-US" b="1" dirty="0"/>
              <a:t>Noise</a:t>
            </a:r>
            <a:endParaRPr lang="en-US" dirty="0"/>
          </a:p>
          <a:p>
            <a:r>
              <a:rPr lang="en-US" dirty="0"/>
              <a:t>So, we use various filtering techniques to clean the data.</a:t>
            </a:r>
          </a:p>
          <a:p>
            <a:r>
              <a:rPr lang="en-US" dirty="0"/>
              <a:t>It is mandatory to detect and remove the above issues because it can negatively affect the quality of the outcome</a:t>
            </a:r>
            <a:r>
              <a:rPr lang="en-US" dirty="0" smtClean="0"/>
              <a:t>.</a:t>
            </a:r>
            <a:endParaRPr lang="en-US" dirty="0"/>
          </a:p>
        </p:txBody>
      </p:sp>
    </p:spTree>
    <p:extLst>
      <p:ext uri="{BB962C8B-B14F-4D97-AF65-F5344CB8AC3E}">
        <p14:creationId xmlns:p14="http://schemas.microsoft.com/office/powerpoint/2010/main" val="32742565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4. Data Analysis</a:t>
            </a:r>
            <a:endParaRPr lang="en-IN" dirty="0"/>
          </a:p>
        </p:txBody>
      </p:sp>
      <p:sp>
        <p:nvSpPr>
          <p:cNvPr id="3" name="Content Placeholder 2"/>
          <p:cNvSpPr>
            <a:spLocks noGrp="1"/>
          </p:cNvSpPr>
          <p:nvPr>
            <p:ph idx="1"/>
          </p:nvPr>
        </p:nvSpPr>
        <p:spPr/>
        <p:txBody>
          <a:bodyPr>
            <a:normAutofit/>
          </a:bodyPr>
          <a:lstStyle/>
          <a:p>
            <a:r>
              <a:rPr lang="en-US" dirty="0"/>
              <a:t>This is looking at the data from the previous task. </a:t>
            </a:r>
            <a:r>
              <a:rPr lang="en-US" dirty="0" smtClean="0"/>
              <a:t>This  could </a:t>
            </a:r>
            <a:r>
              <a:rPr lang="en-US" dirty="0"/>
              <a:t>be as simple as looking at the data </a:t>
            </a:r>
            <a:r>
              <a:rPr lang="en-US" dirty="0" smtClean="0"/>
              <a:t>You </a:t>
            </a:r>
            <a:r>
              <a:rPr lang="en-US" dirty="0"/>
              <a:t>can also look at the data to see if you can recognize any patterns or </a:t>
            </a:r>
            <a:r>
              <a:rPr lang="en-US" dirty="0" smtClean="0"/>
              <a:t>if there’s </a:t>
            </a:r>
            <a:r>
              <a:rPr lang="en-US" dirty="0"/>
              <a:t>anything obvious, such as a few data points that are vastly different </a:t>
            </a:r>
            <a:r>
              <a:rPr lang="en-US" dirty="0" smtClean="0"/>
              <a:t>from the </a:t>
            </a:r>
            <a:r>
              <a:rPr lang="en-US" dirty="0"/>
              <a:t>rest of the set. </a:t>
            </a:r>
            <a:r>
              <a:rPr lang="en-US" dirty="0" smtClean="0"/>
              <a:t>\</a:t>
            </a:r>
          </a:p>
          <a:p>
            <a:r>
              <a:rPr lang="en-US" dirty="0" smtClean="0"/>
              <a:t>Plotting </a:t>
            </a:r>
            <a:r>
              <a:rPr lang="en-US" dirty="0"/>
              <a:t>data in one, two, or three dimensions can also help.</a:t>
            </a:r>
          </a:p>
          <a:p>
            <a:r>
              <a:rPr lang="en-US" dirty="0"/>
              <a:t>But most of the time you’ll have more than three features, and you can’t </a:t>
            </a:r>
            <a:r>
              <a:rPr lang="en-US" dirty="0" smtClean="0"/>
              <a:t>easily  plot </a:t>
            </a:r>
            <a:r>
              <a:rPr lang="en-US" dirty="0"/>
              <a:t>the data across all features at one time. You could, however, use </a:t>
            </a:r>
            <a:r>
              <a:rPr lang="en-US" dirty="0" smtClean="0"/>
              <a:t>some advanced methods</a:t>
            </a:r>
            <a:endParaRPr lang="en-IN" dirty="0"/>
          </a:p>
        </p:txBody>
      </p:sp>
    </p:spTree>
    <p:extLst>
      <p:ext uri="{BB962C8B-B14F-4D97-AF65-F5344CB8AC3E}">
        <p14:creationId xmlns:p14="http://schemas.microsoft.com/office/powerpoint/2010/main" val="109702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Train </a:t>
            </a:r>
            <a:r>
              <a:rPr lang="en-US" dirty="0" smtClean="0"/>
              <a:t>Model</a:t>
            </a:r>
            <a:endParaRPr lang="en-IN" dirty="0"/>
          </a:p>
        </p:txBody>
      </p:sp>
      <p:sp>
        <p:nvSpPr>
          <p:cNvPr id="3" name="Content Placeholder 2"/>
          <p:cNvSpPr>
            <a:spLocks noGrp="1"/>
          </p:cNvSpPr>
          <p:nvPr>
            <p:ph idx="1"/>
          </p:nvPr>
        </p:nvSpPr>
        <p:spPr/>
        <p:txBody>
          <a:bodyPr/>
          <a:lstStyle/>
          <a:p>
            <a:r>
              <a:rPr lang="en-US" dirty="0" smtClean="0"/>
              <a:t>Now </a:t>
            </a:r>
            <a:r>
              <a:rPr lang="en-US" dirty="0"/>
              <a:t>the next step is to train the model, in this step we train our model to improve its performance for better outcome of the problem.</a:t>
            </a:r>
          </a:p>
          <a:p>
            <a:r>
              <a:rPr lang="en-US" dirty="0"/>
              <a:t>We use datasets to train the model using various machine learning algorithms. Training a model is required so that it can understand the various patterns, rules, and, features.</a:t>
            </a:r>
          </a:p>
          <a:p>
            <a:endParaRPr lang="en-IN" dirty="0"/>
          </a:p>
        </p:txBody>
      </p:sp>
    </p:spTree>
    <p:extLst>
      <p:ext uri="{BB962C8B-B14F-4D97-AF65-F5344CB8AC3E}">
        <p14:creationId xmlns:p14="http://schemas.microsoft.com/office/powerpoint/2010/main" val="1437226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Test </a:t>
            </a:r>
            <a:r>
              <a:rPr lang="en-US" dirty="0" smtClean="0"/>
              <a:t>Model</a:t>
            </a:r>
            <a:endParaRPr lang="en-IN" dirty="0"/>
          </a:p>
        </p:txBody>
      </p:sp>
      <p:sp>
        <p:nvSpPr>
          <p:cNvPr id="3" name="Content Placeholder 2"/>
          <p:cNvSpPr>
            <a:spLocks noGrp="1"/>
          </p:cNvSpPr>
          <p:nvPr>
            <p:ph idx="1"/>
          </p:nvPr>
        </p:nvSpPr>
        <p:spPr/>
        <p:txBody>
          <a:bodyPr/>
          <a:lstStyle/>
          <a:p>
            <a:r>
              <a:rPr lang="en-US" dirty="0" smtClean="0"/>
              <a:t>Once </a:t>
            </a:r>
            <a:r>
              <a:rPr lang="en-US" dirty="0"/>
              <a:t>our machine learning model has been trained on a given dataset, then we test the model. In this step, we check for the accuracy of our model by providing a test dataset to it.</a:t>
            </a:r>
          </a:p>
          <a:p>
            <a:r>
              <a:rPr lang="en-US" dirty="0"/>
              <a:t>Testing the model determines the percentage accuracy of the model as per the requirement of project or problem.</a:t>
            </a:r>
          </a:p>
          <a:p>
            <a:endParaRPr lang="en-IN" dirty="0"/>
          </a:p>
        </p:txBody>
      </p:sp>
    </p:spTree>
    <p:extLst>
      <p:ext uri="{BB962C8B-B14F-4D97-AF65-F5344CB8AC3E}">
        <p14:creationId xmlns:p14="http://schemas.microsoft.com/office/powerpoint/2010/main" val="1803759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You could extend this to </a:t>
            </a:r>
            <a:r>
              <a:rPr lang="en-IN" b="1" i="1" dirty="0"/>
              <a:t>running</a:t>
            </a:r>
            <a:r>
              <a:rPr lang="en-IN" dirty="0"/>
              <a:t> with another condition:</a:t>
            </a:r>
          </a:p>
          <a:p>
            <a:r>
              <a:rPr lang="en-IN" dirty="0"/>
              <a:t/>
            </a:r>
            <a:br>
              <a:rPr lang="en-IN" dirty="0"/>
            </a:br>
            <a:endParaRPr lang="en-IN" dirty="0"/>
          </a:p>
        </p:txBody>
      </p:sp>
      <p:pic>
        <p:nvPicPr>
          <p:cNvPr id="2050" name="Picture 2" descr="bc6d5c78bb6c627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0953" y="2578921"/>
            <a:ext cx="2450277" cy="245027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901559" y="2669003"/>
            <a:ext cx="2864069" cy="2031325"/>
          </a:xfrm>
          <a:prstGeom prst="rect">
            <a:avLst/>
          </a:prstGeom>
        </p:spPr>
        <p:txBody>
          <a:bodyPr wrap="square">
            <a:spAutoFit/>
          </a:bodyPr>
          <a:lstStyle/>
          <a:p>
            <a:r>
              <a:rPr lang="en-IN" dirty="0"/>
              <a:t>if(speed&lt;4</a:t>
            </a:r>
            <a:r>
              <a:rPr lang="en-IN" dirty="0" smtClean="0"/>
              <a:t>)</a:t>
            </a:r>
          </a:p>
          <a:p>
            <a:r>
              <a:rPr lang="en-IN" dirty="0" smtClean="0"/>
              <a:t>{</a:t>
            </a:r>
            <a:endParaRPr lang="en-IN" dirty="0"/>
          </a:p>
          <a:p>
            <a:r>
              <a:rPr lang="en-IN" dirty="0"/>
              <a:t>    status=WALKING;</a:t>
            </a:r>
          </a:p>
          <a:p>
            <a:r>
              <a:rPr lang="en-IN" dirty="0"/>
              <a:t>} else </a:t>
            </a:r>
            <a:endParaRPr lang="en-IN" dirty="0" smtClean="0"/>
          </a:p>
          <a:p>
            <a:r>
              <a:rPr lang="en-IN" dirty="0" smtClean="0"/>
              <a:t>{</a:t>
            </a:r>
            <a:endParaRPr lang="en-IN" dirty="0"/>
          </a:p>
          <a:p>
            <a:r>
              <a:rPr lang="en-IN" dirty="0"/>
              <a:t>    status=RUNNING;</a:t>
            </a:r>
          </a:p>
          <a:p>
            <a:r>
              <a:rPr lang="en-IN" dirty="0"/>
              <a:t>}</a:t>
            </a:r>
          </a:p>
        </p:txBody>
      </p:sp>
    </p:spTree>
    <p:extLst>
      <p:ext uri="{BB962C8B-B14F-4D97-AF65-F5344CB8AC3E}">
        <p14:creationId xmlns:p14="http://schemas.microsoft.com/office/powerpoint/2010/main" val="189810777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a:t>
            </a:r>
            <a:r>
              <a:rPr lang="en-US" dirty="0" smtClean="0"/>
              <a:t>Deployment</a:t>
            </a:r>
            <a:endParaRPr lang="en-IN" dirty="0"/>
          </a:p>
        </p:txBody>
      </p:sp>
      <p:sp>
        <p:nvSpPr>
          <p:cNvPr id="3" name="Content Placeholder 2"/>
          <p:cNvSpPr>
            <a:spLocks noGrp="1"/>
          </p:cNvSpPr>
          <p:nvPr>
            <p:ph idx="1"/>
          </p:nvPr>
        </p:nvSpPr>
        <p:spPr/>
        <p:txBody>
          <a:bodyPr/>
          <a:lstStyle/>
          <a:p>
            <a:r>
              <a:rPr lang="en-US" dirty="0" smtClean="0"/>
              <a:t>The </a:t>
            </a:r>
            <a:r>
              <a:rPr lang="en-US" dirty="0"/>
              <a:t>last step of machine learning life cycle is deployment, where we deploy the model in the real-world system.</a:t>
            </a:r>
          </a:p>
          <a:p>
            <a:r>
              <a:rPr lang="en-US" dirty="0"/>
              <a:t>If the above-prepared model is producing an accurate result as per our requirement with acceptable speed, then we deploy the model in the real system. But before deploying the project, we will check whether it is improving its performance using available data or not. </a:t>
            </a:r>
            <a:endParaRPr lang="en-IN" dirty="0"/>
          </a:p>
        </p:txBody>
      </p:sp>
    </p:spTree>
    <p:extLst>
      <p:ext uri="{BB962C8B-B14F-4D97-AF65-F5344CB8AC3E}">
        <p14:creationId xmlns:p14="http://schemas.microsoft.com/office/powerpoint/2010/main" val="278576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a:t>In a final condition you could similarly detect </a:t>
            </a:r>
            <a:r>
              <a:rPr lang="en-IN" b="1" i="1" dirty="0"/>
              <a:t>cycling</a:t>
            </a:r>
            <a:r>
              <a:rPr lang="en-IN" b="1" dirty="0"/>
              <a:t>:</a:t>
            </a:r>
          </a:p>
        </p:txBody>
      </p:sp>
      <p:pic>
        <p:nvPicPr>
          <p:cNvPr id="3074" name="Picture 2" descr="b17807682cd3db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348" y="2799638"/>
            <a:ext cx="2682218" cy="268222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302469" y="2413338"/>
            <a:ext cx="6096000" cy="3139321"/>
          </a:xfrm>
          <a:prstGeom prst="rect">
            <a:avLst/>
          </a:prstGeom>
        </p:spPr>
        <p:txBody>
          <a:bodyPr>
            <a:spAutoFit/>
          </a:bodyPr>
          <a:lstStyle/>
          <a:p>
            <a:r>
              <a:rPr lang="en-IN" dirty="0"/>
              <a:t>if(speed&lt;4</a:t>
            </a:r>
            <a:r>
              <a:rPr lang="en-IN" dirty="0" smtClean="0"/>
              <a:t>)</a:t>
            </a:r>
          </a:p>
          <a:p>
            <a:r>
              <a:rPr lang="en-IN" dirty="0" smtClean="0"/>
              <a:t>{</a:t>
            </a:r>
            <a:endParaRPr lang="en-IN" dirty="0"/>
          </a:p>
          <a:p>
            <a:r>
              <a:rPr lang="en-IN" dirty="0"/>
              <a:t>    status=WALKING;</a:t>
            </a:r>
          </a:p>
          <a:p>
            <a:r>
              <a:rPr lang="en-IN" dirty="0"/>
              <a:t>} </a:t>
            </a:r>
            <a:endParaRPr lang="en-IN" dirty="0" smtClean="0"/>
          </a:p>
          <a:p>
            <a:r>
              <a:rPr lang="en-IN" dirty="0" smtClean="0"/>
              <a:t>else </a:t>
            </a:r>
            <a:r>
              <a:rPr lang="en-IN" dirty="0"/>
              <a:t>if(speed&lt;12</a:t>
            </a:r>
            <a:r>
              <a:rPr lang="en-IN" dirty="0" smtClean="0"/>
              <a:t>)</a:t>
            </a:r>
          </a:p>
          <a:p>
            <a:r>
              <a:rPr lang="en-IN" dirty="0" smtClean="0"/>
              <a:t>{</a:t>
            </a:r>
            <a:endParaRPr lang="en-IN" dirty="0"/>
          </a:p>
          <a:p>
            <a:r>
              <a:rPr lang="en-IN" dirty="0"/>
              <a:t>    status=RUNNING;</a:t>
            </a:r>
          </a:p>
          <a:p>
            <a:r>
              <a:rPr lang="en-IN" dirty="0"/>
              <a:t>} else </a:t>
            </a:r>
            <a:endParaRPr lang="en-IN" dirty="0" smtClean="0"/>
          </a:p>
          <a:p>
            <a:r>
              <a:rPr lang="en-IN" dirty="0" smtClean="0"/>
              <a:t>{</a:t>
            </a:r>
            <a:endParaRPr lang="en-IN" dirty="0"/>
          </a:p>
          <a:p>
            <a:r>
              <a:rPr lang="en-IN" dirty="0"/>
              <a:t>    </a:t>
            </a:r>
            <a:r>
              <a:rPr lang="en-IN" dirty="0" smtClean="0"/>
              <a:t>status=CYCLING;</a:t>
            </a:r>
            <a:endParaRPr lang="en-IN" dirty="0"/>
          </a:p>
          <a:p>
            <a:r>
              <a:rPr lang="en-IN" dirty="0"/>
              <a:t>}</a:t>
            </a:r>
          </a:p>
        </p:txBody>
      </p:sp>
    </p:spTree>
    <p:extLst>
      <p:ext uri="{BB962C8B-B14F-4D97-AF65-F5344CB8AC3E}">
        <p14:creationId xmlns:p14="http://schemas.microsoft.com/office/powerpoint/2010/main" val="32335423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lnSpcReduction="10000"/>
          </a:bodyPr>
          <a:lstStyle/>
          <a:p>
            <a:r>
              <a:rPr lang="en-IN" dirty="0"/>
              <a:t>Now consider what happens when you want to include an activity like </a:t>
            </a:r>
            <a:r>
              <a:rPr lang="en-IN" i="1" dirty="0"/>
              <a:t>golf</a:t>
            </a:r>
            <a:r>
              <a:rPr lang="en-IN" dirty="0"/>
              <a:t>? Suddenly it's less obvious how to create a rule to determine the activity.</a:t>
            </a:r>
          </a:p>
          <a:p>
            <a:r>
              <a:rPr lang="en-IN" dirty="0"/>
              <a:t/>
            </a:r>
            <a:br>
              <a:rPr lang="en-IN" dirty="0"/>
            </a:br>
            <a:endParaRPr lang="en-IN" dirty="0" smtClean="0"/>
          </a:p>
          <a:p>
            <a:endParaRPr lang="en-IN" dirty="0"/>
          </a:p>
          <a:p>
            <a:endParaRPr lang="en-IN" dirty="0" smtClean="0"/>
          </a:p>
          <a:p>
            <a:endParaRPr lang="en-IN" dirty="0"/>
          </a:p>
          <a:p>
            <a:endParaRPr lang="en-IN" dirty="0" smtClean="0"/>
          </a:p>
          <a:p>
            <a:endParaRPr lang="en-IN" dirty="0"/>
          </a:p>
          <a:p>
            <a:r>
              <a:rPr lang="en-IN" dirty="0"/>
              <a:t>It's extremely difficult to write a program (expressed in code) that gives you the golfing activity. So what do you do? Use machine learning to solve the problem!</a:t>
            </a:r>
          </a:p>
        </p:txBody>
      </p:sp>
      <p:pic>
        <p:nvPicPr>
          <p:cNvPr id="4100" name="Picture 4" descr="86ecab83aca30dd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782" y="3020355"/>
            <a:ext cx="2371450" cy="23714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53553" y="3244334"/>
            <a:ext cx="1484894" cy="369332"/>
          </a:xfrm>
          <a:prstGeom prst="rect">
            <a:avLst/>
          </a:prstGeom>
        </p:spPr>
        <p:txBody>
          <a:bodyPr wrap="none">
            <a:spAutoFit/>
          </a:bodyPr>
          <a:lstStyle/>
          <a:p>
            <a:r>
              <a:rPr lang="en-IN" dirty="0"/>
              <a:t>// Now what?</a:t>
            </a:r>
          </a:p>
        </p:txBody>
      </p:sp>
    </p:spTree>
    <p:extLst>
      <p:ext uri="{BB962C8B-B14F-4D97-AF65-F5344CB8AC3E}">
        <p14:creationId xmlns:p14="http://schemas.microsoft.com/office/powerpoint/2010/main" val="14226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985872"/>
            <a:ext cx="10058400" cy="751488"/>
          </a:xfrm>
          <a:prstGeom prst="rect">
            <a:avLst/>
          </a:prstGeom>
        </p:spPr>
        <p:txBody>
          <a:bodyPr vert="horz" wrap="square" lIns="0" tIns="12700" rIns="0" bIns="0" rtlCol="0">
            <a:spAutoFit/>
          </a:bodyPr>
          <a:lstStyle/>
          <a:p>
            <a:pPr marL="12700">
              <a:lnSpc>
                <a:spcPct val="100000"/>
              </a:lnSpc>
              <a:spcBef>
                <a:spcPts val="100"/>
              </a:spcBef>
            </a:pPr>
            <a:r>
              <a:rPr dirty="0"/>
              <a:t>Motivation for ML</a:t>
            </a:r>
          </a:p>
        </p:txBody>
      </p:sp>
      <p:sp>
        <p:nvSpPr>
          <p:cNvPr id="3" name="object 3"/>
          <p:cNvSpPr txBox="1">
            <a:spLocks noGrp="1"/>
          </p:cNvSpPr>
          <p:nvPr>
            <p:ph idx="1"/>
          </p:nvPr>
        </p:nvSpPr>
        <p:spPr>
          <a:xfrm>
            <a:off x="1097280" y="1845734"/>
            <a:ext cx="10058400" cy="3752308"/>
          </a:xfrm>
          <a:prstGeom prst="rect">
            <a:avLst/>
          </a:prstGeom>
        </p:spPr>
        <p:txBody>
          <a:bodyPr vert="horz" wrap="square" lIns="0" tIns="104139" rIns="0" bIns="0" rtlCol="0">
            <a:spAutoFit/>
          </a:bodyPr>
          <a:lstStyle/>
          <a:p>
            <a:pPr marL="561467" indent="-342900">
              <a:lnSpc>
                <a:spcPct val="100000"/>
              </a:lnSpc>
              <a:spcBef>
                <a:spcPts val="819"/>
              </a:spcBef>
              <a:buFont typeface="Arial" panose="020B0604020202020204" pitchFamily="34" charset="0"/>
              <a:buChar char="•"/>
              <a:tabLst>
                <a:tab pos="804545" algn="l"/>
              </a:tabLst>
            </a:pPr>
            <a:r>
              <a:rPr sz="2200" dirty="0">
                <a:latin typeface="Arial"/>
                <a:cs typeface="Arial"/>
              </a:rPr>
              <a:t>It is hard to write programs for certain tasks</a:t>
            </a:r>
          </a:p>
          <a:p>
            <a:pPr marL="803910" lvl="1" indent="-292735">
              <a:lnSpc>
                <a:spcPct val="100000"/>
              </a:lnSpc>
              <a:spcBef>
                <a:spcPts val="620"/>
              </a:spcBef>
              <a:buChar char="–"/>
              <a:tabLst>
                <a:tab pos="804545" algn="l"/>
              </a:tabLst>
            </a:pPr>
            <a:r>
              <a:rPr sz="2000" dirty="0">
                <a:latin typeface="Arial"/>
                <a:cs typeface="Arial"/>
              </a:rPr>
              <a:t>Human </a:t>
            </a:r>
            <a:r>
              <a:rPr sz="2000" spc="15" dirty="0">
                <a:latin typeface="Arial"/>
                <a:cs typeface="Arial"/>
              </a:rPr>
              <a:t>face </a:t>
            </a:r>
            <a:r>
              <a:rPr sz="2000" dirty="0">
                <a:latin typeface="Arial"/>
                <a:cs typeface="Arial"/>
              </a:rPr>
              <a:t>or </a:t>
            </a:r>
            <a:r>
              <a:rPr sz="2000" spc="5" dirty="0">
                <a:latin typeface="Arial"/>
                <a:cs typeface="Arial"/>
              </a:rPr>
              <a:t>handwriting</a:t>
            </a:r>
            <a:r>
              <a:rPr sz="2000" spc="-210" dirty="0">
                <a:latin typeface="Arial"/>
                <a:cs typeface="Arial"/>
              </a:rPr>
              <a:t> </a:t>
            </a:r>
            <a:r>
              <a:rPr sz="2000" spc="10" dirty="0">
                <a:latin typeface="Arial"/>
                <a:cs typeface="Arial"/>
              </a:rPr>
              <a:t>recognition</a:t>
            </a:r>
            <a:endParaRPr sz="2000" dirty="0">
              <a:latin typeface="Arial"/>
              <a:cs typeface="Arial"/>
            </a:endParaRPr>
          </a:p>
          <a:p>
            <a:pPr marL="803910" lvl="1" indent="-292735">
              <a:lnSpc>
                <a:spcPct val="100000"/>
              </a:lnSpc>
              <a:spcBef>
                <a:spcPts val="600"/>
              </a:spcBef>
              <a:buChar char="–"/>
              <a:tabLst>
                <a:tab pos="804545" algn="l"/>
              </a:tabLst>
            </a:pPr>
            <a:r>
              <a:rPr sz="2000" spc="25" dirty="0">
                <a:latin typeface="Arial"/>
                <a:cs typeface="Arial"/>
              </a:rPr>
              <a:t>Playing </a:t>
            </a:r>
            <a:r>
              <a:rPr sz="2000" spc="15" dirty="0">
                <a:latin typeface="Arial"/>
                <a:cs typeface="Arial"/>
              </a:rPr>
              <a:t>complex </a:t>
            </a:r>
            <a:r>
              <a:rPr sz="2000" spc="5" dirty="0">
                <a:latin typeface="Arial"/>
                <a:cs typeface="Arial"/>
              </a:rPr>
              <a:t>games </a:t>
            </a:r>
            <a:r>
              <a:rPr sz="2000" spc="30" dirty="0">
                <a:latin typeface="Arial"/>
                <a:cs typeface="Arial"/>
              </a:rPr>
              <a:t>like</a:t>
            </a:r>
            <a:r>
              <a:rPr sz="2000" spc="-515" dirty="0">
                <a:latin typeface="Arial"/>
                <a:cs typeface="Arial"/>
              </a:rPr>
              <a:t> </a:t>
            </a:r>
            <a:r>
              <a:rPr sz="2000" spc="20" dirty="0">
                <a:latin typeface="Arial"/>
                <a:cs typeface="Arial"/>
              </a:rPr>
              <a:t>chess</a:t>
            </a:r>
            <a:endParaRPr sz="2000" dirty="0">
              <a:latin typeface="Arial"/>
              <a:cs typeface="Arial"/>
            </a:endParaRPr>
          </a:p>
          <a:p>
            <a:pPr marL="803910" lvl="1" indent="-292735">
              <a:lnSpc>
                <a:spcPct val="100000"/>
              </a:lnSpc>
              <a:spcBef>
                <a:spcPts val="605"/>
              </a:spcBef>
              <a:buChar char="–"/>
              <a:tabLst>
                <a:tab pos="804545" algn="l"/>
              </a:tabLst>
            </a:pPr>
            <a:r>
              <a:rPr sz="2000" spc="10" dirty="0">
                <a:latin typeface="Arial"/>
                <a:cs typeface="Arial"/>
              </a:rPr>
              <a:t>Recommending </a:t>
            </a:r>
            <a:r>
              <a:rPr sz="2000" spc="15" dirty="0">
                <a:latin typeface="Arial"/>
                <a:cs typeface="Arial"/>
              </a:rPr>
              <a:t>movies </a:t>
            </a:r>
            <a:r>
              <a:rPr sz="2000" dirty="0">
                <a:latin typeface="Arial"/>
                <a:cs typeface="Arial"/>
              </a:rPr>
              <a:t>that a </a:t>
            </a:r>
            <a:r>
              <a:rPr sz="2000" spc="5" dirty="0">
                <a:latin typeface="Arial"/>
                <a:cs typeface="Arial"/>
              </a:rPr>
              <a:t>person </a:t>
            </a:r>
            <a:r>
              <a:rPr sz="2000" spc="15" dirty="0">
                <a:latin typeface="Arial"/>
                <a:cs typeface="Arial"/>
              </a:rPr>
              <a:t>will</a:t>
            </a:r>
            <a:r>
              <a:rPr sz="2000" spc="-480" dirty="0">
                <a:latin typeface="Arial"/>
                <a:cs typeface="Arial"/>
              </a:rPr>
              <a:t> </a:t>
            </a:r>
            <a:r>
              <a:rPr sz="2000" spc="30" dirty="0">
                <a:latin typeface="Arial"/>
                <a:cs typeface="Arial"/>
              </a:rPr>
              <a:t>like</a:t>
            </a:r>
            <a:endParaRPr sz="2000" dirty="0">
              <a:latin typeface="Arial"/>
              <a:cs typeface="Arial"/>
            </a:endParaRPr>
          </a:p>
          <a:p>
            <a:pPr marL="16510" lvl="1">
              <a:lnSpc>
                <a:spcPct val="100000"/>
              </a:lnSpc>
              <a:spcBef>
                <a:spcPts val="45"/>
              </a:spcBef>
              <a:buFont typeface="Arial"/>
              <a:buChar char="–"/>
            </a:pPr>
            <a:endParaRPr sz="2000" dirty="0"/>
          </a:p>
          <a:p>
            <a:pPr marL="384810" indent="-355600">
              <a:lnSpc>
                <a:spcPct val="100000"/>
              </a:lnSpc>
              <a:spcBef>
                <a:spcPts val="5"/>
              </a:spcBef>
              <a:buChar char="•"/>
              <a:tabLst>
                <a:tab pos="384810" algn="l"/>
                <a:tab pos="385445" algn="l"/>
              </a:tabLst>
            </a:pPr>
            <a:r>
              <a:rPr spc="-5" dirty="0"/>
              <a:t>Why?</a:t>
            </a:r>
          </a:p>
          <a:p>
            <a:pPr marL="803910" lvl="1" indent="-292735">
              <a:lnSpc>
                <a:spcPct val="100000"/>
              </a:lnSpc>
              <a:spcBef>
                <a:spcPts val="620"/>
              </a:spcBef>
              <a:buChar char="–"/>
              <a:tabLst>
                <a:tab pos="804545" algn="l"/>
              </a:tabLst>
            </a:pPr>
            <a:r>
              <a:rPr sz="2000" spc="20" dirty="0">
                <a:latin typeface="Arial"/>
                <a:cs typeface="Arial"/>
              </a:rPr>
              <a:t>We </a:t>
            </a:r>
            <a:r>
              <a:rPr sz="2000" dirty="0">
                <a:latin typeface="Arial"/>
                <a:cs typeface="Arial"/>
              </a:rPr>
              <a:t>do not </a:t>
            </a:r>
            <a:r>
              <a:rPr sz="2000" spc="10" dirty="0">
                <a:latin typeface="Arial"/>
                <a:cs typeface="Arial"/>
              </a:rPr>
              <a:t>ourselves </a:t>
            </a:r>
            <a:r>
              <a:rPr sz="2000" spc="15" dirty="0">
                <a:latin typeface="Arial"/>
                <a:cs typeface="Arial"/>
              </a:rPr>
              <a:t>know </a:t>
            </a:r>
            <a:r>
              <a:rPr sz="2000" dirty="0">
                <a:latin typeface="Arial"/>
                <a:cs typeface="Arial"/>
              </a:rPr>
              <a:t>how to</a:t>
            </a:r>
            <a:r>
              <a:rPr sz="2000" spc="-340" dirty="0">
                <a:latin typeface="Arial"/>
                <a:cs typeface="Arial"/>
              </a:rPr>
              <a:t> </a:t>
            </a:r>
            <a:r>
              <a:rPr sz="2000" spc="25" dirty="0">
                <a:latin typeface="Arial"/>
                <a:cs typeface="Arial"/>
              </a:rPr>
              <a:t>solve</a:t>
            </a:r>
            <a:endParaRPr sz="2000" dirty="0">
              <a:latin typeface="Arial"/>
              <a:cs typeface="Arial"/>
            </a:endParaRPr>
          </a:p>
          <a:p>
            <a:pPr marL="803910" lvl="1" indent="-292735">
              <a:lnSpc>
                <a:spcPct val="100000"/>
              </a:lnSpc>
              <a:spcBef>
                <a:spcPts val="600"/>
              </a:spcBef>
              <a:buChar char="–"/>
              <a:tabLst>
                <a:tab pos="804545" algn="l"/>
              </a:tabLst>
            </a:pPr>
            <a:r>
              <a:rPr sz="2000" spc="10" dirty="0">
                <a:latin typeface="Arial"/>
                <a:cs typeface="Arial"/>
              </a:rPr>
              <a:t>Algorithm </a:t>
            </a:r>
            <a:r>
              <a:rPr sz="2000" spc="15" dirty="0">
                <a:latin typeface="Arial"/>
                <a:cs typeface="Arial"/>
              </a:rPr>
              <a:t>will </a:t>
            </a:r>
            <a:r>
              <a:rPr sz="2000" dirty="0">
                <a:latin typeface="Arial"/>
                <a:cs typeface="Arial"/>
              </a:rPr>
              <a:t>be too</a:t>
            </a:r>
            <a:r>
              <a:rPr sz="2000" spc="-235" dirty="0">
                <a:latin typeface="Arial"/>
                <a:cs typeface="Arial"/>
              </a:rPr>
              <a:t> </a:t>
            </a:r>
            <a:r>
              <a:rPr sz="2000" spc="20" dirty="0">
                <a:latin typeface="Arial"/>
                <a:cs typeface="Arial"/>
              </a:rPr>
              <a:t>complicated</a:t>
            </a:r>
            <a:endParaRPr sz="2000" dirty="0">
              <a:latin typeface="Arial"/>
              <a:cs typeface="Arial"/>
            </a:endParaRPr>
          </a:p>
          <a:p>
            <a:pPr marL="803275" marR="5080" lvl="1" indent="-292100">
              <a:lnSpc>
                <a:spcPct val="100000"/>
              </a:lnSpc>
              <a:spcBef>
                <a:spcPts val="605"/>
              </a:spcBef>
              <a:buChar char="–"/>
              <a:tabLst>
                <a:tab pos="804545" algn="l"/>
              </a:tabLst>
            </a:pPr>
            <a:r>
              <a:rPr sz="2000" spc="-10" dirty="0">
                <a:latin typeface="Arial"/>
                <a:cs typeface="Arial"/>
              </a:rPr>
              <a:t>Too </a:t>
            </a:r>
            <a:r>
              <a:rPr sz="2000" spc="5" dirty="0">
                <a:latin typeface="Arial"/>
                <a:cs typeface="Arial"/>
              </a:rPr>
              <a:t>many </a:t>
            </a:r>
            <a:r>
              <a:rPr sz="2000" spc="15" dirty="0">
                <a:latin typeface="Arial"/>
                <a:cs typeface="Arial"/>
              </a:rPr>
              <a:t>instances </a:t>
            </a:r>
            <a:r>
              <a:rPr sz="2000" dirty="0">
                <a:latin typeface="Arial"/>
                <a:cs typeface="Arial"/>
              </a:rPr>
              <a:t>of the </a:t>
            </a:r>
            <a:r>
              <a:rPr sz="2000" spc="-10" dirty="0">
                <a:latin typeface="Arial"/>
                <a:cs typeface="Arial"/>
              </a:rPr>
              <a:t>program </a:t>
            </a:r>
            <a:r>
              <a:rPr sz="2000" dirty="0">
                <a:latin typeface="Arial"/>
                <a:cs typeface="Arial"/>
              </a:rPr>
              <a:t>needed </a:t>
            </a:r>
            <a:r>
              <a:rPr sz="2000" spc="-5" dirty="0">
                <a:latin typeface="Arial"/>
                <a:cs typeface="Arial"/>
              </a:rPr>
              <a:t>(e.g.,</a:t>
            </a:r>
            <a:r>
              <a:rPr sz="2000" spc="-180" dirty="0">
                <a:latin typeface="Arial"/>
                <a:cs typeface="Arial"/>
              </a:rPr>
              <a:t> </a:t>
            </a:r>
            <a:r>
              <a:rPr sz="2000" dirty="0">
                <a:latin typeface="Arial"/>
                <a:cs typeface="Arial"/>
              </a:rPr>
              <a:t>one  </a:t>
            </a:r>
            <a:r>
              <a:rPr sz="2000" spc="5" dirty="0">
                <a:latin typeface="Arial"/>
                <a:cs typeface="Arial"/>
              </a:rPr>
              <a:t>for every</a:t>
            </a:r>
            <a:r>
              <a:rPr sz="2000" spc="-85" dirty="0">
                <a:latin typeface="Arial"/>
                <a:cs typeface="Arial"/>
              </a:rPr>
              <a:t> </a:t>
            </a:r>
            <a:r>
              <a:rPr sz="2000" spc="5" dirty="0">
                <a:latin typeface="Arial"/>
                <a:cs typeface="Arial"/>
              </a:rPr>
              <a:t>user)</a:t>
            </a:r>
            <a:endParaRPr sz="2000" dirty="0">
              <a:latin typeface="Arial"/>
              <a:cs typeface="Arial"/>
            </a:endParaRPr>
          </a:p>
        </p:txBody>
      </p:sp>
    </p:spTree>
    <p:extLst>
      <p:ext uri="{BB962C8B-B14F-4D97-AF65-F5344CB8AC3E}">
        <p14:creationId xmlns:p14="http://schemas.microsoft.com/office/powerpoint/2010/main" val="28213490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7280" y="985872"/>
            <a:ext cx="10058400" cy="751488"/>
          </a:xfrm>
          <a:prstGeom prst="rect">
            <a:avLst/>
          </a:prstGeom>
        </p:spPr>
        <p:txBody>
          <a:bodyPr vert="horz" wrap="square" lIns="0" tIns="12700" rIns="0" bIns="0" rtlCol="0">
            <a:spAutoFit/>
          </a:bodyPr>
          <a:lstStyle/>
          <a:p>
            <a:pPr marL="12700">
              <a:lnSpc>
                <a:spcPct val="100000"/>
              </a:lnSpc>
              <a:spcBef>
                <a:spcPts val="100"/>
              </a:spcBef>
            </a:pPr>
            <a:r>
              <a:rPr dirty="0"/>
              <a:t>Motivation for ML</a:t>
            </a:r>
          </a:p>
        </p:txBody>
      </p:sp>
      <p:sp>
        <p:nvSpPr>
          <p:cNvPr id="4" name="Content Placeholder 3"/>
          <p:cNvSpPr>
            <a:spLocks noGrp="1"/>
          </p:cNvSpPr>
          <p:nvPr>
            <p:ph idx="1"/>
          </p:nvPr>
        </p:nvSpPr>
        <p:spPr/>
        <p:txBody>
          <a:bodyPr/>
          <a:lstStyle/>
          <a:p>
            <a:pPr marL="367665" marR="5080" indent="-355600">
              <a:lnSpc>
                <a:spcPts val="2800"/>
              </a:lnSpc>
              <a:spcBef>
                <a:spcPts val="760"/>
              </a:spcBef>
              <a:buChar char="•"/>
              <a:tabLst>
                <a:tab pos="367665" algn="l"/>
                <a:tab pos="368300" algn="l"/>
              </a:tabLst>
            </a:pPr>
            <a:r>
              <a:rPr lang="en-IN" spc="-5" dirty="0">
                <a:latin typeface="Arial"/>
                <a:cs typeface="Arial"/>
              </a:rPr>
              <a:t>Instead </a:t>
            </a:r>
            <a:r>
              <a:rPr lang="en-IN" spc="-10" dirty="0">
                <a:latin typeface="Arial"/>
                <a:cs typeface="Arial"/>
              </a:rPr>
              <a:t>of </a:t>
            </a:r>
            <a:r>
              <a:rPr lang="en-IN" spc="-15" dirty="0">
                <a:latin typeface="Arial"/>
                <a:cs typeface="Arial"/>
              </a:rPr>
              <a:t>writing </a:t>
            </a:r>
            <a:r>
              <a:rPr lang="en-IN" dirty="0">
                <a:latin typeface="Arial"/>
                <a:cs typeface="Arial"/>
              </a:rPr>
              <a:t>a program </a:t>
            </a:r>
            <a:r>
              <a:rPr lang="en-IN" spc="-10" dirty="0">
                <a:latin typeface="Arial"/>
                <a:cs typeface="Arial"/>
              </a:rPr>
              <a:t>by </a:t>
            </a:r>
            <a:r>
              <a:rPr lang="en-IN" spc="-15" dirty="0">
                <a:latin typeface="Arial"/>
                <a:cs typeface="Arial"/>
              </a:rPr>
              <a:t>hand, </a:t>
            </a:r>
            <a:r>
              <a:rPr lang="en-IN" spc="-5" dirty="0">
                <a:latin typeface="Arial"/>
                <a:cs typeface="Arial"/>
              </a:rPr>
              <a:t>collect  </a:t>
            </a:r>
            <a:r>
              <a:rPr lang="en-IN" spc="-20" dirty="0">
                <a:latin typeface="Arial"/>
                <a:cs typeface="Arial"/>
              </a:rPr>
              <a:t>lots </a:t>
            </a:r>
            <a:r>
              <a:rPr lang="en-IN" spc="-10" dirty="0">
                <a:latin typeface="Arial"/>
                <a:cs typeface="Arial"/>
              </a:rPr>
              <a:t>of examples that </a:t>
            </a:r>
            <a:r>
              <a:rPr lang="en-IN" dirty="0">
                <a:latin typeface="Arial"/>
                <a:cs typeface="Arial"/>
              </a:rPr>
              <a:t>specify </a:t>
            </a:r>
            <a:r>
              <a:rPr lang="en-IN" spc="-10" dirty="0">
                <a:latin typeface="Arial"/>
                <a:cs typeface="Arial"/>
              </a:rPr>
              <a:t>the </a:t>
            </a:r>
            <a:r>
              <a:rPr lang="en-IN" spc="15" dirty="0">
                <a:latin typeface="Arial"/>
                <a:cs typeface="Arial"/>
              </a:rPr>
              <a:t>correct </a:t>
            </a:r>
            <a:r>
              <a:rPr lang="en-IN" spc="-15" dirty="0">
                <a:latin typeface="Arial"/>
                <a:cs typeface="Arial"/>
              </a:rPr>
              <a:t>output  </a:t>
            </a:r>
            <a:r>
              <a:rPr lang="en-IN" spc="-10" dirty="0">
                <a:latin typeface="Arial"/>
                <a:cs typeface="Arial"/>
              </a:rPr>
              <a:t>for </a:t>
            </a:r>
            <a:r>
              <a:rPr lang="en-IN" dirty="0">
                <a:latin typeface="Arial"/>
                <a:cs typeface="Arial"/>
              </a:rPr>
              <a:t>a </a:t>
            </a:r>
            <a:r>
              <a:rPr lang="en-IN" spc="-10" dirty="0">
                <a:latin typeface="Arial"/>
                <a:cs typeface="Arial"/>
              </a:rPr>
              <a:t>given</a:t>
            </a:r>
            <a:r>
              <a:rPr lang="en-IN" spc="190" dirty="0">
                <a:latin typeface="Arial"/>
                <a:cs typeface="Arial"/>
              </a:rPr>
              <a:t> </a:t>
            </a:r>
            <a:r>
              <a:rPr lang="en-IN" spc="-20" dirty="0">
                <a:latin typeface="Arial"/>
                <a:cs typeface="Arial"/>
              </a:rPr>
              <a:t>input.</a:t>
            </a:r>
            <a:endParaRPr lang="en-IN" dirty="0">
              <a:latin typeface="Arial"/>
              <a:cs typeface="Arial"/>
            </a:endParaRPr>
          </a:p>
          <a:p>
            <a:pPr>
              <a:lnSpc>
                <a:spcPct val="100000"/>
              </a:lnSpc>
              <a:spcBef>
                <a:spcPts val="5"/>
              </a:spcBef>
              <a:buFont typeface="Arial"/>
              <a:buChar char="•"/>
            </a:pPr>
            <a:endParaRPr lang="en-IN" sz="2800" dirty="0">
              <a:latin typeface="Arial"/>
              <a:cs typeface="Arial"/>
            </a:endParaRPr>
          </a:p>
          <a:p>
            <a:pPr marL="367665" marR="280035" indent="-355600">
              <a:lnSpc>
                <a:spcPts val="2800"/>
              </a:lnSpc>
              <a:spcBef>
                <a:spcPts val="5"/>
              </a:spcBef>
              <a:buChar char="•"/>
              <a:tabLst>
                <a:tab pos="367665" algn="l"/>
                <a:tab pos="368300" algn="l"/>
              </a:tabLst>
            </a:pPr>
            <a:r>
              <a:rPr lang="en-IN" dirty="0">
                <a:latin typeface="Arial"/>
                <a:cs typeface="Arial"/>
              </a:rPr>
              <a:t>A </a:t>
            </a:r>
            <a:r>
              <a:rPr lang="en-IN" spc="-10" dirty="0">
                <a:latin typeface="Arial"/>
                <a:cs typeface="Arial"/>
              </a:rPr>
              <a:t>machine </a:t>
            </a:r>
            <a:r>
              <a:rPr lang="en-IN" spc="-15" dirty="0">
                <a:latin typeface="Arial"/>
                <a:cs typeface="Arial"/>
              </a:rPr>
              <a:t>learning algorithm </a:t>
            </a:r>
            <a:r>
              <a:rPr lang="en-IN" dirty="0">
                <a:latin typeface="Arial"/>
                <a:cs typeface="Arial"/>
              </a:rPr>
              <a:t>takes these  </a:t>
            </a:r>
            <a:r>
              <a:rPr lang="en-IN" spc="-10" dirty="0">
                <a:latin typeface="Arial"/>
                <a:cs typeface="Arial"/>
              </a:rPr>
              <a:t>examples and </a:t>
            </a:r>
            <a:r>
              <a:rPr lang="en-IN" dirty="0">
                <a:latin typeface="Arial"/>
                <a:cs typeface="Arial"/>
              </a:rPr>
              <a:t>produces a program </a:t>
            </a:r>
            <a:r>
              <a:rPr lang="en-IN" spc="-10" dirty="0">
                <a:latin typeface="Arial"/>
                <a:cs typeface="Arial"/>
              </a:rPr>
              <a:t>that </a:t>
            </a:r>
            <a:r>
              <a:rPr lang="en-IN" spc="-15" dirty="0">
                <a:latin typeface="Arial"/>
                <a:cs typeface="Arial"/>
              </a:rPr>
              <a:t>does  </a:t>
            </a:r>
            <a:r>
              <a:rPr lang="en-IN" spc="-10" dirty="0">
                <a:latin typeface="Arial"/>
                <a:cs typeface="Arial"/>
              </a:rPr>
              <a:t>the</a:t>
            </a:r>
            <a:r>
              <a:rPr lang="en-IN" spc="75" dirty="0">
                <a:latin typeface="Arial"/>
                <a:cs typeface="Arial"/>
              </a:rPr>
              <a:t> </a:t>
            </a:r>
            <a:r>
              <a:rPr lang="en-IN" spc="-20" dirty="0">
                <a:latin typeface="Arial"/>
                <a:cs typeface="Arial"/>
              </a:rPr>
              <a:t>job.</a:t>
            </a:r>
            <a:endParaRPr lang="en-IN" dirty="0">
              <a:latin typeface="Arial"/>
              <a:cs typeface="Arial"/>
            </a:endParaRPr>
          </a:p>
          <a:p>
            <a:pPr>
              <a:lnSpc>
                <a:spcPct val="100000"/>
              </a:lnSpc>
              <a:spcBef>
                <a:spcPts val="5"/>
              </a:spcBef>
              <a:buFont typeface="Arial"/>
              <a:buChar char="•"/>
            </a:pPr>
            <a:endParaRPr lang="en-IN" sz="2800" dirty="0">
              <a:latin typeface="Arial"/>
              <a:cs typeface="Arial"/>
            </a:endParaRPr>
          </a:p>
          <a:p>
            <a:pPr marL="367665" marR="10795" indent="-355600">
              <a:lnSpc>
                <a:spcPts val="2800"/>
              </a:lnSpc>
              <a:buChar char="•"/>
              <a:tabLst>
                <a:tab pos="367665" algn="l"/>
                <a:tab pos="368300" algn="l"/>
              </a:tabLst>
            </a:pPr>
            <a:r>
              <a:rPr lang="en-IN" spc="-5" dirty="0">
                <a:latin typeface="Arial"/>
                <a:cs typeface="Arial"/>
              </a:rPr>
              <a:t>If </a:t>
            </a:r>
            <a:r>
              <a:rPr lang="en-IN" spc="-15" dirty="0">
                <a:latin typeface="Arial"/>
                <a:cs typeface="Arial"/>
              </a:rPr>
              <a:t>done </a:t>
            </a:r>
            <a:r>
              <a:rPr lang="en-IN" spc="-10" dirty="0">
                <a:latin typeface="Arial"/>
                <a:cs typeface="Arial"/>
              </a:rPr>
              <a:t>right, the </a:t>
            </a:r>
            <a:r>
              <a:rPr lang="en-IN" dirty="0">
                <a:latin typeface="Arial"/>
                <a:cs typeface="Arial"/>
              </a:rPr>
              <a:t>program </a:t>
            </a:r>
            <a:r>
              <a:rPr lang="en-IN" spc="10" dirty="0">
                <a:latin typeface="Arial"/>
                <a:cs typeface="Arial"/>
              </a:rPr>
              <a:t>works </a:t>
            </a:r>
            <a:r>
              <a:rPr lang="en-IN" spc="-10" dirty="0">
                <a:latin typeface="Arial"/>
                <a:cs typeface="Arial"/>
              </a:rPr>
              <a:t>for new </a:t>
            </a:r>
            <a:r>
              <a:rPr lang="en-IN" spc="10" dirty="0">
                <a:latin typeface="Arial"/>
                <a:cs typeface="Arial"/>
              </a:rPr>
              <a:t>cases  </a:t>
            </a:r>
            <a:r>
              <a:rPr lang="en-IN" spc="-10" dirty="0">
                <a:latin typeface="Arial"/>
                <a:cs typeface="Arial"/>
              </a:rPr>
              <a:t>as </a:t>
            </a:r>
            <a:r>
              <a:rPr lang="en-IN" spc="-15" dirty="0">
                <a:latin typeface="Arial"/>
                <a:cs typeface="Arial"/>
              </a:rPr>
              <a:t>well </a:t>
            </a:r>
            <a:r>
              <a:rPr lang="en-IN" spc="-10" dirty="0">
                <a:latin typeface="Arial"/>
                <a:cs typeface="Arial"/>
              </a:rPr>
              <a:t>as the </a:t>
            </a:r>
            <a:r>
              <a:rPr lang="en-IN" spc="-15" dirty="0">
                <a:latin typeface="Arial"/>
                <a:cs typeface="Arial"/>
              </a:rPr>
              <a:t>ones </a:t>
            </a:r>
            <a:r>
              <a:rPr lang="en-IN" dirty="0">
                <a:latin typeface="Arial"/>
                <a:cs typeface="Arial"/>
              </a:rPr>
              <a:t>we </a:t>
            </a:r>
            <a:r>
              <a:rPr lang="en-IN" spc="-10" dirty="0">
                <a:latin typeface="Arial"/>
                <a:cs typeface="Arial"/>
              </a:rPr>
              <a:t>trained </a:t>
            </a:r>
            <a:r>
              <a:rPr lang="en-IN" spc="-25" dirty="0">
                <a:latin typeface="Arial"/>
                <a:cs typeface="Arial"/>
              </a:rPr>
              <a:t>it</a:t>
            </a:r>
            <a:r>
              <a:rPr lang="en-IN" spc="545" dirty="0">
                <a:latin typeface="Arial"/>
                <a:cs typeface="Arial"/>
              </a:rPr>
              <a:t> </a:t>
            </a:r>
            <a:r>
              <a:rPr lang="en-IN" spc="-15" dirty="0">
                <a:latin typeface="Arial"/>
                <a:cs typeface="Arial"/>
              </a:rPr>
              <a:t>on.</a:t>
            </a:r>
            <a:endParaRPr lang="en-IN" dirty="0">
              <a:latin typeface="Arial"/>
              <a:cs typeface="Arial"/>
            </a:endParaRPr>
          </a:p>
          <a:p>
            <a:endParaRPr lang="en-IN" dirty="0"/>
          </a:p>
        </p:txBody>
      </p:sp>
    </p:spTree>
    <p:extLst>
      <p:ext uri="{BB962C8B-B14F-4D97-AF65-F5344CB8AC3E}">
        <p14:creationId xmlns:p14="http://schemas.microsoft.com/office/powerpoint/2010/main" val="332272025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Madison</Template>
  <TotalTime>4075</TotalTime>
  <Words>2394</Words>
  <Application>Microsoft Office PowerPoint</Application>
  <PresentationFormat>Custom</PresentationFormat>
  <Paragraphs>256</Paragraphs>
  <Slides>50</Slides>
  <Notes>4</Notes>
  <HiddenSlides>1</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Retrospect</vt:lpstr>
      <vt:lpstr>Machine Learning Basics </vt:lpstr>
      <vt:lpstr>Syllabus,Text &amp; Reference Materials</vt:lpstr>
      <vt:lpstr>PowerPoint Presentation</vt:lpstr>
      <vt:lpstr>Introduction</vt:lpstr>
      <vt:lpstr>Introduction</vt:lpstr>
      <vt:lpstr>Introduction</vt:lpstr>
      <vt:lpstr>Introduction</vt:lpstr>
      <vt:lpstr>Motivation for ML</vt:lpstr>
      <vt:lpstr>Motivation for ML</vt:lpstr>
      <vt:lpstr>Traditional Programming / Machine Learning</vt:lpstr>
      <vt:lpstr>Machine Learning definition</vt:lpstr>
      <vt:lpstr>For example:</vt:lpstr>
      <vt:lpstr>Why Use Machine Learning? </vt:lpstr>
      <vt:lpstr>PowerPoint Presentation</vt:lpstr>
      <vt:lpstr>PowerPoint Presentation</vt:lpstr>
      <vt:lpstr>PowerPoint Presentation</vt:lpstr>
      <vt:lpstr>PowerPoint Presentation</vt:lpstr>
      <vt:lpstr>A classic example of a task that requires machine  learning: It is very hard to say what makes a 2</vt:lpstr>
      <vt:lpstr>PowerPoint Presentation</vt:lpstr>
      <vt:lpstr>Key Concept of Machine Learning</vt:lpstr>
      <vt:lpstr>PowerPoint Presentation</vt:lpstr>
      <vt:lpstr>PowerPoint Presentation</vt:lpstr>
      <vt:lpstr>Applications</vt:lpstr>
      <vt:lpstr>Web-based applications</vt:lpstr>
      <vt:lpstr>Key Elements of Machine Learning</vt:lpstr>
      <vt:lpstr>PowerPoint Presentation</vt:lpstr>
      <vt:lpstr>Types of ML</vt:lpstr>
      <vt:lpstr>Supervised Machine Learning Algorithms</vt:lpstr>
      <vt:lpstr>Supervised Machine Learning Algorithms</vt:lpstr>
      <vt:lpstr>Supervised Machine Learning Algorithms</vt:lpstr>
      <vt:lpstr>Widely used supervised algorithms</vt:lpstr>
      <vt:lpstr>Unsupervised Machine Learning Algorithms</vt:lpstr>
      <vt:lpstr>Unsupervised Machine Learning Algorithms</vt:lpstr>
      <vt:lpstr>Widely used Un-supervised algorithms </vt:lpstr>
      <vt:lpstr>Semi-supervised machine-learning algorithm</vt:lpstr>
      <vt:lpstr>Reinforcement learning algorithms</vt:lpstr>
      <vt:lpstr>Reinforcement learning algorithms</vt:lpstr>
      <vt:lpstr>Reinforcement learning algorithms</vt:lpstr>
      <vt:lpstr>Types of Learning</vt:lpstr>
      <vt:lpstr>Simple Steps to Choose Best Machine Learning Algorithm</vt:lpstr>
      <vt:lpstr>Simple Steps to Choose Best Machine Learning Algorithm</vt:lpstr>
      <vt:lpstr>Simple Steps to Choose Best Machine Learning Algorithm</vt:lpstr>
      <vt:lpstr>Steps in developing a Machine Learning Application</vt:lpstr>
      <vt:lpstr>1. Gathering Data</vt:lpstr>
      <vt:lpstr>2. Data preparation</vt:lpstr>
      <vt:lpstr>3. Data Wrangling</vt:lpstr>
      <vt:lpstr>4. Data Analysis</vt:lpstr>
      <vt:lpstr>5. Train Model</vt:lpstr>
      <vt:lpstr>6. Test Model</vt:lpstr>
      <vt:lpstr>7. Deployment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Bhakti Palkar</dc:creator>
  <cp:lastModifiedBy>Admin</cp:lastModifiedBy>
  <cp:revision>77</cp:revision>
  <dcterms:created xsi:type="dcterms:W3CDTF">2020-07-12T11:31:33Z</dcterms:created>
  <dcterms:modified xsi:type="dcterms:W3CDTF">2024-01-04T11:58:12Z</dcterms:modified>
</cp:coreProperties>
</file>