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259" r:id="rId3"/>
    <p:sldId id="260" r:id="rId4"/>
    <p:sldId id="273" r:id="rId5"/>
    <p:sldId id="272" r:id="rId6"/>
    <p:sldId id="274" r:id="rId7"/>
    <p:sldId id="277" r:id="rId8"/>
    <p:sldId id="275" r:id="rId9"/>
    <p:sldId id="278" r:id="rId10"/>
    <p:sldId id="276" r:id="rId11"/>
    <p:sldId id="279" r:id="rId12"/>
    <p:sldId id="261" r:id="rId13"/>
    <p:sldId id="280" r:id="rId14"/>
    <p:sldId id="262" r:id="rId15"/>
    <p:sldId id="281" r:id="rId16"/>
    <p:sldId id="282" r:id="rId17"/>
    <p:sldId id="264" r:id="rId18"/>
    <p:sldId id="384" r:id="rId19"/>
    <p:sldId id="283" r:id="rId20"/>
    <p:sldId id="284" r:id="rId21"/>
    <p:sldId id="265" r:id="rId22"/>
    <p:sldId id="386" r:id="rId23"/>
    <p:sldId id="268" r:id="rId24"/>
    <p:sldId id="266" r:id="rId25"/>
    <p:sldId id="387" r:id="rId26"/>
    <p:sldId id="388" r:id="rId27"/>
    <p:sldId id="267" r:id="rId28"/>
    <p:sldId id="389" r:id="rId29"/>
    <p:sldId id="269" r:id="rId30"/>
    <p:sldId id="298" r:id="rId31"/>
    <p:sldId id="385" r:id="rId32"/>
    <p:sldId id="285" r:id="rId33"/>
    <p:sldId id="359" r:id="rId34"/>
    <p:sldId id="270" r:id="rId35"/>
    <p:sldId id="299" r:id="rId36"/>
    <p:sldId id="286" r:id="rId37"/>
    <p:sldId id="287" r:id="rId38"/>
    <p:sldId id="300" r:id="rId39"/>
    <p:sldId id="290" r:id="rId40"/>
    <p:sldId id="288" r:id="rId41"/>
    <p:sldId id="289" r:id="rId42"/>
    <p:sldId id="291" r:id="rId43"/>
    <p:sldId id="271" r:id="rId44"/>
    <p:sldId id="293" r:id="rId45"/>
    <p:sldId id="297" r:id="rId46"/>
    <p:sldId id="292" r:id="rId47"/>
    <p:sldId id="294" r:id="rId48"/>
    <p:sldId id="295" r:id="rId49"/>
    <p:sldId id="296" r:id="rId50"/>
    <p:sldId id="345" r:id="rId51"/>
    <p:sldId id="360" r:id="rId52"/>
    <p:sldId id="367" r:id="rId53"/>
    <p:sldId id="355" r:id="rId54"/>
    <p:sldId id="368" r:id="rId55"/>
    <p:sldId id="356" r:id="rId56"/>
    <p:sldId id="346" r:id="rId57"/>
    <p:sldId id="357" r:id="rId58"/>
    <p:sldId id="354" r:id="rId59"/>
    <p:sldId id="347" r:id="rId60"/>
    <p:sldId id="348" r:id="rId61"/>
    <p:sldId id="349" r:id="rId62"/>
    <p:sldId id="350" r:id="rId63"/>
    <p:sldId id="392" r:id="rId64"/>
    <p:sldId id="351" r:id="rId65"/>
    <p:sldId id="352" r:id="rId66"/>
    <p:sldId id="353" r:id="rId67"/>
    <p:sldId id="328" r:id="rId68"/>
    <p:sldId id="390" r:id="rId69"/>
    <p:sldId id="336" r:id="rId70"/>
    <p:sldId id="329" r:id="rId71"/>
    <p:sldId id="330" r:id="rId72"/>
    <p:sldId id="332" r:id="rId73"/>
    <p:sldId id="333" r:id="rId74"/>
    <p:sldId id="337" r:id="rId75"/>
    <p:sldId id="358" r:id="rId76"/>
    <p:sldId id="338" r:id="rId77"/>
    <p:sldId id="339" r:id="rId78"/>
    <p:sldId id="340" r:id="rId79"/>
    <p:sldId id="334" r:id="rId80"/>
    <p:sldId id="342" r:id="rId81"/>
    <p:sldId id="341" r:id="rId82"/>
    <p:sldId id="343" r:id="rId83"/>
    <p:sldId id="344" r:id="rId84"/>
    <p:sldId id="335" r:id="rId85"/>
    <p:sldId id="362" r:id="rId86"/>
    <p:sldId id="361" r:id="rId87"/>
    <p:sldId id="369" r:id="rId88"/>
    <p:sldId id="374" r:id="rId89"/>
    <p:sldId id="370" r:id="rId90"/>
    <p:sldId id="371" r:id="rId91"/>
    <p:sldId id="372" r:id="rId92"/>
    <p:sldId id="373" r:id="rId93"/>
    <p:sldId id="312" r:id="rId94"/>
    <p:sldId id="323" r:id="rId95"/>
    <p:sldId id="313" r:id="rId96"/>
    <p:sldId id="322" r:id="rId97"/>
    <p:sldId id="321" r:id="rId98"/>
    <p:sldId id="314" r:id="rId99"/>
    <p:sldId id="315" r:id="rId100"/>
    <p:sldId id="325" r:id="rId101"/>
    <p:sldId id="316" r:id="rId102"/>
    <p:sldId id="317" r:id="rId103"/>
    <p:sldId id="375" r:id="rId104"/>
    <p:sldId id="318" r:id="rId105"/>
    <p:sldId id="324" r:id="rId106"/>
    <p:sldId id="363" r:id="rId107"/>
    <p:sldId id="319" r:id="rId108"/>
    <p:sldId id="378" r:id="rId109"/>
    <p:sldId id="379" r:id="rId110"/>
    <p:sldId id="376" r:id="rId111"/>
    <p:sldId id="320" r:id="rId112"/>
    <p:sldId id="326" r:id="rId113"/>
    <p:sldId id="364" r:id="rId114"/>
    <p:sldId id="391" r:id="rId115"/>
    <p:sldId id="327" r:id="rId116"/>
    <p:sldId id="303" r:id="rId117"/>
    <p:sldId id="306" r:id="rId118"/>
    <p:sldId id="305" r:id="rId119"/>
    <p:sldId id="307" r:id="rId120"/>
    <p:sldId id="365" r:id="rId121"/>
    <p:sldId id="310" r:id="rId122"/>
    <p:sldId id="308" r:id="rId123"/>
    <p:sldId id="366" r:id="rId124"/>
    <p:sldId id="304" r:id="rId125"/>
    <p:sldId id="311" r:id="rId126"/>
    <p:sldId id="383" r:id="rId127"/>
    <p:sldId id="380" r:id="rId128"/>
    <p:sldId id="381" r:id="rId129"/>
    <p:sldId id="382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28CE-2701-447F-807A-5C2BFB943C8D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58CCE-AC9F-4AFE-BFC5-B92B840D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7465AD-5044-4A60-A43D-B407222DAD7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39A051D-ACC0-4841-A8A0-12B1690384BF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39A051D-ACC0-4841-A8A0-12B1690384BF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831CDE-453E-4AAA-9266-4D667F884CF8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EC675C-CA5F-42F9-A312-A11110C18A5C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EC675C-CA5F-42F9-A312-A11110C18A5C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E67FA1-D85F-4B1B-A9CF-9FDD08474442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C90A757-3C89-41AC-BB90-21CDC7571EA6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552C61-B454-499F-B6E5-3FCE0B9EA992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A6D4CF-590D-49C0-9DD7-16DFCA63005C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A6D4CF-590D-49C0-9DD7-16DFCA63005C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37054DA-34B8-4729-8145-1893829B9349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2C5F7D2-5DF4-4CE9-B883-288B03B8BCC7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E8FB9F-39E5-4715-A66D-E494F2A2D655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59F63D-9210-44BC-9827-C4D0F2F92A63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59F63D-9210-44BC-9827-C4D0F2F92A63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07C551A-539F-49FB-A943-5563E12ACD9D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2CDCE7-2738-432B-85EB-E0573E7D48A0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2377EFD-A134-4176-8E14-7D35F863878D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C36FAB-C924-43BB-8D65-E104266E7900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E3314C-C883-47D6-808E-2CC15E959510}" type="slidenum">
              <a:rPr lang="en-US" altLang="en-US" smtClean="0">
                <a:latin typeface="Times New Roman" pitchFamily="18" charset="0"/>
              </a:rPr>
              <a:pPr/>
              <a:t>78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FD414B-AC6D-4BD4-869D-9F5BF2712DDF}" type="slidenum">
              <a:rPr lang="en-US" altLang="en-US" smtClean="0">
                <a:latin typeface="Times New Roman" pitchFamily="18" charset="0"/>
              </a:rPr>
              <a:pPr/>
              <a:t>79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A40F2F-041B-4DE2-958A-4CB78FAA81BF}" type="slidenum">
              <a:rPr lang="en-US" altLang="en-US" smtClean="0">
                <a:latin typeface="Times New Roman" pitchFamily="18" charset="0"/>
              </a:rPr>
              <a:pPr/>
              <a:t>93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A40F2F-041B-4DE2-958A-4CB78FAA81BF}" type="slidenum">
              <a:rPr lang="en-US" altLang="en-US" smtClean="0">
                <a:latin typeface="Times New Roman" pitchFamily="18" charset="0"/>
              </a:rPr>
              <a:pPr/>
              <a:t>94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B278CB-9E41-4416-AA2F-D61980D793E5}" type="slidenum">
              <a:rPr lang="en-US" altLang="en-US" smtClean="0">
                <a:latin typeface="Times New Roman" pitchFamily="18" charset="0"/>
              </a:rPr>
              <a:pPr/>
              <a:t>98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30BD02-C415-4C60-9411-9408B6986BAA}" type="slidenum">
              <a:rPr lang="en-US" altLang="en-US" smtClean="0">
                <a:latin typeface="Times New Roman" pitchFamily="18" charset="0"/>
              </a:rPr>
              <a:pPr/>
              <a:t>99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30BD02-C415-4C60-9411-9408B6986BAA}" type="slidenum">
              <a:rPr lang="en-US" altLang="en-US" smtClean="0">
                <a:latin typeface="Times New Roman" pitchFamily="18" charset="0"/>
              </a:rPr>
              <a:pPr/>
              <a:t>100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7FC576-ACBB-414C-B5F8-0B1CAF97A4AB}" type="slidenum">
              <a:rPr lang="en-US" altLang="en-US" smtClean="0">
                <a:latin typeface="Times New Roman" pitchFamily="18" charset="0"/>
              </a:rPr>
              <a:pPr/>
              <a:t>101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314928-252E-46B0-82FA-A1E7396FBBF9}" type="slidenum">
              <a:rPr lang="en-US" altLang="en-US" smtClean="0">
                <a:latin typeface="Times New Roman" pitchFamily="18" charset="0"/>
              </a:rPr>
              <a:pPr/>
              <a:t>102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289236-F380-48E5-89E6-26F5FB8929E8}" type="slidenum">
              <a:rPr lang="en-US" altLang="en-US" smtClean="0">
                <a:latin typeface="Times New Roman" pitchFamily="18" charset="0"/>
              </a:rPr>
              <a:pPr/>
              <a:t>107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289236-F380-48E5-89E6-26F5FB8929E8}" type="slidenum">
              <a:rPr lang="en-US" altLang="en-US" smtClean="0">
                <a:latin typeface="Times New Roman" pitchFamily="18" charset="0"/>
              </a:rPr>
              <a:pPr/>
              <a:t>110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D0451B-ACEE-4C90-A79F-D3CA23C81762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8EC2-222B-4CF1-947D-16DA8FFA3978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F9E-B710-4484-A002-A55DE5B7B86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AD99-81C8-49EA-A880-028DD3216E9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B861-1E8A-4EA5-BBC7-EE39B85B68AE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C09D-DA74-4901-AE53-83EF33C9F809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85A7-A9BF-4A74-A6F2-FA5E69128A44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C553-7204-4A2B-A73F-4BB2B159127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1D61-C01A-4392-9DF0-A3BB8CAF6BE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3637-FDC4-43D8-95AC-0D21E3B87FCA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93D-12CC-4411-906D-0B0B096482D7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C178-9833-4DE0-88BA-047A329F2ED8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Deadlocks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EE6B-D280-4F49-834A-FDB63B33D961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Deadlock involving different resources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Deadlocks may also involve different resource types.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Consider a </a:t>
            </a:r>
            <a:r>
              <a:rPr lang="en-US" sz="2400" dirty="0"/>
              <a:t>system with one printer and one DVD </a:t>
            </a:r>
            <a:r>
              <a:rPr lang="en-US" sz="2400" dirty="0" smtClean="0"/>
              <a:t>drive. Suppose </a:t>
            </a:r>
            <a:r>
              <a:rPr lang="en-US" sz="2400" dirty="0"/>
              <a:t>that </a:t>
            </a:r>
            <a:endParaRPr lang="en-US" sz="2400" dirty="0" smtClean="0"/>
          </a:p>
          <a:p>
            <a:pPr lvl="1"/>
            <a:r>
              <a:rPr lang="en-US" sz="2400" dirty="0" smtClean="0"/>
              <a:t>Process </a:t>
            </a:r>
            <a:r>
              <a:rPr lang="en-US" sz="2400" i="1" dirty="0" smtClean="0"/>
              <a:t>Pi </a:t>
            </a:r>
            <a:r>
              <a:rPr lang="en-US" sz="2400" dirty="0"/>
              <a:t>is </a:t>
            </a:r>
            <a:r>
              <a:rPr lang="en-US" sz="2400" dirty="0" smtClean="0"/>
              <a:t>holding the </a:t>
            </a:r>
            <a:r>
              <a:rPr lang="en-US" sz="2400" dirty="0"/>
              <a:t>DVD </a:t>
            </a:r>
            <a:r>
              <a:rPr lang="en-US" sz="2400" dirty="0" smtClean="0"/>
              <a:t>drive</a:t>
            </a:r>
          </a:p>
          <a:p>
            <a:pPr lvl="1"/>
            <a:r>
              <a:rPr lang="en-US" sz="2400" dirty="0" smtClean="0"/>
              <a:t>Process </a:t>
            </a:r>
            <a:r>
              <a:rPr lang="en-US" sz="2400" i="1" dirty="0" err="1" smtClean="0"/>
              <a:t>Pj</a:t>
            </a:r>
            <a:r>
              <a:rPr lang="en-US" sz="2400" i="1" dirty="0" smtClean="0"/>
              <a:t> </a:t>
            </a:r>
            <a:r>
              <a:rPr lang="en-US" sz="2400" dirty="0"/>
              <a:t>is holding the printer.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/>
              <a:t>Pi </a:t>
            </a:r>
            <a:r>
              <a:rPr lang="en-US" sz="2400" dirty="0"/>
              <a:t>requests the printer </a:t>
            </a:r>
          </a:p>
          <a:p>
            <a:pPr lvl="1"/>
            <a:r>
              <a:rPr lang="en-US" sz="2400" i="1" dirty="0" smtClean="0"/>
              <a:t>If </a:t>
            </a:r>
            <a:r>
              <a:rPr lang="en-US" sz="2400" i="1" dirty="0" err="1" smtClean="0"/>
              <a:t>Pj</a:t>
            </a:r>
            <a:r>
              <a:rPr lang="en-US" sz="2400" i="1" dirty="0" smtClean="0"/>
              <a:t> </a:t>
            </a:r>
            <a:r>
              <a:rPr lang="en-US" sz="2400" dirty="0" smtClean="0"/>
              <a:t>requests </a:t>
            </a:r>
            <a:r>
              <a:rPr lang="en-US" sz="2400" dirty="0"/>
              <a:t>the DVD drive, </a:t>
            </a:r>
            <a:endParaRPr lang="en-US" sz="2400" dirty="0" smtClean="0"/>
          </a:p>
          <a:p>
            <a:pPr lvl="1"/>
            <a:r>
              <a:rPr lang="en-US" sz="2400" dirty="0" smtClean="0"/>
              <a:t>A deadlock </a:t>
            </a:r>
            <a:r>
              <a:rPr lang="en-US" sz="2400" dirty="0"/>
              <a:t>occurs.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917-56FC-42A8-B3F9-63626D089F3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61925"/>
            <a:ext cx="7772400" cy="62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1725"/>
            <a:ext cx="4984750" cy="498475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n=no of processes</a:t>
            </a:r>
          </a:p>
          <a:p>
            <a:pPr marL="0" indent="0">
              <a:buNone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Available</a:t>
            </a: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Request</a:t>
            </a:r>
            <a:endParaRPr lang="en-US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248400" y="1701800"/>
            <a:ext cx="2616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096000" y="1701800"/>
            <a:ext cx="0" cy="256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8400" y="1524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2743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122218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133600"/>
            <a:ext cx="6096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7600" y="2133600"/>
            <a:ext cx="6096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45025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x 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22E-7EE1-4D1E-A53E-EA722D1CCD65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52400"/>
            <a:ext cx="7899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n=no of processes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1.	Let </a:t>
            </a:r>
            <a:r>
              <a:rPr lang="en-US" altLang="en-US" b="1" i="1" dirty="0" smtClean="0"/>
              <a:t>Work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Finish</a:t>
            </a:r>
            <a:r>
              <a:rPr lang="en-US" altLang="en-US" dirty="0" smtClean="0"/>
              <a:t> be vectors of length </a:t>
            </a:r>
            <a:r>
              <a:rPr lang="en-US" altLang="en-US" b="1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Available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For 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 = 0,1,2, …,</a:t>
            </a:r>
            <a:r>
              <a:rPr lang="en-US" altLang="en-US" b="1" i="1" dirty="0" smtClean="0"/>
              <a:t> n-1</a:t>
            </a:r>
            <a:r>
              <a:rPr lang="en-US" altLang="en-US" dirty="0" smtClean="0"/>
              <a:t>, if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 0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</a:t>
            </a:r>
            <a:r>
              <a:rPr lang="en-US" altLang="en-US" b="1" i="1" dirty="0" smtClean="0">
                <a:sym typeface="Symbol" pitchFamily="18" charset="2"/>
              </a:rPr>
              <a:t>= false</a:t>
            </a:r>
            <a:r>
              <a:rPr lang="en-US" altLang="en-US" dirty="0" smtClean="0">
                <a:sym typeface="Symbol" pitchFamily="18" charset="2"/>
              </a:rPr>
              <a:t>; otherwise,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= </a:t>
            </a:r>
            <a:r>
              <a:rPr lang="en-US" altLang="en-US" b="1" i="1" dirty="0" smtClean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  <a:sym typeface="Symbol" pitchFamily="18" charset="2"/>
              </a:rPr>
              <a:t>Initialize Work to Available and Finish to False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2.	Find an index </a:t>
            </a:r>
            <a:r>
              <a:rPr lang="en-US" altLang="en-US" b="1" i="1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	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== </a:t>
            </a:r>
            <a:r>
              <a:rPr lang="en-US" altLang="en-US" b="1" i="1" dirty="0" smtClean="0"/>
              <a:t>false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</a:t>
            </a:r>
            <a:r>
              <a:rPr lang="en-US" altLang="en-US" b="1" i="1" dirty="0" err="1" smtClean="0">
                <a:solidFill>
                  <a:srgbClr val="0070C0"/>
                </a:solidFill>
              </a:rPr>
              <a:t>Request</a:t>
            </a:r>
            <a:r>
              <a:rPr lang="en-US" altLang="en-US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  <a:r>
              <a:rPr lang="en-US" altLang="en-US" b="1" i="1" dirty="0" smtClean="0">
                <a:sym typeface="Symbol" pitchFamily="18" charset="2"/>
              </a:rPr>
              <a:t/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dirty="0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If no such 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exists, go to step 4</a:t>
            </a:r>
            <a:endParaRPr lang="en-US" alt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962400" y="4724400"/>
            <a:ext cx="495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951F-F94C-4E7F-8574-A88B8676B59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3.	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true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dirty="0" smtClean="0"/>
              <a:t>go to step 2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4.	If </a:t>
            </a:r>
            <a:r>
              <a:rPr lang="en-US" altLang="en-US" b="1" i="1" dirty="0" smtClean="0"/>
              <a:t>Finish[</a:t>
            </a:r>
            <a:r>
              <a:rPr lang="en-US" altLang="en-US" b="1" i="1" dirty="0" err="1" smtClean="0"/>
              <a:t>i</a:t>
            </a:r>
            <a:r>
              <a:rPr lang="en-US" altLang="en-US" b="1" i="1" dirty="0" smtClean="0"/>
              <a:t>] == false</a:t>
            </a:r>
            <a:r>
              <a:rPr lang="en-US" altLang="en-US" dirty="0" smtClean="0"/>
              <a:t>, for some </a:t>
            </a:r>
            <a:r>
              <a:rPr lang="en-US" altLang="en-US" b="1" i="1" dirty="0" err="1" smtClean="0"/>
              <a:t>i</a:t>
            </a:r>
            <a:r>
              <a:rPr lang="en-US" altLang="en-US" dirty="0" smtClean="0"/>
              <a:t>, 1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  </a:t>
            </a:r>
            <a:r>
              <a:rPr lang="en-US" altLang="en-US" b="1" i="1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== </a:t>
            </a:r>
            <a:r>
              <a:rPr lang="en-US" altLang="en-US" b="1" i="1" dirty="0" smtClean="0">
                <a:sym typeface="Symbol" pitchFamily="18" charset="2"/>
              </a:rPr>
              <a:t>false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	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0D60-C8D2-49E4-97A1-B457A5248C9B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5897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 smtClean="0"/>
              <a:t>Deadlock Detection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B0F0"/>
                </a:solidFill>
              </a:rPr>
              <a:t>m=no </a:t>
            </a:r>
            <a:r>
              <a:rPr lang="en-US" altLang="en-US" sz="1600" b="1" dirty="0">
                <a:solidFill>
                  <a:srgbClr val="00B0F0"/>
                </a:solidFill>
              </a:rPr>
              <a:t>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F0"/>
                </a:solidFill>
              </a:rPr>
              <a:t>n=no of processes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dirty="0"/>
              <a:t>1.	Let </a:t>
            </a:r>
            <a:r>
              <a:rPr lang="en-US" altLang="en-US" sz="1600" b="1" i="1" dirty="0"/>
              <a:t>Work</a:t>
            </a:r>
            <a:r>
              <a:rPr lang="en-US" altLang="en-US" sz="1600" dirty="0"/>
              <a:t> and </a:t>
            </a:r>
            <a:r>
              <a:rPr lang="en-US" altLang="en-US" sz="1600" b="1" i="1" dirty="0"/>
              <a:t>Finish</a:t>
            </a:r>
            <a:r>
              <a:rPr lang="en-US" altLang="en-US" sz="1600" dirty="0"/>
              <a:t> be vectors of length </a:t>
            </a:r>
            <a:r>
              <a:rPr lang="en-US" altLang="en-US" sz="1600" b="1" i="1" dirty="0"/>
              <a:t>m</a:t>
            </a:r>
            <a:r>
              <a:rPr lang="en-US" altLang="en-US" sz="1600" dirty="0"/>
              <a:t> and </a:t>
            </a:r>
            <a:r>
              <a:rPr lang="en-US" altLang="en-US" sz="1600" b="1" i="1" dirty="0"/>
              <a:t>n</a:t>
            </a:r>
            <a:r>
              <a:rPr lang="en-US" altLang="en-US" sz="1600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(a)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= </a:t>
            </a:r>
            <a:r>
              <a:rPr lang="en-US" altLang="en-US" sz="1400" b="1" i="1" dirty="0"/>
              <a:t>Available</a:t>
            </a:r>
            <a:endParaRPr lang="en-US" altLang="en-US" sz="1400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(b)	For 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 = 0,1,2, …,</a:t>
            </a:r>
            <a:r>
              <a:rPr lang="en-US" altLang="en-US" sz="1400" b="1" i="1" dirty="0"/>
              <a:t> n-1</a:t>
            </a:r>
            <a:r>
              <a:rPr lang="en-US" altLang="en-US" sz="1400" dirty="0"/>
              <a:t>, if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sym typeface="Symbol" pitchFamily="18" charset="2"/>
              </a:rPr>
              <a:t> 0</a:t>
            </a:r>
            <a:r>
              <a:rPr lang="en-US" altLang="en-US" sz="1400" dirty="0">
                <a:sym typeface="Symbol" pitchFamily="18" charset="2"/>
              </a:rPr>
              <a:t>, then </a:t>
            </a:r>
            <a:br>
              <a:rPr lang="en-US" altLang="en-US" sz="1400" dirty="0">
                <a:sym typeface="Symbol" pitchFamily="18" charset="2"/>
              </a:rPr>
            </a:br>
            <a:r>
              <a:rPr lang="en-US" altLang="en-US" sz="1400" b="1" i="1" dirty="0">
                <a:sym typeface="Symbol" pitchFamily="18" charset="2"/>
              </a:rPr>
              <a:t>Finish</a:t>
            </a:r>
            <a:r>
              <a:rPr lang="en-US" altLang="en-US" sz="1400" b="1" dirty="0">
                <a:sym typeface="Symbol" pitchFamily="18" charset="2"/>
              </a:rPr>
              <a:t>[</a:t>
            </a:r>
            <a:r>
              <a:rPr lang="en-US" altLang="en-US" sz="1400" b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] </a:t>
            </a:r>
            <a:r>
              <a:rPr lang="en-US" altLang="en-US" sz="1400" b="1" i="1" dirty="0">
                <a:sym typeface="Symbol" pitchFamily="18" charset="2"/>
              </a:rPr>
              <a:t>= false</a:t>
            </a:r>
            <a:r>
              <a:rPr lang="en-US" altLang="en-US" sz="1400" dirty="0">
                <a:sym typeface="Symbol" pitchFamily="18" charset="2"/>
              </a:rPr>
              <a:t>; otherwise, </a:t>
            </a:r>
            <a:r>
              <a:rPr lang="en-US" altLang="en-US" sz="1400" b="1" i="1" dirty="0">
                <a:sym typeface="Symbol" pitchFamily="18" charset="2"/>
              </a:rPr>
              <a:t>Finish</a:t>
            </a:r>
            <a:r>
              <a:rPr lang="en-US" altLang="en-US" sz="1400" b="1" dirty="0">
                <a:sym typeface="Symbol" pitchFamily="18" charset="2"/>
              </a:rPr>
              <a:t>[</a:t>
            </a:r>
            <a:r>
              <a:rPr lang="en-US" altLang="en-US" sz="1400" b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] = </a:t>
            </a:r>
            <a:r>
              <a:rPr lang="en-US" altLang="en-US" sz="1400" b="1" i="1" dirty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sym typeface="Symbol" pitchFamily="18" charset="2"/>
              </a:rPr>
              <a:t>Initialize </a:t>
            </a:r>
            <a:r>
              <a:rPr lang="en-US" altLang="en-US" sz="1400" b="1" dirty="0">
                <a:solidFill>
                  <a:srgbClr val="00B0F0"/>
                </a:solidFill>
                <a:sym typeface="Symbol" pitchFamily="18" charset="2"/>
              </a:rPr>
              <a:t>Work to Available and Finish to False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dirty="0"/>
              <a:t>2.	Find an index </a:t>
            </a:r>
            <a:r>
              <a:rPr lang="en-US" altLang="en-US" sz="1600" b="1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(b)	</a:t>
            </a:r>
            <a:r>
              <a:rPr lang="en-US" altLang="en-US" sz="1400" b="1" i="1" dirty="0" err="1">
                <a:solidFill>
                  <a:srgbClr val="0070C0"/>
                </a:solidFill>
              </a:rPr>
              <a:t>Request</a:t>
            </a:r>
            <a:r>
              <a:rPr lang="en-US" altLang="en-US" sz="1400" b="1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en-US" sz="1400" b="1" dirty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400" b="1" i="1" dirty="0">
                <a:solidFill>
                  <a:srgbClr val="0070C0"/>
                </a:solidFill>
                <a:sym typeface="Symbol" pitchFamily="18" charset="2"/>
              </a:rPr>
              <a:t>Work</a:t>
            </a:r>
            <a:r>
              <a:rPr lang="en-US" altLang="en-US" sz="1400" b="1" i="1" dirty="0">
                <a:sym typeface="Symbol" pitchFamily="18" charset="2"/>
              </a:rPr>
              <a:t/>
            </a:r>
            <a:br>
              <a:rPr lang="en-US" altLang="en-US" sz="1400" b="1" i="1" dirty="0">
                <a:sym typeface="Symbol" pitchFamily="18" charset="2"/>
              </a:rPr>
            </a:br>
            <a:endParaRPr lang="en-US" altLang="en-US" sz="1400" b="1" dirty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>
                <a:sym typeface="Symbol" pitchFamily="18" charset="2"/>
              </a:rPr>
              <a:t>If no such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 </a:t>
            </a:r>
            <a:r>
              <a:rPr lang="en-US" altLang="en-US" sz="1400" dirty="0">
                <a:sym typeface="Symbol" pitchFamily="18" charset="2"/>
              </a:rPr>
              <a:t>exists, go to step </a:t>
            </a:r>
            <a:r>
              <a:rPr lang="en-US" altLang="en-US" sz="1400" dirty="0" smtClean="0">
                <a:sym typeface="Symbol" pitchFamily="18" charset="2"/>
              </a:rPr>
              <a:t>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i="1" dirty="0"/>
              <a:t>Work</a:t>
            </a:r>
            <a:r>
              <a:rPr lang="en-US" altLang="en-US" sz="1600" b="1" dirty="0"/>
              <a:t> = </a:t>
            </a:r>
            <a:r>
              <a:rPr lang="en-US" altLang="en-US" sz="1600" b="1" i="1" dirty="0"/>
              <a:t>Work</a:t>
            </a:r>
            <a:r>
              <a:rPr lang="en-US" altLang="en-US" sz="1600" b="1" dirty="0"/>
              <a:t> + </a:t>
            </a:r>
            <a:r>
              <a:rPr lang="en-US" altLang="en-US" sz="1600" b="1" i="1" dirty="0" err="1"/>
              <a:t>Allocation</a:t>
            </a:r>
            <a:r>
              <a:rPr lang="en-US" altLang="en-US" sz="1600" b="1" i="1" baseline="-25000" dirty="0" err="1"/>
              <a:t>i</a:t>
            </a:r>
            <a:r>
              <a:rPr lang="en-US" altLang="en-US" sz="1600" b="1" dirty="0"/>
              <a:t/>
            </a:r>
            <a:br>
              <a:rPr lang="en-US" altLang="en-US" sz="1600" b="1" dirty="0"/>
            </a:br>
            <a:r>
              <a:rPr lang="en-US" altLang="en-US" sz="1600" b="1" i="1" dirty="0"/>
              <a:t>Finish</a:t>
            </a:r>
            <a:r>
              <a:rPr lang="en-US" altLang="en-US" sz="1600" b="1" dirty="0"/>
              <a:t>[</a:t>
            </a:r>
            <a:r>
              <a:rPr lang="en-US" altLang="en-US" sz="1600" b="1" i="1" dirty="0" err="1"/>
              <a:t>i</a:t>
            </a:r>
            <a:r>
              <a:rPr lang="en-US" altLang="en-US" sz="1600" b="1" dirty="0"/>
              <a:t>] = </a:t>
            </a:r>
            <a:r>
              <a:rPr lang="en-US" altLang="en-US" sz="1600" b="1" i="1" dirty="0"/>
              <a:t>true</a:t>
            </a:r>
            <a:r>
              <a:rPr lang="en-US" altLang="en-US" sz="1600" b="1" dirty="0"/>
              <a:t/>
            </a:r>
            <a:br>
              <a:rPr lang="en-US" altLang="en-US" sz="1600" b="1" dirty="0"/>
            </a:br>
            <a:r>
              <a:rPr lang="en-US" altLang="en-US" sz="1600" dirty="0"/>
              <a:t>go to step 2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4.	If </a:t>
            </a:r>
            <a:r>
              <a:rPr lang="en-US" altLang="en-US" sz="1600" b="1" i="1" dirty="0"/>
              <a:t>Finish[</a:t>
            </a:r>
            <a:r>
              <a:rPr lang="en-US" altLang="en-US" sz="1600" b="1" i="1" dirty="0" err="1"/>
              <a:t>i</a:t>
            </a:r>
            <a:r>
              <a:rPr lang="en-US" altLang="en-US" sz="1600" b="1" i="1" dirty="0"/>
              <a:t>] == false</a:t>
            </a:r>
            <a:r>
              <a:rPr lang="en-US" altLang="en-US" sz="1600" dirty="0"/>
              <a:t>, for some </a:t>
            </a:r>
            <a:r>
              <a:rPr lang="en-US" altLang="en-US" sz="1600" b="1" i="1" dirty="0" err="1"/>
              <a:t>i</a:t>
            </a:r>
            <a:r>
              <a:rPr lang="en-US" altLang="en-US" sz="1600" dirty="0"/>
              <a:t>, 1 </a:t>
            </a:r>
            <a:r>
              <a:rPr lang="en-US" altLang="en-US" sz="1600" dirty="0">
                <a:sym typeface="Symbol" pitchFamily="18" charset="2"/>
              </a:rPr>
              <a:t> </a:t>
            </a:r>
            <a:r>
              <a:rPr lang="en-US" altLang="en-US" sz="1600" b="1" i="1" dirty="0" err="1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  </a:t>
            </a:r>
            <a:r>
              <a:rPr lang="en-US" altLang="en-US" sz="1600" b="1" i="1" dirty="0">
                <a:sym typeface="Symbol" pitchFamily="18" charset="2"/>
              </a:rPr>
              <a:t>n</a:t>
            </a:r>
            <a:r>
              <a:rPr lang="en-US" altLang="en-US" sz="1600" dirty="0">
                <a:sym typeface="Symbol" pitchFamily="18" charset="2"/>
              </a:rPr>
              <a:t>, then the system is in deadlock state. Moreover, if </a:t>
            </a:r>
            <a:r>
              <a:rPr lang="en-US" altLang="en-US" sz="1600" b="1" i="1" dirty="0">
                <a:sym typeface="Symbol" pitchFamily="18" charset="2"/>
              </a:rPr>
              <a:t>Finish</a:t>
            </a:r>
            <a:r>
              <a:rPr lang="en-US" altLang="en-US" sz="1600" b="1" dirty="0">
                <a:sym typeface="Symbol" pitchFamily="18" charset="2"/>
              </a:rPr>
              <a:t>[</a:t>
            </a:r>
            <a:r>
              <a:rPr lang="en-US" altLang="en-US" sz="1600" b="1" i="1" dirty="0" err="1">
                <a:sym typeface="Symbol" pitchFamily="18" charset="2"/>
              </a:rPr>
              <a:t>i</a:t>
            </a:r>
            <a:r>
              <a:rPr lang="en-US" altLang="en-US" sz="1600" b="1" dirty="0">
                <a:sym typeface="Symbol" pitchFamily="18" charset="2"/>
              </a:rPr>
              <a:t>] == </a:t>
            </a:r>
            <a:r>
              <a:rPr lang="en-US" altLang="en-US" sz="1600" b="1" i="1" dirty="0">
                <a:sym typeface="Symbol" pitchFamily="18" charset="2"/>
              </a:rPr>
              <a:t>false</a:t>
            </a:r>
            <a:r>
              <a:rPr lang="en-US" altLang="en-US" sz="1600" dirty="0">
                <a:sym typeface="Symbol" pitchFamily="18" charset="2"/>
              </a:rPr>
              <a:t>, then </a:t>
            </a:r>
            <a:r>
              <a:rPr lang="en-US" altLang="en-US" sz="1600" b="1" i="1" dirty="0">
                <a:sym typeface="Symbol" pitchFamily="18" charset="2"/>
              </a:rPr>
              <a:t>P</a:t>
            </a:r>
            <a:r>
              <a:rPr lang="en-US" altLang="en-US" sz="1600" b="1" i="1" baseline="-25000" dirty="0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is </a:t>
            </a:r>
            <a:r>
              <a:rPr lang="en-US" altLang="en-US" sz="1600" dirty="0" smtClean="0">
                <a:sym typeface="Symbol" pitchFamily="18" charset="2"/>
              </a:rPr>
              <a:t>deadlocked</a:t>
            </a:r>
            <a:endParaRPr lang="en-US" altLang="en-US" sz="1600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103</a:t>
            </a:fld>
            <a:endParaRPr lang="en-US"/>
          </a:p>
        </p:txBody>
      </p:sp>
      <p:sp>
        <p:nvSpPr>
          <p:cNvPr id="10" name="Rectangle 3"/>
          <p:cNvSpPr txBox="1">
            <a:spLocks noGrp="1" noChangeArrowheads="1"/>
          </p:cNvSpPr>
          <p:nvPr>
            <p:ph sz="half" idx="2"/>
          </p:nvPr>
        </p:nvSpPr>
        <p:spPr>
          <a:xfrm>
            <a:off x="4648200" y="304800"/>
            <a:ext cx="4038600" cy="58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 smtClean="0"/>
              <a:t>Safety Algorithm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7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7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</a:t>
            </a:r>
            <a:r>
              <a:rPr lang="en-US" altLang="en-US" sz="1800" dirty="0" smtClean="0"/>
              <a:t>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442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Five processes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 through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dirty="0" smtClean="0"/>
              <a:t>;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three resource types </a:t>
            </a:r>
            <a:br>
              <a:rPr lang="en-US" altLang="en-US" dirty="0" smtClean="0"/>
            </a:br>
            <a:r>
              <a:rPr lang="en-US" altLang="en-US" dirty="0" smtClean="0"/>
              <a:t>A (7 instances),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(2 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b="1" i="1" dirty="0" smtClean="0"/>
              <a:t>T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 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Request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</a:t>
            </a:r>
            <a:r>
              <a:rPr lang="en-US" altLang="en-US" i="1" dirty="0" smtClean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	</a:t>
            </a:r>
            <a:r>
              <a:rPr lang="en-US" altLang="en-US" dirty="0" smtClean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Sequence &lt;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0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3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4</a:t>
            </a:r>
            <a:r>
              <a:rPr lang="en-US" altLang="en-US" dirty="0" smtClean="0"/>
              <a:t>&gt; will result in </a:t>
            </a:r>
            <a:r>
              <a:rPr lang="en-US" altLang="en-US" b="1" i="1" dirty="0" smtClean="0"/>
              <a:t>Finish[</a:t>
            </a:r>
            <a:r>
              <a:rPr lang="en-US" altLang="en-US" b="1" i="1" dirty="0" err="1" smtClean="0"/>
              <a:t>i</a:t>
            </a:r>
            <a:r>
              <a:rPr lang="en-US" altLang="en-US" b="1" i="1" dirty="0" smtClean="0"/>
              <a:t>] = true </a:t>
            </a:r>
            <a:r>
              <a:rPr lang="en-US" altLang="en-US" dirty="0" smtClean="0"/>
              <a:t>for all </a:t>
            </a:r>
            <a:r>
              <a:rPr lang="en-US" altLang="en-US" b="1" i="1" dirty="0" err="1" smtClean="0"/>
              <a:t>i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94BC-3C79-4E6E-AEB5-2CB5352E8ED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1"/>
            <a:ext cx="6019801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Initially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Work </a:t>
            </a:r>
            <a:r>
              <a:rPr lang="en-US" sz="2000" dirty="0"/>
              <a:t>= [0, 0, 0] </a:t>
            </a:r>
            <a:r>
              <a:rPr lang="en-US" sz="2000" dirty="0" smtClean="0"/>
              <a:t>&amp;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Finish </a:t>
            </a:r>
            <a:r>
              <a:rPr lang="en-US" sz="2000" dirty="0"/>
              <a:t>= [false, false, false, false, false]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=0 is selected as both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Finish[0</a:t>
            </a:r>
            <a:r>
              <a:rPr lang="en-US" altLang="en-US" sz="2000" dirty="0"/>
              <a:t>] = false and [0, 0, 0]&lt;=[0, 0, 0</a:t>
            </a:r>
            <a:r>
              <a:rPr lang="en-US" altLang="en-US" sz="2000" dirty="0" smtClean="0"/>
              <a:t>]</a:t>
            </a:r>
            <a:endParaRPr lang="en-US" altLang="en-US" sz="20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Work =[0, 0, 0]+[0, 1, 0] =&gt;[0, 1, 0] </a:t>
            </a:r>
            <a:r>
              <a:rPr lang="en-US" altLang="en-US" sz="2000" dirty="0" smtClean="0"/>
              <a:t>&amp;             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 </a:t>
            </a:r>
            <a:r>
              <a:rPr lang="en-US" altLang="en-US" sz="2000" dirty="0"/>
              <a:t>= [true, false, </a:t>
            </a:r>
            <a:r>
              <a:rPr lang="en-US" altLang="en-US" sz="2000" dirty="0" smtClean="0"/>
              <a:t>false</a:t>
            </a:r>
            <a:r>
              <a:rPr lang="en-US" altLang="en-US" sz="2000" dirty="0"/>
              <a:t>, false, false</a:t>
            </a:r>
            <a:r>
              <a:rPr lang="en-US" altLang="en-US" sz="2000" dirty="0" smtClean="0"/>
              <a:t>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,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Finish[1]=false and [2,0,2]!&lt;=[0,1,0]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P1 should wait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000" i="1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=2</a:t>
            </a:r>
            <a:r>
              <a:rPr lang="en-US" sz="2000" dirty="0"/>
              <a:t> is selected as both </a:t>
            </a:r>
            <a:endParaRPr lang="en-US" sz="20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smtClean="0"/>
              <a:t>Finish[2</a:t>
            </a:r>
            <a:r>
              <a:rPr lang="en-US" sz="2000" dirty="0"/>
              <a:t>] = false and [0, 0, 0]&lt;=[0, 1, 0</a:t>
            </a:r>
            <a:r>
              <a:rPr lang="en-US" sz="20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Work </a:t>
            </a:r>
            <a:r>
              <a:rPr lang="en-US" sz="2000" dirty="0"/>
              <a:t>=[0, 1, 0]+[3, 0, 3] =&gt;[3, 1, 3]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Finish </a:t>
            </a:r>
            <a:r>
              <a:rPr lang="en-US" sz="2000" dirty="0"/>
              <a:t>= [true, false, true, false, false</a:t>
            </a:r>
            <a:r>
              <a:rPr lang="en-US" sz="2000" dirty="0" smtClean="0"/>
              <a:t>]</a:t>
            </a:r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5638800" y="2819401"/>
            <a:ext cx="3200400" cy="36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CDB-1A19-4C22-A016-37F6E4BF3F9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1900" dirty="0" err="1" smtClean="0"/>
              <a:t>i</a:t>
            </a:r>
            <a:r>
              <a:rPr lang="en-US" sz="1900" dirty="0" smtClean="0"/>
              <a:t>=3 </a:t>
            </a:r>
            <a:r>
              <a:rPr lang="en-US" sz="1900" dirty="0"/>
              <a:t>is selected as both </a:t>
            </a:r>
            <a:endParaRPr lang="en-US" sz="19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Finish[3</a:t>
            </a:r>
            <a:r>
              <a:rPr lang="en-US" sz="1900" dirty="0"/>
              <a:t>] = false and [1, 0, 0</a:t>
            </a:r>
            <a:r>
              <a:rPr lang="en-US" sz="1900" dirty="0" smtClean="0"/>
              <a:t>]&lt;=[3, </a:t>
            </a:r>
            <a:r>
              <a:rPr lang="en-US" sz="1900" dirty="0"/>
              <a:t>1, 3</a:t>
            </a:r>
            <a:r>
              <a:rPr lang="en-US" sz="1900" dirty="0" smtClean="0"/>
              <a:t>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      Work =[3, </a:t>
            </a:r>
            <a:r>
              <a:rPr lang="en-US" sz="1900" dirty="0"/>
              <a:t>1, 3]+[2, 1, 1] </a:t>
            </a:r>
            <a:r>
              <a:rPr lang="en-US" sz="1900" dirty="0" smtClean="0"/>
              <a:t>=&gt;[5, 2, </a:t>
            </a:r>
            <a:r>
              <a:rPr lang="en-US" sz="1900" dirty="0"/>
              <a:t>4] &amp;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      Finish </a:t>
            </a:r>
            <a:r>
              <a:rPr lang="en-US" sz="1900" dirty="0"/>
              <a:t>= [true, </a:t>
            </a:r>
            <a:r>
              <a:rPr lang="en-US" sz="1900" dirty="0" smtClean="0"/>
              <a:t>false, </a:t>
            </a:r>
            <a:r>
              <a:rPr lang="en-US" sz="1900" dirty="0"/>
              <a:t>true, true, false</a:t>
            </a:r>
            <a:r>
              <a:rPr lang="en-US" sz="19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=4, is selected as both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F</a:t>
            </a:r>
            <a:r>
              <a:rPr lang="en-US" sz="1900" dirty="0" smtClean="0"/>
              <a:t>inish[4]=[false] and [0,0,2]&lt;=[5,2,4]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Work=[5,2,4]+[0,0,2]=[5,2,6]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/>
              <a:t>Finish = [true, false, true, true, </a:t>
            </a:r>
            <a:r>
              <a:rPr lang="en-US" sz="1900" dirty="0" smtClean="0"/>
              <a:t>true]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=1</a:t>
            </a:r>
            <a:r>
              <a:rPr lang="en-US" sz="1900" dirty="0"/>
              <a:t> is selected as both </a:t>
            </a:r>
            <a:endParaRPr lang="en-US" sz="19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Finish[1</a:t>
            </a:r>
            <a:r>
              <a:rPr lang="en-US" sz="1900" dirty="0"/>
              <a:t>] = false and [2, 0, 2</a:t>
            </a:r>
            <a:r>
              <a:rPr lang="en-US" sz="1900" dirty="0" smtClean="0"/>
              <a:t>]&lt;=[5, 2, 6]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/>
              <a:t> </a:t>
            </a:r>
            <a:r>
              <a:rPr lang="en-US" sz="1900" dirty="0" smtClean="0"/>
              <a:t>     Work =[5, </a:t>
            </a:r>
            <a:r>
              <a:rPr lang="en-US" sz="1900" dirty="0"/>
              <a:t>2</a:t>
            </a:r>
            <a:r>
              <a:rPr lang="en-US" sz="1900" dirty="0" smtClean="0"/>
              <a:t>, 6]+[</a:t>
            </a:r>
            <a:r>
              <a:rPr lang="en-US" sz="1900" dirty="0"/>
              <a:t>2, 0, 0] </a:t>
            </a:r>
            <a:r>
              <a:rPr lang="en-US" sz="1900" dirty="0" smtClean="0"/>
              <a:t>=&gt;[7, </a:t>
            </a:r>
            <a:r>
              <a:rPr lang="en-US" sz="1900" dirty="0"/>
              <a:t>2</a:t>
            </a:r>
            <a:r>
              <a:rPr lang="en-US" sz="1900" dirty="0" smtClean="0"/>
              <a:t>, 6]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 </a:t>
            </a:r>
            <a:r>
              <a:rPr lang="en-US" sz="1900" dirty="0"/>
              <a:t>= [true, true, true, true, true].</a:t>
            </a:r>
          </a:p>
          <a:p>
            <a:pPr marL="457200" indent="-457200" fontAlgn="base">
              <a:buFont typeface="+mj-lt"/>
              <a:buAutoNum type="arabicParenR" startAt="6"/>
            </a:pPr>
            <a:endParaRPr lang="en-US" sz="1900" dirty="0"/>
          </a:p>
          <a:p>
            <a:pPr marL="0" indent="0" fontAlgn="base">
              <a:buNone/>
            </a:pPr>
            <a:endParaRPr lang="en-US" sz="2600" dirty="0" smtClean="0"/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</a:p>
          <a:p>
            <a:endParaRPr lang="en-US" altLang="en-US" sz="1400" b="1" i="1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 dirty="0" smtClean="0"/>
              <a:t>If </a:t>
            </a:r>
            <a:r>
              <a:rPr lang="en-US" altLang="en-US" sz="1400" b="1" i="1" dirty="0"/>
              <a:t>Finish[</a:t>
            </a:r>
            <a:r>
              <a:rPr lang="en-US" altLang="en-US" sz="1400" b="1" i="1" dirty="0" err="1"/>
              <a:t>i</a:t>
            </a:r>
            <a:r>
              <a:rPr lang="en-US" altLang="en-US" sz="1400" b="1" i="1" dirty="0"/>
              <a:t>] == false</a:t>
            </a:r>
            <a:r>
              <a:rPr lang="en-US" altLang="en-US" sz="1400" dirty="0"/>
              <a:t>, for some </a:t>
            </a:r>
            <a:r>
              <a:rPr lang="en-US" altLang="en-US" sz="1400" b="1" i="1" dirty="0" err="1"/>
              <a:t>i</a:t>
            </a:r>
            <a:r>
              <a:rPr lang="en-US" altLang="en-US" sz="1400" dirty="0"/>
              <a:t>, 1 </a:t>
            </a:r>
            <a:r>
              <a:rPr lang="en-US" altLang="en-US" sz="1400" dirty="0">
                <a:sym typeface="Symbol" pitchFamily="18" charset="2"/>
              </a:rPr>
              <a:t>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dirty="0">
                <a:sym typeface="Symbol" pitchFamily="18" charset="2"/>
              </a:rPr>
              <a:t>   </a:t>
            </a:r>
            <a:r>
              <a:rPr lang="en-US" altLang="en-US" sz="1400" b="1" i="1" dirty="0">
                <a:sym typeface="Symbol" pitchFamily="18" charset="2"/>
              </a:rPr>
              <a:t>n</a:t>
            </a:r>
            <a:r>
              <a:rPr lang="en-US" altLang="en-US" sz="1400" dirty="0">
                <a:sym typeface="Symbol" pitchFamily="18" charset="2"/>
              </a:rPr>
              <a:t>, then the system is in deadlock state. 	</a:t>
            </a:r>
            <a:endParaRPr lang="en-US" altLang="en-US" sz="1400" dirty="0"/>
          </a:p>
          <a:p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5867400" y="3733800"/>
            <a:ext cx="3136900" cy="26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943600"/>
            <a:ext cx="2063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smtClean="0">
                <a:solidFill>
                  <a:srgbClr val="00B0F0"/>
                </a:solidFill>
              </a:rPr>
              <a:t>No Finish[</a:t>
            </a:r>
            <a:r>
              <a:rPr lang="en-US" altLang="en-US" b="1" i="1" dirty="0" err="1" smtClean="0">
                <a:solidFill>
                  <a:srgbClr val="00B0F0"/>
                </a:solidFill>
              </a:rPr>
              <a:t>i</a:t>
            </a:r>
            <a:r>
              <a:rPr lang="en-US" altLang="en-US" b="1" i="1" dirty="0" smtClean="0">
                <a:solidFill>
                  <a:srgbClr val="00B0F0"/>
                </a:solidFill>
              </a:rPr>
              <a:t>] == false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No deadlock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5B6-2456-442D-9954-8B4227A76BE2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>
            <a:normAutofit fontScale="55000" lnSpcReduction="20000"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dirty="0" smtClean="0"/>
              <a:t> requests an additional instance of type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C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Request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 smtClean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Snapshot at time T0: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		 Allocation	Request	Available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		A B C 	  A B C 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      </a:t>
            </a:r>
            <a:r>
              <a:rPr lang="en-IN" altLang="en-US" dirty="0" smtClean="0"/>
              <a:t>P0</a:t>
            </a:r>
            <a:r>
              <a:rPr lang="en-IN" altLang="en-US" dirty="0"/>
              <a:t>	          0 1 0             </a:t>
            </a:r>
            <a:r>
              <a:rPr lang="en-IN" altLang="en-US" dirty="0" smtClean="0"/>
              <a:t>    0 </a:t>
            </a:r>
            <a:r>
              <a:rPr lang="en-IN" altLang="en-US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P1	          </a:t>
            </a:r>
            <a:r>
              <a:rPr lang="en-IN" altLang="en-US" dirty="0" smtClean="0"/>
              <a:t>2 </a:t>
            </a:r>
            <a:r>
              <a:rPr lang="en-IN" altLang="en-US" dirty="0"/>
              <a:t>0 0 	  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P2		          3 0 3             </a:t>
            </a:r>
            <a:r>
              <a:rPr lang="en-IN" altLang="en-US" dirty="0" smtClean="0"/>
              <a:t>    0 </a:t>
            </a:r>
            <a:r>
              <a:rPr lang="en-IN" altLang="en-US" dirty="0"/>
              <a:t>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P3	</a:t>
            </a:r>
            <a:r>
              <a:rPr lang="en-IN" altLang="en-US" dirty="0" smtClean="0"/>
              <a:t>          2 </a:t>
            </a:r>
            <a:r>
              <a:rPr lang="en-IN" altLang="en-US" dirty="0"/>
              <a:t>1 1 	  </a:t>
            </a:r>
            <a:r>
              <a:rPr lang="en-IN" altLang="en-US" dirty="0" smtClean="0"/>
              <a:t>1 </a:t>
            </a:r>
            <a:r>
              <a:rPr lang="en-IN" altLang="en-US" dirty="0"/>
              <a:t>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       P4	</a:t>
            </a:r>
            <a:r>
              <a:rPr lang="en-IN" altLang="en-US" dirty="0" smtClean="0"/>
              <a:t>          0 </a:t>
            </a:r>
            <a:r>
              <a:rPr lang="en-IN" altLang="en-US" dirty="0"/>
              <a:t>0 2 	  </a:t>
            </a:r>
            <a:r>
              <a:rPr lang="en-IN" altLang="en-US" dirty="0" smtClean="0"/>
              <a:t>0 </a:t>
            </a:r>
            <a:r>
              <a:rPr lang="en-IN" altLang="en-US" dirty="0"/>
              <a:t>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 smtClean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State of system?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63E4-18D8-47C8-9138-8901716A24C7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Initially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Work </a:t>
            </a:r>
            <a:r>
              <a:rPr lang="en-US" sz="2000" dirty="0"/>
              <a:t>= [0, 0, 0]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Finish </a:t>
            </a:r>
            <a:r>
              <a:rPr lang="en-US" sz="2000" dirty="0"/>
              <a:t>= [false, false, false, false, false]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=0 is selected as both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Finish[0</a:t>
            </a:r>
            <a:r>
              <a:rPr lang="en-US" altLang="en-US" sz="2000" dirty="0"/>
              <a:t>] = false and [0, 0, 0]&lt;=[0, 0, 0</a:t>
            </a:r>
            <a:r>
              <a:rPr lang="en-US" altLang="en-US" sz="2000" dirty="0" smtClean="0"/>
              <a:t>]</a:t>
            </a:r>
            <a:endParaRPr lang="en-US" altLang="en-US" sz="20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Work =[0, 0, 0]+[0, 1, 0] =&gt;[0, 1, 0] </a:t>
            </a:r>
            <a:r>
              <a:rPr lang="en-US" altLang="en-US" sz="2000" dirty="0" smtClean="0"/>
              <a:t>&amp;             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 </a:t>
            </a:r>
            <a:r>
              <a:rPr lang="en-US" altLang="en-US" sz="2000" dirty="0"/>
              <a:t>= [true, false, </a:t>
            </a:r>
            <a:r>
              <a:rPr lang="en-US" altLang="en-US" sz="2000" dirty="0" smtClean="0"/>
              <a:t>false</a:t>
            </a:r>
            <a:r>
              <a:rPr lang="en-US" altLang="en-US" sz="2000" dirty="0"/>
              <a:t>, false, false</a:t>
            </a:r>
            <a:r>
              <a:rPr lang="en-US" altLang="en-US" sz="2000" dirty="0" smtClean="0"/>
              <a:t>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,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Finish[1]=false and [2,0,2]!&lt;=[0,1,0]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P1 should wait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Finish = [true, false, false, false, false]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000" i="1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=2</a:t>
            </a:r>
            <a:r>
              <a:rPr lang="en-US" sz="2000" dirty="0"/>
              <a:t> is selected as both </a:t>
            </a:r>
            <a:endParaRPr lang="en-US" sz="20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smtClean="0"/>
              <a:t>Finish[2</a:t>
            </a:r>
            <a:r>
              <a:rPr lang="en-US" sz="2000" dirty="0"/>
              <a:t>] = false and [0, 0, </a:t>
            </a:r>
            <a:r>
              <a:rPr lang="en-US" sz="2000" dirty="0" smtClean="0"/>
              <a:t>1]!&lt;=[</a:t>
            </a:r>
            <a:r>
              <a:rPr lang="en-US" sz="2000" dirty="0"/>
              <a:t>0, 1, 0</a:t>
            </a:r>
            <a:r>
              <a:rPr lang="en-US" sz="20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P2 should wait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en-US" sz="2000" dirty="0"/>
              <a:t>Finish = [true, false, false, false, false]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000" dirty="0" smtClean="0"/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616700" y="3733800"/>
            <a:ext cx="238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CDB-1A19-4C22-A016-37F6E4BF3F9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200" y="4888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41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1900" dirty="0" err="1" smtClean="0"/>
              <a:t>i</a:t>
            </a:r>
            <a:r>
              <a:rPr lang="en-US" sz="1900" dirty="0" smtClean="0"/>
              <a:t>=3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Finish[3</a:t>
            </a:r>
            <a:r>
              <a:rPr lang="en-US" sz="1900" dirty="0"/>
              <a:t>] = false and [1, 0, 0</a:t>
            </a:r>
            <a:r>
              <a:rPr lang="en-US" sz="1900" dirty="0" smtClean="0"/>
              <a:t>]!&lt;=[0, </a:t>
            </a:r>
            <a:r>
              <a:rPr lang="en-US" sz="1900" dirty="0"/>
              <a:t>1, </a:t>
            </a:r>
            <a:r>
              <a:rPr lang="en-US" sz="1900" dirty="0" smtClean="0"/>
              <a:t>0]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P3 should wait</a:t>
            </a:r>
            <a:endParaRPr lang="en-US" sz="19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1900" dirty="0" smtClean="0"/>
              <a:t> </a:t>
            </a:r>
            <a:r>
              <a:rPr lang="en-US" altLang="en-US" sz="1800" dirty="0" smtClean="0"/>
              <a:t>Finish </a:t>
            </a:r>
            <a:r>
              <a:rPr lang="en-US" altLang="en-US" sz="1800" dirty="0"/>
              <a:t>= [true, false, false, false, false]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=4,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F</a:t>
            </a:r>
            <a:r>
              <a:rPr lang="en-US" sz="1900" dirty="0" smtClean="0"/>
              <a:t>inish[4]=[false] and [0,0,2]&lt;=[0,1,0]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P4 should wait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 smtClean="0"/>
              <a:t>Finish </a:t>
            </a:r>
            <a:r>
              <a:rPr lang="en-US" altLang="en-US" sz="1800" dirty="0"/>
              <a:t>= [true, false, false, false, false</a:t>
            </a:r>
            <a:r>
              <a:rPr lang="en-US" altLang="en-US" sz="1800" dirty="0" smtClean="0"/>
              <a:t>]</a:t>
            </a:r>
          </a:p>
          <a:p>
            <a:endParaRPr lang="en-US" altLang="en-US" sz="1800" b="1" i="1" dirty="0" smtClean="0">
              <a:solidFill>
                <a:srgbClr val="00B0F0"/>
              </a:solidFill>
            </a:endParaRPr>
          </a:p>
          <a:p>
            <a:r>
              <a:rPr lang="en-US" altLang="en-US" sz="1800" b="1" i="1" dirty="0" smtClean="0">
                <a:solidFill>
                  <a:srgbClr val="00B0F0"/>
                </a:solidFill>
              </a:rPr>
              <a:t>Finish[</a:t>
            </a:r>
            <a:r>
              <a:rPr lang="en-US" altLang="en-US" sz="1800" b="1" i="1" dirty="0" err="1" smtClean="0">
                <a:solidFill>
                  <a:srgbClr val="00B0F0"/>
                </a:solidFill>
              </a:rPr>
              <a:t>i</a:t>
            </a:r>
            <a:r>
              <a:rPr lang="en-US" altLang="en-US" sz="1800" b="1" i="1" dirty="0">
                <a:solidFill>
                  <a:srgbClr val="00B0F0"/>
                </a:solidFill>
              </a:rPr>
              <a:t>] </a:t>
            </a:r>
            <a:r>
              <a:rPr lang="en-US" altLang="en-US" sz="1800" b="1" i="1" dirty="0" smtClean="0">
                <a:solidFill>
                  <a:srgbClr val="00B0F0"/>
                </a:solidFill>
              </a:rPr>
              <a:t>of P1,P2,P3,P4 = </a:t>
            </a:r>
            <a:r>
              <a:rPr lang="en-US" altLang="en-US" sz="1800" b="1" i="1" dirty="0">
                <a:solidFill>
                  <a:srgbClr val="00B0F0"/>
                </a:solidFill>
              </a:rPr>
              <a:t>false</a:t>
            </a:r>
          </a:p>
          <a:p>
            <a:r>
              <a:rPr lang="en-US" sz="1800" b="1" i="1" dirty="0" smtClean="0">
                <a:solidFill>
                  <a:srgbClr val="00B0F0"/>
                </a:solidFill>
              </a:rPr>
              <a:t>So deadlock</a:t>
            </a:r>
          </a:p>
          <a:p>
            <a:r>
              <a:rPr lang="en-US" sz="1800" b="1" i="1" dirty="0" smtClean="0">
                <a:solidFill>
                  <a:srgbClr val="00B0F0"/>
                </a:solidFill>
              </a:rPr>
              <a:t>Thus process P1,P2,P3,P4 are deadlocked.</a:t>
            </a:r>
            <a:endParaRPr 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</a:p>
          <a:p>
            <a:endParaRPr lang="en-US" altLang="en-US" sz="1400" b="1" i="1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 dirty="0" smtClean="0"/>
              <a:t>If </a:t>
            </a:r>
            <a:r>
              <a:rPr lang="en-US" altLang="en-US" sz="1400" b="1" i="1" dirty="0"/>
              <a:t>Finish[</a:t>
            </a:r>
            <a:r>
              <a:rPr lang="en-US" altLang="en-US" sz="1400" b="1" i="1" dirty="0" err="1"/>
              <a:t>i</a:t>
            </a:r>
            <a:r>
              <a:rPr lang="en-US" altLang="en-US" sz="1400" b="1" i="1" dirty="0"/>
              <a:t>] == false</a:t>
            </a:r>
            <a:r>
              <a:rPr lang="en-US" altLang="en-US" sz="1400" dirty="0"/>
              <a:t>, for some </a:t>
            </a:r>
            <a:r>
              <a:rPr lang="en-US" altLang="en-US" sz="1400" b="1" i="1" dirty="0" err="1"/>
              <a:t>i</a:t>
            </a:r>
            <a:r>
              <a:rPr lang="en-US" altLang="en-US" sz="1400" dirty="0"/>
              <a:t>, 1 </a:t>
            </a:r>
            <a:r>
              <a:rPr lang="en-US" altLang="en-US" sz="1400" dirty="0">
                <a:sym typeface="Symbol" pitchFamily="18" charset="2"/>
              </a:rPr>
              <a:t>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dirty="0">
                <a:sym typeface="Symbol" pitchFamily="18" charset="2"/>
              </a:rPr>
              <a:t>   </a:t>
            </a:r>
            <a:r>
              <a:rPr lang="en-US" altLang="en-US" sz="1400" b="1" i="1" dirty="0">
                <a:sym typeface="Symbol" pitchFamily="18" charset="2"/>
              </a:rPr>
              <a:t>n</a:t>
            </a:r>
            <a:r>
              <a:rPr lang="en-US" altLang="en-US" sz="1400" dirty="0">
                <a:sym typeface="Symbol" pitchFamily="18" charset="2"/>
              </a:rPr>
              <a:t>, then the system is in deadlock state. 	</a:t>
            </a:r>
            <a:endParaRPr lang="en-US" altLang="en-US" sz="1400" dirty="0"/>
          </a:p>
          <a:p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616700" y="3733800"/>
            <a:ext cx="238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5B6-2456-442D-9954-8B4227A76BE2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77200" y="4888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82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Mutual exclusion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Hold and wait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No preemption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Circular wait</a:t>
            </a:r>
            <a:endParaRPr lang="en-US" altLang="en-US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909529"/>
            <a:ext cx="635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Deadlock can arise if </a:t>
            </a:r>
            <a:r>
              <a:rPr lang="en-US" altLang="en-US" dirty="0" smtClean="0">
                <a:latin typeface="Helvetica" pitchFamily="-84" charset="0"/>
              </a:rPr>
              <a:t>the following four </a:t>
            </a:r>
            <a:r>
              <a:rPr lang="en-US" altLang="en-US" dirty="0">
                <a:latin typeface="Helvetica" pitchFamily="-84" charset="0"/>
              </a:rPr>
              <a:t>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3DA2-985B-4FAC-A315-E4F6F0B0073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>
            <a:norm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400" dirty="0" smtClean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b="1" dirty="0" smtClean="0">
                <a:solidFill>
                  <a:srgbClr val="0070C0"/>
                </a:solidFill>
              </a:rPr>
              <a:t>Can reclaim resources held by process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en-US" sz="2400" dirty="0" smtClean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b="1" dirty="0" smtClean="0">
                <a:solidFill>
                  <a:srgbClr val="0070C0"/>
                </a:solidFill>
              </a:rPr>
              <a:t>Deadlock exists</a:t>
            </a:r>
            <a:r>
              <a:rPr lang="en-US" altLang="en-US" sz="2400" dirty="0" smtClean="0"/>
              <a:t>, consisting of processes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3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and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4</a:t>
            </a:r>
            <a:endParaRPr lang="en-US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63E4-18D8-47C8-9138-8901716A24C7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When should we invoke </a:t>
            </a:r>
            <a:r>
              <a:rPr lang="en-US" sz="2400" dirty="0"/>
              <a:t>the detection algorithm?</a:t>
            </a:r>
            <a:endParaRPr lang="en-US" altLang="en-US" sz="2400" dirty="0" smtClean="0"/>
          </a:p>
          <a:p>
            <a:r>
              <a:rPr lang="en-US" altLang="en-US" sz="2400" dirty="0" smtClean="0"/>
              <a:t>Depends on: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How often a deadlock is likely to occur?</a:t>
            </a:r>
          </a:p>
          <a:p>
            <a:pPr lvl="1"/>
            <a:r>
              <a:rPr lang="en-US" altLang="en-US" sz="2400" dirty="0" smtClean="0"/>
              <a:t>How many processes will need to be rolled back?</a:t>
            </a:r>
          </a:p>
          <a:p>
            <a:pPr lvl="2"/>
            <a:r>
              <a:rPr lang="en-US" altLang="en-US" dirty="0" smtClean="0"/>
              <a:t>one for each disjoint cycle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9A9E-63BD-4CAB-9AE5-154121BCC10B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800" dirty="0"/>
              <a:t>If deadlocks occur frequently, </a:t>
            </a:r>
            <a:endParaRPr lang="en-US" sz="28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the detection algorithm </a:t>
            </a:r>
            <a:r>
              <a:rPr lang="en-US" sz="2400" dirty="0">
                <a:solidFill>
                  <a:srgbClr val="0070C0"/>
                </a:solidFill>
              </a:rPr>
              <a:t>should be </a:t>
            </a:r>
            <a:r>
              <a:rPr lang="en-US" sz="2400" dirty="0" smtClean="0">
                <a:solidFill>
                  <a:srgbClr val="0070C0"/>
                </a:solidFill>
              </a:rPr>
              <a:t>invoked frequently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Resources </a:t>
            </a:r>
            <a:r>
              <a:rPr lang="en-US" sz="2400" dirty="0"/>
              <a:t>allocated to deadlocked processes will be idle until </a:t>
            </a:r>
            <a:r>
              <a:rPr lang="en-US" sz="2400" dirty="0" smtClean="0"/>
              <a:t>the deadlock </a:t>
            </a:r>
            <a:r>
              <a:rPr lang="en-US" sz="2400" dirty="0"/>
              <a:t>can be broken.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addition, the number of processes involved in </a:t>
            </a:r>
            <a:r>
              <a:rPr lang="en-US" sz="2400" dirty="0" smtClean="0"/>
              <a:t>the deadlock </a:t>
            </a:r>
            <a:r>
              <a:rPr lang="en-US" sz="2400" dirty="0"/>
              <a:t>cycle may grow</a:t>
            </a:r>
            <a:r>
              <a:rPr lang="en-US" sz="24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9583-5F78-4099-A22B-6C68337D373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detection algorithm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invoked arbitrarily, 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 smtClean="0"/>
              <a:t>there may be many cycles in the resource graph and so we would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not be able to tell which of the many deadlocked processes 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“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caused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”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 the deadlock.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3E19-A815-4051-B41C-110AA4BD05F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Invoking </a:t>
            </a:r>
            <a:r>
              <a:rPr lang="en-US" altLang="en-US" sz="2400" dirty="0"/>
              <a:t>the deadlock-detection algorithm </a:t>
            </a:r>
            <a:r>
              <a:rPr lang="en-US" altLang="en-US" sz="2400" b="1" dirty="0">
                <a:solidFill>
                  <a:srgbClr val="0070C0"/>
                </a:solidFill>
              </a:rPr>
              <a:t>for every resource request </a:t>
            </a:r>
          </a:p>
          <a:p>
            <a:pPr lvl="1"/>
            <a:r>
              <a:rPr lang="en-US" altLang="en-US" sz="2400" dirty="0"/>
              <a:t>will incur </a:t>
            </a:r>
            <a:r>
              <a:rPr lang="en-US" altLang="en-US" sz="2400" b="1" dirty="0">
                <a:solidFill>
                  <a:srgbClr val="0070C0"/>
                </a:solidFill>
              </a:rPr>
              <a:t>considerable overhead</a:t>
            </a:r>
            <a:r>
              <a:rPr lang="en-US" altLang="en-US" sz="2400" dirty="0"/>
              <a:t> in computation time. 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3E19-A815-4051-B41C-110AA4BD05F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less </a:t>
            </a:r>
            <a:r>
              <a:rPr lang="en-US" sz="2400" dirty="0" smtClean="0"/>
              <a:t>expensive alternative </a:t>
            </a:r>
            <a:r>
              <a:rPr lang="en-US" sz="2400" dirty="0"/>
              <a:t>is simply to </a:t>
            </a:r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0070C0"/>
                </a:solidFill>
              </a:rPr>
              <a:t>invoke </a:t>
            </a:r>
            <a:r>
              <a:rPr lang="en-US" sz="2400" b="1" u="sng" dirty="0">
                <a:solidFill>
                  <a:srgbClr val="0070C0"/>
                </a:solidFill>
              </a:rPr>
              <a:t>the algorithm at defined </a:t>
            </a:r>
            <a:r>
              <a:rPr lang="en-US" sz="2400" b="1" u="sng" dirty="0" smtClean="0">
                <a:solidFill>
                  <a:srgbClr val="0070C0"/>
                </a:solidFill>
              </a:rPr>
              <a:t>intervals-</a:t>
            </a:r>
          </a:p>
          <a:p>
            <a:pPr lvl="1"/>
            <a:r>
              <a:rPr lang="en-US" sz="2400" b="1" u="sng" dirty="0" smtClean="0">
                <a:solidFill>
                  <a:srgbClr val="0070C0"/>
                </a:solidFill>
              </a:rPr>
              <a:t>for </a:t>
            </a:r>
            <a:r>
              <a:rPr lang="en-US" sz="2400" b="1" u="sng" dirty="0">
                <a:solidFill>
                  <a:srgbClr val="0070C0"/>
                </a:solidFill>
              </a:rPr>
              <a:t>example</a:t>
            </a:r>
            <a:r>
              <a:rPr lang="en-US" sz="2400" b="1" u="sng" dirty="0" smtClean="0">
                <a:solidFill>
                  <a:srgbClr val="0070C0"/>
                </a:solidFill>
              </a:rPr>
              <a:t>, once </a:t>
            </a:r>
            <a:r>
              <a:rPr lang="en-US" sz="2400" b="1" u="sng" dirty="0">
                <a:solidFill>
                  <a:srgbClr val="0070C0"/>
                </a:solidFill>
              </a:rPr>
              <a:t>per hour or whenever CPU utilization drops below 40 percent.</a:t>
            </a:r>
            <a:endParaRPr lang="en-US" altLang="en-US" sz="2400" b="1" u="sng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ACB-EC35-4B01-AD49-D86C6A3068A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dirty="0" smtClean="0"/>
              <a:t>Recovery from Deadlock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/>
              <a:t>When a detection algorithm determines that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deadlock exists,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Several alternatives are available</a:t>
            </a:r>
            <a:r>
              <a:rPr lang="en-US" sz="2400" dirty="0"/>
              <a:t>-</a:t>
            </a:r>
            <a:endParaRPr lang="en-US" sz="2400" dirty="0" smtClean="0"/>
          </a:p>
          <a:p>
            <a:pPr lvl="1"/>
            <a:r>
              <a:rPr lang="en-US" sz="2400" dirty="0" smtClean="0"/>
              <a:t>Let </a:t>
            </a:r>
            <a:r>
              <a:rPr lang="en-US" sz="2400" dirty="0"/>
              <a:t>the operator deal with the </a:t>
            </a:r>
            <a:r>
              <a:rPr lang="en-US" sz="2400" dirty="0">
                <a:solidFill>
                  <a:srgbClr val="0070C0"/>
                </a:solidFill>
              </a:rPr>
              <a:t>deadlock manually.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Let </a:t>
            </a:r>
            <a:r>
              <a:rPr lang="en-US" sz="2400" dirty="0"/>
              <a:t>the system </a:t>
            </a:r>
            <a:r>
              <a:rPr lang="en-US" sz="2400" i="1" dirty="0"/>
              <a:t>recover </a:t>
            </a:r>
            <a:r>
              <a:rPr lang="en-US" sz="2400" dirty="0"/>
              <a:t>from the </a:t>
            </a:r>
            <a:r>
              <a:rPr lang="en-US" sz="2400" dirty="0">
                <a:solidFill>
                  <a:srgbClr val="0070C0"/>
                </a:solidFill>
              </a:rPr>
              <a:t>deadlock automatically.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064C-00A2-452A-A79F-BB659725FD5F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Recovery from Deadlock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There are </a:t>
            </a:r>
            <a:r>
              <a:rPr lang="en-US" sz="2400" dirty="0"/>
              <a:t>two options for breaking a deadlock </a:t>
            </a:r>
            <a:endParaRPr lang="en-US" sz="2400" dirty="0" smtClean="0"/>
          </a:p>
          <a:p>
            <a:pPr lvl="2"/>
            <a:r>
              <a:rPr lang="en-US" dirty="0" smtClean="0"/>
              <a:t>Process Termination</a:t>
            </a:r>
          </a:p>
          <a:p>
            <a:pPr lvl="3"/>
            <a:r>
              <a:rPr lang="en-US" dirty="0" smtClean="0"/>
              <a:t>Abort </a:t>
            </a:r>
            <a:r>
              <a:rPr lang="en-US" dirty="0"/>
              <a:t>one or </a:t>
            </a:r>
            <a:r>
              <a:rPr lang="en-US" dirty="0" smtClean="0"/>
              <a:t>more processes </a:t>
            </a:r>
            <a:r>
              <a:rPr lang="en-US" dirty="0"/>
              <a:t>to break the circular wait. </a:t>
            </a:r>
            <a:endParaRPr lang="en-US" dirty="0" smtClean="0"/>
          </a:p>
          <a:p>
            <a:pPr lvl="2"/>
            <a:r>
              <a:rPr lang="en-US" dirty="0" smtClean="0"/>
              <a:t>Resource Preemption</a:t>
            </a:r>
          </a:p>
          <a:p>
            <a:pPr lvl="3"/>
            <a:r>
              <a:rPr lang="en-US" dirty="0" smtClean="0"/>
              <a:t>Preempt </a:t>
            </a:r>
            <a:r>
              <a:rPr lang="en-US" dirty="0"/>
              <a:t>some </a:t>
            </a:r>
            <a:r>
              <a:rPr lang="en-US" dirty="0" smtClean="0"/>
              <a:t>resources from </a:t>
            </a:r>
            <a:r>
              <a:rPr lang="en-US" dirty="0"/>
              <a:t>one or more of the deadlocked processes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B0BE-56D5-403F-909B-3C8892C1F10B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dirty="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liminate </a:t>
            </a:r>
            <a:r>
              <a:rPr lang="en-US" sz="2400" dirty="0"/>
              <a:t>deadlocks by aborting </a:t>
            </a:r>
            <a:r>
              <a:rPr lang="en-US" sz="2400" dirty="0" smtClean="0"/>
              <a:t>processes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system reclaims all resources allocated to the </a:t>
            </a:r>
            <a:r>
              <a:rPr lang="en-US" sz="2400" dirty="0" smtClean="0"/>
              <a:t>terminated processes.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2 Methods-</a:t>
            </a:r>
          </a:p>
          <a:p>
            <a:pPr lvl="1"/>
            <a:r>
              <a:rPr lang="en-US" altLang="en-US" sz="2400" dirty="0" smtClean="0">
                <a:solidFill>
                  <a:srgbClr val="00B0F0"/>
                </a:solidFill>
              </a:rPr>
              <a:t>Abort all deadlocked processes</a:t>
            </a:r>
            <a:br>
              <a:rPr lang="en-US" altLang="en-US" sz="2400" dirty="0" smtClean="0">
                <a:solidFill>
                  <a:srgbClr val="00B0F0"/>
                </a:solidFill>
              </a:rPr>
            </a:br>
            <a:r>
              <a:rPr lang="en-US" altLang="en-US" sz="2400" dirty="0" smtClean="0">
                <a:solidFill>
                  <a:srgbClr val="00B0F0"/>
                </a:solidFill>
              </a:rPr>
              <a:t>	</a:t>
            </a:r>
          </a:p>
          <a:p>
            <a:pPr lvl="1"/>
            <a:r>
              <a:rPr lang="en-US" altLang="en-US" sz="2400" dirty="0" smtClean="0">
                <a:solidFill>
                  <a:srgbClr val="00B0F0"/>
                </a:solidFill>
              </a:rPr>
              <a:t>Abort one process at a time until the deadlock cycle is eliminated</a:t>
            </a:r>
            <a:br>
              <a:rPr lang="en-US" altLang="en-US" sz="2400" dirty="0" smtClean="0">
                <a:solidFill>
                  <a:srgbClr val="00B0F0"/>
                </a:solidFill>
              </a:rPr>
            </a:br>
            <a:endParaRPr lang="en-US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3BB5-62D4-42A0-8C94-750E0371FD4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Abort </a:t>
            </a:r>
            <a:r>
              <a:rPr lang="en-US" sz="2400" dirty="0"/>
              <a:t>all deadlocked </a:t>
            </a:r>
            <a:r>
              <a:rPr lang="en-US" sz="2400" dirty="0" smtClean="0"/>
              <a:t>processes</a:t>
            </a:r>
          </a:p>
          <a:p>
            <a:pPr lvl="1"/>
            <a:r>
              <a:rPr lang="en-US" sz="2400" dirty="0" smtClean="0"/>
              <a:t>Breaks the deadlock </a:t>
            </a:r>
            <a:r>
              <a:rPr lang="en-US" sz="2400" dirty="0"/>
              <a:t>cycle, but </a:t>
            </a:r>
            <a:r>
              <a:rPr lang="en-US" sz="2400" b="1" dirty="0">
                <a:solidFill>
                  <a:srgbClr val="0070C0"/>
                </a:solidFill>
              </a:rPr>
              <a:t>at great expense;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deadlocked processes </a:t>
            </a:r>
            <a:r>
              <a:rPr lang="en-US" sz="2400" b="1" dirty="0">
                <a:solidFill>
                  <a:srgbClr val="0070C0"/>
                </a:solidFill>
              </a:rPr>
              <a:t>may </a:t>
            </a:r>
            <a:r>
              <a:rPr lang="en-US" sz="2400" b="1" dirty="0" smtClean="0">
                <a:solidFill>
                  <a:srgbClr val="0070C0"/>
                </a:solidFill>
              </a:rPr>
              <a:t>have computed </a:t>
            </a:r>
            <a:r>
              <a:rPr lang="en-US" sz="2400" b="1" dirty="0">
                <a:solidFill>
                  <a:srgbClr val="0070C0"/>
                </a:solidFill>
              </a:rPr>
              <a:t>for a long time,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results of these partial </a:t>
            </a:r>
            <a:r>
              <a:rPr lang="en-US" sz="2400" dirty="0" smtClean="0"/>
              <a:t>computations must </a:t>
            </a:r>
            <a:r>
              <a:rPr lang="en-US" sz="2400" dirty="0"/>
              <a:t>be discarded and probably will have </a:t>
            </a:r>
            <a:r>
              <a:rPr lang="en-US" sz="2400" b="1" dirty="0">
                <a:solidFill>
                  <a:srgbClr val="0070C0"/>
                </a:solidFill>
              </a:rPr>
              <a:t>to be recomputed later</a:t>
            </a:r>
            <a:r>
              <a:rPr lang="en-US" sz="2400" b="1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F34-E2AE-47ED-8AC8-7CA3C707A81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solidFill>
                  <a:srgbClr val="3366FF"/>
                </a:solidFill>
              </a:rPr>
              <a:t>Mutual exclusion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Only one process at a time can use a resource</a:t>
            </a:r>
          </a:p>
          <a:p>
            <a:r>
              <a:rPr lang="en-US" altLang="en-US" sz="2400" dirty="0" smtClean="0"/>
              <a:t>If another process requests that resource, the requesting process must be delayed until the resource has been released</a:t>
            </a:r>
            <a:endParaRPr lang="en-US" altLang="en-US" sz="500" dirty="0" smtClean="0"/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3366FF"/>
                </a:solidFill>
              </a:rPr>
              <a:t>Hold and wait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A process holding at least one resource is waiting to acquire additional resources held by other processes</a:t>
            </a:r>
            <a:endParaRPr lang="en-US" altLang="en-US" sz="500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104933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Deadlock can arise if four 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265-D40B-43A1-BC58-578E9908DB2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Abort one process at a time until the deadlock cycle is eliminated. </a:t>
            </a:r>
          </a:p>
          <a:p>
            <a:pPr lvl="1"/>
            <a:r>
              <a:rPr lang="en-US" sz="2400" dirty="0" smtClean="0"/>
              <a:t>Incurs </a:t>
            </a:r>
            <a:r>
              <a:rPr lang="en-US" sz="2400" b="1" dirty="0" smtClean="0">
                <a:solidFill>
                  <a:srgbClr val="0070C0"/>
                </a:solidFill>
              </a:rPr>
              <a:t>considerable overhead</a:t>
            </a:r>
            <a:r>
              <a:rPr lang="en-US" sz="2400" dirty="0" smtClean="0"/>
              <a:t>, since </a:t>
            </a:r>
            <a:r>
              <a:rPr lang="en-US" sz="2400" b="1" dirty="0" smtClean="0">
                <a:solidFill>
                  <a:srgbClr val="0070C0"/>
                </a:solidFill>
              </a:rPr>
              <a:t>after each process is aborted, 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Deadlock-detection algorithm must be invoked </a:t>
            </a:r>
            <a:r>
              <a:rPr lang="en-US" sz="2400" dirty="0" smtClean="0"/>
              <a:t>to determine whether any processes are still deadlocked.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8E74-B1C0-4F18-A271-DF413C19EF0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Examples-</a:t>
            </a:r>
          </a:p>
          <a:p>
            <a:r>
              <a:rPr lang="en-US" sz="2400" dirty="0" smtClean="0"/>
              <a:t>Aborting </a:t>
            </a:r>
            <a:r>
              <a:rPr lang="en-US" sz="2400" dirty="0"/>
              <a:t>a process may not be easy.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the process was in the midst </a:t>
            </a:r>
            <a:r>
              <a:rPr lang="en-US" sz="2400" dirty="0" smtClean="0"/>
              <a:t>of updating </a:t>
            </a:r>
            <a:r>
              <a:rPr lang="en-US" sz="2400" dirty="0"/>
              <a:t>a file, terminating it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leave that </a:t>
            </a:r>
            <a:r>
              <a:rPr lang="en-US" sz="2400" b="1" dirty="0">
                <a:solidFill>
                  <a:srgbClr val="0070C0"/>
                </a:solidFill>
              </a:rPr>
              <a:t>file in an incorrect state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the process was in the midst of printing data on a printer,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system </a:t>
            </a:r>
            <a:r>
              <a:rPr lang="en-US" sz="2400" b="1" dirty="0" smtClean="0">
                <a:solidFill>
                  <a:srgbClr val="0070C0"/>
                </a:solidFill>
              </a:rPr>
              <a:t>must reset </a:t>
            </a:r>
            <a:r>
              <a:rPr lang="en-US" sz="2400" b="1" dirty="0">
                <a:solidFill>
                  <a:srgbClr val="0070C0"/>
                </a:solidFill>
              </a:rPr>
              <a:t>the printer </a:t>
            </a:r>
            <a:r>
              <a:rPr lang="en-US" sz="2400" dirty="0"/>
              <a:t>to a correct state before printing the next job.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CF0-0615-457F-8B6B-D501F07ADBC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Abort </a:t>
            </a:r>
            <a:r>
              <a:rPr lang="en-US" sz="2400" dirty="0"/>
              <a:t>those processes whose termination will </a:t>
            </a:r>
            <a:r>
              <a:rPr lang="en-US" sz="2400" b="1" dirty="0" smtClean="0">
                <a:solidFill>
                  <a:srgbClr val="0070C0"/>
                </a:solidFill>
              </a:rPr>
              <a:t>incur the minimum cost.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/>
              <a:t>In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which order </a:t>
            </a:r>
            <a:r>
              <a:rPr lang="en-US" altLang="en-US" sz="2400" dirty="0" smtClean="0"/>
              <a:t>should we choose to abort?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E709-D6A1-4C66-8CAE-3998E8833215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/>
              <a:t>factors may affect </a:t>
            </a:r>
            <a:r>
              <a:rPr lang="en-US" sz="2400" dirty="0" smtClean="0"/>
              <a:t>-</a:t>
            </a:r>
            <a:endParaRPr lang="en-US" altLang="en-US" sz="24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Priority </a:t>
            </a:r>
            <a:r>
              <a:rPr lang="en-US" altLang="en-US" sz="2000" dirty="0" smtClean="0"/>
              <a:t>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How long process has computed, and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Is process interactive or batch?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9509-46A5-48D6-A4D5-19A4686E54A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827962" cy="4483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Successively preempt some </a:t>
            </a:r>
            <a:r>
              <a:rPr lang="en-US" sz="2400" dirty="0"/>
              <a:t>resources from processes </a:t>
            </a:r>
            <a:endParaRPr lang="en-US" sz="2400" dirty="0" smtClean="0"/>
          </a:p>
          <a:p>
            <a:r>
              <a:rPr lang="en-US" sz="2400" dirty="0" smtClean="0"/>
              <a:t>Give </a:t>
            </a:r>
            <a:r>
              <a:rPr lang="en-US" sz="2400" dirty="0"/>
              <a:t>these resources to other processes </a:t>
            </a:r>
            <a:r>
              <a:rPr lang="en-US" sz="2400" dirty="0" smtClean="0"/>
              <a:t>until the </a:t>
            </a:r>
            <a:r>
              <a:rPr lang="en-US" sz="2400" dirty="0"/>
              <a:t>deadlock cycle is broken.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preemption is </a:t>
            </a:r>
            <a:r>
              <a:rPr lang="en-US" sz="2400" dirty="0" smtClean="0"/>
              <a:t>used, 3 </a:t>
            </a:r>
            <a:r>
              <a:rPr lang="en-US" sz="2400" dirty="0"/>
              <a:t>issues need </a:t>
            </a:r>
            <a:r>
              <a:rPr lang="en-US" sz="2400" dirty="0" smtClean="0"/>
              <a:t>to be </a:t>
            </a:r>
            <a:r>
              <a:rPr lang="en-US" sz="2400" dirty="0"/>
              <a:t>addressed</a:t>
            </a:r>
            <a:r>
              <a:rPr lang="en-US" sz="2400" dirty="0" smtClean="0"/>
              <a:t>:</a:t>
            </a:r>
          </a:p>
          <a:p>
            <a:pPr lvl="1"/>
            <a:r>
              <a:rPr lang="en-US" altLang="en-US" sz="2400" b="1" dirty="0" smtClean="0"/>
              <a:t>Selecting a victim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400" b="1" dirty="0" smtClean="0"/>
              <a:t>Starvation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080-69E7-4438-96BC-AA74B1CB02F6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Selecting a victim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Which resources and Which Processes are to be pre-empted</a:t>
            </a:r>
          </a:p>
          <a:p>
            <a:pPr lvl="1"/>
            <a:r>
              <a:rPr lang="en-US" sz="2400" dirty="0" smtClean="0"/>
              <a:t>determine </a:t>
            </a:r>
            <a:r>
              <a:rPr lang="en-US" sz="2400" dirty="0"/>
              <a:t>the order </a:t>
            </a:r>
            <a:r>
              <a:rPr lang="en-US" sz="2400" dirty="0" smtClean="0"/>
              <a:t>of preemption </a:t>
            </a:r>
            <a:r>
              <a:rPr lang="en-US" sz="2400" dirty="0"/>
              <a:t>to minimize cost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Cost factors </a:t>
            </a:r>
            <a:endParaRPr lang="en-US" sz="2400" dirty="0" smtClean="0"/>
          </a:p>
          <a:p>
            <a:pPr lvl="2"/>
            <a:r>
              <a:rPr lang="en-US" dirty="0" smtClean="0"/>
              <a:t>as </a:t>
            </a:r>
            <a:r>
              <a:rPr lang="en-US" dirty="0"/>
              <a:t>the number of resources a deadlocked process is holding </a:t>
            </a:r>
          </a:p>
          <a:p>
            <a:pPr lvl="2"/>
            <a:r>
              <a:rPr lang="en-US" dirty="0" smtClean="0"/>
              <a:t>Amount </a:t>
            </a:r>
            <a:r>
              <a:rPr lang="en-US" dirty="0"/>
              <a:t>of time the process has </a:t>
            </a:r>
            <a:r>
              <a:rPr lang="en-US" dirty="0" smtClean="0"/>
              <a:t>so </a:t>
            </a:r>
            <a:r>
              <a:rPr lang="en-US" dirty="0"/>
              <a:t>far consumed during its </a:t>
            </a:r>
            <a:r>
              <a:rPr lang="en-US" dirty="0" smtClean="0"/>
              <a:t>execution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– return to some safe state, restart </a:t>
            </a:r>
            <a:r>
              <a:rPr lang="en-US" altLang="en-US" sz="2400" smtClean="0"/>
              <a:t>process from </a:t>
            </a:r>
            <a:r>
              <a:rPr lang="en-US" altLang="en-US" sz="2400" dirty="0" smtClean="0"/>
              <a:t>that state</a:t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– </a:t>
            </a:r>
          </a:p>
          <a:p>
            <a:r>
              <a:rPr lang="en-IN" sz="2400" dirty="0"/>
              <a:t>If we </a:t>
            </a:r>
            <a:r>
              <a:rPr lang="en-IN" sz="2400" dirty="0" smtClean="0"/>
              <a:t>pre-empt </a:t>
            </a:r>
            <a:r>
              <a:rPr lang="en-IN" sz="2400" dirty="0"/>
              <a:t>a resource from a </a:t>
            </a:r>
            <a:r>
              <a:rPr lang="en-IN" sz="2400" dirty="0" smtClean="0"/>
              <a:t>process</a:t>
            </a:r>
          </a:p>
          <a:p>
            <a:r>
              <a:rPr lang="en-IN" sz="2400" dirty="0" smtClean="0"/>
              <a:t>Clearly</a:t>
            </a:r>
            <a:r>
              <a:rPr lang="en-IN" sz="2400" dirty="0"/>
              <a:t>, it cannot </a:t>
            </a:r>
            <a:r>
              <a:rPr lang="en-IN" sz="2400" dirty="0" smtClean="0"/>
              <a:t>continue </a:t>
            </a:r>
            <a:r>
              <a:rPr lang="en-IN" sz="2400" dirty="0"/>
              <a:t>with its normal execution; </a:t>
            </a:r>
            <a:endParaRPr lang="en-IN" sz="2400" dirty="0" smtClean="0"/>
          </a:p>
          <a:p>
            <a:r>
              <a:rPr lang="en-IN" sz="2400" dirty="0" smtClean="0"/>
              <a:t>It is </a:t>
            </a:r>
            <a:r>
              <a:rPr lang="en-IN" sz="2400" dirty="0"/>
              <a:t>missing some needed resource. 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What </a:t>
            </a:r>
            <a:r>
              <a:rPr lang="en-IN" sz="2400" b="1" dirty="0"/>
              <a:t>should be done with that process? 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must roll back the process to </a:t>
            </a:r>
            <a:r>
              <a:rPr lang="en-IN" sz="2400" dirty="0" smtClean="0"/>
              <a:t>some safe </a:t>
            </a:r>
            <a:r>
              <a:rPr lang="en-IN" sz="2400" dirty="0"/>
              <a:t>state and restart it from that state</a:t>
            </a:r>
            <a:r>
              <a:rPr lang="en-IN" sz="24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Safe State-</a:t>
            </a:r>
            <a:endParaRPr lang="en-US" altLang="en-US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difficult to determine what a safe state is, </a:t>
            </a:r>
            <a:endParaRPr lang="en-IN" sz="2400" dirty="0" smtClean="0"/>
          </a:p>
          <a:p>
            <a:r>
              <a:rPr lang="en-IN" sz="2400" dirty="0" smtClean="0"/>
              <a:t>The simplest </a:t>
            </a:r>
            <a:r>
              <a:rPr lang="en-IN" sz="2400" dirty="0"/>
              <a:t>solution is a total rollback: abort the process and then </a:t>
            </a:r>
            <a:r>
              <a:rPr lang="en-IN" sz="2400" dirty="0" smtClean="0"/>
              <a:t>restart it.</a:t>
            </a:r>
          </a:p>
          <a:p>
            <a:r>
              <a:rPr lang="en-IN" sz="2400" dirty="0"/>
              <a:t>Although it is more effective to roll back the process only as far </a:t>
            </a:r>
            <a:r>
              <a:rPr lang="en-IN" sz="2400" dirty="0" smtClean="0"/>
              <a:t>as necessary </a:t>
            </a:r>
            <a:r>
              <a:rPr lang="en-IN" sz="2400" dirty="0"/>
              <a:t>to break the deadlock, this method requires the system to </a:t>
            </a:r>
            <a:r>
              <a:rPr lang="en-IN" sz="2400" dirty="0" smtClean="0"/>
              <a:t>keep more </a:t>
            </a:r>
            <a:r>
              <a:rPr lang="en-IN" sz="2400" dirty="0"/>
              <a:t>information about the state of all running processes.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Starvation</a:t>
            </a:r>
            <a:r>
              <a:rPr lang="en-US" altLang="en-US" sz="2400" dirty="0" smtClean="0"/>
              <a:t> –  </a:t>
            </a:r>
          </a:p>
          <a:p>
            <a:r>
              <a:rPr lang="en-US" altLang="en-US" sz="2400" b="1" dirty="0" smtClean="0">
                <a:solidFill>
                  <a:srgbClr val="0070C0"/>
                </a:solidFill>
              </a:rPr>
              <a:t>Same process may always be picked as victim,</a:t>
            </a:r>
          </a:p>
          <a:p>
            <a:r>
              <a:rPr lang="en-IN" sz="2400" dirty="0"/>
              <a:t>H</a:t>
            </a:r>
            <a:r>
              <a:rPr lang="en-IN" sz="2400" dirty="0" smtClean="0"/>
              <a:t>ow </a:t>
            </a:r>
            <a:r>
              <a:rPr lang="en-IN" sz="2400" dirty="0"/>
              <a:t>can we guarantee that resources will not always be </a:t>
            </a:r>
            <a:r>
              <a:rPr lang="en-IN" sz="2400" dirty="0" smtClean="0"/>
              <a:t>pre-empted from the </a:t>
            </a:r>
            <a:r>
              <a:rPr lang="en-IN" sz="2400" dirty="0"/>
              <a:t>same process?</a:t>
            </a:r>
            <a:r>
              <a:rPr lang="en-US" altLang="en-US" sz="2400" dirty="0" smtClean="0"/>
              <a:t> </a:t>
            </a:r>
          </a:p>
          <a:p>
            <a:r>
              <a:rPr lang="en-IN" sz="2400" dirty="0" smtClean="0"/>
              <a:t>Ensure that a process can be picked as a victim" only a (small) finite number </a:t>
            </a:r>
            <a:r>
              <a:rPr lang="en-IN" sz="2400" dirty="0"/>
              <a:t>of </a:t>
            </a:r>
            <a:r>
              <a:rPr lang="en-IN" sz="2400" dirty="0" smtClean="0"/>
              <a:t>times</a:t>
            </a:r>
          </a:p>
          <a:p>
            <a:r>
              <a:rPr lang="en-US" altLang="en-US" sz="2400" b="1" dirty="0" smtClean="0">
                <a:solidFill>
                  <a:srgbClr val="0070C0"/>
                </a:solidFill>
              </a:rPr>
              <a:t>Include number of rollback in cost factor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No preemption</a:t>
            </a:r>
            <a:endParaRPr lang="en-US" altLang="en-US" dirty="0" smtClean="0"/>
          </a:p>
          <a:p>
            <a:r>
              <a:rPr lang="en-US" altLang="en-US" dirty="0" smtClean="0"/>
              <a:t>Resources cannot be preempted</a:t>
            </a:r>
          </a:p>
          <a:p>
            <a:r>
              <a:rPr lang="en-US" altLang="en-US" dirty="0" smtClean="0"/>
              <a:t>A resource can be released only voluntarily by the process holding it, after that process has completed its task</a:t>
            </a:r>
            <a:endParaRPr lang="en-US" altLang="en-US" sz="800" dirty="0" smtClean="0"/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Circular wait</a:t>
            </a:r>
            <a:endParaRPr lang="en-US" altLang="en-US" b="1" dirty="0"/>
          </a:p>
          <a:p>
            <a:r>
              <a:rPr lang="en-US" altLang="en-US" dirty="0" smtClean="0"/>
              <a:t>There exists a set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} of waiting processes such that </a:t>
            </a:r>
          </a:p>
          <a:p>
            <a:r>
              <a:rPr lang="en-US" altLang="en-US" i="1" dirty="0" smtClean="0"/>
              <a:t>P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</a:p>
          <a:p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</a:p>
          <a:p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baseline="-25000" dirty="0" smtClean="0"/>
              <a:t>–1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, </a:t>
            </a:r>
            <a:endParaRPr lang="en-US" altLang="en-US" dirty="0"/>
          </a:p>
          <a:p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104933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Deadlock can arise if four 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DAB2-ABC6-4E1C-A5B2-DC175DB2E01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with Mutex Locks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41413"/>
            <a:ext cx="7742238" cy="5084762"/>
          </a:xfrm>
        </p:spPr>
        <p:txBody>
          <a:bodyPr/>
          <a:lstStyle/>
          <a:p>
            <a:r>
              <a:rPr lang="en-US" altLang="en-US" dirty="0" smtClean="0"/>
              <a:t>Deadlocks can occur via system calls, locking,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9951-C5F4-4DA7-92BA-0018E2335FF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557338"/>
            <a:ext cx="6808788" cy="40195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 is partitioned into two types: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}, </a:t>
            </a:r>
          </a:p>
          <a:p>
            <a:pPr lvl="1"/>
            <a:r>
              <a:rPr lang="en-US" altLang="en-US" dirty="0" smtClean="0"/>
              <a:t>the set consisting of all the processes in the system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r>
              <a:rPr lang="en-US" altLang="en-US" i="1" dirty="0" smtClean="0"/>
              <a:t>R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m</a:t>
            </a:r>
            <a:r>
              <a:rPr lang="en-US" altLang="en-US" dirty="0" smtClean="0"/>
              <a:t>}, </a:t>
            </a:r>
          </a:p>
          <a:p>
            <a:pPr lvl="1"/>
            <a:r>
              <a:rPr lang="en-US" altLang="en-US" dirty="0" smtClean="0"/>
              <a:t>the set consisting of all resource types in the system</a:t>
            </a:r>
          </a:p>
          <a:p>
            <a:pPr lvl="1"/>
            <a:endParaRPr lang="en-US" altLang="en-US" sz="9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325" y="1035050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itchFamily="-84" charset="0"/>
              </a:rPr>
              <a:t>A set of vertices </a:t>
            </a:r>
            <a:r>
              <a:rPr lang="en-US" altLang="en-US" sz="2000" i="1">
                <a:latin typeface="Helvetica" pitchFamily="-84" charset="0"/>
              </a:rPr>
              <a:t>V</a:t>
            </a:r>
            <a:r>
              <a:rPr lang="en-US" altLang="en-US" sz="2000">
                <a:latin typeface="Helvetica" pitchFamily="-84" charset="0"/>
              </a:rPr>
              <a:t> and a set of edges </a:t>
            </a:r>
            <a:r>
              <a:rPr lang="en-US" altLang="en-US" sz="2000" i="1">
                <a:latin typeface="Helvetica" pitchFamily="-84" charset="0"/>
              </a:rPr>
              <a:t>E</a:t>
            </a:r>
            <a:r>
              <a:rPr lang="en-US" altLang="en-US" sz="2000">
                <a:latin typeface="Helvetica" pitchFamily="-84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D5E3-1793-4174-B6FA-FA8F092998B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557338"/>
            <a:ext cx="6808788" cy="401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</a:t>
            </a:r>
          </a:p>
          <a:p>
            <a:r>
              <a:rPr lang="en-US" altLang="en-US" dirty="0" smtClean="0"/>
              <a:t>directed edge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endParaRPr lang="en-US" altLang="en-US" i="1" baseline="-25000" dirty="0" smtClean="0">
              <a:sym typeface="Symbol" pitchFamily="18" charset="2"/>
            </a:endParaRPr>
          </a:p>
          <a:p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i="1" dirty="0" smtClean="0"/>
              <a:t>Process </a:t>
            </a:r>
            <a:r>
              <a:rPr lang="en-US" altLang="en-US" dirty="0" smtClean="0">
                <a:sym typeface="Symbol" pitchFamily="18" charset="2"/>
              </a:rPr>
              <a:t>requested an instance </a:t>
            </a:r>
            <a:r>
              <a:rPr lang="en-US" altLang="en-US" dirty="0">
                <a:sym typeface="Symbol" pitchFamily="18" charset="2"/>
              </a:rPr>
              <a:t>of </a:t>
            </a:r>
            <a:r>
              <a:rPr lang="en-US" altLang="en-US" dirty="0" smtClean="0">
                <a:sym typeface="Symbol" pitchFamily="18" charset="2"/>
              </a:rPr>
              <a:t>Resource type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i="1" baseline="-25000" dirty="0" smtClean="0">
                <a:sym typeface="Symbol" pitchFamily="18" charset="2"/>
              </a:rPr>
              <a:t> </a:t>
            </a:r>
          </a:p>
          <a:p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is currently waiting for that resource</a:t>
            </a:r>
            <a:endParaRPr lang="en-US" altLang="en-US" i="1" baseline="-25000" dirty="0">
              <a:sym typeface="Symbol" pitchFamily="18" charset="2"/>
            </a:endParaRPr>
          </a:p>
          <a:p>
            <a:endParaRPr lang="en-US" altLang="en-US" i="1" baseline="-25000" dirty="0" smtClean="0">
              <a:sym typeface="Symbol" pitchFamily="18" charset="2"/>
            </a:endParaRPr>
          </a:p>
          <a:p>
            <a:endParaRPr lang="en-US" altLang="en-US" sz="800" i="1" baseline="-250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/>
              <a:t>– </a:t>
            </a:r>
          </a:p>
          <a:p>
            <a:r>
              <a:rPr lang="en-US" altLang="en-US" dirty="0" smtClean="0"/>
              <a:t>directed edge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i="1" baseline="-25000" dirty="0" smtClean="0">
                <a:sym typeface="Symbol" pitchFamily="18" charset="2"/>
              </a:rPr>
              <a:t>i</a:t>
            </a:r>
          </a:p>
          <a:p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i="1" dirty="0" smtClean="0"/>
              <a:t>Resource has been allocated to Process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i="1" baseline="-25000" dirty="0" smtClean="0">
                <a:sym typeface="Symbol" pitchFamily="18" charset="2"/>
              </a:rPr>
              <a:t>i</a:t>
            </a:r>
            <a:endParaRPr lang="en-US" altLang="en-US" i="1" baseline="-25000" dirty="0">
              <a:sym typeface="Symbol" pitchFamily="18" charset="2"/>
            </a:endParaRPr>
          </a:p>
          <a:p>
            <a:endParaRPr lang="en-US" altLang="en-US" i="1" baseline="-25000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325" y="1035050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itchFamily="-84" charset="0"/>
              </a:rPr>
              <a:t>A set of vertices </a:t>
            </a:r>
            <a:r>
              <a:rPr lang="en-US" altLang="en-US" sz="2000" i="1">
                <a:latin typeface="Helvetica" pitchFamily="-84" charset="0"/>
              </a:rPr>
              <a:t>V</a:t>
            </a:r>
            <a:r>
              <a:rPr lang="en-US" altLang="en-US" sz="2000">
                <a:latin typeface="Helvetica" pitchFamily="-84" charset="0"/>
              </a:rPr>
              <a:t> and a set of edges </a:t>
            </a:r>
            <a:r>
              <a:rPr lang="en-US" altLang="en-US" sz="2000" i="1">
                <a:latin typeface="Helvetica" pitchFamily="-84" charset="0"/>
              </a:rPr>
              <a:t>E</a:t>
            </a:r>
            <a:r>
              <a:rPr lang="en-US" altLang="en-US" sz="2000">
                <a:latin typeface="Helvetica" pitchFamily="-84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EBB-07FB-4CF0-BE44-CC9A02533F96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259556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Process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Resource Type with 4 instances-</a:t>
            </a:r>
          </a:p>
          <a:p>
            <a:pPr lvl="1"/>
            <a:r>
              <a:rPr lang="en-US" altLang="en-US" sz="2400" dirty="0" smtClean="0"/>
              <a:t>Resource may have more than 1 instance</a:t>
            </a:r>
          </a:p>
          <a:p>
            <a:pPr lvl="1"/>
            <a:r>
              <a:rPr lang="en-US" altLang="en-US" sz="2400" dirty="0" smtClean="0"/>
              <a:t>Each such instance is a dot within the square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117850" y="1158876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60463" y="19812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6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7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2B9C-5F5F-4327-9FB2-0B8415D96D03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4530725"/>
          </a:xfrm>
        </p:spPr>
        <p:txBody>
          <a:bodyPr>
            <a:normAutofit/>
          </a:bodyPr>
          <a:lstStyle/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requests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400" i="1" dirty="0" smtClean="0"/>
              <a:t>Request edge points only to the square 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is holding an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400" i="1" dirty="0" smtClean="0"/>
              <a:t>Assignment edge also designates one of the dots in the square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76675" y="41910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itchFamily="-84" charset="0"/>
              </a:rPr>
              <a:t>P</a:t>
            </a:r>
            <a:r>
              <a:rPr lang="en-US" altLang="en-US" i="1" baseline="-25000" dirty="0">
                <a:latin typeface="Helvetica" pitchFamily="-84" charset="0"/>
              </a:rPr>
              <a:t>i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60800" y="21336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itchFamily="-84" charset="0"/>
              </a:rPr>
              <a:t>P</a:t>
            </a:r>
            <a:r>
              <a:rPr lang="en-US" altLang="en-US" i="1" baseline="-25000">
                <a:latin typeface="Helvetica" pitchFamily="-84" charset="0"/>
              </a:rPr>
              <a:t>i</a:t>
            </a:r>
            <a:endParaRPr lang="en-US" altLang="en-US" i="1">
              <a:latin typeface="Helvetica" pitchFamily="-8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21971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4365625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752975" y="2614613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70425" y="42545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52" name="Line 27"/>
          <p:cNvSpPr>
            <a:spLocks noChangeShapeType="1"/>
          </p:cNvSpPr>
          <p:nvPr/>
        </p:nvSpPr>
        <p:spPr bwMode="auto">
          <a:xfrm flipH="1">
            <a:off x="4343400" y="44005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721225" y="4643437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2B9C-5F5F-4327-9FB2-0B8415D96D03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4530725"/>
          </a:xfrm>
        </p:spPr>
        <p:txBody>
          <a:bodyPr>
            <a:normAutofit/>
          </a:bodyPr>
          <a:lstStyle/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requests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000" i="1" dirty="0" smtClean="0"/>
              <a:t>When process requests , the request edge is inserted in the graph</a:t>
            </a:r>
          </a:p>
          <a:p>
            <a:pPr lvl="1"/>
            <a:r>
              <a:rPr lang="en-US" altLang="en-US" sz="2000" i="1" dirty="0" smtClean="0"/>
              <a:t>When request is granted, </a:t>
            </a:r>
            <a:r>
              <a:rPr lang="en-US" altLang="en-US" sz="2000" i="1" dirty="0"/>
              <a:t>request edge is transformed to assignment edge the </a:t>
            </a:r>
            <a:r>
              <a:rPr lang="en-US" altLang="en-US" sz="2000" i="1" dirty="0" smtClean="0"/>
              <a:t>resource</a:t>
            </a:r>
          </a:p>
          <a:p>
            <a:pPr lvl="1"/>
            <a:r>
              <a:rPr lang="en-US" altLang="en-US" sz="2000" i="1" dirty="0" smtClean="0"/>
              <a:t>When Resource not needed, assignment edge is deleted</a:t>
            </a:r>
          </a:p>
          <a:p>
            <a:pPr lvl="1"/>
            <a:endParaRPr lang="en-US" altLang="en-US" sz="2400" dirty="0" smtClean="0"/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76675" y="5316538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itchFamily="-84" charset="0"/>
              </a:rPr>
              <a:t>P</a:t>
            </a:r>
            <a:r>
              <a:rPr lang="en-US" altLang="en-US" i="1" baseline="-25000">
                <a:latin typeface="Helvetica" pitchFamily="-84" charset="0"/>
              </a:rPr>
              <a:t>i</a:t>
            </a:r>
            <a:endParaRPr lang="en-US" altLang="en-US">
              <a:latin typeface="Helvetica" pitchFamily="-8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60800" y="3914775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itchFamily="-84" charset="0"/>
              </a:rPr>
              <a:t>P</a:t>
            </a:r>
            <a:r>
              <a:rPr lang="en-US" altLang="en-US" i="1" baseline="-25000" dirty="0">
                <a:latin typeface="Helvetica" pitchFamily="-84" charset="0"/>
              </a:rPr>
              <a:t>i</a:t>
            </a:r>
            <a:endParaRPr lang="en-US" altLang="en-US" i="1" dirty="0">
              <a:latin typeface="Helvetica" pitchFamily="-8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3978275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4365625" y="418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752975" y="439578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70425" y="5380038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52" name="Line 27"/>
          <p:cNvSpPr>
            <a:spLocks noChangeShapeType="1"/>
          </p:cNvSpPr>
          <p:nvPr/>
        </p:nvSpPr>
        <p:spPr bwMode="auto">
          <a:xfrm flipH="1">
            <a:off x="4343400" y="552608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721225" y="57689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4A4-9498-440C-9B9C-830C6BDA4F2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118350" cy="4500562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To develop a description of deadlocks, </a:t>
            </a:r>
          </a:p>
          <a:p>
            <a:pPr lvl="1"/>
            <a:r>
              <a:rPr lang="en-US" altLang="en-US" sz="2400" dirty="0" smtClean="0"/>
              <a:t>which prevent sets of concurrent processes from completing their tasks</a:t>
            </a:r>
          </a:p>
          <a:p>
            <a:r>
              <a:rPr lang="en-US" altLang="en-US" sz="2800" dirty="0" smtClean="0"/>
              <a:t>To present a number of different methods for</a:t>
            </a:r>
          </a:p>
          <a:p>
            <a:pPr lvl="1"/>
            <a:r>
              <a:rPr lang="en-US" altLang="en-US" sz="2400" dirty="0" smtClean="0"/>
              <a:t> preventing or </a:t>
            </a:r>
          </a:p>
          <a:p>
            <a:pPr lvl="1"/>
            <a:r>
              <a:rPr lang="en-US" altLang="en-US" sz="2400" dirty="0" smtClean="0"/>
              <a:t>avoiding 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altLang="en-US" sz="3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803F-FBEB-4459-9DEB-5B5E6EB9B89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1143000" y="1316038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E7BB-A22F-406F-B7A8-4C906A8AF716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1143000" y="1316038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01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Sets P,R,E</a:t>
            </a:r>
          </a:p>
          <a:p>
            <a:r>
              <a:rPr lang="en-US" altLang="en-US" sz="2400" dirty="0" smtClean="0"/>
              <a:t>P={P1,P2,P3}</a:t>
            </a:r>
          </a:p>
          <a:p>
            <a:r>
              <a:rPr lang="en-US" altLang="en-US" sz="2400" dirty="0" smtClean="0"/>
              <a:t>R={R1,R2,R3}</a:t>
            </a:r>
          </a:p>
          <a:p>
            <a:pPr marL="0" indent="0">
              <a:buNone/>
            </a:pPr>
            <a:r>
              <a:rPr lang="en-US" altLang="en-US" sz="2400" dirty="0" smtClean="0"/>
              <a:t>Resource Instances</a:t>
            </a:r>
          </a:p>
          <a:p>
            <a:r>
              <a:rPr lang="en-US" altLang="en-US" sz="2400" dirty="0" smtClean="0"/>
              <a:t>R1=1 Instance</a:t>
            </a:r>
          </a:p>
          <a:p>
            <a:r>
              <a:rPr lang="en-US" altLang="en-US" sz="2400" dirty="0" smtClean="0"/>
              <a:t>R2=2 instances</a:t>
            </a:r>
          </a:p>
          <a:p>
            <a:r>
              <a:rPr lang="en-US" altLang="en-US" sz="2400" dirty="0" smtClean="0"/>
              <a:t>R3=1 instances</a:t>
            </a:r>
          </a:p>
          <a:p>
            <a:r>
              <a:rPr lang="en-US" altLang="en-US" sz="2400" dirty="0" smtClean="0"/>
              <a:t>R4=3 instances</a:t>
            </a:r>
          </a:p>
          <a:p>
            <a:pPr lvl="1"/>
            <a:endParaRPr lang="en-US" altLang="en-US" sz="7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31C7-A332-49D8-97E3-78499B60F19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81000" y="1316037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2800" y="1447800"/>
            <a:ext cx="5638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Process states:</a:t>
            </a:r>
          </a:p>
          <a:p>
            <a:r>
              <a:rPr lang="en-IN" sz="2400" dirty="0" smtClean="0"/>
              <a:t>Process </a:t>
            </a:r>
            <a:r>
              <a:rPr lang="en-IN" sz="2400" dirty="0"/>
              <a:t>P1 is holding an instance of resource type R2 and is waiting </a:t>
            </a:r>
            <a:r>
              <a:rPr lang="en-IN" sz="2400" dirty="0" smtClean="0"/>
              <a:t>for an </a:t>
            </a:r>
            <a:r>
              <a:rPr lang="en-IN" sz="2400" dirty="0"/>
              <a:t>instance of resource type R1 .</a:t>
            </a:r>
          </a:p>
          <a:p>
            <a:r>
              <a:rPr lang="en-IN" sz="2400" dirty="0" smtClean="0"/>
              <a:t>Process </a:t>
            </a:r>
            <a:r>
              <a:rPr lang="en-IN" sz="2400" dirty="0"/>
              <a:t>P2 is holding an instance of R1 and an instance of R2 and </a:t>
            </a:r>
            <a:r>
              <a:rPr lang="en-IN" sz="2400" dirty="0" smtClean="0"/>
              <a:t>is waiting </a:t>
            </a:r>
            <a:r>
              <a:rPr lang="en-IN" sz="2400" dirty="0"/>
              <a:t>for an instance of R3.</a:t>
            </a:r>
          </a:p>
          <a:p>
            <a:r>
              <a:rPr lang="en-IN" sz="2400" dirty="0" smtClean="0"/>
              <a:t>Process </a:t>
            </a:r>
            <a:r>
              <a:rPr lang="en-IN" sz="2400" i="1" dirty="0"/>
              <a:t>P3 </a:t>
            </a:r>
            <a:r>
              <a:rPr lang="en-IN" sz="2400" dirty="0"/>
              <a:t>is holding an instance of R3 </a:t>
            </a:r>
            <a:r>
              <a:rPr lang="en-IN" sz="2400" dirty="0" smtClean="0"/>
              <a:t>.</a:t>
            </a:r>
          </a:p>
          <a:p>
            <a:endParaRPr lang="en-IN" altLang="en-US" sz="2400" dirty="0"/>
          </a:p>
          <a:p>
            <a:r>
              <a:rPr lang="en-US" altLang="en-US" sz="2400" dirty="0"/>
              <a:t>E={P1-&gt;R1,P2-&gt;R3,R1-&gt;P2,</a:t>
            </a:r>
          </a:p>
          <a:p>
            <a:pPr marL="0" indent="0">
              <a:buNone/>
            </a:pPr>
            <a:r>
              <a:rPr lang="en-US" altLang="en-US" sz="2400" dirty="0"/>
              <a:t>	R2-&gt;P2,R2-&gt;P1,R3-&gt;P3}</a:t>
            </a:r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31C7-A332-49D8-97E3-78499B60F19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Facts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897812" cy="44005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If graph contains no cycles </a:t>
            </a:r>
            <a:r>
              <a:rPr lang="en-US" altLang="en-US" dirty="0" smtClean="0">
                <a:sym typeface="Symbol" pitchFamily="18" charset="2"/>
              </a:rPr>
              <a:t> no deadlock</a:t>
            </a:r>
          </a:p>
          <a:p>
            <a:r>
              <a:rPr lang="en-US" altLang="en-US" dirty="0" smtClean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Deadlock may exist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In this case, cycle is both necessary and sufficient condition for deadlock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if several instances per resource type, possibility of deadlock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In this </a:t>
            </a:r>
            <a:r>
              <a:rPr lang="en-US" altLang="en-US" dirty="0" smtClean="0">
                <a:sym typeface="Symbol" pitchFamily="18" charset="2"/>
              </a:rPr>
              <a:t>case, cycle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 smtClean="0">
                <a:sym typeface="Symbol" pitchFamily="18" charset="2"/>
              </a:rPr>
              <a:t>necessary </a:t>
            </a:r>
            <a:r>
              <a:rPr lang="en-US" altLang="en-US" smtClean="0">
                <a:sym typeface="Symbol" pitchFamily="18" charset="2"/>
              </a:rPr>
              <a:t>but not </a:t>
            </a:r>
            <a:r>
              <a:rPr lang="en-US" altLang="en-US" dirty="0" smtClean="0">
                <a:sym typeface="Symbol" pitchFamily="18" charset="2"/>
              </a:rPr>
              <a:t>sufficient condition for existence of deadlock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A18-00C4-4A89-8770-47AB09854B7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If P3 requests an instance of resource R2?</a:t>
            </a:r>
          </a:p>
          <a:p>
            <a:r>
              <a:rPr lang="en-US" altLang="en-US" sz="2400" dirty="0" smtClean="0"/>
              <a:t>Since no resource instance is free, a request edge P3-&gt;R2 is added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So, Now Two cycles exist –</a:t>
            </a:r>
          </a:p>
          <a:p>
            <a:pPr marL="0" indent="0">
              <a:buNone/>
            </a:pPr>
            <a:r>
              <a:rPr lang="en-US" altLang="en-US" sz="2000" dirty="0" smtClean="0"/>
              <a:t>P1-&gt;R1-&gt;P2-&gt;R3-&gt;P3-&gt;R2-&gt;P1</a:t>
            </a:r>
          </a:p>
          <a:p>
            <a:pPr marL="0" indent="0">
              <a:buNone/>
            </a:pPr>
            <a:r>
              <a:rPr lang="en-US" altLang="en-US" sz="2000" dirty="0" smtClean="0"/>
              <a:t>P2-&gt;R3-&gt;P3-&gt;R2-&gt;P2 </a:t>
            </a:r>
          </a:p>
          <a:p>
            <a:endParaRPr lang="en-US" altLang="en-US" sz="2000" dirty="0"/>
          </a:p>
          <a:p>
            <a:r>
              <a:rPr lang="en-US" altLang="en-US" sz="2000" dirty="0"/>
              <a:t>P1,P2,P3 are </a:t>
            </a:r>
            <a:r>
              <a:rPr lang="en-US" altLang="en-US" sz="2000" dirty="0" smtClean="0"/>
              <a:t>deadlocked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P1,P2,P3 </a:t>
            </a:r>
            <a:r>
              <a:rPr lang="en-US" altLang="en-US" sz="2000" dirty="0"/>
              <a:t>are </a:t>
            </a:r>
            <a:r>
              <a:rPr lang="en-US" altLang="en-US" sz="2000" dirty="0" smtClean="0"/>
              <a:t>deadlocked</a:t>
            </a:r>
          </a:p>
          <a:p>
            <a:r>
              <a:rPr lang="en-IN" sz="2000" dirty="0"/>
              <a:t>Process </a:t>
            </a:r>
            <a:r>
              <a:rPr lang="en-IN" sz="2000" i="1" dirty="0" smtClean="0"/>
              <a:t>P2 </a:t>
            </a:r>
            <a:r>
              <a:rPr lang="en-IN" sz="2000" dirty="0"/>
              <a:t>is waiting for the </a:t>
            </a:r>
            <a:r>
              <a:rPr lang="en-IN" sz="2000" dirty="0" smtClean="0"/>
              <a:t>resource </a:t>
            </a:r>
            <a:r>
              <a:rPr lang="en-IN" sz="2000" i="1" dirty="0" smtClean="0"/>
              <a:t>R3</a:t>
            </a:r>
            <a:r>
              <a:rPr lang="en-IN" sz="2000" i="1" dirty="0"/>
              <a:t>, </a:t>
            </a:r>
            <a:r>
              <a:rPr lang="en-IN" sz="2000" dirty="0"/>
              <a:t>which is held by process </a:t>
            </a:r>
            <a:r>
              <a:rPr lang="en-IN" sz="2000" i="1" dirty="0"/>
              <a:t>P3. </a:t>
            </a:r>
            <a:r>
              <a:rPr lang="en-IN" sz="2000" dirty="0"/>
              <a:t>Process </a:t>
            </a:r>
            <a:r>
              <a:rPr lang="en-IN" sz="2000" i="1" dirty="0"/>
              <a:t>P3 </a:t>
            </a:r>
            <a:r>
              <a:rPr lang="en-IN" sz="2000" dirty="0"/>
              <a:t>is waiting for either process </a:t>
            </a:r>
            <a:r>
              <a:rPr lang="en-IN" sz="2000" i="1" dirty="0"/>
              <a:t>P1 </a:t>
            </a:r>
            <a:r>
              <a:rPr lang="en-IN" sz="2000" dirty="0" smtClean="0"/>
              <a:t>or process </a:t>
            </a:r>
            <a:r>
              <a:rPr lang="en-IN" sz="2000" i="1" dirty="0" smtClean="0"/>
              <a:t>P2 </a:t>
            </a:r>
            <a:r>
              <a:rPr lang="en-IN" sz="2000" dirty="0"/>
              <a:t>to release resource R2. </a:t>
            </a:r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addition, process </a:t>
            </a:r>
            <a:r>
              <a:rPr lang="en-IN" sz="2000" i="1" dirty="0"/>
              <a:t>P1 </a:t>
            </a:r>
            <a:r>
              <a:rPr lang="en-IN" sz="2000" dirty="0"/>
              <a:t>is waiting for </a:t>
            </a:r>
            <a:r>
              <a:rPr lang="en-IN" sz="2000" dirty="0" smtClean="0"/>
              <a:t>process </a:t>
            </a:r>
            <a:r>
              <a:rPr lang="en-IN" sz="2000" i="1" dirty="0" smtClean="0"/>
              <a:t>P2 </a:t>
            </a:r>
            <a:r>
              <a:rPr lang="en-IN" sz="2000" dirty="0"/>
              <a:t>to release resource R1</a:t>
            </a:r>
            <a:r>
              <a:rPr lang="en-IN" sz="2000" dirty="0" smtClean="0"/>
              <a:t>.</a:t>
            </a:r>
          </a:p>
          <a:p>
            <a:r>
              <a:rPr lang="en-IN" altLang="en-US" sz="2000" dirty="0" smtClean="0"/>
              <a:t>Circular Wait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96388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Resource Allocation Graph With A Cycle But No Deadlock</a:t>
            </a: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5015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One cycle exist –</a:t>
            </a:r>
          </a:p>
          <a:p>
            <a:pPr marL="0" indent="0">
              <a:buNone/>
            </a:pPr>
            <a:r>
              <a:rPr lang="en-US" altLang="en-US" sz="2400" dirty="0" smtClean="0"/>
              <a:t>P1-&gt;R1-&gt;P3-&gt;R2-&gt;P1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Still No Deadlock</a:t>
            </a:r>
          </a:p>
          <a:p>
            <a:r>
              <a:rPr lang="en-US" altLang="en-US" sz="2400" dirty="0" smtClean="0"/>
              <a:t>?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7C78-3BFD-40CE-AE65-8C2FDE2C8D5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96388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Resource Allocation Graph With A Cycle But No Deadlock</a:t>
            </a: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5015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Still No Deadlock</a:t>
            </a:r>
          </a:p>
          <a:p>
            <a:r>
              <a:rPr lang="en-US" altLang="en-US" sz="2400" dirty="0" smtClean="0"/>
              <a:t>P4 may release its instance of resource R2, which can be allocated to P3 </a:t>
            </a:r>
          </a:p>
          <a:p>
            <a:r>
              <a:rPr lang="en-US" altLang="en-US" sz="2400" dirty="0" smtClean="0"/>
              <a:t>Thus, Breaking the cycle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7C78-3BFD-40CE-AE65-8C2FDE2C8D5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6153150" cy="482123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Ensure that the system will </a:t>
            </a:r>
            <a:r>
              <a:rPr lang="en-US" altLang="en-US" sz="2400" b="1" i="1" dirty="0" smtClean="0">
                <a:solidFill>
                  <a:srgbClr val="FF0066"/>
                </a:solidFill>
              </a:rPr>
              <a:t>never</a:t>
            </a:r>
            <a:r>
              <a:rPr lang="en-US" altLang="en-US" sz="2400" dirty="0" smtClean="0"/>
              <a:t> enter a deadlock state:</a:t>
            </a:r>
          </a:p>
          <a:p>
            <a:pPr lvl="1"/>
            <a:r>
              <a:rPr lang="en-US" altLang="en-US" sz="2400" dirty="0" smtClean="0"/>
              <a:t>Deadlock prevention</a:t>
            </a:r>
          </a:p>
          <a:p>
            <a:pPr lvl="1"/>
            <a:r>
              <a:rPr lang="en-US" altLang="en-US" sz="2400" dirty="0" smtClean="0"/>
              <a:t>Deadlock avoidance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9EC2-4955-4161-AA60-FF304D8A58C2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System consists of finite no of resources</a:t>
            </a:r>
          </a:p>
          <a:p>
            <a:pPr lvl="1"/>
            <a:r>
              <a:rPr lang="en-US" altLang="en-US" sz="2400" dirty="0" smtClean="0"/>
              <a:t>To be distributed among a number of competing processes</a:t>
            </a:r>
          </a:p>
          <a:p>
            <a:r>
              <a:rPr lang="en-US" sz="2800" dirty="0" smtClean="0"/>
              <a:t>Resources </a:t>
            </a:r>
            <a:r>
              <a:rPr lang="en-US" sz="2800" dirty="0"/>
              <a:t>are partitioned into </a:t>
            </a:r>
            <a:r>
              <a:rPr lang="en-US" sz="2800" dirty="0" smtClean="0"/>
              <a:t>several types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consisting of some number of identical instances. 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22D2-4C1D-41E7-90AA-14E10AC2EA57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7270750" cy="482123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the system does not apply either a Deadlock prevention or Deadlock avoidance, </a:t>
            </a:r>
          </a:p>
          <a:p>
            <a:pPr lvl="1"/>
            <a:r>
              <a:rPr lang="en-US" altLang="en-US" sz="2400" dirty="0" smtClean="0"/>
              <a:t>then deadlock may occur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F4E1-25B1-4B99-AFC6-150C6418CD7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7270750" cy="482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Deadlock Recovery</a:t>
            </a:r>
          </a:p>
          <a:p>
            <a:r>
              <a:rPr lang="en-US" altLang="en-US" sz="2400" dirty="0" smtClean="0"/>
              <a:t>Then Allow the system to enter a deadlock state and then recover</a:t>
            </a:r>
          </a:p>
          <a:p>
            <a:r>
              <a:rPr lang="en-US" altLang="en-US" sz="2400" dirty="0" smtClean="0"/>
              <a:t>Ignore the problem and pretend that deadlocks never occur in the system;</a:t>
            </a:r>
          </a:p>
          <a:p>
            <a:pPr lvl="1"/>
            <a:r>
              <a:rPr lang="en-US" altLang="en-US" sz="2400" dirty="0" smtClean="0"/>
              <a:t> used by most operating systems, including UNIX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F4E1-25B1-4B99-AFC6-150C6418CD7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Prevention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D069-E1BF-4F73-94EE-ADC22B1EB23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Prevent the occurrence of a deadlock</a:t>
            </a:r>
          </a:p>
          <a:p>
            <a:endParaRPr lang="en-US" sz="2400" dirty="0" smtClean="0"/>
          </a:p>
          <a:p>
            <a:r>
              <a:rPr lang="en-US" sz="2400" dirty="0" smtClean="0"/>
              <a:t>Provides </a:t>
            </a:r>
            <a:r>
              <a:rPr lang="en-US" sz="2400" dirty="0"/>
              <a:t>a set of methods for ensuring that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at </a:t>
            </a:r>
            <a:r>
              <a:rPr lang="en-US" sz="2400" b="1" dirty="0">
                <a:solidFill>
                  <a:srgbClr val="FF0000"/>
                </a:solidFill>
              </a:rPr>
              <a:t>least one of the necessary conditions cannot hold.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by constraining how </a:t>
            </a:r>
            <a:r>
              <a:rPr lang="en-US" sz="2400" b="1" dirty="0">
                <a:solidFill>
                  <a:srgbClr val="FF0000"/>
                </a:solidFill>
              </a:rPr>
              <a:t>requests for resources can be made.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5B5-F6A4-4367-B7FC-BE441C1D6BE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– </a:t>
            </a: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ME not required for sharable resources (e.g., read-only files); </a:t>
            </a:r>
          </a:p>
          <a:p>
            <a:pPr lvl="1"/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</a:t>
            </a:r>
            <a:r>
              <a:rPr lang="en-US" sz="2400" dirty="0"/>
              <a:t>If several processes attempt to open a read-only file at </a:t>
            </a:r>
            <a:r>
              <a:rPr lang="en-US" sz="2400" dirty="0" smtClean="0"/>
              <a:t>the  same </a:t>
            </a:r>
            <a:r>
              <a:rPr lang="en-US" sz="2400" dirty="0"/>
              <a:t>time, they can be granted simultaneous access to the file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E629-7EF7-4DBB-A2FB-FC17205F0167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– </a:t>
            </a: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ME must hold for non-sharable resources</a:t>
            </a:r>
          </a:p>
          <a:p>
            <a:pPr lvl="1"/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 A </a:t>
            </a:r>
            <a:r>
              <a:rPr lang="en-US" sz="2400" dirty="0" smtClean="0"/>
              <a:t>printer </a:t>
            </a:r>
            <a:r>
              <a:rPr lang="en-US" sz="2400" dirty="0"/>
              <a:t>cannot be simultaneously shared by several processes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8F26-9A48-495B-8E29-AC553D1AA9B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Hold and Wait</a:t>
            </a:r>
          </a:p>
          <a:p>
            <a:pPr lvl="1"/>
            <a:r>
              <a:rPr lang="en-US" altLang="en-US" dirty="0" smtClean="0"/>
              <a:t>Must guarantee that whenever a process </a:t>
            </a:r>
            <a:r>
              <a:rPr lang="en-US" altLang="en-US" dirty="0" smtClean="0">
                <a:solidFill>
                  <a:srgbClr val="0070C0"/>
                </a:solidFill>
              </a:rPr>
              <a:t>requests a resource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it does not hold any other resources</a:t>
            </a: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0B0C-527D-4340-8C33-3025B108191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</a:t>
            </a:r>
          </a:p>
          <a:p>
            <a:pPr lvl="1"/>
            <a:r>
              <a:rPr lang="en-US" altLang="en-US" dirty="0" smtClean="0"/>
              <a:t>Require process to request and </a:t>
            </a:r>
            <a:r>
              <a:rPr lang="en-US" altLang="en-US" dirty="0" smtClean="0">
                <a:solidFill>
                  <a:srgbClr val="0070C0"/>
                </a:solidFill>
              </a:rPr>
              <a:t>be allocated all its resources </a:t>
            </a:r>
          </a:p>
          <a:p>
            <a:pPr lvl="2"/>
            <a:r>
              <a:rPr lang="en-US" altLang="en-US" dirty="0" smtClean="0">
                <a:solidFill>
                  <a:srgbClr val="0070C0"/>
                </a:solidFill>
              </a:rPr>
              <a:t>before it begins execution, </a:t>
            </a:r>
          </a:p>
          <a:p>
            <a:pPr lvl="1"/>
            <a:r>
              <a:rPr lang="en-US" dirty="0" smtClean="0"/>
              <a:t>Implement this </a:t>
            </a:r>
            <a:r>
              <a:rPr lang="en-US" dirty="0"/>
              <a:t>provision by requiring that system calls requesting resources for a </a:t>
            </a:r>
            <a:r>
              <a:rPr lang="en-US" dirty="0" smtClean="0"/>
              <a:t>process </a:t>
            </a:r>
          </a:p>
          <a:p>
            <a:pPr lvl="2"/>
            <a:r>
              <a:rPr lang="en-US" dirty="0" smtClean="0"/>
              <a:t>precede </a:t>
            </a:r>
            <a:r>
              <a:rPr lang="en-US" dirty="0"/>
              <a:t>all other system calls.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2013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Wait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136F-CB1E-4726-A599-A1003568141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Method 2</a:t>
            </a:r>
          </a:p>
          <a:p>
            <a:pPr lvl="1"/>
            <a:r>
              <a:rPr lang="en-US" altLang="en-US" dirty="0" smtClean="0"/>
              <a:t>allow process to request resources </a:t>
            </a:r>
          </a:p>
          <a:p>
            <a:pPr lvl="2"/>
            <a:r>
              <a:rPr lang="en-US" altLang="en-US" dirty="0" smtClean="0"/>
              <a:t>only when the process has none allocated to it.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process may request some resources and use </a:t>
            </a:r>
            <a:r>
              <a:rPr lang="en-US" dirty="0" smtClean="0">
                <a:solidFill>
                  <a:srgbClr val="0070C0"/>
                </a:solidFill>
              </a:rPr>
              <a:t>them</a:t>
            </a:r>
          </a:p>
          <a:p>
            <a:pPr lvl="2"/>
            <a:r>
              <a:rPr lang="en-US" u="sng" dirty="0" smtClean="0"/>
              <a:t>Before </a:t>
            </a:r>
            <a:r>
              <a:rPr lang="en-US" u="sng" dirty="0"/>
              <a:t>it </a:t>
            </a:r>
            <a:r>
              <a:rPr lang="en-US" u="sng" dirty="0" smtClean="0"/>
              <a:t>can request </a:t>
            </a:r>
            <a:r>
              <a:rPr lang="en-US" u="sng" dirty="0"/>
              <a:t>any additional </a:t>
            </a:r>
            <a:r>
              <a:rPr lang="en-US" u="sng" dirty="0" smtClean="0"/>
              <a:t>resources</a:t>
            </a:r>
          </a:p>
          <a:p>
            <a:pPr lvl="2"/>
            <a:r>
              <a:rPr lang="en-US" u="sng" dirty="0" smtClean="0"/>
              <a:t>It </a:t>
            </a:r>
            <a:r>
              <a:rPr lang="en-US" u="sng" dirty="0"/>
              <a:t>must release all the resources </a:t>
            </a:r>
            <a:r>
              <a:rPr lang="en-US" u="sng" dirty="0" smtClean="0"/>
              <a:t>that it </a:t>
            </a:r>
            <a:r>
              <a:rPr lang="en-US" u="sng" dirty="0"/>
              <a:t>is currently allocated</a:t>
            </a:r>
            <a:r>
              <a:rPr lang="en-US" u="sng" dirty="0" smtClean="0"/>
              <a:t>.</a:t>
            </a:r>
            <a:endParaRPr lang="en-US" altLang="en-US" u="sng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2013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Wait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A558-DB01-4360-BCE9-D5E151F0352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</a:t>
            </a:r>
            <a:r>
              <a:rPr lang="en-US" dirty="0"/>
              <a:t>that </a:t>
            </a:r>
            <a:endParaRPr lang="en-US" dirty="0" smtClean="0"/>
          </a:p>
          <a:p>
            <a:pPr lvl="1"/>
            <a:r>
              <a:rPr lang="en-US" dirty="0" smtClean="0"/>
              <a:t>copies </a:t>
            </a:r>
            <a:r>
              <a:rPr lang="en-US" dirty="0"/>
              <a:t>data from a DVD drive to a file on disk, </a:t>
            </a:r>
            <a:endParaRPr lang="en-US" dirty="0" smtClean="0"/>
          </a:p>
          <a:p>
            <a:pPr lvl="1"/>
            <a:r>
              <a:rPr lang="en-US" dirty="0" smtClean="0"/>
              <a:t>sorts </a:t>
            </a:r>
            <a:r>
              <a:rPr lang="en-US" dirty="0"/>
              <a:t>the file,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prints the results to a printer.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86F-48B9-44CB-884E-8F2FE7AF21D5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Resource </a:t>
            </a:r>
            <a:r>
              <a:rPr lang="en-US" sz="2800" dirty="0"/>
              <a:t>types </a:t>
            </a:r>
            <a:r>
              <a:rPr lang="en-US" sz="2800" dirty="0" smtClean="0"/>
              <a:t>–</a:t>
            </a:r>
          </a:p>
          <a:p>
            <a:pPr lvl="1"/>
            <a:r>
              <a:rPr lang="en-US" sz="2400" dirty="0" smtClean="0"/>
              <a:t>Memory space</a:t>
            </a:r>
          </a:p>
          <a:p>
            <a:pPr lvl="1"/>
            <a:r>
              <a:rPr lang="en-US" sz="2400" dirty="0" smtClean="0"/>
              <a:t>CPU cycles</a:t>
            </a:r>
          </a:p>
          <a:p>
            <a:pPr lvl="1"/>
            <a:r>
              <a:rPr lang="en-US" sz="2400" dirty="0" smtClean="0"/>
              <a:t>Files</a:t>
            </a:r>
          </a:p>
          <a:p>
            <a:pPr lvl="1"/>
            <a:r>
              <a:rPr lang="en-US" sz="2400" dirty="0" smtClean="0"/>
              <a:t>I/0 </a:t>
            </a:r>
            <a:r>
              <a:rPr lang="en-US" sz="2400" dirty="0"/>
              <a:t>devices (such as printers and DVD drives) </a:t>
            </a:r>
            <a:endParaRPr lang="en-US" sz="24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system has two CPUs, </a:t>
            </a:r>
            <a:endParaRPr lang="en-US" sz="28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the resource type </a:t>
            </a:r>
            <a:r>
              <a:rPr lang="en-US" sz="2400" i="1" dirty="0"/>
              <a:t>CPU </a:t>
            </a:r>
            <a:r>
              <a:rPr lang="en-US" sz="2400" dirty="0" smtClean="0"/>
              <a:t>has two instances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A2D-C7CD-4330-91CA-79945944C63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Method 1</a:t>
            </a:r>
          </a:p>
          <a:p>
            <a:r>
              <a:rPr lang="en-US" sz="2400" u="sng" dirty="0" smtClean="0"/>
              <a:t>If </a:t>
            </a:r>
            <a:r>
              <a:rPr lang="en-US" sz="2400" u="sng" dirty="0"/>
              <a:t>all resources must be requested at </a:t>
            </a:r>
            <a:r>
              <a:rPr lang="en-US" sz="2400" u="sng" dirty="0" smtClean="0"/>
              <a:t>the beginning </a:t>
            </a:r>
            <a:r>
              <a:rPr lang="en-US" sz="2400" u="sng" dirty="0"/>
              <a:t>of the process, </a:t>
            </a:r>
            <a:endParaRPr lang="en-US" sz="2400" u="sng" dirty="0" smtClean="0"/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must initially request the DVD drive</a:t>
            </a:r>
            <a:r>
              <a:rPr lang="en-US" sz="2400" u="sng" dirty="0" smtClean="0"/>
              <a:t>, disk </a:t>
            </a:r>
            <a:r>
              <a:rPr lang="en-US" sz="2400" u="sng" dirty="0"/>
              <a:t>file, and printer. </a:t>
            </a:r>
            <a:endParaRPr lang="en-US" sz="2400" u="sng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hold the printer for its entire execution, even </a:t>
            </a:r>
            <a:r>
              <a:rPr lang="en-US" sz="2400" dirty="0" smtClean="0"/>
              <a:t>though it </a:t>
            </a:r>
            <a:r>
              <a:rPr lang="en-US" sz="2400" dirty="0"/>
              <a:t>needs the printer only at the end.</a:t>
            </a:r>
          </a:p>
          <a:p>
            <a:endParaRPr lang="en-US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4B6-CF59-4A4F-9360-747AE80F3BD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Method 2</a:t>
            </a:r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to request initially only the </a:t>
            </a:r>
            <a:r>
              <a:rPr lang="en-US" sz="2400" u="sng" dirty="0" smtClean="0"/>
              <a:t>DVD drive </a:t>
            </a:r>
            <a:r>
              <a:rPr lang="en-US" sz="2400" u="sng" dirty="0"/>
              <a:t>and disk file. </a:t>
            </a:r>
            <a:endParaRPr lang="en-US" sz="2400" u="sng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copies from the DVD drive to the disk and then </a:t>
            </a:r>
            <a:r>
              <a:rPr lang="en-US" sz="2400" dirty="0" smtClean="0"/>
              <a:t>releases both </a:t>
            </a:r>
            <a:r>
              <a:rPr lang="en-US" sz="2400" dirty="0"/>
              <a:t>the DVD drive and the disk file. </a:t>
            </a:r>
            <a:endParaRPr lang="en-US" sz="2400" dirty="0" smtClean="0"/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must then again request </a:t>
            </a:r>
            <a:r>
              <a:rPr lang="en-US" sz="2400" u="sng" dirty="0" smtClean="0"/>
              <a:t>the disk </a:t>
            </a:r>
            <a:r>
              <a:rPr lang="en-US" sz="2400" u="sng" dirty="0"/>
              <a:t>file and the printer. </a:t>
            </a:r>
            <a:endParaRPr lang="en-US" sz="2400" u="sng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copying the disk file to the printer, it </a:t>
            </a:r>
            <a:r>
              <a:rPr lang="en-US" sz="2400" dirty="0" smtClean="0"/>
              <a:t>releases these </a:t>
            </a:r>
            <a:r>
              <a:rPr lang="en-US" sz="2400" dirty="0"/>
              <a:t>two resources </a:t>
            </a:r>
            <a:endParaRPr lang="en-US" sz="2400" dirty="0" smtClean="0"/>
          </a:p>
          <a:p>
            <a:r>
              <a:rPr lang="en-US" sz="2400" dirty="0" smtClean="0"/>
              <a:t>Terminates</a:t>
            </a:r>
            <a:r>
              <a:rPr lang="en-US" sz="2400" dirty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6ADD-788E-4738-9D9B-A087FFDFDB6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main disadvantages. </a:t>
            </a:r>
            <a:endParaRPr lang="en-US" sz="2400" dirty="0" smtClean="0"/>
          </a:p>
          <a:p>
            <a:r>
              <a:rPr lang="en-US" sz="2400" dirty="0" smtClean="0"/>
              <a:t>First Method, </a:t>
            </a:r>
            <a:r>
              <a:rPr lang="en-US" sz="2400" dirty="0"/>
              <a:t>resource </a:t>
            </a:r>
            <a:r>
              <a:rPr lang="en-US" sz="2400" dirty="0" smtClean="0"/>
              <a:t>utilization may </a:t>
            </a:r>
            <a:r>
              <a:rPr lang="en-US" sz="2400" dirty="0"/>
              <a:t>be low, </a:t>
            </a:r>
            <a:endParaRPr lang="en-US" sz="2400" dirty="0" smtClean="0"/>
          </a:p>
          <a:p>
            <a:pPr lvl="1"/>
            <a:r>
              <a:rPr lang="en-US" sz="2400" u="sng" dirty="0" smtClean="0"/>
              <a:t>since </a:t>
            </a:r>
            <a:r>
              <a:rPr lang="en-US" sz="2400" u="sng" dirty="0"/>
              <a:t>resources may be allocated but unused for a long period</a:t>
            </a:r>
            <a:r>
              <a:rPr lang="en-US" sz="2400" u="sng" dirty="0" smtClean="0"/>
              <a:t>.</a:t>
            </a:r>
          </a:p>
          <a:p>
            <a:r>
              <a:rPr lang="en-US" sz="2400" dirty="0" smtClean="0"/>
              <a:t>Second Method, </a:t>
            </a:r>
            <a:r>
              <a:rPr lang="en-US" sz="2400" dirty="0"/>
              <a:t>starvation is possible.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process that needs several </a:t>
            </a:r>
            <a:r>
              <a:rPr lang="en-US" sz="2400" dirty="0" smtClean="0"/>
              <a:t>popular resources </a:t>
            </a:r>
            <a:r>
              <a:rPr lang="en-US" sz="2400" dirty="0"/>
              <a:t>may have to wait indefinitely, </a:t>
            </a:r>
            <a:endParaRPr lang="en-US" sz="2400" dirty="0" smtClean="0"/>
          </a:p>
          <a:p>
            <a:pPr lvl="1"/>
            <a:r>
              <a:rPr lang="en-US" sz="2400" u="sng" dirty="0" smtClean="0"/>
              <a:t>because </a:t>
            </a:r>
            <a:r>
              <a:rPr lang="en-US" sz="2400" u="sng" dirty="0"/>
              <a:t>at least one of the </a:t>
            </a:r>
            <a:r>
              <a:rPr lang="en-US" sz="2400" u="sng" dirty="0" smtClean="0"/>
              <a:t>resources that </a:t>
            </a:r>
            <a:r>
              <a:rPr lang="en-US" sz="2400" u="sng" dirty="0"/>
              <a:t>it needs is always allocated to some other process.</a:t>
            </a:r>
            <a:endParaRPr lang="en-US" altLang="en-US" sz="2400" u="sng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24F-3ACD-4A35-9EAF-150F81B995D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dirty="0" smtClean="0"/>
              <a:t>Method 1</a:t>
            </a:r>
          </a:p>
          <a:p>
            <a:pPr lvl="1"/>
            <a:r>
              <a:rPr lang="en-US" altLang="en-US" dirty="0" smtClean="0"/>
              <a:t>If a process that is holding some resources requests another resource that cannot be immediately allocated to it, </a:t>
            </a:r>
          </a:p>
          <a:p>
            <a:pPr lvl="2"/>
            <a:r>
              <a:rPr lang="en-US" altLang="en-US" b="1" dirty="0" smtClean="0">
                <a:solidFill>
                  <a:srgbClr val="0070C0"/>
                </a:solidFill>
              </a:rPr>
              <a:t>then all resources currently being held are released</a:t>
            </a:r>
          </a:p>
          <a:p>
            <a:pPr lvl="2"/>
            <a:r>
              <a:rPr lang="en-US" altLang="en-US" b="1" dirty="0" smtClean="0">
                <a:solidFill>
                  <a:srgbClr val="0070C0"/>
                </a:solidFill>
              </a:rPr>
              <a:t>Preempted resources are added to the list of resources </a:t>
            </a:r>
          </a:p>
          <a:p>
            <a:pPr lvl="1"/>
            <a:r>
              <a:rPr lang="en-US" altLang="en-US" dirty="0" smtClean="0"/>
              <a:t>Process will be restarted only when </a:t>
            </a:r>
          </a:p>
          <a:p>
            <a:pPr lvl="2"/>
            <a:r>
              <a:rPr lang="en-US" altLang="en-US" dirty="0" smtClean="0"/>
              <a:t>it can regain its old resources, as well as </a:t>
            </a:r>
          </a:p>
          <a:p>
            <a:pPr lvl="2"/>
            <a:r>
              <a:rPr lang="en-US" altLang="en-US" dirty="0" smtClean="0"/>
              <a:t>the new ones that it is requesting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BC27-42EF-46F9-872E-3E7CD494A76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4"/>
            <a:ext cx="7239000" cy="524827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sz="2400" dirty="0" smtClean="0"/>
              <a:t>Method 2-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a process requests some resources,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they are </a:t>
            </a:r>
            <a:r>
              <a:rPr lang="en-US" sz="2400" dirty="0" smtClean="0"/>
              <a:t>not available,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check If </a:t>
            </a:r>
            <a:r>
              <a:rPr lang="en-US" sz="2400" dirty="0">
                <a:solidFill>
                  <a:srgbClr val="0070C0"/>
                </a:solidFill>
              </a:rPr>
              <a:t>they are allocated to some other process that is waiting for </a:t>
            </a:r>
            <a:r>
              <a:rPr lang="en-US" sz="2400" dirty="0" smtClean="0">
                <a:solidFill>
                  <a:srgbClr val="0070C0"/>
                </a:solidFill>
              </a:rPr>
              <a:t>additional resources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</a:t>
            </a:r>
            <a:r>
              <a:rPr lang="en-US" sz="2400" dirty="0"/>
              <a:t>so, we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preempt </a:t>
            </a:r>
            <a:r>
              <a:rPr lang="en-US" sz="2400" dirty="0">
                <a:solidFill>
                  <a:srgbClr val="0070C0"/>
                </a:solidFill>
              </a:rPr>
              <a:t>the desired resources from the waiting process </a:t>
            </a:r>
            <a:r>
              <a:rPr lang="en-US" sz="2400" dirty="0" smtClean="0">
                <a:solidFill>
                  <a:srgbClr val="0070C0"/>
                </a:solidFill>
              </a:rPr>
              <a:t>and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allocate </a:t>
            </a:r>
            <a:r>
              <a:rPr lang="en-US" sz="2400" dirty="0">
                <a:solidFill>
                  <a:srgbClr val="0070C0"/>
                </a:solidFill>
              </a:rPr>
              <a:t>them to the requesting process.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5F19-AAD0-47F7-ACEF-1EDD9DDD5C5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4"/>
            <a:ext cx="7239000" cy="5248275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dirty="0" smtClean="0"/>
              <a:t>Method 2-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resources are 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neither available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nor </a:t>
            </a:r>
            <a:r>
              <a:rPr lang="en-US" sz="2000" dirty="0">
                <a:solidFill>
                  <a:srgbClr val="0070C0"/>
                </a:solidFill>
              </a:rPr>
              <a:t>held by a waiting process,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requesting process must wait. </a:t>
            </a:r>
            <a:endParaRPr lang="en-US" sz="20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it </a:t>
            </a:r>
            <a:r>
              <a:rPr lang="en-US" sz="2400" dirty="0" smtClean="0"/>
              <a:t>is waiting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some </a:t>
            </a:r>
            <a:r>
              <a:rPr lang="en-US" sz="2000" dirty="0">
                <a:solidFill>
                  <a:srgbClr val="0070C0"/>
                </a:solidFill>
              </a:rPr>
              <a:t>of its resources may be preempted,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but </a:t>
            </a:r>
            <a:r>
              <a:rPr lang="en-US" sz="2000" dirty="0">
                <a:solidFill>
                  <a:srgbClr val="0070C0"/>
                </a:solidFill>
              </a:rPr>
              <a:t>only if another </a:t>
            </a:r>
            <a:r>
              <a:rPr lang="en-US" sz="2000" dirty="0" smtClean="0">
                <a:solidFill>
                  <a:srgbClr val="0070C0"/>
                </a:solidFill>
              </a:rPr>
              <a:t>process requests </a:t>
            </a:r>
            <a:r>
              <a:rPr lang="en-US" sz="2000" dirty="0">
                <a:solidFill>
                  <a:srgbClr val="0070C0"/>
                </a:solidFill>
              </a:rPr>
              <a:t>them.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process can be restarted only </a:t>
            </a:r>
            <a:endParaRPr lang="en-US" sz="2400" dirty="0" smtClean="0"/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it is allocated the </a:t>
            </a:r>
            <a:r>
              <a:rPr lang="en-US" sz="2000" dirty="0" smtClean="0"/>
              <a:t>new resources </a:t>
            </a:r>
            <a:r>
              <a:rPr lang="en-US" sz="2000" dirty="0"/>
              <a:t>it is requesting </a:t>
            </a:r>
            <a:r>
              <a:rPr lang="en-US" sz="2000" dirty="0" smtClean="0"/>
              <a:t>and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recovers any resources that were </a:t>
            </a:r>
            <a:r>
              <a:rPr lang="en-US" sz="2000" dirty="0" smtClean="0"/>
              <a:t>preempted while </a:t>
            </a:r>
            <a:r>
              <a:rPr lang="en-US" sz="2000" dirty="0"/>
              <a:t>it was waiting.</a:t>
            </a: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5015-0799-4FEA-A0A5-BBF742652F1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– </a:t>
            </a:r>
          </a:p>
          <a:p>
            <a:r>
              <a:rPr lang="en-US" altLang="en-US" dirty="0" smtClean="0"/>
              <a:t>Impose a total ordering of all resource types, </a:t>
            </a:r>
          </a:p>
          <a:p>
            <a:r>
              <a:rPr lang="en-US" altLang="en-US" dirty="0" smtClean="0"/>
              <a:t>Requires that </a:t>
            </a:r>
            <a:r>
              <a:rPr lang="en-US" altLang="en-US" dirty="0" smtClean="0">
                <a:solidFill>
                  <a:srgbClr val="0070C0"/>
                </a:solidFill>
              </a:rPr>
              <a:t>each process requests resources in an increasing order of enumeration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18C-0A21-4073-926A-627222B36DFF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</a:t>
            </a:r>
          </a:p>
          <a:p>
            <a:r>
              <a:rPr lang="en-US" sz="2400" i="1" dirty="0" smtClean="0"/>
              <a:t>Resources R </a:t>
            </a:r>
            <a:r>
              <a:rPr lang="en-US" sz="2400" dirty="0"/>
              <a:t>= { R1, R2, ... , Rm} </a:t>
            </a:r>
            <a:endParaRPr lang="en-US" sz="2400" dirty="0" smtClean="0"/>
          </a:p>
          <a:p>
            <a:r>
              <a:rPr lang="en-US" sz="2400" dirty="0" smtClean="0"/>
              <a:t>Assign </a:t>
            </a:r>
            <a:r>
              <a:rPr lang="en-US" sz="2400" dirty="0"/>
              <a:t>to each resource type a unique integer number,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allows us </a:t>
            </a:r>
            <a:r>
              <a:rPr lang="en-US" sz="2400" dirty="0" smtClean="0"/>
              <a:t>to compare </a:t>
            </a:r>
            <a:r>
              <a:rPr lang="en-US" sz="2400" dirty="0"/>
              <a:t>two resources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determine whether one precedes another in </a:t>
            </a:r>
            <a:r>
              <a:rPr lang="en-US" sz="2400" dirty="0" smtClean="0">
                <a:solidFill>
                  <a:srgbClr val="0070C0"/>
                </a:solidFill>
              </a:rPr>
              <a:t>our ordering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Define </a:t>
            </a:r>
            <a:r>
              <a:rPr lang="en-US" sz="2400" dirty="0"/>
              <a:t>a one-to-one </a:t>
            </a:r>
            <a:r>
              <a:rPr lang="en-US" sz="2400" dirty="0" smtClean="0"/>
              <a:t>function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i="1" dirty="0">
                <a:solidFill>
                  <a:srgbClr val="0070C0"/>
                </a:solidFill>
              </a:rPr>
              <a:t>R </a:t>
            </a:r>
            <a:r>
              <a:rPr lang="en-US" sz="2400" i="1" dirty="0" smtClean="0">
                <a:solidFill>
                  <a:srgbClr val="0070C0"/>
                </a:solidFill>
              </a:rPr>
              <a:t>-&gt;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</a:p>
          <a:p>
            <a:r>
              <a:rPr lang="en-US" sz="2400" dirty="0" smtClean="0"/>
              <a:t>where </a:t>
            </a:r>
            <a:r>
              <a:rPr lang="en-US" sz="2400" i="1" dirty="0"/>
              <a:t>N </a:t>
            </a:r>
            <a:r>
              <a:rPr lang="en-US" sz="2400" dirty="0"/>
              <a:t>is </a:t>
            </a:r>
            <a:r>
              <a:rPr lang="en-US" sz="2400" dirty="0" smtClean="0"/>
              <a:t>the set </a:t>
            </a:r>
            <a:r>
              <a:rPr lang="en-US" sz="2400" dirty="0"/>
              <a:t>of natural numbers. 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D22D-9527-4B7E-8C1D-A846FCD19EB6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Circular Wait</a:t>
            </a:r>
            <a:r>
              <a:rPr lang="en-US" altLang="en-US" sz="2400" dirty="0" smtClean="0"/>
              <a:t> 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if the set of resource types </a:t>
            </a:r>
            <a:r>
              <a:rPr lang="en-US" sz="2400" i="1" dirty="0"/>
              <a:t>R </a:t>
            </a:r>
            <a:r>
              <a:rPr lang="en-US" sz="2400" dirty="0" smtClean="0"/>
              <a:t>includes  tape </a:t>
            </a:r>
            <a:r>
              <a:rPr lang="en-US" sz="2400" dirty="0"/>
              <a:t>drives, disk drives, and printers, then the function </a:t>
            </a:r>
            <a:r>
              <a:rPr lang="en-US" sz="2400" i="1" dirty="0"/>
              <a:t>F </a:t>
            </a:r>
            <a:r>
              <a:rPr lang="en-US" sz="2400" dirty="0"/>
              <a:t>might be defined </a:t>
            </a:r>
            <a:r>
              <a:rPr lang="en-US" sz="2400" dirty="0" smtClean="0"/>
              <a:t>as follows: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(tape drive) = 1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(disk drive) = 5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(printer) = </a:t>
            </a:r>
            <a:r>
              <a:rPr lang="en-US" sz="2400" dirty="0" smtClean="0"/>
              <a:t>12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process that wants to use the tape drive and printer at the same time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must first </a:t>
            </a:r>
            <a:r>
              <a:rPr lang="en-US" sz="2400" dirty="0">
                <a:solidFill>
                  <a:srgbClr val="0070C0"/>
                </a:solidFill>
              </a:rPr>
              <a:t>request the tape drive and then request the printer.</a:t>
            </a:r>
            <a:endParaRPr lang="en-US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4F9-7DC9-463C-A998-EFD1C7729EB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process can initially request any number of instances of a resource </a:t>
            </a:r>
            <a:r>
              <a:rPr lang="en-US" sz="2400" dirty="0" smtClean="0"/>
              <a:t>type, </a:t>
            </a:r>
            <a:r>
              <a:rPr lang="en-US" sz="2400" i="1" dirty="0" err="1" smtClean="0"/>
              <a:t>Ri</a:t>
            </a:r>
            <a:r>
              <a:rPr lang="en-US" sz="2400" i="1" dirty="0" smtClean="0"/>
              <a:t>. </a:t>
            </a:r>
          </a:p>
          <a:p>
            <a:r>
              <a:rPr lang="en-US" sz="2400" dirty="0" smtClean="0"/>
              <a:t>After </a:t>
            </a:r>
            <a:r>
              <a:rPr lang="en-US" sz="2400" dirty="0"/>
              <a:t>that, the process can request instances of resource type </a:t>
            </a:r>
            <a:r>
              <a:rPr lang="en-US" sz="2400" i="1" dirty="0" err="1"/>
              <a:t>Rj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en-US" sz="2400" dirty="0" smtClean="0"/>
              <a:t>If and </a:t>
            </a:r>
            <a:r>
              <a:rPr lang="en-US" sz="2400" dirty="0"/>
              <a:t>only if F(</a:t>
            </a:r>
            <a:r>
              <a:rPr lang="en-US" sz="2400" dirty="0" err="1"/>
              <a:t>Rj</a:t>
            </a:r>
            <a:r>
              <a:rPr lang="en-US" sz="2400" dirty="0"/>
              <a:t>) &gt; </a:t>
            </a:r>
            <a:r>
              <a:rPr lang="en-US" sz="2400" dirty="0" smtClean="0"/>
              <a:t>F(</a:t>
            </a:r>
            <a:r>
              <a:rPr lang="en-US" sz="2400" dirty="0" err="1" smtClean="0"/>
              <a:t>R</a:t>
            </a:r>
            <a:r>
              <a:rPr lang="en-US" sz="2400" dirty="0" err="1"/>
              <a:t>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E676-DBCD-40AD-946F-AE50C41852F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Resource types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, . . .,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m</a:t>
            </a:r>
          </a:p>
          <a:p>
            <a:r>
              <a:rPr lang="en-US" altLang="en-US" sz="2800" dirty="0" smtClean="0"/>
              <a:t>Each resource type </a:t>
            </a:r>
            <a:r>
              <a:rPr lang="en-US" altLang="en-US" sz="2800" i="1" dirty="0" err="1" smtClean="0"/>
              <a:t>R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has </a:t>
            </a:r>
            <a:r>
              <a:rPr lang="en-US" altLang="en-US" sz="2800" i="1" dirty="0" smtClean="0"/>
              <a:t>W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 instances.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dirty="0"/>
              <a:t>process may utilize a resource </a:t>
            </a:r>
            <a:r>
              <a:rPr lang="en-US" altLang="en-US" sz="2800" dirty="0" smtClean="0"/>
              <a:t>in only </a:t>
            </a:r>
            <a:r>
              <a:rPr lang="en-US" altLang="en-US" sz="2800" dirty="0"/>
              <a:t>the following sequence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b="1" dirty="0" smtClean="0"/>
              <a:t>request </a:t>
            </a:r>
          </a:p>
          <a:p>
            <a:pPr lvl="1"/>
            <a:r>
              <a:rPr lang="en-US" altLang="en-US" sz="2400" b="1" dirty="0" smtClean="0"/>
              <a:t>use </a:t>
            </a:r>
          </a:p>
          <a:p>
            <a:pPr lvl="1"/>
            <a:r>
              <a:rPr lang="en-US" altLang="en-US" sz="2400" b="1" dirty="0" smtClean="0"/>
              <a:t>release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5CE-4E04-4503-B9A2-B21653ACD278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0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Avoidance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F021-4F61-4440-82F6-4A85D4932A9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629400" cy="3783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Disadvantages of Deadlock prevention??</a:t>
            </a:r>
          </a:p>
          <a:p>
            <a:r>
              <a:rPr lang="en-US" sz="2400" dirty="0" smtClean="0"/>
              <a:t>Possible </a:t>
            </a:r>
            <a:r>
              <a:rPr lang="en-US" sz="2400" dirty="0"/>
              <a:t>side effects of preventing </a:t>
            </a:r>
            <a:r>
              <a:rPr lang="en-US" sz="2400" dirty="0" smtClean="0"/>
              <a:t>deadlocks, </a:t>
            </a:r>
            <a:r>
              <a:rPr lang="en-US" sz="2400" dirty="0"/>
              <a:t>are </a:t>
            </a:r>
            <a:endParaRPr lang="en-US" sz="2400" dirty="0" smtClean="0"/>
          </a:p>
          <a:p>
            <a:pPr lvl="1"/>
            <a:r>
              <a:rPr lang="en-US" sz="2400" u="sng" dirty="0" smtClean="0"/>
              <a:t>low </a:t>
            </a:r>
            <a:r>
              <a:rPr lang="en-US" sz="2400" u="sng" dirty="0"/>
              <a:t>device utilization and </a:t>
            </a:r>
            <a:endParaRPr lang="en-US" sz="2400" u="sng" dirty="0" smtClean="0"/>
          </a:p>
          <a:p>
            <a:pPr lvl="1"/>
            <a:r>
              <a:rPr lang="en-US" sz="2400" u="sng" dirty="0" smtClean="0"/>
              <a:t>reduced </a:t>
            </a:r>
            <a:r>
              <a:rPr lang="en-US" sz="2400" u="sng" dirty="0"/>
              <a:t>system throughput.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alternative method for avoiding deadlocks </a:t>
            </a:r>
            <a:endParaRPr lang="en-US" sz="2400" dirty="0" smtClean="0"/>
          </a:p>
          <a:p>
            <a:pPr lvl="1"/>
            <a:r>
              <a:rPr lang="en-US" sz="2400" dirty="0" smtClean="0"/>
              <a:t>Deadlock Avoidance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to require </a:t>
            </a:r>
            <a:r>
              <a:rPr lang="en-US" sz="2400" dirty="0" smtClean="0">
                <a:solidFill>
                  <a:srgbClr val="0070C0"/>
                </a:solidFill>
              </a:rPr>
              <a:t>additional information </a:t>
            </a:r>
            <a:r>
              <a:rPr lang="en-US" sz="2400" dirty="0">
                <a:solidFill>
                  <a:srgbClr val="0070C0"/>
                </a:solidFill>
              </a:rPr>
              <a:t>about how resources are to be </a:t>
            </a:r>
            <a:r>
              <a:rPr lang="en-US" sz="2400" dirty="0" smtClean="0">
                <a:solidFill>
                  <a:srgbClr val="0070C0"/>
                </a:solidFill>
              </a:rPr>
              <a:t>requested</a:t>
            </a:r>
            <a:endParaRPr lang="en-US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5A5-C112-4B38-8A73-FAF6B69C3CF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priori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Latin </a:t>
            </a:r>
            <a:r>
              <a:rPr lang="en-IN" sz="2400" i="1" dirty="0"/>
              <a:t>a priori</a:t>
            </a:r>
            <a:r>
              <a:rPr lang="en-IN" sz="2400" dirty="0"/>
              <a:t> means “what comes first.” </a:t>
            </a:r>
            <a:endParaRPr lang="en-IN" sz="2400" dirty="0" smtClean="0"/>
          </a:p>
          <a:p>
            <a:endParaRPr lang="en-IN" sz="2400" i="1" dirty="0"/>
          </a:p>
          <a:p>
            <a:r>
              <a:rPr lang="en-IN" sz="2400" i="1" dirty="0" smtClean="0"/>
              <a:t>A </a:t>
            </a:r>
            <a:r>
              <a:rPr lang="en-IN" sz="2400" i="1" dirty="0"/>
              <a:t>priori</a:t>
            </a:r>
            <a:r>
              <a:rPr lang="en-IN" sz="2400" dirty="0"/>
              <a:t> understandings are the assumptions that come before the rest of the assessment, argument, or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0" y="1814513"/>
            <a:ext cx="6629400" cy="378301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Simplest and most useful model requires that </a:t>
            </a:r>
          </a:p>
          <a:p>
            <a:pPr lvl="1"/>
            <a:r>
              <a:rPr lang="en-US" altLang="en-US" sz="2400" dirty="0" smtClean="0"/>
              <a:t>each process declare the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maximum number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of resources of each type that it </a:t>
            </a:r>
            <a:r>
              <a:rPr lang="en-US" altLang="en-US" sz="2400" dirty="0" smtClean="0">
                <a:solidFill>
                  <a:srgbClr val="0070C0"/>
                </a:solidFill>
              </a:rPr>
              <a:t>may need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4113" y="1098550"/>
            <a:ext cx="776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Requires that the system has some additional </a:t>
            </a:r>
            <a:r>
              <a:rPr lang="en-US" altLang="en-US" b="1" i="1" dirty="0">
                <a:solidFill>
                  <a:srgbClr val="0070C0"/>
                </a:solidFill>
                <a:latin typeface="Helvetica" pitchFamily="-84" charset="0"/>
              </a:rPr>
              <a:t>a priori </a:t>
            </a:r>
            <a:r>
              <a:rPr lang="en-US" altLang="en-US" dirty="0">
                <a:solidFill>
                  <a:srgbClr val="0070C0"/>
                </a:solidFill>
                <a:latin typeface="Helvetica" pitchFamily="-84" charset="0"/>
              </a:rPr>
              <a:t>information </a:t>
            </a:r>
            <a:br>
              <a:rPr lang="en-US" altLang="en-US" dirty="0">
                <a:solidFill>
                  <a:srgbClr val="0070C0"/>
                </a:solidFill>
                <a:latin typeface="Helvetica" pitchFamily="-84" charset="0"/>
              </a:rPr>
            </a:br>
            <a:r>
              <a:rPr lang="en-US" altLang="en-US" dirty="0">
                <a:latin typeface="Helvetica" pitchFamily="-84" charset="0"/>
              </a:rPr>
              <a:t>available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5B4E-3247-41DD-AC78-5362482FC0D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188200" cy="4073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/>
              <a:t>this </a:t>
            </a:r>
            <a:r>
              <a:rPr lang="en-US" sz="2400" dirty="0">
                <a:solidFill>
                  <a:srgbClr val="0070C0"/>
                </a:solidFill>
              </a:rPr>
              <a:t>a priori information,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it </a:t>
            </a:r>
            <a:r>
              <a:rPr lang="en-US" sz="2400" dirty="0">
                <a:solidFill>
                  <a:srgbClr val="0070C0"/>
                </a:solidFill>
              </a:rPr>
              <a:t>is possible to construct an algorithm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That ensures </a:t>
            </a:r>
            <a:r>
              <a:rPr lang="en-US" sz="2400" dirty="0">
                <a:solidFill>
                  <a:srgbClr val="0070C0"/>
                </a:solidFill>
              </a:rPr>
              <a:t>that the system will never enter a deadlocked state.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Such </a:t>
            </a:r>
            <a:r>
              <a:rPr lang="en-US" sz="2400" dirty="0"/>
              <a:t>an </a:t>
            </a:r>
            <a:r>
              <a:rPr lang="en-US" sz="2400" dirty="0" smtClean="0"/>
              <a:t>algorithm defines </a:t>
            </a:r>
            <a:r>
              <a:rPr lang="en-US" sz="2400" dirty="0"/>
              <a:t>the deadlock-avoidance approach.</a:t>
            </a:r>
            <a:endParaRPr lang="en-US" alt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5B4E-3247-41DD-AC78-5362482FC0D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188200" cy="407352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The deadlock-avoidance algorithm </a:t>
            </a:r>
          </a:p>
          <a:p>
            <a:pPr lvl="1"/>
            <a:r>
              <a:rPr lang="en-US" altLang="en-US" sz="2400" dirty="0" smtClean="0"/>
              <a:t>dynamically examines the resource-allocation state </a:t>
            </a:r>
          </a:p>
          <a:p>
            <a:pPr lvl="1"/>
            <a:r>
              <a:rPr lang="en-US" altLang="en-US" sz="2400" dirty="0" smtClean="0"/>
              <a:t>to ensure that there can never be a circular-wait condition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400" dirty="0" smtClean="0"/>
              <a:t>Resource-allocation </a:t>
            </a:r>
            <a:r>
              <a:rPr lang="en-US" altLang="en-US" sz="2400" i="1" dirty="0" smtClean="0"/>
              <a:t>state</a:t>
            </a:r>
            <a:r>
              <a:rPr lang="en-US" altLang="en-US" sz="2400" dirty="0" smtClean="0"/>
              <a:t> is defined by 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number of available resources, </a:t>
            </a:r>
          </a:p>
          <a:p>
            <a:pPr lvl="1"/>
            <a:r>
              <a:rPr lang="en-US" altLang="en-US" sz="2400" dirty="0"/>
              <a:t>the number of </a:t>
            </a:r>
            <a:r>
              <a:rPr lang="en-US" altLang="en-US" sz="2400" dirty="0" smtClean="0"/>
              <a:t>allocated </a:t>
            </a:r>
            <a:r>
              <a:rPr lang="en-US" altLang="en-US" sz="2400" dirty="0"/>
              <a:t>resources, </a:t>
            </a:r>
          </a:p>
          <a:p>
            <a:pPr lvl="1"/>
            <a:r>
              <a:rPr lang="en-US" altLang="en-US" sz="2400" dirty="0" smtClean="0"/>
              <a:t>and the maximum demands of the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B236-575E-479A-8913-F05ACEFED050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r>
              <a:rPr lang="en-US" sz="2400" dirty="0"/>
              <a:t>A state is </a:t>
            </a:r>
            <a:r>
              <a:rPr lang="en-US" sz="2400" i="1" dirty="0"/>
              <a:t>safe </a:t>
            </a:r>
            <a:r>
              <a:rPr lang="en-US" sz="2400" dirty="0"/>
              <a:t>if </a:t>
            </a:r>
            <a:endParaRPr lang="en-US" sz="2400" dirty="0" smtClean="0"/>
          </a:p>
          <a:p>
            <a:pPr lvl="1"/>
            <a:r>
              <a:rPr lang="en-US" sz="2400" u="sng" dirty="0" smtClean="0"/>
              <a:t>the </a:t>
            </a:r>
            <a:r>
              <a:rPr lang="en-US" sz="2400" u="sng" dirty="0"/>
              <a:t>system can allocate resources to each process </a:t>
            </a:r>
            <a:r>
              <a:rPr lang="en-US" sz="2400" u="sng" dirty="0">
                <a:solidFill>
                  <a:srgbClr val="0070C0"/>
                </a:solidFill>
              </a:rPr>
              <a:t>(up to </a:t>
            </a:r>
            <a:r>
              <a:rPr lang="en-US" sz="2400" u="sng" dirty="0" smtClean="0">
                <a:solidFill>
                  <a:srgbClr val="0070C0"/>
                </a:solidFill>
              </a:rPr>
              <a:t>its maximum</a:t>
            </a:r>
            <a:r>
              <a:rPr lang="en-US" sz="2400" u="sng" dirty="0">
                <a:solidFill>
                  <a:srgbClr val="0070C0"/>
                </a:solidFill>
              </a:rPr>
              <a:t>) </a:t>
            </a:r>
            <a:r>
              <a:rPr lang="en-US" sz="2400" u="sng" dirty="0"/>
              <a:t>in some order and </a:t>
            </a:r>
            <a:endParaRPr lang="en-US" sz="2400" u="sng" dirty="0" smtClean="0"/>
          </a:p>
          <a:p>
            <a:pPr lvl="1"/>
            <a:r>
              <a:rPr lang="en-US" sz="2400" u="sng" dirty="0" smtClean="0"/>
              <a:t>still </a:t>
            </a:r>
            <a:r>
              <a:rPr lang="en-US" sz="2400" u="sng" dirty="0"/>
              <a:t>avoid a deadlock</a:t>
            </a:r>
            <a:r>
              <a:rPr lang="en-US" sz="2400" u="sng" dirty="0" smtClean="0"/>
              <a:t>.</a:t>
            </a:r>
          </a:p>
          <a:p>
            <a:pPr lvl="1"/>
            <a:endParaRPr lang="en-US" altLang="en-US" sz="2400" u="sng" dirty="0"/>
          </a:p>
          <a:p>
            <a:r>
              <a:rPr lang="en-US" altLang="en-US" sz="2400" dirty="0" err="1" smtClean="0"/>
              <a:t>Everytime</a:t>
            </a:r>
            <a:r>
              <a:rPr lang="en-US" altLang="en-US" sz="2400" dirty="0" smtClean="0"/>
              <a:t> When </a:t>
            </a:r>
            <a:r>
              <a:rPr lang="en-US" altLang="en-US" sz="2400" dirty="0"/>
              <a:t>a process requests an available resource, system must decide </a:t>
            </a:r>
            <a:endParaRPr lang="en-US" altLang="en-US" sz="2400" dirty="0" smtClean="0"/>
          </a:p>
          <a:p>
            <a:pPr lvl="1"/>
            <a:r>
              <a:rPr lang="en-US" altLang="en-US" sz="2400" u="sng" dirty="0" smtClean="0">
                <a:solidFill>
                  <a:srgbClr val="0070C0"/>
                </a:solidFill>
              </a:rPr>
              <a:t>if </a:t>
            </a:r>
            <a:r>
              <a:rPr lang="en-US" altLang="en-US" sz="2400" u="sng" dirty="0">
                <a:solidFill>
                  <a:srgbClr val="0070C0"/>
                </a:solidFill>
              </a:rPr>
              <a:t>immediate allocation leaves the system in a safe state</a:t>
            </a:r>
          </a:p>
          <a:p>
            <a:pPr lvl="1"/>
            <a:endParaRPr lang="en-US" altLang="en-US" sz="24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EB8-87EF-41D6-ADB7-20868399A31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System is in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if there exists a sequence &lt;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i="1" dirty="0" smtClean="0"/>
              <a:t>, P</a:t>
            </a:r>
            <a:r>
              <a:rPr lang="en-US" altLang="en-US" sz="2400" i="1" baseline="-25000" dirty="0" smtClean="0"/>
              <a:t>2</a:t>
            </a:r>
            <a:r>
              <a:rPr lang="en-US" altLang="en-US" sz="2400" i="1" dirty="0" smtClean="0"/>
              <a:t>, …,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n</a:t>
            </a:r>
            <a:r>
              <a:rPr lang="en-US" altLang="en-US" sz="2400" dirty="0" smtClean="0"/>
              <a:t>&gt; of ALL the  processes  in the systems such that  for each P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, </a:t>
            </a:r>
          </a:p>
          <a:p>
            <a:pPr lvl="1"/>
            <a:r>
              <a:rPr lang="en-US" altLang="en-US" sz="2400" dirty="0" smtClean="0"/>
              <a:t>the resources that P</a:t>
            </a:r>
            <a:r>
              <a:rPr lang="en-US" altLang="en-US" sz="2400" baseline="-25000" dirty="0" smtClean="0"/>
              <a:t>i </a:t>
            </a:r>
            <a:r>
              <a:rPr lang="en-US" altLang="en-US" sz="2400" dirty="0" smtClean="0"/>
              <a:t>can still request can be satisfied by currently available resources + resources </a:t>
            </a:r>
            <a:r>
              <a:rPr lang="en-US" altLang="en-US" sz="2400" dirty="0"/>
              <a:t>h</a:t>
            </a:r>
            <a:r>
              <a:rPr lang="en-US" altLang="en-US" sz="2400" dirty="0" smtClean="0"/>
              <a:t>eld by all the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, with</a:t>
            </a:r>
            <a:r>
              <a:rPr lang="en-US" altLang="en-US" sz="2400" i="1" dirty="0" smtClean="0"/>
              <a:t> j </a:t>
            </a:r>
            <a:r>
              <a:rPr lang="en-US" altLang="en-US" sz="2400" dirty="0" smtClean="0"/>
              <a:t>&lt; </a:t>
            </a:r>
            <a:r>
              <a:rPr lang="en-US" altLang="en-US" sz="2400" i="1" dirty="0"/>
              <a:t>i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FD5-1CDC-4E5E-9935-5FA42CA2BF0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That is: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If P</a:t>
            </a:r>
            <a:r>
              <a:rPr lang="en-US" alt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resource needs are not immediately available, then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can wait until all </a:t>
            </a:r>
            <a:r>
              <a:rPr lang="en-US" altLang="en-US" sz="2400" i="1" dirty="0" err="1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have finished (</a:t>
            </a:r>
            <a:r>
              <a:rPr lang="en-US" altLang="en-US" sz="2400" i="1" dirty="0">
                <a:solidFill>
                  <a:srgbClr val="0070C0"/>
                </a:solidFill>
              </a:rPr>
              <a:t>j </a:t>
            </a:r>
            <a:r>
              <a:rPr lang="en-US" altLang="en-US" sz="2400" dirty="0">
                <a:solidFill>
                  <a:srgbClr val="0070C0"/>
                </a:solidFill>
              </a:rPr>
              <a:t>&lt; </a:t>
            </a:r>
            <a:r>
              <a:rPr lang="en-US" altLang="en-US" sz="2400" i="1" dirty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When </a:t>
            </a:r>
            <a:r>
              <a:rPr lang="en-US" altLang="en-US" sz="3200" i="1" dirty="0" err="1" smtClean="0">
                <a:solidFill>
                  <a:srgbClr val="0070C0"/>
                </a:solidFill>
              </a:rPr>
              <a:t>P</a:t>
            </a:r>
            <a:r>
              <a:rPr lang="en-US" altLang="en-US" sz="32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en-US" sz="32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is finished,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can obtain needed resources, execute, return allocated resources, and terminate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When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terminates,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 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can obtain its needed resources, and so 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B1F-402D-43AA-93B2-53C7BD7122D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Facts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190625"/>
            <a:ext cx="6597650" cy="441483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If a system is in safe state </a:t>
            </a:r>
            <a:r>
              <a:rPr lang="en-US" altLang="en-US" sz="2800" dirty="0" smtClean="0">
                <a:sym typeface="Symbol" pitchFamily="18" charset="2"/>
              </a:rPr>
              <a:t> no deadlocks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olidFill>
                  <a:srgbClr val="0070C0"/>
                </a:solidFill>
                <a:sym typeface="Symbol" pitchFamily="18" charset="2"/>
              </a:rPr>
              <a:t>Avoidance  ensure that a system will never enter an unsafe state.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352-93A5-4693-A518-1B66009BDD5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requests the resource.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request cannot </a:t>
            </a:r>
            <a:r>
              <a:rPr lang="en-US" dirty="0" smtClean="0"/>
              <a:t>be granted </a:t>
            </a:r>
            <a:r>
              <a:rPr lang="en-US" dirty="0"/>
              <a:t>immediately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resource is being used by </a:t>
            </a:r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requesting process must wait until it can acquire </a:t>
            </a:r>
            <a:r>
              <a:rPr lang="en-US" dirty="0" smtClean="0"/>
              <a:t>the resource</a:t>
            </a:r>
            <a:endParaRPr lang="en-US" dirty="0"/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can operate on the resource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resource is </a:t>
            </a:r>
            <a:r>
              <a:rPr lang="en-US" dirty="0"/>
              <a:t>a printer, the process can print on the </a:t>
            </a:r>
            <a:r>
              <a:rPr lang="en-US" dirty="0" smtClean="0"/>
              <a:t>printer</a:t>
            </a:r>
            <a:endParaRPr lang="en-US" dirty="0"/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releases the resource.</a:t>
            </a:r>
            <a:endParaRPr lang="en-US" altLang="en-US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393-8AF4-49A7-A8A1-BE06AAF87C9F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50813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Safe, Unsafe, Deadlock State 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446338" y="1308100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F035-B5ED-43BE-AFAB-72532447B18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66688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Avoidance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dirty="0" smtClean="0"/>
              <a:t>Single instance of a resource type</a:t>
            </a:r>
          </a:p>
          <a:p>
            <a:pPr lvl="1"/>
            <a:r>
              <a:rPr lang="en-US" altLang="en-US" dirty="0" smtClean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Multiple instances of a resource type</a:t>
            </a:r>
          </a:p>
          <a:p>
            <a:pPr lvl="1"/>
            <a:r>
              <a:rPr lang="en-US" altLang="en-US" dirty="0" smtClean="0"/>
              <a:t> Use the banker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algorithm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EEF-73EC-4057-92A2-32B633FCEE6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98438"/>
            <a:ext cx="78311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5700"/>
            <a:ext cx="6989762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In addition to the request and assignment edges already described, we introduce a new type of edge, </a:t>
            </a:r>
            <a:r>
              <a:rPr lang="en-US" sz="2400" dirty="0" smtClean="0"/>
              <a:t>called Claim Edge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Claim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edge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indicated that process </a:t>
            </a:r>
            <a:r>
              <a:rPr lang="en-US" altLang="en-US" sz="2400" i="1" dirty="0" err="1" smtClean="0">
                <a:sym typeface="Symbol" pitchFamily="18" charset="2"/>
              </a:rPr>
              <a:t>P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itchFamily="18" charset="2"/>
              </a:rPr>
              <a:t>may request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resource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at some time in the future.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This </a:t>
            </a:r>
            <a:r>
              <a:rPr lang="en-US" sz="2400" b="1" dirty="0"/>
              <a:t>edge resembles a request edge in direction but is represented in the graph by a dashed line. </a:t>
            </a:r>
            <a:endParaRPr lang="en-US" sz="24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5590-0839-4D50-9374-DB200C1D608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98438"/>
            <a:ext cx="78311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5700"/>
            <a:ext cx="6989762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en-US" sz="2400" b="1" dirty="0" smtClean="0">
                <a:sym typeface="Symbol" pitchFamily="18" charset="2"/>
              </a:rPr>
              <a:t>Claim </a:t>
            </a:r>
            <a:r>
              <a:rPr lang="en-US" altLang="en-US" sz="2400" b="1" dirty="0" smtClean="0">
                <a:sym typeface="Symbol" pitchFamily="18" charset="2"/>
              </a:rPr>
              <a:t>edge converts to request edge when a process requests a resource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b="1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sz="2400" b="1" dirty="0" smtClean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 smtClean="0">
                <a:sym typeface="Symbol" pitchFamily="18" charset="2"/>
              </a:rPr>
              <a:t>Resources must be claimed </a:t>
            </a:r>
            <a:r>
              <a:rPr lang="en-US" altLang="en-US" sz="2400" i="1" dirty="0" smtClean="0">
                <a:sym typeface="Symbol" pitchFamily="18" charset="2"/>
              </a:rPr>
              <a:t>a priori</a:t>
            </a:r>
            <a:r>
              <a:rPr lang="en-US" altLang="en-US" sz="2400" dirty="0" smtClean="0">
                <a:sym typeface="Symbol" pitchFamily="18" charset="2"/>
              </a:rPr>
              <a:t> in the </a:t>
            </a:r>
            <a:r>
              <a:rPr lang="en-US" altLang="en-US" sz="2400" dirty="0" smtClean="0">
                <a:sym typeface="Symbol" pitchFamily="18" charset="2"/>
              </a:rPr>
              <a:t>system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is, before process P; starts executing, all its claim edges must already appear in the resource-allocation graph.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5590-0839-4D50-9374-DB200C1D608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280988"/>
            <a:ext cx="8224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Resource-Allocation Graph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409700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849B-196E-4CDC-95A6-F0C2A5B65C19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8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260350"/>
            <a:ext cx="824388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Unsafe State In Resource-Allocation Graph</a:t>
            </a:r>
          </a:p>
        </p:txBody>
      </p:sp>
      <p:pic>
        <p:nvPicPr>
          <p:cNvPr id="27651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82700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971C-F60F-4C91-864A-494C51B77590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1508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Resource-Allocation Graph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87450"/>
            <a:ext cx="4171950" cy="43037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en-US" sz="2800" dirty="0" smtClean="0"/>
              <a:t>Suppose that process</a:t>
            </a:r>
            <a:r>
              <a:rPr lang="en-US" altLang="en-US" sz="2800" i="1" dirty="0" smtClean="0"/>
              <a:t> P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 requests a resource </a:t>
            </a:r>
            <a:r>
              <a:rPr lang="en-US" altLang="en-US" sz="2800" i="1" dirty="0" err="1" smtClean="0">
                <a:sym typeface="Symbol" pitchFamily="18" charset="2"/>
              </a:rPr>
              <a:t>R</a:t>
            </a:r>
            <a:r>
              <a:rPr lang="en-US" altLang="en-US" sz="2800" i="1" baseline="-25000" dirty="0" err="1" smtClean="0">
                <a:sym typeface="Symbol" pitchFamily="18" charset="2"/>
              </a:rPr>
              <a:t>j</a:t>
            </a:r>
            <a:endParaRPr lang="en-US" altLang="en-US" sz="2800" i="1" baseline="-250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ym typeface="Symbol" pitchFamily="18" charset="2"/>
              </a:rPr>
              <a:t>The request can be granted only 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if converting the request edge to an assignment edge </a:t>
            </a:r>
          </a:p>
          <a:p>
            <a:pPr lvl="1"/>
            <a:r>
              <a:rPr lang="en-US" altLang="en-US" sz="2400" b="1" dirty="0" smtClean="0">
                <a:sym typeface="Symbol" pitchFamily="18" charset="2"/>
              </a:rPr>
              <a:t>does not result in the formation of a cycle in the resource allocation graph</a:t>
            </a:r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DA3-5167-45E5-82EE-9BA1D3A422C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Multiple instances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process must </a:t>
            </a:r>
            <a:r>
              <a:rPr lang="en-US" altLang="en-US" dirty="0" smtClean="0">
                <a:solidFill>
                  <a:srgbClr val="0070C0"/>
                </a:solidFill>
              </a:rPr>
              <a:t>a priori claim maximum use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number </a:t>
            </a:r>
            <a:r>
              <a:rPr lang="en-US" dirty="0" smtClean="0">
                <a:solidFill>
                  <a:srgbClr val="0070C0"/>
                </a:solidFill>
              </a:rPr>
              <a:t>may not </a:t>
            </a:r>
            <a:r>
              <a:rPr lang="en-US" dirty="0">
                <a:solidFill>
                  <a:srgbClr val="0070C0"/>
                </a:solidFill>
              </a:rPr>
              <a:t>exceed the total number of resources in the system.</a:t>
            </a:r>
            <a:r>
              <a:rPr lang="en-US" altLang="en-US" dirty="0" smtClean="0">
                <a:solidFill>
                  <a:srgbClr val="0070C0"/>
                </a:solidFill>
              </a:rPr>
              <a:t/>
            </a:r>
            <a:br>
              <a:rPr lang="en-US" altLang="en-US" dirty="0" smtClean="0">
                <a:solidFill>
                  <a:srgbClr val="0070C0"/>
                </a:solidFill>
              </a:rPr>
            </a:br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FB17-6868-41CB-B46D-6C9FA9305EB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When a process requests a resource </a:t>
            </a:r>
            <a:r>
              <a:rPr lang="en-US" altLang="en-US" dirty="0" smtClean="0">
                <a:solidFill>
                  <a:srgbClr val="0070C0"/>
                </a:solidFill>
              </a:rPr>
              <a:t>it may have to wait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</a:t>
            </a:r>
            <a:r>
              <a:rPr lang="en-US" altLang="en-US" dirty="0" smtClean="0">
                <a:solidFill>
                  <a:srgbClr val="0070C0"/>
                </a:solidFill>
              </a:rPr>
              <a:t>gets all its resources it must return them in a finite amount of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FB17-6868-41CB-B46D-6C9FA9305EBC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resource allocation and deadlock avoidance algorithm.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algorithm test for safety simulating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allocation for predetermined maximum possible amounts of all resources, </a:t>
            </a:r>
            <a:endParaRPr lang="en-US" sz="24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makes </a:t>
            </a:r>
            <a:r>
              <a:rPr lang="en-US" sz="2400" dirty="0">
                <a:solidFill>
                  <a:srgbClr val="0070C0"/>
                </a:solidFill>
              </a:rPr>
              <a:t>an “s-state” check to test for possible activities,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deciding </a:t>
            </a:r>
            <a:r>
              <a:rPr lang="en-US" sz="2400" dirty="0">
                <a:solidFill>
                  <a:srgbClr val="0070C0"/>
                </a:solidFill>
              </a:rPr>
              <a:t>whether allocation should be allowed to continue.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214-1D12-4F98-A8C6-D8D7AA25E2F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set of processes is in a deadlocked state when </a:t>
            </a:r>
            <a:endParaRPr lang="en-US" sz="2800" dirty="0" smtClean="0"/>
          </a:p>
          <a:p>
            <a:pPr lvl="1"/>
            <a:r>
              <a:rPr lang="en-US" sz="2400" dirty="0" smtClean="0"/>
              <a:t>every </a:t>
            </a:r>
            <a:r>
              <a:rPr lang="en-US" sz="2400" dirty="0"/>
              <a:t>process in the set </a:t>
            </a:r>
            <a:r>
              <a:rPr lang="en-US" sz="2400" dirty="0" smtClean="0"/>
              <a:t>is waiting </a:t>
            </a:r>
            <a:r>
              <a:rPr lang="en-US" sz="2400" dirty="0"/>
              <a:t>for an event that can be caused only by another process in the </a:t>
            </a:r>
            <a:r>
              <a:rPr lang="en-US" sz="2400" dirty="0" smtClean="0"/>
              <a:t>set. </a:t>
            </a:r>
          </a:p>
          <a:p>
            <a:pPr lvl="1"/>
            <a:endParaRPr lang="en-US" sz="2400" dirty="0"/>
          </a:p>
          <a:p>
            <a:r>
              <a:rPr lang="en-US" sz="2800" dirty="0"/>
              <a:t>The events with which we are concerned are </a:t>
            </a:r>
          </a:p>
          <a:p>
            <a:pPr lvl="1"/>
            <a:r>
              <a:rPr lang="en-US" sz="2400" dirty="0"/>
              <a:t>resource acquisition and </a:t>
            </a:r>
          </a:p>
          <a:p>
            <a:pPr lvl="1"/>
            <a:r>
              <a:rPr lang="en-US" sz="2400" dirty="0" smtClean="0"/>
              <a:t>release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B68A-7E5B-4D96-96A2-CA99855EA16C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556" y="27709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Data Structures for the Banker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Algorithm </a:t>
            </a:r>
            <a:endParaRPr lang="en-US" altLang="en-US" sz="2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4975226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Available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/>
              <a:t> Vector of length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 </a:t>
            </a:r>
          </a:p>
          <a:p>
            <a:pPr lvl="1"/>
            <a:r>
              <a:rPr lang="en-US" altLang="en-US" sz="2000" dirty="0" smtClean="0"/>
              <a:t>If available [</a:t>
            </a:r>
            <a:r>
              <a:rPr lang="en-US" altLang="en-US" sz="2000" i="1" dirty="0" smtClean="0"/>
              <a:t>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, there are</a:t>
            </a:r>
            <a:r>
              <a:rPr lang="en-US" altLang="en-US" sz="2000" i="1" dirty="0" smtClean="0"/>
              <a:t> k</a:t>
            </a:r>
            <a:r>
              <a:rPr lang="en-US" altLang="en-US" sz="2000" dirty="0" smtClean="0"/>
              <a:t> instances of resource type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baseline="-25000" dirty="0" smtClean="0"/>
              <a:t>  </a:t>
            </a:r>
            <a:r>
              <a:rPr lang="en-US" altLang="en-US" sz="2000" dirty="0" smtClean="0"/>
              <a:t>available</a:t>
            </a:r>
          </a:p>
          <a:p>
            <a:endParaRPr lang="en-US" altLang="en-US" sz="6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Max</a:t>
            </a:r>
            <a:r>
              <a:rPr lang="en-US" altLang="en-US" sz="2400" i="1" dirty="0" smtClean="0"/>
              <a:t>: </a:t>
            </a:r>
          </a:p>
          <a:p>
            <a:pPr lvl="1"/>
            <a:r>
              <a:rPr lang="en-US" altLang="en-US" sz="2000" i="1" dirty="0" smtClean="0"/>
              <a:t>n x m</a:t>
            </a:r>
            <a:r>
              <a:rPr lang="en-US" altLang="en-US" sz="2000" dirty="0" smtClean="0"/>
              <a:t> matrix.  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Max </a:t>
            </a:r>
            <a:r>
              <a:rPr lang="en-US" altLang="en-US" sz="2000" dirty="0" smtClean="0"/>
              <a:t>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, then process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may request at most</a:t>
            </a:r>
            <a:r>
              <a:rPr lang="en-US" altLang="en-US" sz="2000" i="1" dirty="0" smtClean="0"/>
              <a:t> k </a:t>
            </a:r>
            <a:r>
              <a:rPr lang="en-US" altLang="en-US" sz="2000" dirty="0" smtClean="0"/>
              <a:t>instances of resource type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endParaRPr lang="en-US" altLang="en-US" sz="600" i="1" baseline="-250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 smtClean="0"/>
              <a:t>:  </a:t>
            </a:r>
          </a:p>
          <a:p>
            <a:pPr lvl="1"/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x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matrix.  </a:t>
            </a:r>
          </a:p>
          <a:p>
            <a:pPr lvl="1"/>
            <a:r>
              <a:rPr lang="en-US" altLang="en-US" sz="2000" dirty="0" smtClean="0"/>
              <a:t>If Allocation[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then</a:t>
            </a:r>
            <a:r>
              <a:rPr lang="en-US" altLang="en-US" sz="2000" i="1" dirty="0" smtClean="0"/>
              <a:t> P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is currently allocated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instances of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endParaRPr lang="en-US" altLang="en-US" sz="600" i="1" baseline="-250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Need</a:t>
            </a:r>
            <a:r>
              <a:rPr lang="en-US" altLang="en-US" sz="2400" i="1" dirty="0" smtClean="0"/>
              <a:t>:  </a:t>
            </a:r>
          </a:p>
          <a:p>
            <a:pPr lvl="1"/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x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matrix. 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Need</a:t>
            </a:r>
            <a:r>
              <a:rPr lang="en-US" altLang="en-US" sz="2000" dirty="0" smtClean="0"/>
              <a:t>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</a:t>
            </a:r>
            <a:r>
              <a:rPr lang="en-US" altLang="en-US" sz="2000" i="1" dirty="0" smtClean="0"/>
              <a:t> k</a:t>
            </a:r>
            <a:r>
              <a:rPr lang="en-US" altLang="en-US" sz="2000" dirty="0" smtClean="0"/>
              <a:t>, then</a:t>
            </a:r>
            <a:r>
              <a:rPr lang="en-US" altLang="en-US" sz="2000" i="1" dirty="0" smtClean="0"/>
              <a:t> P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may need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more instances of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i="1" dirty="0" smtClean="0"/>
              <a:t>Need</a:t>
            </a:r>
            <a:r>
              <a:rPr lang="en-US" altLang="en-US" sz="1600" dirty="0" smtClean="0"/>
              <a:t> [</a:t>
            </a:r>
            <a:r>
              <a:rPr lang="en-US" altLang="en-US" sz="1600" i="1" dirty="0" err="1" smtClean="0"/>
              <a:t>i,j</a:t>
            </a:r>
            <a:r>
              <a:rPr lang="en-US" altLang="en-US" sz="1600" i="1" dirty="0" smtClean="0"/>
              <a:t>]</a:t>
            </a:r>
            <a:r>
              <a:rPr lang="en-US" altLang="en-US" sz="1600" dirty="0" smtClean="0"/>
              <a:t> = </a:t>
            </a:r>
            <a:r>
              <a:rPr lang="en-US" altLang="en-US" sz="1600" i="1" dirty="0" smtClean="0"/>
              <a:t>Max</a:t>
            </a:r>
            <a:r>
              <a:rPr lang="en-US" altLang="en-US" sz="1600" dirty="0" smtClean="0"/>
              <a:t>[</a:t>
            </a:r>
            <a:r>
              <a:rPr lang="en-US" altLang="en-US" sz="1600" i="1" dirty="0" err="1" smtClean="0"/>
              <a:t>i,j</a:t>
            </a:r>
            <a:r>
              <a:rPr lang="en-US" altLang="en-US" sz="1600" dirty="0" smtClean="0"/>
              <a:t>] – </a:t>
            </a:r>
            <a:r>
              <a:rPr lang="en-US" altLang="en-US" sz="1600" i="1" dirty="0" smtClean="0"/>
              <a:t>Allocation</a:t>
            </a:r>
            <a:r>
              <a:rPr lang="en-US" altLang="en-US" sz="1600" dirty="0" smtClean="0"/>
              <a:t> [</a:t>
            </a:r>
            <a:r>
              <a:rPr lang="en-US" altLang="en-US" sz="1600" i="1" dirty="0" err="1" smtClean="0"/>
              <a:t>i,j</a:t>
            </a:r>
            <a:r>
              <a:rPr lang="en-US" altLang="en-US" sz="1600" dirty="0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400668" y="609600"/>
            <a:ext cx="374333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b="1" dirty="0" smtClean="0">
                <a:solidFill>
                  <a:srgbClr val="00B0F0"/>
                </a:solidFill>
                <a:latin typeface="Helvetica" pitchFamily="-84" charset="0"/>
              </a:rPr>
              <a:t> </a:t>
            </a:r>
            <a:r>
              <a:rPr lang="en-US" altLang="en-US" b="1" dirty="0">
                <a:solidFill>
                  <a:srgbClr val="00B0F0"/>
                </a:solidFill>
                <a:latin typeface="Helvetica" pitchFamily="-84" charset="0"/>
              </a:rPr>
              <a:t>= number of </a:t>
            </a:r>
            <a:r>
              <a:rPr lang="en-US" altLang="en-US" b="1" dirty="0" smtClean="0">
                <a:solidFill>
                  <a:srgbClr val="00B0F0"/>
                </a:solidFill>
                <a:latin typeface="Helvetica" pitchFamily="-84" charset="0"/>
              </a:rPr>
              <a:t>processes</a:t>
            </a:r>
          </a:p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b="1" dirty="0">
                <a:solidFill>
                  <a:srgbClr val="00B0F0"/>
                </a:solidFill>
                <a:latin typeface="Helvetica" pitchFamily="-84" charset="0"/>
              </a:rPr>
              <a:t>= number of resources types.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E56A-0E41-4C5F-A1BC-C75D2575C5A5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57288"/>
            <a:ext cx="7372350" cy="4943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600" dirty="0" smtClean="0"/>
              <a:t>Let </a:t>
            </a:r>
            <a:r>
              <a:rPr lang="en-US" altLang="en-US" sz="26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6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600" dirty="0" smtClean="0"/>
              <a:t>and </a:t>
            </a:r>
            <a:r>
              <a:rPr lang="en-US" altLang="en-US" sz="26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en-US" sz="2600" dirty="0" smtClean="0"/>
              <a:t>be vectors of length</a:t>
            </a:r>
            <a:r>
              <a:rPr lang="en-US" altLang="en-US" sz="2600" i="1" dirty="0" smtClean="0"/>
              <a:t> m</a:t>
            </a:r>
            <a:r>
              <a:rPr lang="en-US" altLang="en-US" sz="2600" dirty="0" smtClean="0"/>
              <a:t> and</a:t>
            </a:r>
            <a:r>
              <a:rPr lang="en-US" altLang="en-US" sz="2600" i="1" dirty="0" smtClean="0"/>
              <a:t> n</a:t>
            </a:r>
            <a:r>
              <a:rPr lang="en-US" altLang="en-US" sz="26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700" b="1" i="1" u="sng" dirty="0" smtClean="0"/>
              <a:t>Work </a:t>
            </a:r>
            <a:r>
              <a:rPr lang="en-US" altLang="en-US" sz="1700" b="1" u="sng" dirty="0" smtClean="0"/>
              <a:t>= </a:t>
            </a:r>
            <a:r>
              <a:rPr lang="en-US" altLang="en-US" sz="1700" b="1" i="1" u="sng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700" b="1" i="1" u="sng" dirty="0" smtClean="0"/>
              <a:t>Finish </a:t>
            </a:r>
            <a:r>
              <a:rPr lang="en-US" altLang="en-US" sz="1700" b="1" u="sng" dirty="0" smtClean="0"/>
              <a:t>[</a:t>
            </a:r>
            <a:r>
              <a:rPr lang="en-US" altLang="en-US" sz="1700" b="1" i="1" u="sng" dirty="0" err="1" smtClean="0"/>
              <a:t>i</a:t>
            </a:r>
            <a:r>
              <a:rPr lang="en-US" altLang="en-US" sz="1700" b="1" u="sng" dirty="0" smtClean="0"/>
              <a:t>] =</a:t>
            </a:r>
            <a:r>
              <a:rPr lang="en-US" altLang="en-US" sz="1700" b="1" i="1" u="sng" dirty="0" smtClean="0"/>
              <a:t> false </a:t>
            </a:r>
            <a:r>
              <a:rPr lang="en-US" altLang="en-US" sz="1700" b="1" u="sng" dirty="0" smtClean="0"/>
              <a:t>for</a:t>
            </a:r>
            <a:r>
              <a:rPr lang="en-US" altLang="en-US" sz="1700" b="1" i="1" u="sng" dirty="0" smtClean="0"/>
              <a:t> </a:t>
            </a:r>
            <a:r>
              <a:rPr lang="en-US" altLang="en-US" sz="1700" b="1" i="1" u="sng" dirty="0" err="1" smtClean="0"/>
              <a:t>i</a:t>
            </a:r>
            <a:r>
              <a:rPr lang="en-US" altLang="en-US" sz="1700" b="1" u="sng" dirty="0" smtClean="0"/>
              <a:t> = 0, 1, …, </a:t>
            </a:r>
            <a:r>
              <a:rPr lang="en-US" altLang="en-US" sz="1700" b="1" i="1" u="sng" dirty="0" smtClean="0"/>
              <a:t>n- </a:t>
            </a:r>
            <a:r>
              <a:rPr lang="en-US" altLang="en-US" sz="1700" b="1" u="sng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5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dirty="0" smtClean="0"/>
              <a:t>2.	Find an </a:t>
            </a:r>
            <a:r>
              <a:rPr lang="en-US" altLang="en-US" sz="2600" b="1" i="1" dirty="0" err="1" smtClean="0"/>
              <a:t>i</a:t>
            </a:r>
            <a:r>
              <a:rPr lang="en-US" altLang="en-US" sz="2600" i="1" dirty="0" smtClean="0"/>
              <a:t> </a:t>
            </a:r>
            <a:r>
              <a:rPr lang="en-US" altLang="en-US" sz="26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/>
              <a:t>(a) </a:t>
            </a:r>
            <a:r>
              <a:rPr lang="en-US" altLang="en-US" sz="2200" b="1" i="1" dirty="0" smtClean="0"/>
              <a:t>Finish</a:t>
            </a:r>
            <a:r>
              <a:rPr lang="en-US" altLang="en-US" sz="2200" b="1" dirty="0" smtClean="0"/>
              <a:t> [</a:t>
            </a:r>
            <a:r>
              <a:rPr lang="en-US" altLang="en-US" sz="2200" b="1" i="1" dirty="0" err="1" smtClean="0"/>
              <a:t>i</a:t>
            </a:r>
            <a:r>
              <a:rPr lang="en-US" altLang="en-US" sz="2200" b="1" dirty="0" smtClean="0"/>
              <a:t>] = </a:t>
            </a:r>
            <a:r>
              <a:rPr lang="en-US" altLang="en-US" sz="2200" b="1" i="1" dirty="0" smtClean="0"/>
              <a:t>false</a:t>
            </a:r>
            <a:endParaRPr lang="en-US" altLang="en-US" sz="22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/>
              <a:t>(b) </a:t>
            </a:r>
            <a:r>
              <a:rPr lang="en-US" altLang="en-US" sz="2200" b="1" i="1" dirty="0" err="1" smtClean="0"/>
              <a:t>Need</a:t>
            </a:r>
            <a:r>
              <a:rPr lang="en-US" altLang="en-US" sz="2200" b="1" i="1" baseline="-25000" dirty="0" err="1" smtClean="0"/>
              <a:t>i</a:t>
            </a: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 </a:t>
            </a:r>
            <a:r>
              <a:rPr lang="en-US" altLang="en-US" sz="22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b="1" i="1" dirty="0" smtClean="0">
                <a:sym typeface="Symbol" pitchFamily="18" charset="2"/>
              </a:rPr>
              <a:t>(Add the process in the safe sequence)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>
                <a:sym typeface="Symbol" pitchFamily="18" charset="2"/>
              </a:rPr>
              <a:t>If no such</a:t>
            </a:r>
            <a:r>
              <a:rPr lang="en-US" altLang="en-US" sz="2200" b="1" dirty="0" smtClean="0">
                <a:sym typeface="Symbol" pitchFamily="18" charset="2"/>
              </a:rPr>
              <a:t> </a:t>
            </a:r>
            <a:r>
              <a:rPr lang="en-US" altLang="en-US" sz="2200" b="1" i="1" dirty="0" err="1" smtClean="0">
                <a:sym typeface="Symbol" pitchFamily="18" charset="2"/>
              </a:rPr>
              <a:t>i</a:t>
            </a:r>
            <a:r>
              <a:rPr lang="en-US" altLang="en-US" sz="2200" b="1" i="1" dirty="0" smtClean="0">
                <a:sym typeface="Symbol" pitchFamily="18" charset="2"/>
              </a:rPr>
              <a:t> </a:t>
            </a:r>
            <a:r>
              <a:rPr lang="en-US" altLang="en-US" sz="22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5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i="1" dirty="0" smtClean="0"/>
              <a:t>3.  </a:t>
            </a:r>
            <a:r>
              <a:rPr lang="en-US" altLang="en-US" sz="2600" b="1" i="1" dirty="0" smtClean="0"/>
              <a:t>Work</a:t>
            </a:r>
            <a:r>
              <a:rPr lang="en-US" altLang="en-US" sz="2600" b="1" dirty="0" smtClean="0"/>
              <a:t> = </a:t>
            </a:r>
            <a:r>
              <a:rPr lang="en-US" altLang="en-US" sz="2600" b="1" i="1" dirty="0" smtClean="0"/>
              <a:t>Work </a:t>
            </a:r>
            <a:r>
              <a:rPr lang="en-US" altLang="en-US" sz="2600" b="1" dirty="0" smtClean="0"/>
              <a:t>+ </a:t>
            </a:r>
            <a:r>
              <a:rPr lang="en-US" altLang="en-US" sz="2600" b="1" i="1" dirty="0" err="1" smtClean="0"/>
              <a:t>Allocation</a:t>
            </a:r>
            <a:r>
              <a:rPr lang="en-US" altLang="en-US" sz="2600" b="1" i="1" baseline="-25000" dirty="0" err="1" smtClean="0"/>
              <a:t>i</a:t>
            </a:r>
            <a:r>
              <a:rPr lang="en-US" altLang="en-US" sz="2600" b="1" dirty="0" smtClean="0"/>
              <a:t/>
            </a:r>
            <a:br>
              <a:rPr lang="en-US" altLang="en-US" sz="2600" b="1" dirty="0" smtClean="0"/>
            </a:br>
            <a:r>
              <a:rPr lang="en-US" altLang="en-US" sz="2600" b="1" i="1" dirty="0" smtClean="0"/>
              <a:t>Finish</a:t>
            </a:r>
            <a:r>
              <a:rPr lang="en-US" altLang="en-US" sz="2600" b="1" dirty="0" smtClean="0"/>
              <a:t>[</a:t>
            </a:r>
            <a:r>
              <a:rPr lang="en-US" altLang="en-US" sz="2600" b="1" i="1" dirty="0" err="1" smtClean="0"/>
              <a:t>i</a:t>
            </a:r>
            <a:r>
              <a:rPr lang="en-US" altLang="en-US" sz="2600" b="1" dirty="0" smtClean="0"/>
              <a:t>] =</a:t>
            </a:r>
            <a:r>
              <a:rPr lang="en-US" altLang="en-US" sz="2600" b="1" i="1" dirty="0" smtClean="0"/>
              <a:t> true</a:t>
            </a:r>
            <a:r>
              <a:rPr lang="en-US" altLang="en-US" sz="2600" b="1" dirty="0" smtClean="0"/>
              <a:t/>
            </a:r>
            <a:br>
              <a:rPr lang="en-US" altLang="en-US" sz="2600" b="1" dirty="0" smtClean="0"/>
            </a:br>
            <a:r>
              <a:rPr lang="en-US" altLang="en-US" sz="26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5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dirty="0" smtClean="0"/>
              <a:t>4.	If </a:t>
            </a:r>
            <a:r>
              <a:rPr lang="en-US" altLang="en-US" sz="2600" b="1" i="1" dirty="0" smtClean="0"/>
              <a:t>Finish</a:t>
            </a:r>
            <a:r>
              <a:rPr lang="en-US" altLang="en-US" sz="2600" b="1" dirty="0" smtClean="0"/>
              <a:t> [</a:t>
            </a:r>
            <a:r>
              <a:rPr lang="en-US" altLang="en-US" sz="2600" b="1" i="1" dirty="0" err="1" smtClean="0"/>
              <a:t>i</a:t>
            </a:r>
            <a:r>
              <a:rPr lang="en-US" altLang="en-US" sz="2600" b="1" dirty="0" smtClean="0"/>
              <a:t>] == </a:t>
            </a:r>
            <a:r>
              <a:rPr lang="en-US" altLang="en-US" sz="2600" b="1" i="1" dirty="0" smtClean="0"/>
              <a:t>true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for all </a:t>
            </a:r>
            <a:r>
              <a:rPr lang="en-US" altLang="en-US" sz="2600" b="1" i="1" dirty="0" err="1" smtClean="0"/>
              <a:t>i</a:t>
            </a:r>
            <a:r>
              <a:rPr lang="en-US" altLang="en-US" sz="2600" dirty="0" smtClean="0"/>
              <a:t>, then the system is in a safe state</a:t>
            </a:r>
          </a:p>
        </p:txBody>
      </p:sp>
      <p:sp>
        <p:nvSpPr>
          <p:cNvPr id="2" name="Curved Left Arrow 1"/>
          <p:cNvSpPr/>
          <p:nvPr/>
        </p:nvSpPr>
        <p:spPr>
          <a:xfrm rot="19390752">
            <a:off x="5752985" y="2589049"/>
            <a:ext cx="857689" cy="2594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53691" y="3228109"/>
            <a:ext cx="525627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C09-5916-4146-9652-8BE72574EA7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5 processes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0070C0"/>
                </a:solidFill>
              </a:rPr>
              <a:t>0  </a:t>
            </a:r>
            <a:r>
              <a:rPr lang="en-US" altLang="en-US" sz="2000" dirty="0" smtClean="0">
                <a:solidFill>
                  <a:srgbClr val="0070C0"/>
                </a:solidFill>
              </a:rPr>
              <a:t>through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0070C0"/>
                </a:solidFill>
              </a:rPr>
              <a:t>4</a:t>
            </a:r>
            <a:r>
              <a:rPr lang="en-US" altLang="en-US" sz="2000" dirty="0" smtClean="0">
                <a:solidFill>
                  <a:srgbClr val="0070C0"/>
                </a:solidFill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A</a:t>
            </a:r>
            <a:r>
              <a:rPr lang="en-US" altLang="en-US" sz="2000" dirty="0" smtClean="0">
                <a:solidFill>
                  <a:srgbClr val="0070C0"/>
                </a:solidFill>
              </a:rPr>
              <a:t> (10 instances), 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B</a:t>
            </a:r>
            <a:r>
              <a:rPr lang="en-US" altLang="en-US" sz="2000" dirty="0" smtClean="0">
                <a:solidFill>
                  <a:srgbClr val="0070C0"/>
                </a:solidFill>
              </a:rPr>
              <a:t> (5instances), and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C</a:t>
            </a:r>
            <a:r>
              <a:rPr lang="en-US" altLang="en-US" sz="2000" dirty="0" smtClean="0">
                <a:solidFill>
                  <a:srgbClr val="0070C0"/>
                </a:solidFill>
              </a:rPr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Snapshot at time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u="sng" dirty="0" smtClean="0"/>
              <a:t>Allocation</a:t>
            </a:r>
            <a:r>
              <a:rPr lang="en-US" altLang="en-US" sz="2000" i="1" dirty="0" smtClean="0"/>
              <a:t>	  </a:t>
            </a:r>
            <a:r>
              <a:rPr lang="en-US" altLang="en-US" sz="2000" i="1" u="sng" dirty="0" smtClean="0"/>
              <a:t>Max</a:t>
            </a:r>
            <a:r>
              <a:rPr lang="en-US" altLang="en-US" sz="2000" i="1" dirty="0" smtClean="0"/>
              <a:t>	</a:t>
            </a:r>
            <a:r>
              <a:rPr lang="en-US" altLang="en-US" sz="2000" i="1" u="sng" dirty="0" smtClean="0"/>
              <a:t>Available</a:t>
            </a:r>
            <a:endParaRPr lang="en-US" altLang="en-US" sz="2000" i="1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 smtClean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	</a:t>
            </a:r>
            <a:r>
              <a:rPr lang="en-US" altLang="en-US" sz="2000" dirty="0" smtClean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	</a:t>
            </a:r>
            <a:r>
              <a:rPr lang="en-US" altLang="en-US" sz="2000" dirty="0" smtClean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0 0 2	         4 3 3  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D0C-5732-4E16-A345-C8CD337FD1A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136650"/>
            <a:ext cx="7724775" cy="4640263"/>
          </a:xfrm>
        </p:spPr>
        <p:txBody>
          <a:bodyPr>
            <a:normAutofit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The content of the matrix </a:t>
            </a:r>
            <a:r>
              <a:rPr lang="en-US" altLang="en-US" sz="2000" b="1" i="1" dirty="0" smtClean="0"/>
              <a:t>Need</a:t>
            </a:r>
            <a:r>
              <a:rPr lang="en-US" altLang="en-US" sz="2000" dirty="0" smtClean="0"/>
              <a:t> is defined to be </a:t>
            </a:r>
            <a:r>
              <a:rPr lang="en-US" altLang="en-US" sz="2000" b="1" i="1" dirty="0" smtClean="0"/>
              <a:t>Max</a:t>
            </a:r>
            <a:r>
              <a:rPr lang="en-US" altLang="en-US" sz="2000" b="1" dirty="0" smtClean="0"/>
              <a:t> – </a:t>
            </a:r>
            <a:r>
              <a:rPr lang="en-US" altLang="en-US" sz="2000" b="1" i="1" dirty="0" smtClean="0"/>
              <a:t>Allocation</a:t>
            </a:r>
            <a:endParaRPr lang="en-US" altLang="en-US" sz="2000" b="1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u="sng" dirty="0" smtClean="0"/>
              <a:t>Need</a:t>
            </a:r>
            <a:endParaRPr lang="en-US" altLang="en-US" sz="2000" u="sng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dirty="0" smtClean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	</a:t>
            </a:r>
            <a:r>
              <a:rPr lang="en-US" altLang="en-US" sz="2000" dirty="0" smtClean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	</a:t>
            </a:r>
            <a:r>
              <a:rPr lang="en-US" altLang="en-US" sz="2000" dirty="0" smtClean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4 3 1 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The system is in a safe state since the sequence &lt;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&gt; satisfies safety criteria</a:t>
            </a:r>
            <a:endParaRPr lang="en-US" altLang="en-US" sz="2000" baseline="-25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526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22B-87B0-4F6B-8EA1-B12678138413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0" b="73325"/>
          <a:stretch/>
        </p:blipFill>
        <p:spPr bwMode="auto">
          <a:xfrm>
            <a:off x="0" y="1571409"/>
            <a:ext cx="424324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79008" y="2417618"/>
            <a:ext cx="506499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Work </a:t>
            </a:r>
            <a:r>
              <a:rPr lang="en-US" altLang="en-US" b="1" dirty="0" smtClean="0"/>
              <a:t>= </a:t>
            </a:r>
            <a:r>
              <a:rPr lang="en-US" altLang="en-US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Finish 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false </a:t>
            </a:r>
            <a:r>
              <a:rPr lang="en-US" altLang="en-US" b="1" dirty="0" smtClean="0"/>
              <a:t>for</a:t>
            </a:r>
            <a:r>
              <a:rPr lang="en-US" altLang="en-US" b="1" i="1" dirty="0" smtClean="0"/>
              <a:t> 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 = 0, 1, …, </a:t>
            </a:r>
            <a:r>
              <a:rPr lang="en-US" altLang="en-US" b="1" i="1" dirty="0" smtClean="0"/>
              <a:t>n- </a:t>
            </a:r>
            <a:r>
              <a:rPr lang="en-US" altLang="en-US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46418"/>
            <a:ext cx="3305175" cy="2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4246418"/>
            <a:ext cx="1619250" cy="2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77879" y="1675656"/>
            <a:ext cx="32944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sz="1600" b="1" dirty="0" smtClean="0">
                <a:solidFill>
                  <a:srgbClr val="00B0F0"/>
                </a:solidFill>
                <a:latin typeface="Helvetica" pitchFamily="-84" charset="0"/>
              </a:rPr>
              <a:t> = number of processes</a:t>
            </a:r>
          </a:p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sz="1600" b="1" dirty="0" smtClean="0">
                <a:solidFill>
                  <a:srgbClr val="00B0F0"/>
                </a:solidFill>
                <a:latin typeface="Helvetica" pitchFamily="-84" charset="0"/>
              </a:rPr>
              <a:t>= number of resources types </a:t>
            </a:r>
            <a:endParaRPr lang="en-US" altLang="en-US" sz="1600" b="1" dirty="0">
              <a:solidFill>
                <a:srgbClr val="00B0F0"/>
              </a:solidFill>
              <a:latin typeface="Helvetica" pitchFamily="-8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57FF-00EB-48B1-9161-181F202A4BD6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0"/>
          <a:stretch/>
        </p:blipFill>
        <p:spPr bwMode="auto">
          <a:xfrm>
            <a:off x="-1" y="838200"/>
            <a:ext cx="424324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43243" y="1150361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5153024"/>
            <a:ext cx="1619250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43243" y="762000"/>
            <a:ext cx="2557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 </a:t>
            </a:r>
            <a:r>
              <a:rPr lang="en-US" altLang="en-US" sz="1200" b="1" dirty="0">
                <a:solidFill>
                  <a:srgbClr val="00B0F0"/>
                </a:solidFill>
                <a:latin typeface="Helvetica" pitchFamily="-84" charset="0"/>
              </a:rPr>
              <a:t>= number of 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processes</a:t>
            </a:r>
          </a:p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sz="1200" b="1" dirty="0">
                <a:solidFill>
                  <a:srgbClr val="00B0F0"/>
                </a:solidFill>
                <a:latin typeface="Helvetica" pitchFamily="-84" charset="0"/>
              </a:rPr>
              <a:t>= number of resources 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types </a:t>
            </a:r>
            <a:endParaRPr lang="en-US" altLang="en-US" sz="1200" b="1" dirty="0">
              <a:solidFill>
                <a:srgbClr val="00B0F0"/>
              </a:solidFill>
              <a:latin typeface="Helvetica" pitchFamily="-8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E73A-F72E-4CA2-A4DF-88104252C329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3007" y="6492875"/>
            <a:ext cx="2895600" cy="365125"/>
          </a:xfrm>
        </p:spPr>
        <p:txBody>
          <a:bodyPr/>
          <a:lstStyle/>
          <a:p>
            <a:r>
              <a:rPr lang="en-US" dirty="0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485"/>
          <a:stretch/>
        </p:blipFill>
        <p:spPr bwMode="auto">
          <a:xfrm>
            <a:off x="0" y="762000"/>
            <a:ext cx="434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43243" y="1157287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5153025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0778-B2CF-4F98-A5C7-8CAD53E3FB04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/>
          <a:stretch/>
        </p:blipFill>
        <p:spPr bwMode="auto">
          <a:xfrm>
            <a:off x="20781" y="838200"/>
            <a:ext cx="432261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43243" y="1143433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5153025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3983-B50A-44EA-8D6E-769D965DE346}" type="datetime1">
              <a:rPr lang="en-US" smtClean="0"/>
              <a:t>4/6/2025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75" y="231775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Resource-Request Algorithm for Process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endParaRPr lang="en-US" altLang="en-US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go to step 2.  Otherwise, 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raise error </a:t>
            </a:r>
            <a:r>
              <a:rPr lang="en-US" altLang="en-US" dirty="0" smtClean="0">
                <a:sym typeface="Symbol" pitchFamily="18" charset="2"/>
              </a:rPr>
              <a:t>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dirty="0" smtClean="0">
                <a:sym typeface="Symbol" pitchFamily="18" charset="2"/>
              </a:rPr>
              <a:t>, go to step 3.  Otherwise </a:t>
            </a:r>
            <a:r>
              <a:rPr lang="en-US" altLang="en-US" b="1" i="1" dirty="0" smtClean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  must wait</a:t>
            </a:r>
            <a:r>
              <a:rPr lang="en-US" altLang="en-US" dirty="0" smtClean="0">
                <a:sym typeface="Symbol" pitchFamily="18" charset="2"/>
              </a:rPr>
              <a:t>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b="1" dirty="0" smtClean="0">
                <a:sym typeface="Symbol" pitchFamily="18" charset="2"/>
              </a:rPr>
              <a:t> = </a:t>
            </a:r>
            <a:r>
              <a:rPr lang="en-US" altLang="en-US" b="1" i="1" dirty="0" smtClean="0">
                <a:sym typeface="Symbol" pitchFamily="18" charset="2"/>
              </a:rPr>
              <a:t>Available  </a:t>
            </a:r>
            <a:r>
              <a:rPr lang="en-US" altLang="en-US" b="1" dirty="0" smtClean="0">
                <a:sym typeface="Symbol" pitchFamily="18" charset="2"/>
              </a:rPr>
              <a:t>–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baseline="-25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 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+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–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Apply Safety Algorithm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unsafe 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6D53-7D4A-42C3-9F27-38EAF58476A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692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Example: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82511"/>
            <a:ext cx="7766050" cy="4572000"/>
          </a:xfrm>
        </p:spPr>
        <p:txBody>
          <a:bodyPr>
            <a:no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Check that Request </a:t>
            </a:r>
            <a:r>
              <a:rPr lang="en-US" altLang="en-US" sz="2000" dirty="0" smtClean="0">
                <a:sym typeface="Symbol" pitchFamily="18" charset="2"/>
              </a:rPr>
              <a:t> Available (that is, (1,0,2)  (3,3,2)  true</a:t>
            </a:r>
            <a:endParaRPr lang="en-US" altLang="en-US" sz="2000" i="1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</a:t>
            </a:r>
            <a:r>
              <a:rPr lang="en-US" altLang="en-US" sz="2000" i="1" u="sng" dirty="0" smtClean="0"/>
              <a:t>Allocation</a:t>
            </a:r>
            <a:r>
              <a:rPr lang="en-US" altLang="en-US" sz="2000" i="1" dirty="0" smtClean="0"/>
              <a:t>	</a:t>
            </a:r>
            <a:r>
              <a:rPr lang="en-US" altLang="en-US" sz="2000" i="1" u="sng" dirty="0" smtClean="0"/>
              <a:t>Need</a:t>
            </a:r>
            <a:r>
              <a:rPr lang="en-US" altLang="en-US" sz="2000" i="1" dirty="0" smtClean="0"/>
              <a:t>	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Executing safety algorithm shows that sequence &lt;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1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3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4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0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2</a:t>
            </a:r>
            <a:r>
              <a:rPr lang="en-US" altLang="en-US" sz="2000" dirty="0" smtClean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(3,3,0)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4</a:t>
            </a:r>
            <a:r>
              <a:rPr lang="en-US" altLang="en-US" sz="2000" dirty="0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(0,2,0)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0</a:t>
            </a:r>
            <a:r>
              <a:rPr lang="en-US" altLang="en-US" sz="2000" dirty="0" smtClean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0613-B17E-400F-9DE4-4289109B73DD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14375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685800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8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resources may be either </a:t>
            </a:r>
            <a:endParaRPr lang="en-US" sz="2800" dirty="0" smtClean="0"/>
          </a:p>
          <a:p>
            <a:pPr lvl="1"/>
            <a:r>
              <a:rPr lang="en-US" sz="2400" dirty="0" smtClean="0"/>
              <a:t>physical </a:t>
            </a:r>
            <a:r>
              <a:rPr lang="en-US" sz="2400" dirty="0"/>
              <a:t>resources (for example, printers</a:t>
            </a:r>
            <a:r>
              <a:rPr lang="en-US" sz="2400" dirty="0" smtClean="0"/>
              <a:t>, tape </a:t>
            </a:r>
            <a:r>
              <a:rPr lang="en-US" sz="2400" dirty="0"/>
              <a:t>drives, memory space, and CPU cycles) or </a:t>
            </a:r>
            <a:endParaRPr lang="en-US" sz="2400" dirty="0" smtClean="0"/>
          </a:p>
          <a:p>
            <a:pPr lvl="1"/>
            <a:r>
              <a:rPr lang="en-US" sz="2400" dirty="0" smtClean="0"/>
              <a:t>logical </a:t>
            </a:r>
            <a:r>
              <a:rPr lang="en-US" sz="2400" dirty="0"/>
              <a:t>resources (for example</a:t>
            </a:r>
            <a:r>
              <a:rPr lang="en-US" sz="2400" dirty="0" smtClean="0"/>
              <a:t>, files</a:t>
            </a:r>
            <a:r>
              <a:rPr lang="en-US" sz="2400" dirty="0"/>
              <a:t>, semaphores, and monitors).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D4F-8F6F-4607-8463-A6B2D14D4A02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will happen if process P1 requests one additional instance of resource type A and two instances of resource type C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305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57" y="1381125"/>
            <a:ext cx="3305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381125"/>
            <a:ext cx="1619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62650" y="2052638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2232747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5105400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7280" y="5338762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7717" y="2286000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650" y="5338762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55C-A081-413D-A478-4B7BA97435DA}" type="datetime1">
              <a:rPr lang="en-US" smtClean="0"/>
              <a:t>4/6/2025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80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692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Example:  </a:t>
            </a:r>
            <a:r>
              <a:rPr lang="en-US" altLang="en-US" sz="2800" i="1" dirty="0" smtClean="0"/>
              <a:t>Explanation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73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2"/>
          <a:stretch/>
        </p:blipFill>
        <p:spPr bwMode="auto">
          <a:xfrm>
            <a:off x="152400" y="1295400"/>
            <a:ext cx="40386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8800" y="1157288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/>
              <a:t>Need</a:t>
            </a:r>
            <a:r>
              <a:rPr lang="en-US" altLang="en-US" sz="1600" b="1" i="1" baseline="-25000" dirty="0" err="1" smtClean="0"/>
              <a:t>i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191001" y="51816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9B4-BCC7-4FF4-B539-BBEC4D135DFC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7" r="33644"/>
          <a:stretch/>
        </p:blipFill>
        <p:spPr bwMode="auto">
          <a:xfrm>
            <a:off x="0" y="1219200"/>
            <a:ext cx="422794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27946" y="1371600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191001" y="49530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324600" y="3124200"/>
            <a:ext cx="267854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10B4-90A4-4D1F-ADF4-7D1D19FBA7E2}" type="datetime1">
              <a:rPr lang="en-US" smtClean="0"/>
              <a:t>4/6/2025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5"/>
          <a:stretch/>
        </p:blipFill>
        <p:spPr bwMode="auto">
          <a:xfrm>
            <a:off x="304800" y="838200"/>
            <a:ext cx="406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91000" y="1295400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/>
              <a:t>Need</a:t>
            </a:r>
            <a:r>
              <a:rPr lang="en-US" altLang="en-US" sz="1600" b="1" i="1" baseline="-25000" dirty="0" err="1" smtClean="0"/>
              <a:t>i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368800" y="51816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999" y="5934670"/>
            <a:ext cx="381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Hence the new system state is safe, so we can immediately grant the request for process  P</a:t>
            </a:r>
            <a:r>
              <a:rPr lang="en-US" b="1" baseline="-25000" dirty="0">
                <a:solidFill>
                  <a:srgbClr val="00B0F0"/>
                </a:solidFill>
              </a:rPr>
              <a:t>1 .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F230-D5CA-455E-BB6C-036F9377B772}" type="datetime1">
              <a:rPr lang="en-US" smtClean="0"/>
              <a:t>4/6/2025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0434-F0EB-46A1-BBA1-0AFBE2D630F6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Banker’s </a:t>
            </a:r>
            <a:r>
              <a:rPr lang="en-US" sz="2400" dirty="0"/>
              <a:t>algorithm is named so because it is used in banking system to check </a:t>
            </a:r>
            <a:r>
              <a:rPr lang="en-US" sz="2400" b="1" dirty="0">
                <a:solidFill>
                  <a:srgbClr val="0070C0"/>
                </a:solidFill>
              </a:rPr>
              <a:t>whether loan can be sanctioned to a person or not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  <a:p>
            <a:pPr fontAlgn="base"/>
            <a:r>
              <a:rPr lang="en-US" sz="2400" dirty="0" smtClean="0"/>
              <a:t>Suppose </a:t>
            </a:r>
            <a:r>
              <a:rPr lang="en-US" sz="2400" dirty="0"/>
              <a:t>there are </a:t>
            </a:r>
            <a:r>
              <a:rPr lang="en-US" sz="2400" u="sng" dirty="0"/>
              <a:t>n number of account holders in a bank and the total sum of their money is S. </a:t>
            </a:r>
            <a:endParaRPr lang="en-US" sz="2400" u="sng" dirty="0" smtClean="0"/>
          </a:p>
          <a:p>
            <a:pPr fontAlgn="base"/>
            <a:r>
              <a:rPr lang="en-US" sz="2400" dirty="0" smtClean="0"/>
              <a:t>If </a:t>
            </a:r>
            <a:r>
              <a:rPr lang="en-US" sz="2400" dirty="0"/>
              <a:t>a person applies for a loan then the bank </a:t>
            </a:r>
            <a:endParaRPr lang="en-US" sz="2400" dirty="0" smtClean="0"/>
          </a:p>
          <a:p>
            <a:pPr lvl="1" fontAlgn="base"/>
            <a:r>
              <a:rPr lang="en-US" sz="2000" u="sng" dirty="0" smtClean="0"/>
              <a:t>first </a:t>
            </a:r>
            <a:r>
              <a:rPr lang="en-US" sz="2000" u="sng" dirty="0"/>
              <a:t>subtracts the loan amount from the total money </a:t>
            </a:r>
            <a:r>
              <a:rPr lang="en-US" sz="2000" dirty="0"/>
              <a:t>that bank has and 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u="sng" dirty="0"/>
              <a:t>remaining amount is greater than S then only the loan is sanctioned. 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B9E3-FD8D-4D96-A1FB-E9D2DB47983C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is done because if all the account holders comes to withdraw their money then the bank can easily do it.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Bank </a:t>
            </a:r>
            <a:r>
              <a:rPr lang="en-US" sz="2400" dirty="0"/>
              <a:t>would </a:t>
            </a:r>
            <a:r>
              <a:rPr lang="en-US" sz="2400" dirty="0">
                <a:solidFill>
                  <a:srgbClr val="0070C0"/>
                </a:solidFill>
              </a:rPr>
              <a:t>never allocate its money in such a way that it can no longer satisfy the needs of all its customers.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fontAlgn="base"/>
            <a:endParaRPr lang="en-US" sz="2400" dirty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bank would try to be in </a:t>
            </a:r>
            <a:r>
              <a:rPr lang="en-US" sz="2400" dirty="0">
                <a:solidFill>
                  <a:srgbClr val="0070C0"/>
                </a:solidFill>
              </a:rPr>
              <a:t>safe state always.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11C2-820E-4DB3-BB1C-AA1C957C49CB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6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Consider the following snapshot of a system-</a:t>
            </a:r>
            <a:br>
              <a:rPr lang="en-IN" sz="2000" dirty="0" smtClean="0"/>
            </a:br>
            <a:r>
              <a:rPr lang="en-IN" sz="2000" dirty="0" smtClean="0"/>
              <a:t>Answer </a:t>
            </a:r>
            <a:r>
              <a:rPr lang="en-IN" sz="2000" dirty="0"/>
              <a:t>the following questions using the Banker’s algorithm-</a:t>
            </a:r>
            <a:br>
              <a:rPr lang="en-IN" sz="2000" dirty="0"/>
            </a:br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/>
              <a:t>) What are the total instances of </a:t>
            </a:r>
            <a:r>
              <a:rPr lang="en-IN" sz="2000" dirty="0" smtClean="0"/>
              <a:t>Resources</a:t>
            </a:r>
            <a:br>
              <a:rPr lang="en-IN" sz="2000" dirty="0" smtClean="0"/>
            </a:br>
            <a:r>
              <a:rPr lang="en-IN" sz="2000" dirty="0" smtClean="0"/>
              <a:t>(ii</a:t>
            </a:r>
            <a:r>
              <a:rPr lang="en-IN" sz="2000" dirty="0"/>
              <a:t>) </a:t>
            </a:r>
            <a:r>
              <a:rPr lang="en-IN" sz="2000" dirty="0" smtClean="0"/>
              <a:t>What </a:t>
            </a:r>
            <a:r>
              <a:rPr lang="en-IN" sz="2000" dirty="0"/>
              <a:t>is the content of the matrix need?</a:t>
            </a:r>
            <a:br>
              <a:rPr lang="en-IN" sz="2000" dirty="0"/>
            </a:br>
            <a:r>
              <a:rPr lang="en-IN" sz="2000" dirty="0"/>
              <a:t>(</a:t>
            </a:r>
            <a:r>
              <a:rPr lang="en-IN" sz="2000" dirty="0" smtClean="0"/>
              <a:t>iii) Is </a:t>
            </a:r>
            <a:r>
              <a:rPr lang="en-IN" sz="2000" dirty="0"/>
              <a:t>the system in a safe state</a:t>
            </a:r>
            <a:r>
              <a:rPr lang="en-IN" sz="2000" dirty="0" smtClean="0"/>
              <a:t>?</a:t>
            </a:r>
            <a:br>
              <a:rPr lang="en-IN" sz="2000" dirty="0" smtClean="0"/>
            </a:br>
            <a:r>
              <a:rPr lang="en-IN" sz="2000" dirty="0" smtClean="0"/>
              <a:t>(iv) If </a:t>
            </a:r>
            <a:r>
              <a:rPr lang="en-IN" sz="2000" dirty="0"/>
              <a:t>a request from process P1 arrives for (0,4,2,0), can the request be granted immediately?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19550"/>
              </p:ext>
            </p:extLst>
          </p:nvPr>
        </p:nvGraphicFramePr>
        <p:xfrm>
          <a:off x="609600" y="304800"/>
          <a:ext cx="5936668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800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6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/>
              <a:t>) What are the total instances of </a:t>
            </a:r>
            <a:r>
              <a:rPr lang="en-IN" sz="2000" dirty="0" smtClean="0"/>
              <a:t>Resources</a:t>
            </a:r>
            <a:br>
              <a:rPr lang="en-IN" sz="2000" dirty="0" smtClean="0"/>
            </a:br>
            <a:r>
              <a:rPr lang="en-IN" sz="2000" dirty="0" smtClean="0"/>
              <a:t>For A=1+1+1=3</a:t>
            </a:r>
            <a:br>
              <a:rPr lang="en-IN" sz="2000" dirty="0" smtClean="0"/>
            </a:br>
            <a:r>
              <a:rPr lang="en-IN" sz="2000" dirty="0" smtClean="0"/>
              <a:t>For B=3+6+5=14</a:t>
            </a:r>
            <a:br>
              <a:rPr lang="en-IN" sz="2000" dirty="0" smtClean="0"/>
            </a:br>
            <a:r>
              <a:rPr lang="en-IN" sz="2000" dirty="0" smtClean="0"/>
              <a:t>For C=1+5+3+1+2=12</a:t>
            </a:r>
            <a:br>
              <a:rPr lang="en-IN" sz="2000" dirty="0" smtClean="0"/>
            </a:br>
            <a:r>
              <a:rPr lang="en-IN" sz="2000" dirty="0" smtClean="0"/>
              <a:t>For D=2+4+2+4=12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73997"/>
              </p:ext>
            </p:extLst>
          </p:nvPr>
        </p:nvGraphicFramePr>
        <p:xfrm>
          <a:off x="609600" y="762000"/>
          <a:ext cx="5936668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800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88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43190"/>
            <a:ext cx="164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Exercise 1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188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05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Content </a:t>
            </a:r>
            <a:r>
              <a:rPr lang="en-IN" sz="2000" dirty="0"/>
              <a:t>of the matrix need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Step </a:t>
            </a:r>
            <a:r>
              <a:rPr lang="en-IN" sz="2000" dirty="0"/>
              <a:t>1: in row of process P0, use formula</a:t>
            </a:r>
            <a:br>
              <a:rPr lang="en-IN" sz="2000" dirty="0"/>
            </a:br>
            <a:r>
              <a:rPr lang="en-IN" sz="2000" dirty="0"/>
              <a:t>Need=Max – Allocation</a:t>
            </a:r>
            <a:br>
              <a:rPr lang="en-IN" sz="2000" dirty="0"/>
            </a:br>
            <a:r>
              <a:rPr lang="en-IN" sz="2000" dirty="0" smtClean="0"/>
              <a:t>Step </a:t>
            </a:r>
            <a:r>
              <a:rPr lang="en-IN" sz="2000" dirty="0"/>
              <a:t>2: Follow step 1 above for all other processes i.e. P1, P2, P3, P4, P5.</a:t>
            </a:r>
            <a:br>
              <a:rPr lang="en-IN" sz="2000" dirty="0"/>
            </a:br>
            <a:r>
              <a:rPr lang="en-IN" sz="2000" dirty="0" smtClean="0"/>
              <a:t>Result </a:t>
            </a:r>
            <a:r>
              <a:rPr lang="en-IN" sz="2000" dirty="0"/>
              <a:t>given </a:t>
            </a:r>
            <a:r>
              <a:rPr lang="en-IN" sz="2000" dirty="0" smtClean="0"/>
              <a:t>above.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19347"/>
              </p:ext>
            </p:extLst>
          </p:nvPr>
        </p:nvGraphicFramePr>
        <p:xfrm>
          <a:off x="609600" y="304800"/>
          <a:ext cx="8000993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Deadlock involving the same resource </a:t>
            </a:r>
            <a:r>
              <a:rPr lang="en-US" sz="3200" b="1" dirty="0" smtClean="0"/>
              <a:t>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a system with 3</a:t>
            </a:r>
            <a:r>
              <a:rPr lang="en-US" sz="2400" dirty="0" smtClean="0"/>
              <a:t> </a:t>
            </a:r>
            <a:r>
              <a:rPr lang="en-US" sz="2400" dirty="0"/>
              <a:t>CD RW </a:t>
            </a:r>
            <a:r>
              <a:rPr lang="en-US" sz="2400" dirty="0" smtClean="0"/>
              <a:t>drives and 3 processes.</a:t>
            </a:r>
            <a:endParaRPr lang="en-US" sz="2400" dirty="0"/>
          </a:p>
          <a:p>
            <a:pPr lvl="1"/>
            <a:r>
              <a:rPr lang="en-US" sz="2400" dirty="0" smtClean="0"/>
              <a:t>Each process </a:t>
            </a:r>
            <a:r>
              <a:rPr lang="en-US" sz="2400" dirty="0"/>
              <a:t>holds one </a:t>
            </a:r>
            <a:r>
              <a:rPr lang="en-US" sz="2400" dirty="0" smtClean="0"/>
              <a:t>CD </a:t>
            </a:r>
            <a:r>
              <a:rPr lang="en-US" sz="2400" dirty="0"/>
              <a:t>RW drives.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each </a:t>
            </a:r>
            <a:r>
              <a:rPr lang="en-US" sz="2400" dirty="0" smtClean="0"/>
              <a:t>process now </a:t>
            </a:r>
            <a:r>
              <a:rPr lang="en-US" sz="2400" dirty="0"/>
              <a:t>requests another </a:t>
            </a:r>
            <a:r>
              <a:rPr lang="en-US" sz="2400" dirty="0" smtClean="0"/>
              <a:t>drive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three processes will be in a deadlocked state.</a:t>
            </a:r>
          </a:p>
          <a:p>
            <a:pPr lvl="1"/>
            <a:r>
              <a:rPr lang="en-US" sz="2400" dirty="0"/>
              <a:t>Each is waiting for the event "CD RW </a:t>
            </a:r>
            <a:r>
              <a:rPr lang="en-US" sz="2400" dirty="0" smtClean="0"/>
              <a:t>drive is </a:t>
            </a:r>
            <a:r>
              <a:rPr lang="en-US" sz="2400" dirty="0"/>
              <a:t>released," which can be </a:t>
            </a:r>
            <a:r>
              <a:rPr lang="en-US" sz="2400" dirty="0" smtClean="0"/>
              <a:t>caused by </a:t>
            </a:r>
            <a:r>
              <a:rPr lang="en-US" sz="2400" dirty="0"/>
              <a:t>one of the other waiting processes.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Deadlock involving </a:t>
            </a:r>
            <a:r>
              <a:rPr lang="en-US" sz="2400" dirty="0"/>
              <a:t>the same resource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D563-0B1F-42E3-BAF8-25DF39B41ED4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Work=[1,5,2,0]</a:t>
            </a:r>
            <a:br>
              <a:rPr lang="en-IN" sz="2000" dirty="0" smtClean="0"/>
            </a:br>
            <a:r>
              <a:rPr lang="en-IN" sz="2000" dirty="0" smtClean="0"/>
              <a:t>For P) Need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Work, so Safe Sequence=&lt;P0&gt;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Work=[1,5,2,0]+[0,0,1,2]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IN" sz="2000" dirty="0" smtClean="0"/>
              <a:t>For P1, Need is not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P1 must wait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P2, Need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 i.e. [1,0,0,2]&lt;[1,5,3,2]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So Safe Sequence=&lt;P0,P2&gt;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Work=[1,5,3,2]+[1,3,5,4]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=[2,8,8,6]</a:t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51310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90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11751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altLang="en-US" sz="2000" dirty="0" smtClean="0">
                <a:sym typeface="Symbol" pitchFamily="18" charset="2"/>
              </a:rPr>
              <a:t>Work=[2,8,8,6]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P3, Need Work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[0,0,2,0]&lt;Work</a:t>
            </a:r>
            <a:r>
              <a:rPr lang="en-US" altLang="en-US" sz="2000" dirty="0">
                <a:sym typeface="Symbol" pitchFamily="18" charset="2"/>
              </a:rPr>
              <a:t/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Work=[2,8,8,6]+[0,6,3,2]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=[2,14,11,8]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P4, Need 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[0,6,4,2]&lt;Work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Sequence=&lt;P0,P2,P3,P4&gt;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Work=[2,14,11,8]+[0,0,1,4]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942594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4076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altLang="en-US" sz="2000" dirty="0" smtClean="0">
                <a:sym typeface="Symbol" pitchFamily="18" charset="2"/>
              </a:rPr>
              <a:t>Work=[2,14,12,12]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Now for P1,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Need</a:t>
            </a:r>
            <a:r>
              <a:rPr lang="en-US" altLang="en-US" sz="2000" dirty="0">
                <a:sym typeface="Symbol" pitchFamily="18" charset="2"/>
              </a:rPr>
              <a:t>  </a:t>
            </a:r>
            <a:r>
              <a:rPr lang="en-US" altLang="en-US" sz="2000" dirty="0" smtClean="0">
                <a:sym typeface="Symbol" pitchFamily="18" charset="2"/>
              </a:rPr>
              <a:t>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[0,7,5,0]&lt;Work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Sequence=&lt;P0,P2,P3,P4,P1&gt;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Work=[2,14,12,12]+[1,0,0,0]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=[3,14,12,12]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Thus, System is in a safe state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b="1" dirty="0">
                <a:solidFill>
                  <a:srgbClr val="0070C0"/>
                </a:solidFill>
                <a:sym typeface="Symbol" pitchFamily="18" charset="2"/>
              </a:rPr>
              <a:t/>
            </a:r>
            <a:br>
              <a:rPr lang="en-US" altLang="en-US" sz="2000" b="1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20479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92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12795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0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Detection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168-82C0-4A2C-9066-73DFCD8E9C54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98438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33488"/>
            <a:ext cx="7391400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Allow system to enter deadlock state 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r>
              <a:rPr lang="en-US" altLang="en-US" sz="2800" dirty="0" smtClean="0"/>
              <a:t>Detection algorithm</a:t>
            </a:r>
          </a:p>
          <a:p>
            <a:pPr lvl="1"/>
            <a:r>
              <a:rPr lang="en-US" sz="2400" dirty="0"/>
              <a:t>examines the state of the system to </a:t>
            </a:r>
            <a:r>
              <a:rPr lang="en-US" sz="2400" dirty="0" smtClean="0"/>
              <a:t>determine whether a </a:t>
            </a:r>
            <a:r>
              <a:rPr lang="en-US" sz="2400" dirty="0"/>
              <a:t>deadlock has occurred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800" dirty="0" smtClean="0"/>
              <a:t>Recovery scheme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3BDE-C830-4D4D-9C13-810D8F9577CE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marL="0" indent="0"/>
            <a:r>
              <a:rPr lang="en-US" sz="2800" dirty="0"/>
              <a:t>Detection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Detection Algorithm</a:t>
            </a:r>
          </a:p>
          <a:p>
            <a:r>
              <a:rPr lang="en-US" sz="2400" dirty="0" smtClean="0"/>
              <a:t>Single Instance of all Resources </a:t>
            </a:r>
            <a:r>
              <a:rPr lang="en-US" sz="2400" dirty="0"/>
              <a:t>T</a:t>
            </a:r>
            <a:r>
              <a:rPr lang="en-US" sz="2400" dirty="0" smtClean="0"/>
              <a:t>ypes</a:t>
            </a:r>
          </a:p>
          <a:p>
            <a:r>
              <a:rPr lang="en-US" altLang="en-US" sz="2400" dirty="0"/>
              <a:t>Several Instances of </a:t>
            </a:r>
            <a:r>
              <a:rPr lang="en-US" altLang="en-US" sz="2400" dirty="0" smtClean="0"/>
              <a:t>Resource Types</a:t>
            </a:r>
            <a:r>
              <a:rPr lang="en-US" sz="24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350B-60BB-4777-B7A7-3A66F390EC76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Detection Algorithm</a:t>
            </a:r>
          </a:p>
          <a:p>
            <a:r>
              <a:rPr lang="en-US" sz="2400" dirty="0" smtClean="0"/>
              <a:t>If only </a:t>
            </a:r>
            <a:r>
              <a:rPr lang="en-US" sz="2400" dirty="0"/>
              <a:t>a single </a:t>
            </a:r>
            <a:r>
              <a:rPr lang="en-US" sz="2400" dirty="0" smtClean="0"/>
              <a:t>instance of all resources are there, 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a variant of the resource-allocation graph,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i="1" dirty="0">
                <a:solidFill>
                  <a:srgbClr val="0070C0"/>
                </a:solidFill>
              </a:rPr>
              <a:t>wait-for </a:t>
            </a:r>
            <a:r>
              <a:rPr lang="en-US" sz="2400" b="1" dirty="0">
                <a:solidFill>
                  <a:srgbClr val="0070C0"/>
                </a:solidFill>
              </a:rPr>
              <a:t>graph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Obtain </a:t>
            </a:r>
            <a:r>
              <a:rPr lang="en-US" sz="2400" b="1" u="sng" dirty="0">
                <a:solidFill>
                  <a:srgbClr val="FF0000"/>
                </a:solidFill>
              </a:rPr>
              <a:t>this graph from the resource-allocation graph </a:t>
            </a:r>
            <a:r>
              <a:rPr lang="en-US" sz="2400" b="1" u="sng" dirty="0" smtClean="0">
                <a:solidFill>
                  <a:srgbClr val="FF0000"/>
                </a:solidFill>
              </a:rPr>
              <a:t>by removing </a:t>
            </a:r>
            <a:r>
              <a:rPr lang="en-US" sz="2400" b="1" u="sng" dirty="0">
                <a:solidFill>
                  <a:srgbClr val="FF0000"/>
                </a:solidFill>
              </a:rPr>
              <a:t>the resource nodes and collapsing the appropriate </a:t>
            </a:r>
            <a:r>
              <a:rPr lang="en-US" sz="2400" b="1" u="sng" dirty="0" smtClean="0">
                <a:solidFill>
                  <a:srgbClr val="FF0000"/>
                </a:solidFill>
              </a:rPr>
              <a:t>edges</a:t>
            </a:r>
            <a:endParaRPr lang="en-US" altLang="en-US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3269-1BE0-4D26-A9A7-7459E54EBD5F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Maintain </a:t>
            </a:r>
            <a:r>
              <a:rPr lang="en-US" altLang="en-US" b="1" dirty="0" smtClean="0">
                <a:solidFill>
                  <a:srgbClr val="3366FF"/>
                </a:solidFill>
              </a:rPr>
              <a:t>wait-for </a:t>
            </a:r>
            <a:r>
              <a:rPr lang="en-US" altLang="en-US" dirty="0" smtClean="0"/>
              <a:t>graph</a:t>
            </a:r>
          </a:p>
          <a:p>
            <a:pPr lvl="1"/>
            <a:r>
              <a:rPr lang="en-US" altLang="en-US" dirty="0" smtClean="0"/>
              <a:t>Nodes are processes</a:t>
            </a:r>
          </a:p>
          <a:p>
            <a:pPr lvl="1"/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baseline="-25000" dirty="0" smtClean="0">
                <a:sym typeface="Symbol" pitchFamily="18" charset="2"/>
              </a:rPr>
              <a:t>   </a:t>
            </a:r>
            <a:r>
              <a:rPr lang="en-US" altLang="en-US" dirty="0" smtClean="0">
                <a:sym typeface="Symbol" pitchFamily="18" charset="2"/>
              </a:rPr>
              <a:t>if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is waiting for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dirty="0" smtClean="0">
                <a:sym typeface="Symbol" pitchFamily="18" charset="2"/>
              </a:rPr>
              <a:t/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i="1" dirty="0" smtClean="0">
              <a:sym typeface="Symbol" pitchFamily="18" charset="2"/>
            </a:endParaRPr>
          </a:p>
          <a:p>
            <a:r>
              <a:rPr lang="en-US" altLang="en-US" u="sng" dirty="0" smtClean="0"/>
              <a:t>Periodically invoke an algorithm that searches for a cycle in the graph. </a:t>
            </a:r>
          </a:p>
          <a:p>
            <a:endParaRPr lang="en-US" altLang="en-US" dirty="0"/>
          </a:p>
          <a:p>
            <a:r>
              <a:rPr lang="en-US" altLang="en-US" dirty="0" smtClean="0"/>
              <a:t>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An algorithm to detect a cycle in a graph requires an order of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operations, where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is the number of vertices in the 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753D-BB79-4043-B18F-BE3EF36C6D6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266700"/>
            <a:ext cx="7751762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Resource-Allocation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EF9F-7F53-4967-8A0B-506AFCA140A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61925"/>
            <a:ext cx="7772400" cy="62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015163" cy="4984750"/>
          </a:xfrm>
        </p:spPr>
        <p:txBody>
          <a:bodyPr>
            <a:normAutofit fontScale="925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n=no of processes</a:t>
            </a:r>
          </a:p>
          <a:p>
            <a:pPr marL="0" indent="0">
              <a:buNone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 vector of length </a:t>
            </a:r>
            <a:r>
              <a:rPr lang="en-US" altLang="en-US" sz="2400" b="1" i="1" dirty="0" smtClean="0"/>
              <a:t>m</a:t>
            </a:r>
            <a:r>
              <a:rPr lang="en-US" altLang="en-US" sz="2400" dirty="0" smtClean="0"/>
              <a:t> indicates the number of available resources of each type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An </a:t>
            </a:r>
            <a:r>
              <a:rPr lang="en-US" altLang="en-US" sz="2400" b="1" i="1" dirty="0" smtClean="0"/>
              <a:t>n </a:t>
            </a:r>
            <a:r>
              <a:rPr lang="en-US" altLang="en-US" sz="2400" b="1" dirty="0" smtClean="0"/>
              <a:t>x</a:t>
            </a:r>
            <a:r>
              <a:rPr lang="en-US" altLang="en-US" sz="2400" b="1" i="1" dirty="0" smtClean="0"/>
              <a:t> m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matrix defines the number of resources of each type currently allocated to each process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Request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An </a:t>
            </a:r>
            <a:r>
              <a:rPr lang="en-US" altLang="en-US" sz="2400" b="1" i="1" dirty="0" smtClean="0"/>
              <a:t>n </a:t>
            </a:r>
            <a:r>
              <a:rPr lang="en-US" altLang="en-US" sz="2400" b="1" dirty="0" smtClean="0"/>
              <a:t>x</a:t>
            </a:r>
            <a:r>
              <a:rPr lang="en-US" altLang="en-US" sz="2400" b="1" i="1" dirty="0" smtClean="0"/>
              <a:t> m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matrix indicates the current request  of each process.  If </a:t>
            </a:r>
            <a:r>
              <a:rPr lang="en-US" altLang="en-US" sz="2400" b="1" i="1" dirty="0" smtClean="0"/>
              <a:t>Request </a:t>
            </a:r>
            <a:r>
              <a:rPr lang="en-US" altLang="en-US" sz="2400" b="1" dirty="0" smtClean="0"/>
              <a:t>[</a:t>
            </a:r>
            <a:r>
              <a:rPr lang="en-US" altLang="en-US" sz="2400" b="1" i="1" dirty="0" err="1" smtClean="0"/>
              <a:t>i</a:t>
            </a:r>
            <a:r>
              <a:rPr lang="en-US" altLang="en-US" sz="2400" b="1" dirty="0" smtClean="0"/>
              <a:t>][</a:t>
            </a:r>
            <a:r>
              <a:rPr lang="en-US" altLang="en-US" sz="2400" b="1" i="1" dirty="0" smtClean="0"/>
              <a:t>j</a:t>
            </a:r>
            <a:r>
              <a:rPr lang="en-US" altLang="en-US" sz="2400" b="1" dirty="0" smtClean="0"/>
              <a:t>] = </a:t>
            </a:r>
            <a:r>
              <a:rPr lang="en-US" altLang="en-US" sz="2400" b="1" i="1" dirty="0" smtClean="0"/>
              <a:t>k</a:t>
            </a:r>
            <a:r>
              <a:rPr lang="en-US" altLang="en-US" sz="2400" dirty="0" smtClean="0"/>
              <a:t>, then process</a:t>
            </a:r>
            <a:r>
              <a:rPr lang="en-US" altLang="en-US" sz="2400" i="1" dirty="0" smtClean="0"/>
              <a:t> </a:t>
            </a:r>
            <a:r>
              <a:rPr lang="en-US" altLang="en-US" sz="2400" b="1" i="1" dirty="0" smtClean="0"/>
              <a:t>P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is requesting</a:t>
            </a:r>
            <a:r>
              <a:rPr lang="en-US" altLang="en-US" sz="2400" i="1" dirty="0" smtClean="0"/>
              <a:t> </a:t>
            </a:r>
            <a:r>
              <a:rPr lang="en-US" altLang="en-US" sz="2400" b="1" i="1" dirty="0" smtClean="0"/>
              <a:t>k</a:t>
            </a:r>
            <a:r>
              <a:rPr lang="en-US" altLang="en-US" sz="2400" dirty="0" smtClean="0"/>
              <a:t> more instances of resource type </a:t>
            </a:r>
            <a:r>
              <a:rPr lang="en-US" altLang="en-US" sz="2400" b="1" i="1" dirty="0" err="1" smtClean="0"/>
              <a:t>R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738-CA51-49F2-AA81-325A8AE9298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6431</Words>
  <Application>Microsoft Office PowerPoint</Application>
  <PresentationFormat>On-screen Show (4:3)</PresentationFormat>
  <Paragraphs>2048</Paragraphs>
  <Slides>129</Slides>
  <Notes>104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0" baseType="lpstr">
      <vt:lpstr>Office Theme</vt:lpstr>
      <vt:lpstr>Deadlocks</vt:lpstr>
      <vt:lpstr>Objectives</vt:lpstr>
      <vt:lpstr>System Model</vt:lpstr>
      <vt:lpstr>System Model</vt:lpstr>
      <vt:lpstr>System Model</vt:lpstr>
      <vt:lpstr>System Model</vt:lpstr>
      <vt:lpstr>Deadlock</vt:lpstr>
      <vt:lpstr>Deadlock</vt:lpstr>
      <vt:lpstr>Deadlock involving the same resource type</vt:lpstr>
      <vt:lpstr>Deadlock involving different resources</vt:lpstr>
      <vt:lpstr>Deadlock Characterization</vt:lpstr>
      <vt:lpstr>Deadlock Characterization</vt:lpstr>
      <vt:lpstr>Deadlock Characterization</vt:lpstr>
      <vt:lpstr>Deadlock with Mutex Locks</vt:lpstr>
      <vt:lpstr>Resource-Allocation Graph</vt:lpstr>
      <vt:lpstr>Resource-Allocation Graph</vt:lpstr>
      <vt:lpstr>Resource-Allocation Graph (Cont.)</vt:lpstr>
      <vt:lpstr>Resource-Allocation Graph (Cont.)</vt:lpstr>
      <vt:lpstr>Resource-Allocation Graph (Cont.)</vt:lpstr>
      <vt:lpstr>Example of a Resource Allocation Graph</vt:lpstr>
      <vt:lpstr>Example of a Resource Allocation Graph</vt:lpstr>
      <vt:lpstr>Example of a Resource Allocation Graph</vt:lpstr>
      <vt:lpstr>Basic Facts</vt:lpstr>
      <vt:lpstr>Resource Allocation Graph With A Deadlock</vt:lpstr>
      <vt:lpstr>Resource Allocation Graph With A Deadlock</vt:lpstr>
      <vt:lpstr>Resource Allocation Graph With A Deadlock</vt:lpstr>
      <vt:lpstr>Resource Allocation Graph With A Cycle But No Deadlock</vt:lpstr>
      <vt:lpstr>Resource Allocation Graph With A Cycle But No Deadlock</vt:lpstr>
      <vt:lpstr>Methods for Handling Deadlocks</vt:lpstr>
      <vt:lpstr>Methods for Handling Deadlocks</vt:lpstr>
      <vt:lpstr>Methods for Handling Deadlocks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Avoidance</vt:lpstr>
      <vt:lpstr>Deadlock Avoidance</vt:lpstr>
      <vt:lpstr>A priori</vt:lpstr>
      <vt:lpstr>Deadlock Avoidance</vt:lpstr>
      <vt:lpstr>Deadlock Avoidance</vt:lpstr>
      <vt:lpstr>Deadlock Avoidance</vt:lpstr>
      <vt:lpstr>Safe State</vt:lpstr>
      <vt:lpstr>Safe State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Banker’s Algorithm</vt:lpstr>
      <vt:lpstr>Banker’s Algorithm</vt:lpstr>
      <vt:lpstr>Data Structures for the Banker’s Algorithm </vt:lpstr>
      <vt:lpstr>Safety Algorithm</vt:lpstr>
      <vt:lpstr>Example of Banker’s Algorithm</vt:lpstr>
      <vt:lpstr>Example (Cont.)</vt:lpstr>
      <vt:lpstr>Applying the Safety algorithm on the given system,</vt:lpstr>
      <vt:lpstr>Applying the Safety algorithm on the given system,</vt:lpstr>
      <vt:lpstr>Applying the Safety algorithm on the given system,</vt:lpstr>
      <vt:lpstr>Applying the Safety algorithm on the given system,</vt:lpstr>
      <vt:lpstr>Resource-Request Algorithm for Process Pi</vt:lpstr>
      <vt:lpstr>Example:  P1 Request (1,0,2)</vt:lpstr>
      <vt:lpstr>Example:  Explanation</vt:lpstr>
      <vt:lpstr>We must determine whether this new system state is safe. To do so, we again execute Safety algorithm again</vt:lpstr>
      <vt:lpstr>We must determine whether this new system state is safe. To do so, we again execute Safety algorithm again</vt:lpstr>
      <vt:lpstr>We must determine whether this new system state is safe. To do so, we again execute Safety algorithm again</vt:lpstr>
      <vt:lpstr>Why Banker’s algorithm is named so?</vt:lpstr>
      <vt:lpstr>Why Banker’s algorithm is named so?</vt:lpstr>
      <vt:lpstr>Why Banker’s algorithm is named so?</vt:lpstr>
      <vt:lpstr>Consider the following snapshot of a system- Answer the following questions using the Banker’s algorithm- (i) What are the total instances of Resources (ii) What is the content of the matrix need? (iii) Is the system in a safe state? (iv) If a request from process P1 arrives for (0,4,2,0), can the request be granted immediately? </vt:lpstr>
      <vt:lpstr>(i) What are the total instances of Resources For A=1+1+1=3 For B=3+6+5=14 For C=1+5+3+1+2=12 For D=2+4+2+4=12</vt:lpstr>
      <vt:lpstr> Content of the matrix need  Step 1: in row of process P0, use formula Need=Max – Allocation Step 2: Follow step 1 above for all other processes i.e. P1, P2, P3, P4, P5. Result given above.</vt:lpstr>
      <vt:lpstr> Work=[1,5,2,0] For P) Need   Work, so Safe Sequence=&lt;P0&gt; Work=[1,5,2,0]+[0,0,1,2] Work=[1,5,3,2] For P1, Need is not   Work P1 must wait For P2, Need   Work i.e. [1,0,0,2]&lt;[1,5,3,2] So Safe Sequence=&lt;P0,P2&gt; Work=[1,5,3,2]+[1,3,5,4] =[2,8,8,6] </vt:lpstr>
      <vt:lpstr> Work=[2,8,8,6] For P3, Need Work [0,0,2,0]&lt;Work Safe Sequence=&lt;P0,P2,P3&gt; Work=[2,8,8,6]+[0,6,3,2] =[2,14,11,8] For P4, Need  Work [0,6,4,2]&lt;Work Safe Sequence=&lt;P0,P2,P3,P4&gt; Work=[2,14,11,8]+[0,0,1,4] =[2,14,12,12]   </vt:lpstr>
      <vt:lpstr> Work=[2,14,12,12] Now for P1, Need   Work [0,7,5,0]&lt;Work Safe Sequence=&lt;P0,P2,P3,P4,P1&gt; Work=[2,14,12,12]+[1,0,0,0] =[3,14,12,12] Thus, System is in a safe state    </vt:lpstr>
      <vt:lpstr>Deadlock Detection</vt:lpstr>
      <vt:lpstr>Deadlock Detection</vt:lpstr>
      <vt:lpstr>Detection Algorithm</vt:lpstr>
      <vt:lpstr>Single Instance of Each Resource Type</vt:lpstr>
      <vt:lpstr>Single Instance of Each Resource Type</vt:lpstr>
      <vt:lpstr>Resource-Allocation Graph and  Wait-for Graph</vt:lpstr>
      <vt:lpstr>Several Instances of a Resource Type</vt:lpstr>
      <vt:lpstr>Several Instances of a Resource Type</vt:lpstr>
      <vt:lpstr>Detection Algorithm</vt:lpstr>
      <vt:lpstr>Detection Algorithm (Cont.)</vt:lpstr>
      <vt:lpstr>PowerPoint Presentation</vt:lpstr>
      <vt:lpstr>Example of Detection Algorithm</vt:lpstr>
      <vt:lpstr>Example of Detection Algorithm</vt:lpstr>
      <vt:lpstr>Example of Detection Algorithm</vt:lpstr>
      <vt:lpstr>Example (Cont.)</vt:lpstr>
      <vt:lpstr>Example of Detection Algorithm</vt:lpstr>
      <vt:lpstr>Example of Detection Algorithm</vt:lpstr>
      <vt:lpstr>Example (Cont.)</vt:lpstr>
      <vt:lpstr>Detection-Algorithm Usage</vt:lpstr>
      <vt:lpstr>Detection-Algorithm Usage</vt:lpstr>
      <vt:lpstr>Detection-Algorithm Usage</vt:lpstr>
      <vt:lpstr>Detection-Algorithm Usage</vt:lpstr>
      <vt:lpstr>Detection-Algorithm Usage</vt:lpstr>
      <vt:lpstr>Recovery from Deadlock</vt:lpstr>
      <vt:lpstr>Recovery from Deadlock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Admin</dc:creator>
  <cp:lastModifiedBy>Admin</cp:lastModifiedBy>
  <cp:revision>142</cp:revision>
  <dcterms:created xsi:type="dcterms:W3CDTF">2020-10-08T11:41:11Z</dcterms:created>
  <dcterms:modified xsi:type="dcterms:W3CDTF">2025-04-06T07:17:45Z</dcterms:modified>
</cp:coreProperties>
</file>