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6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 type="screen4x3"/>
  <p:notesSz cx="6934200" cy="9080500"/>
  <p:embeddedFontLst>
    <p:embeddedFont>
      <p:font typeface="Helvetica Neue" panose="020B0604020202020204" charset="0"/>
      <p:regular r:id="rId65"/>
      <p:bold r:id="rId66"/>
      <p:italic r:id="rId67"/>
      <p:boldItalic r:id="rId68"/>
    </p:embeddedFont>
    <p:embeddedFont>
      <p:font typeface="Arial Narrow" panose="020B0606020202030204" pitchFamily="34" charset="0"/>
      <p:regular r:id="rId69"/>
      <p:bold r:id="rId70"/>
      <p:italic r:id="rId71"/>
      <p:boldItalic r:id="rId72"/>
    </p:embeddedFont>
    <p:embeddedFont>
      <p:font typeface="Calibri" panose="020F0502020204030204" pitchFamily="34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8" roundtripDataSignature="AMtx7miOWSF3dr4KnSYfyLbGGXxGZTd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DEBD552-ABEE-4343-8ED7-283D7047904A}">
  <a:tblStyle styleId="{BDEBD552-ABEE-4343-8ED7-283D704790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D716EF-CC06-4393-8A86-45326456F41F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CD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CD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font" Target="fonts/font4.fntdata"/><Relationship Id="rId76" Type="http://schemas.openxmlformats.org/officeDocument/2006/relationships/font" Target="fonts/font12.fntdata"/><Relationship Id="rId7" Type="http://schemas.openxmlformats.org/officeDocument/2006/relationships/slide" Target="slides/slide4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8.fntdata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font" Target="fonts/font3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29063" y="0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26475"/>
            <a:ext cx="3005138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08890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80" name="Google Shape;3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1" name="Google Shape;381;p17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92" name="Google Shape;3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3" name="Google Shape;393;p18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3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4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0" name="Google Shape;450;p25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64" name="Google Shape;4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Google Shape;465;p27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79" name="Google Shape;47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0" name="Google Shape;480;p28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9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89" name="Google Shape;4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0" name="Google Shape;490;p29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99" name="Google Shape;4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0" name="Google Shape;500;p30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10" name="Google Shape;5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1" name="Google Shape;511;p31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21" name="Google Shape;5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22" name="Google Shape;522;p32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3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33" name="Google Shape;5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34" name="Google Shape;534;p33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46" name="Google Shape;5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7" name="Google Shape;547;p34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59" name="Google Shape;5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60" name="Google Shape;560;p35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72" name="Google Shape;5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3" name="Google Shape;573;p36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7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85" name="Google Shape;58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6" name="Google Shape;586;p37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98" name="Google Shape;59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9" name="Google Shape;599;p38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0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18" name="Google Shape;6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19" name="Google Shape;619;p40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1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27" name="Google Shape;62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8" name="Google Shape;628;p41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40" name="Google Shape;6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1" name="Google Shape;641;p42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3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53" name="Google Shape;65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4" name="Google Shape;654;p43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4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66" name="Google Shape;66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67" name="Google Shape;667;p44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5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79" name="Google Shape;6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80" name="Google Shape;680;p45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6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92" name="Google Shape;69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3" name="Google Shape;693;p46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7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7" name="Google Shape;707;p47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8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16" name="Google Shape;716;p48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9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29" name="Google Shape;729;p49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0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42" name="Google Shape;742;p50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1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5" name="Google Shape;755;p51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2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8" name="Google Shape;768;p52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53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82" name="Google Shape;782;p53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54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0" name="Google Shape;790;p54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5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798" name="Google Shape;79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99" name="Google Shape;799;p55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6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808" name="Google Shape;8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09" name="Google Shape;809;p56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57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8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831" name="Google Shape;83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2" name="Google Shape;832;p58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59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839" name="Google Shape;839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0" name="Google Shape;840;p59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0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848" name="Google Shape;84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9" name="Google Shape;849;p60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1:notes"/>
          <p:cNvSpPr txBox="1">
            <a:spLocks noGrp="1"/>
          </p:cNvSpPr>
          <p:nvPr>
            <p:ph type="sldNum" idx="12"/>
          </p:nvPr>
        </p:nvSpPr>
        <p:spPr>
          <a:xfrm>
            <a:off x="3929063" y="8626475"/>
            <a:ext cx="3005137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856" name="Google Shape;85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7" name="Google Shape;857;p61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9:notes"/>
          <p:cNvSpPr txBox="1">
            <a:spLocks noGrp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81038"/>
            <a:ext cx="4540250" cy="34051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6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7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7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7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7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6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4" name="Google Shape;104;p7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8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8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8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8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8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8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6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1" name="Google Shape;141;p8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2" name="Google Shape;142;p8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8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8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8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9" name="Google Shape;149;p8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8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8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8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8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8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8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8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8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8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9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89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8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8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8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9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9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9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9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9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9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9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9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9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9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9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9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3" name="Google Shape;203;p9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9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05" name="Google Shape;205;p9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9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9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9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9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9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16" name="Google Shape;216;p9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17" name="Google Shape;217;p9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9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9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9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9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224" name="Google Shape;224;p9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9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9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9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7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5" name="Google Shape;45;p7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46" name="Google Shape;46;p7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3" name="Google Shape;53;p7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55" name="Google Shape;55;p7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7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7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7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6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6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6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6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6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3" name="Google Shape;93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4" name="Google Shape;94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6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6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8" name="Google Shape;168;p6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9" name="Google Shape;169;p6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3600451"/>
          </a:xfrm>
          <a:prstGeom prst="rect">
            <a:avLst/>
          </a:prstGeom>
          <a:solidFill>
            <a:srgbClr val="C1FE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Database Management Systems and SQL</a:t>
            </a:r>
            <a:endParaRPr/>
          </a:p>
        </p:txBody>
      </p:sp>
      <p:sp>
        <p:nvSpPr>
          <p:cNvPr id="244" name="Google Shape;244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Arial"/>
              <a:buNone/>
            </a:pPr>
            <a:r>
              <a:rPr lang="en-US" sz="7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Lecture 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Transaction Management</a:t>
            </a:r>
            <a:r>
              <a:rPr lang="en-US"/>
              <a:t>	</a:t>
            </a:r>
            <a:endParaRPr/>
          </a:p>
        </p:txBody>
      </p:sp>
      <p:sp>
        <p:nvSpPr>
          <p:cNvPr id="331" name="Google Shape;331;p10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9144000" cy="503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1" i="1" dirty="0">
                <a:latin typeface="Arial"/>
                <a:ea typeface="Arial"/>
                <a:cs typeface="Arial"/>
                <a:sym typeface="Arial"/>
              </a:rPr>
              <a:t>transaction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 is a collection of operations that performs a single logical function in a database application</a:t>
            </a:r>
            <a:endParaRPr b="1" dirty="0"/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Transaction-management component ensures that the database remains in a consistent (correct) state despite system failures (</a:t>
            </a:r>
            <a:r>
              <a:rPr lang="en-U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e.g., power failures and operating system crashes) and transaction </a:t>
            </a:r>
            <a:r>
              <a:rPr lang="en-US" sz="28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failures)</a:t>
            </a:r>
            <a:r>
              <a:rPr lang="en-US" sz="2800" dirty="0" smtClean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Concurrency-control manager controls the interaction among the concurrent transactions, to ensure the consistency of the database.</a:t>
            </a:r>
            <a:endParaRPr dirty="0"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Storage Management</a:t>
            </a:r>
            <a:endParaRPr/>
          </a:p>
        </p:txBody>
      </p:sp>
      <p:sp>
        <p:nvSpPr>
          <p:cNvPr id="338" name="Google Shape;338;p11"/>
          <p:cNvSpPr txBox="1">
            <a:spLocks noGrp="1"/>
          </p:cNvSpPr>
          <p:nvPr>
            <p:ph type="body" idx="1"/>
          </p:nvPr>
        </p:nvSpPr>
        <p:spPr>
          <a:xfrm>
            <a:off x="119271" y="924339"/>
            <a:ext cx="8875642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Storage manager is a program module that provides the interface between the 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low-level data stored in the database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application programs 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800" b="1" dirty="0">
                <a:latin typeface="Arial"/>
                <a:ea typeface="Arial"/>
                <a:cs typeface="Arial"/>
                <a:sym typeface="Arial"/>
              </a:rPr>
              <a:t>queries</a:t>
            </a: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 submitted to the system.</a:t>
            </a:r>
            <a:endParaRPr dirty="0"/>
          </a:p>
          <a:p>
            <a:pPr marL="342900" lvl="0" indent="-165100" algn="just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The storage manager is responsible to the following tasks: 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interaction with the file manager 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⮚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efficient storing, retrieving and updating of data</a:t>
            </a:r>
            <a:endParaRPr dirty="0"/>
          </a:p>
        </p:txBody>
      </p:sp>
      <p:sp>
        <p:nvSpPr>
          <p:cNvPr id="339" name="Google Shape;339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 txBox="1">
            <a:spLocks noGrp="1"/>
          </p:cNvSpPr>
          <p:nvPr>
            <p:ph type="title"/>
          </p:nvPr>
        </p:nvSpPr>
        <p:spPr>
          <a:xfrm>
            <a:off x="26581" y="838200"/>
            <a:ext cx="3048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Overall System Structure </a:t>
            </a:r>
            <a:endParaRPr/>
          </a:p>
        </p:txBody>
      </p:sp>
      <p:pic>
        <p:nvPicPr>
          <p:cNvPr id="345" name="Google Shape;345;p12"/>
          <p:cNvPicPr preferRelativeResize="0"/>
          <p:nvPr/>
        </p:nvPicPr>
        <p:blipFill rotWithShape="1">
          <a:blip r:embed="rId3">
            <a:alphaModFix/>
          </a:blip>
          <a:srcRect l="24742" t="917" r="25084" b="3206"/>
          <a:stretch/>
        </p:blipFill>
        <p:spPr>
          <a:xfrm>
            <a:off x="2667000" y="152400"/>
            <a:ext cx="6324600" cy="6553556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>
            <a:spLocks noGrp="1"/>
          </p:cNvSpPr>
          <p:nvPr>
            <p:ph type="title"/>
          </p:nvPr>
        </p:nvSpPr>
        <p:spPr>
          <a:xfrm>
            <a:off x="533400" y="29368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Application Architectures</a:t>
            </a:r>
            <a:endParaRPr/>
          </a:p>
        </p:txBody>
      </p:sp>
      <p:pic>
        <p:nvPicPr>
          <p:cNvPr id="352" name="Google Shape;352;p13"/>
          <p:cNvPicPr preferRelativeResize="0"/>
          <p:nvPr/>
        </p:nvPicPr>
        <p:blipFill rotWithShape="1">
          <a:blip r:embed="rId3">
            <a:alphaModFix/>
          </a:blip>
          <a:srcRect l="1027" t="13149" r="1438" b="13425"/>
          <a:stretch/>
        </p:blipFill>
        <p:spPr>
          <a:xfrm>
            <a:off x="1535113" y="1119188"/>
            <a:ext cx="6027737" cy="3403600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53" name="Google Shape;353;p13"/>
          <p:cNvSpPr txBox="1"/>
          <p:nvPr/>
        </p:nvSpPr>
        <p:spPr>
          <a:xfrm>
            <a:off x="0" y="4648200"/>
            <a:ext cx="914400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Two-tier architecture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 client programs using ODBC/JDBC to  communicate with a database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Three-tier architecture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E.g. web-based applications, and 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applications built using “middleware”</a:t>
            </a:r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4" descr="FIG7-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95400"/>
            <a:ext cx="9144000" cy="565026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4"/>
          <p:cNvSpPr txBox="1">
            <a:spLocks noGrp="1"/>
          </p:cNvSpPr>
          <p:nvPr>
            <p:ph type="title"/>
          </p:nvPr>
        </p:nvSpPr>
        <p:spPr>
          <a:xfrm>
            <a:off x="-228600" y="0"/>
            <a:ext cx="9525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DBMS: </a:t>
            </a: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Allows to Create, Manipulate  &amp; Access the Data</a:t>
            </a:r>
            <a:endParaRPr sz="4000">
              <a:solidFill>
                <a:srgbClr val="2121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ctrTitle"/>
          </p:nvPr>
        </p:nvSpPr>
        <p:spPr>
          <a:xfrm>
            <a:off x="634409" y="12192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0000"/>
                </a:solidFill>
              </a:rPr>
              <a:t>SQL</a:t>
            </a:r>
            <a:r>
              <a:rPr lang="en-US" sz="13800"/>
              <a:t/>
            </a:r>
            <a:br>
              <a:rPr lang="en-US" sz="13800"/>
            </a:br>
            <a:r>
              <a:rPr lang="en-US" sz="4000"/>
              <a:t>Structured Query Language</a:t>
            </a:r>
            <a:br>
              <a:rPr lang="en-US" sz="4000"/>
            </a:br>
            <a:r>
              <a:rPr lang="en-US" sz="6600"/>
              <a:t/>
            </a:r>
            <a:br>
              <a:rPr lang="en-US" sz="6600"/>
            </a:br>
            <a:endParaRPr sz="3600"/>
          </a:p>
        </p:txBody>
      </p:sp>
      <p:sp>
        <p:nvSpPr>
          <p:cNvPr id="367" name="Google Shape;367;p15"/>
          <p:cNvSpPr/>
          <p:nvPr/>
        </p:nvSpPr>
        <p:spPr>
          <a:xfrm>
            <a:off x="5459892" y="25908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15"/>
          <p:cNvSpPr txBox="1"/>
          <p:nvPr/>
        </p:nvSpPr>
        <p:spPr>
          <a:xfrm>
            <a:off x="228600" y="0"/>
            <a:ext cx="84629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u="non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 The Language of DBMS</a:t>
            </a:r>
            <a:endParaRPr/>
          </a:p>
        </p:txBody>
      </p:sp>
      <p:sp>
        <p:nvSpPr>
          <p:cNvPr id="369" name="Google Shape;369;p15"/>
          <p:cNvSpPr/>
          <p:nvPr/>
        </p:nvSpPr>
        <p:spPr>
          <a:xfrm>
            <a:off x="0" y="2702368"/>
            <a:ext cx="9143999" cy="1077218"/>
          </a:xfrm>
          <a:prstGeom prst="rect">
            <a:avLst/>
          </a:prstGeom>
          <a:solidFill>
            <a:srgbClr val="C1FEE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Standard language for 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querying 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manipulating</a:t>
            </a:r>
            <a:r>
              <a:rPr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data. </a:t>
            </a:r>
            <a:r>
              <a:rPr lang="en-US" sz="3200" b="1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Very widely used.</a:t>
            </a:r>
            <a:endParaRPr/>
          </a:p>
        </p:txBody>
      </p:sp>
      <p:sp>
        <p:nvSpPr>
          <p:cNvPr id="370" name="Google Shape;370;p15"/>
          <p:cNvSpPr txBox="1"/>
          <p:nvPr/>
        </p:nvSpPr>
        <p:spPr>
          <a:xfrm>
            <a:off x="0" y="3920339"/>
            <a:ext cx="9144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Definition Language (DDL)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Create/alter/delete tables and their attributes</a:t>
            </a:r>
            <a:endParaRPr/>
          </a:p>
          <a:p>
            <a:pPr marL="457200" marR="0" lvl="0" indent="-457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 b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Manipulation Language (DML)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Insert/delete/modify tuples in tables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>
            <a:spLocks noGrp="1"/>
          </p:cNvSpPr>
          <p:nvPr>
            <p:ph type="title"/>
          </p:nvPr>
        </p:nvSpPr>
        <p:spPr>
          <a:xfrm>
            <a:off x="5715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body" idx="1"/>
          </p:nvPr>
        </p:nvSpPr>
        <p:spPr>
          <a:xfrm>
            <a:off x="228600" y="1114425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SQL: widely used non-procedural language</a:t>
            </a:r>
            <a:endParaRPr/>
          </a:p>
          <a:p>
            <a:pPr marL="342900" lvl="0" indent="-323850" algn="l" rtl="0"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300"/>
              <a:buFont typeface="Times New Roman"/>
              <a:buNone/>
            </a:pPr>
            <a:endParaRPr sz="3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E.g. find the name of the customer with customer-id 192-83-7465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customer.customer-name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customer.customer-id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= ‘192-83-7465’</a:t>
            </a:r>
            <a:endParaRPr/>
          </a:p>
          <a:p>
            <a:pPr marL="742950" lvl="1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E.g. find the balances of all accounts held by the customer with customer-id 192-83-7465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account.balance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depositor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account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depositor.customer-id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= ‘192-83-7465’ 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and</a:t>
            </a:r>
            <a:br>
              <a:rPr lang="en-US" sz="2000" b="1"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		         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depositor.account-number = account.account-number</a:t>
            </a:r>
            <a:endParaRPr/>
          </a:p>
          <a:p>
            <a:pPr marL="742950" lvl="1" indent="-2190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Times New Roman"/>
              <a:buNone/>
            </a:pPr>
            <a:endParaRPr sz="1050" i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programs generally access databases through one of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Language extensions to allow embedded SQL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Application program interface (e.g. ODBC/JDBC) which allow SQL queries to be sent to a database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Tables in RDBMS</a:t>
            </a:r>
            <a:endParaRPr/>
          </a:p>
        </p:txBody>
      </p:sp>
      <p:graphicFrame>
        <p:nvGraphicFramePr>
          <p:cNvPr id="384" name="Google Shape;384;p17"/>
          <p:cNvGraphicFramePr/>
          <p:nvPr/>
        </p:nvGraphicFramePr>
        <p:xfrm>
          <a:off x="1143000" y="2209800"/>
          <a:ext cx="7696200" cy="355600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7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PName</a:t>
                      </a:r>
                      <a:endParaRPr sz="2400" b="0" i="0" u="none" strike="noStrike" cap="none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SingleTouch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85" name="Google Shape;385;p17"/>
          <p:cNvSpPr txBox="1"/>
          <p:nvPr/>
        </p:nvSpPr>
        <p:spPr>
          <a:xfrm>
            <a:off x="609600" y="1676400"/>
            <a:ext cx="12458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5775825" y="304800"/>
            <a:ext cx="3291475" cy="649188"/>
          </a:xfrm>
          <a:prstGeom prst="wedgeEllipseCallout">
            <a:avLst>
              <a:gd name="adj1" fmla="val 593"/>
              <a:gd name="adj2" fmla="val 297181"/>
            </a:avLst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 names</a:t>
            </a: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384509" y="228600"/>
            <a:ext cx="2499646" cy="649188"/>
          </a:xfrm>
          <a:prstGeom prst="wedgeEllipseCallout">
            <a:avLst>
              <a:gd name="adj1" fmla="val -23120"/>
              <a:gd name="adj2" fmla="val 211796"/>
            </a:avLst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name</a:t>
            </a: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1137" y="6096000"/>
            <a:ext cx="3083826" cy="649188"/>
          </a:xfrm>
          <a:prstGeom prst="wedgeEllipseCallout">
            <a:avLst>
              <a:gd name="adj1" fmla="val -1884"/>
              <a:gd name="adj2" fmla="val -120514"/>
            </a:avLst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 or rows</a:t>
            </a:r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8"/>
          <p:cNvSpPr txBox="1">
            <a:spLocks noGrp="1"/>
          </p:cNvSpPr>
          <p:nvPr>
            <p:ph type="title"/>
          </p:nvPr>
        </p:nvSpPr>
        <p:spPr>
          <a:xfrm>
            <a:off x="337344" y="-29308"/>
            <a:ext cx="83494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Steps to Define the Schema</a:t>
            </a:r>
            <a:endParaRPr/>
          </a:p>
        </p:txBody>
      </p:sp>
      <p:graphicFrame>
        <p:nvGraphicFramePr>
          <p:cNvPr id="396" name="Google Shape;396;p18"/>
          <p:cNvGraphicFramePr/>
          <p:nvPr/>
        </p:nvGraphicFramePr>
        <p:xfrm>
          <a:off x="609600" y="2667000"/>
          <a:ext cx="8153400" cy="35052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70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22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0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p18"/>
          <p:cNvSpPr txBox="1"/>
          <p:nvPr/>
        </p:nvSpPr>
        <p:spPr>
          <a:xfrm>
            <a:off x="500856" y="2057400"/>
            <a:ext cx="193754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398" name="Google Shape;398;p18"/>
          <p:cNvSpPr/>
          <p:nvPr/>
        </p:nvSpPr>
        <p:spPr>
          <a:xfrm>
            <a:off x="457200" y="990600"/>
            <a:ext cx="8349456" cy="96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1: Define table name and its attributes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endParaRPr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Product(PName, Price, Category, Manufacturer)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>
            <a:spLocks noGrp="1"/>
          </p:cNvSpPr>
          <p:nvPr>
            <p:ph type="body" idx="1"/>
          </p:nvPr>
        </p:nvSpPr>
        <p:spPr>
          <a:xfrm>
            <a:off x="221511" y="2057400"/>
            <a:ext cx="866553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Basic 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Numeric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Integer numbers: INTEGER, INT, and SMALLINT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Floating-point (real) numbers: FLOAT or REAL, and DOUBLE PRECISION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–"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Character-string</a:t>
            </a: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Fixed length: CHAR(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), CHARACTER(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Varying length: VARCHAR(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), CHAR VARYING(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), CHARACTER VARYING(</a:t>
            </a:r>
            <a:r>
              <a:rPr lang="en-US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405" name="Google Shape;405;p19"/>
          <p:cNvSpPr txBox="1"/>
          <p:nvPr/>
        </p:nvSpPr>
        <p:spPr>
          <a:xfrm>
            <a:off x="239232" y="381000"/>
            <a:ext cx="882856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Data Types and Domain of Attributes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Product(</a:t>
            </a:r>
            <a:r>
              <a:rPr lang="en-US" sz="28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Price, Category, Manfacturer)</a:t>
            </a:r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84629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What is a DBMS?</a:t>
            </a:r>
            <a:endParaRPr/>
          </a:p>
        </p:txBody>
      </p:sp>
      <p:sp>
        <p:nvSpPr>
          <p:cNvPr id="250" name="Google Shape;250;p2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3999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dirty="0"/>
              <a:t>Collection of interrelated data – manual or computerized or online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dirty="0"/>
              <a:t>Set of programs to access the data </a:t>
            </a:r>
            <a:endParaRPr dirty="0"/>
          </a:p>
          <a:p>
            <a:pPr marL="342900" lvl="0" indent="-3429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dirty="0"/>
              <a:t>DBMS provides an environment that is both </a:t>
            </a:r>
            <a:r>
              <a:rPr lang="en-US" b="1" i="1" dirty="0"/>
              <a:t>convenient</a:t>
            </a:r>
            <a:r>
              <a:rPr lang="en-US" b="1" dirty="0"/>
              <a:t> and </a:t>
            </a:r>
            <a:r>
              <a:rPr lang="en-US" b="1" i="1" dirty="0"/>
              <a:t>efficient</a:t>
            </a:r>
            <a:r>
              <a:rPr lang="en-US" b="1" dirty="0"/>
              <a:t> to use.</a:t>
            </a:r>
            <a:endParaRPr b="1" dirty="0"/>
          </a:p>
          <a:p>
            <a:pPr marL="342900" lvl="0" indent="-139700" algn="just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endParaRPr b="1" dirty="0"/>
          </a:p>
        </p:txBody>
      </p:sp>
      <p:sp>
        <p:nvSpPr>
          <p:cNvPr id="251" name="Google Shape;251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title"/>
          </p:nvPr>
        </p:nvSpPr>
        <p:spPr>
          <a:xfrm>
            <a:off x="228600" y="18757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8A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Data Types and Domain of Attributes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1"/>
          </p:nvPr>
        </p:nvSpPr>
        <p:spPr>
          <a:xfrm>
            <a:off x="0" y="12954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Values of TRUE or FALSE or NULL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Ten positions</a:t>
            </a:r>
            <a:endParaRPr/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Components are YEAR, MONTH, and DAY in the form YYYY-MM-DD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–"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Timestamp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Includes the DATE and TIME fields</a:t>
            </a:r>
            <a:endParaRPr/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Plus a minimum of six positions for decimal fractions of seconds</a:t>
            </a:r>
            <a:endParaRPr/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Optional WITH TIME ZONE qualifier</a:t>
            </a:r>
            <a:endParaRPr/>
          </a:p>
          <a:p>
            <a:pPr marL="1143000" lvl="2" indent="-508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"/>
          <p:cNvSpPr txBox="1"/>
          <p:nvPr/>
        </p:nvSpPr>
        <p:spPr>
          <a:xfrm>
            <a:off x="314306" y="990600"/>
            <a:ext cx="860109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2: Define Data Types and Domain of Attributes.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Product(</a:t>
            </a:r>
            <a:r>
              <a:rPr lang="en-US" sz="28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Price, Category, Manfacturer)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1600200" y="2819400"/>
            <a:ext cx="5105401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Pname : Varchar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Price: Float,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Category: Varchar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Manfacturer: Varchar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337344" y="-29308"/>
            <a:ext cx="834945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Steps to Define the Schema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144000" cy="1066800"/>
          </a:xfrm>
          <a:prstGeom prst="rect">
            <a:avLst/>
          </a:prstGeom>
          <a:solidFill>
            <a:srgbClr val="C1FEE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Constraints: Restrictions on values of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Attribute.</a:t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304800" y="76200"/>
            <a:ext cx="8610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 3: Specifying Constraints.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Product(</a:t>
            </a:r>
            <a:r>
              <a:rPr lang="en-US" sz="2800" u="sng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Price, Category, Manfacturer)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280182" y="4807803"/>
            <a:ext cx="72771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Specifying Key and Referential Integrity Constraints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304800" y="3289549"/>
            <a:ext cx="8458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Specifying Attribute and Domain Constraints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304800" y="4048676"/>
            <a:ext cx="6553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Specifying Key Constraints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>
            <a:spLocks noGrp="1"/>
          </p:cNvSpPr>
          <p:nvPr>
            <p:ph type="title"/>
          </p:nvPr>
        </p:nvSpPr>
        <p:spPr>
          <a:xfrm>
            <a:off x="76200" y="-762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Specifying Attribute and Domain Constraints </a:t>
            </a:r>
            <a:endParaRPr/>
          </a:p>
        </p:txBody>
      </p:sp>
      <p:sp>
        <p:nvSpPr>
          <p:cNvPr id="437" name="Google Shape;437;p23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9144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NOT NULL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NULL is not permitted for a particular attribute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Default value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DEFAULT &lt;value&gt; 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clause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Dnumber &gt; 0 AND Dnumber &lt; 21;</a:t>
            </a:r>
            <a:endParaRPr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clause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Specifies attributes that have unique values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Specifying Key Constraints</a:t>
            </a:r>
            <a:endParaRPr/>
          </a:p>
        </p:txBody>
      </p:sp>
      <p:sp>
        <p:nvSpPr>
          <p:cNvPr id="444" name="Google Shape;444;p24"/>
          <p:cNvSpPr txBox="1">
            <a:spLocks noGrp="1"/>
          </p:cNvSpPr>
          <p:nvPr>
            <p:ph type="body" idx="1"/>
          </p:nvPr>
        </p:nvSpPr>
        <p:spPr>
          <a:xfrm>
            <a:off x="0" y="1447800"/>
            <a:ext cx="9144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clause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Specifies one or more attributes that make up the primary key of a relation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It is an attribute or a combination of attributes that  that uniquely identifies the records./tuples </a:t>
            </a:r>
            <a:endParaRPr b="1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roll_no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account_no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Id etc.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46" name="Google Shape;446;p24"/>
          <p:cNvSpPr/>
          <p:nvPr/>
        </p:nvSpPr>
        <p:spPr>
          <a:xfrm>
            <a:off x="0" y="5562600"/>
            <a:ext cx="91440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PRIMARY KEY = NOT NULL+ UNIQUE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Schema of Table Product</a:t>
            </a: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457200" y="922199"/>
            <a:ext cx="8643144" cy="1920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endParaRPr sz="22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(Pname varchar Primary Key,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Price float Not Null,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Category varchar, check(Gadget, Photoraphy,         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Household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Manufacturer varchar )</a:t>
            </a:r>
            <a:endParaRPr/>
          </a:p>
        </p:txBody>
      </p:sp>
      <p:graphicFrame>
        <p:nvGraphicFramePr>
          <p:cNvPr id="454" name="Google Shape;454;p25"/>
          <p:cNvGraphicFramePr/>
          <p:nvPr/>
        </p:nvGraphicFramePr>
        <p:xfrm>
          <a:off x="647700" y="3048000"/>
          <a:ext cx="7810500" cy="2886050"/>
        </p:xfrm>
        <a:graphic>
          <a:graphicData uri="http://schemas.openxmlformats.org/drawingml/2006/table">
            <a:tbl>
              <a:tblPr firstRow="1" bandRow="1">
                <a:noFill/>
                <a:tableStyleId>{45D716EF-CC06-4393-8A86-45326456F41F}</a:tableStyleId>
              </a:tblPr>
              <a:tblGrid>
                <a:gridCol w="2603500"/>
                <a:gridCol w="2603500"/>
                <a:gridCol w="2603500"/>
              </a:tblGrid>
              <a:tr h="44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4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44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09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Gadget, Photography, Household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57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55" name="Google Shape;455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 txBox="1">
            <a:spLocks noGrp="1"/>
          </p:cNvSpPr>
          <p:nvPr>
            <p:ph type="title"/>
          </p:nvPr>
        </p:nvSpPr>
        <p:spPr>
          <a:xfrm>
            <a:off x="266699" y="-228600"/>
            <a:ext cx="81915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Creating a Database</a:t>
            </a:r>
            <a:endParaRPr/>
          </a:p>
        </p:txBody>
      </p:sp>
      <p:sp>
        <p:nvSpPr>
          <p:cNvPr id="468" name="Google Shape;468;p27"/>
          <p:cNvSpPr txBox="1"/>
          <p:nvPr/>
        </p:nvSpPr>
        <p:spPr>
          <a:xfrm>
            <a:off x="266699" y="685800"/>
            <a:ext cx="86106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1. Create a Database Company</a:t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1606768" y="1371600"/>
            <a:ext cx="5098832" cy="4001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DATABASE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&lt;DATABSE NAME&gt;;</a:t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759474" y="1905000"/>
            <a:ext cx="6403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database company;</a:t>
            </a:r>
            <a:endParaRPr/>
          </a:p>
        </p:txBody>
      </p:sp>
      <p:sp>
        <p:nvSpPr>
          <p:cNvPr id="471" name="Google Shape;471;p27"/>
          <p:cNvSpPr txBox="1"/>
          <p:nvPr/>
        </p:nvSpPr>
        <p:spPr>
          <a:xfrm>
            <a:off x="419099" y="2477869"/>
            <a:ext cx="86106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2. USE Database </a:t>
            </a:r>
            <a:endParaRPr/>
          </a:p>
        </p:txBody>
      </p:sp>
      <p:sp>
        <p:nvSpPr>
          <p:cNvPr id="472" name="Google Shape;472;p27"/>
          <p:cNvSpPr/>
          <p:nvPr/>
        </p:nvSpPr>
        <p:spPr>
          <a:xfrm>
            <a:off x="2516304" y="3200400"/>
            <a:ext cx="3198696" cy="4001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&lt;DATABSE NAME&gt;;</a:t>
            </a:r>
            <a:endParaRPr/>
          </a:p>
        </p:txBody>
      </p:sp>
      <p:sp>
        <p:nvSpPr>
          <p:cNvPr id="473" name="Google Shape;473;p27"/>
          <p:cNvSpPr/>
          <p:nvPr/>
        </p:nvSpPr>
        <p:spPr>
          <a:xfrm>
            <a:off x="838200" y="3733800"/>
            <a:ext cx="640332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company;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75" name="Google Shape;475;p27"/>
          <p:cNvSpPr txBox="1"/>
          <p:nvPr/>
        </p:nvSpPr>
        <p:spPr>
          <a:xfrm>
            <a:off x="571499" y="4535269"/>
            <a:ext cx="86106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2. SHOW TABLES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7"/>
          <p:cNvSpPr/>
          <p:nvPr/>
        </p:nvSpPr>
        <p:spPr>
          <a:xfrm>
            <a:off x="3048000" y="5221069"/>
            <a:ext cx="24801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tables;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"/>
          <p:cNvSpPr txBox="1"/>
          <p:nvPr/>
        </p:nvSpPr>
        <p:spPr>
          <a:xfrm>
            <a:off x="266699" y="1090481"/>
            <a:ext cx="86106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1. Create a TABLE</a:t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1143000" y="1847671"/>
            <a:ext cx="7578037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&lt;TABLE NAME&gt; 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&lt;ATTRIBUTE LIST&gt; &lt;DATA TYPE&gt; &lt;CONSTRAINT&gt;,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&lt;ATTR2&gt; &lt;DATA TYPE&gt;,&lt;CONSTRAINT&gt;);</a:t>
            </a:r>
            <a:endParaRPr/>
          </a:p>
        </p:txBody>
      </p:sp>
      <p:graphicFrame>
        <p:nvGraphicFramePr>
          <p:cNvPr id="484" name="Google Shape;484;p28"/>
          <p:cNvGraphicFramePr/>
          <p:nvPr/>
        </p:nvGraphicFramePr>
        <p:xfrm>
          <a:off x="266699" y="3200400"/>
          <a:ext cx="8610600" cy="3251825"/>
        </p:xfrm>
        <a:graphic>
          <a:graphicData uri="http://schemas.openxmlformats.org/drawingml/2006/table">
            <a:tbl>
              <a:tblPr firstRow="1" bandRow="1">
                <a:noFill/>
                <a:tableStyleId>{45D716EF-CC06-4393-8A86-45326456F41F}</a:tableStyleId>
              </a:tblPr>
              <a:tblGrid>
                <a:gridCol w="2870200"/>
                <a:gridCol w="2870200"/>
                <a:gridCol w="2870200"/>
              </a:tblGrid>
              <a:tr h="50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0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50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40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Gadget, Photography, Household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0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485" name="Google Shape;485;p28"/>
          <p:cNvSpPr txBox="1"/>
          <p:nvPr/>
        </p:nvSpPr>
        <p:spPr>
          <a:xfrm>
            <a:off x="266699" y="0"/>
            <a:ext cx="81915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Creating a Table</a:t>
            </a:r>
            <a:endParaRPr/>
          </a:p>
        </p:txBody>
      </p:sp>
      <p:sp>
        <p:nvSpPr>
          <p:cNvPr id="486" name="Google Shape;486;p2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 txBox="1"/>
          <p:nvPr/>
        </p:nvSpPr>
        <p:spPr>
          <a:xfrm>
            <a:off x="266699" y="-304800"/>
            <a:ext cx="81915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Creating a Table</a:t>
            </a:r>
            <a:endParaRPr/>
          </a:p>
        </p:txBody>
      </p:sp>
      <p:sp>
        <p:nvSpPr>
          <p:cNvPr id="493" name="Google Shape;493;p2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VIPS: Oct - Dec 2019</a:t>
            </a:r>
            <a:endParaRPr/>
          </a:p>
        </p:txBody>
      </p:sp>
      <p:sp>
        <p:nvSpPr>
          <p:cNvPr id="494" name="Google Shape;494;p2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0" y="609600"/>
            <a:ext cx="90678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table product(Pname varchar(20) primary key, price float NOT NULL,category varchar(20) CHECK(category in("Gadget","Photography","Household")), manufacturer varchar(20));</a:t>
            </a:r>
            <a:endParaRPr/>
          </a:p>
        </p:txBody>
      </p:sp>
      <p:graphicFrame>
        <p:nvGraphicFramePr>
          <p:cNvPr id="496" name="Google Shape;496;p29"/>
          <p:cNvGraphicFramePr/>
          <p:nvPr/>
        </p:nvGraphicFramePr>
        <p:xfrm>
          <a:off x="266699" y="3429000"/>
          <a:ext cx="8610600" cy="3251825"/>
        </p:xfrm>
        <a:graphic>
          <a:graphicData uri="http://schemas.openxmlformats.org/drawingml/2006/table">
            <a:tbl>
              <a:tblPr firstRow="1" bandRow="1">
                <a:noFill/>
                <a:tableStyleId>{45D716EF-CC06-4393-8A86-45326456F41F}</a:tableStyleId>
              </a:tblPr>
              <a:tblGrid>
                <a:gridCol w="2870200"/>
                <a:gridCol w="2870200"/>
                <a:gridCol w="2870200"/>
              </a:tblGrid>
              <a:tr h="50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0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50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240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Gadget, Photography, Household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0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/>
          <p:nvPr/>
        </p:nvSpPr>
        <p:spPr>
          <a:xfrm>
            <a:off x="1371600" y="1295400"/>
            <a:ext cx="1947969" cy="461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tables;</a:t>
            </a:r>
            <a:endParaRPr/>
          </a:p>
        </p:txBody>
      </p:sp>
      <p:sp>
        <p:nvSpPr>
          <p:cNvPr id="503" name="Google Shape;503;p30"/>
          <p:cNvSpPr/>
          <p:nvPr/>
        </p:nvSpPr>
        <p:spPr>
          <a:xfrm>
            <a:off x="1371600" y="4038600"/>
            <a:ext cx="2855269" cy="46166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 &lt;tablename&gt;;</a:t>
            </a:r>
            <a:endParaRPr/>
          </a:p>
        </p:txBody>
      </p:sp>
      <p:sp>
        <p:nvSpPr>
          <p:cNvPr id="504" name="Google Shape;504;p30"/>
          <p:cNvSpPr txBox="1"/>
          <p:nvPr/>
        </p:nvSpPr>
        <p:spPr>
          <a:xfrm>
            <a:off x="266699" y="0"/>
            <a:ext cx="81915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Show Existing Tables</a:t>
            </a:r>
            <a:endParaRPr/>
          </a:p>
        </p:txBody>
      </p:sp>
      <p:sp>
        <p:nvSpPr>
          <p:cNvPr id="505" name="Google Shape;505;p30"/>
          <p:cNvSpPr txBox="1"/>
          <p:nvPr/>
        </p:nvSpPr>
        <p:spPr>
          <a:xfrm>
            <a:off x="266698" y="2743200"/>
            <a:ext cx="81915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Describe structure of a Existing Table</a:t>
            </a:r>
            <a:endParaRPr/>
          </a:p>
        </p:txBody>
      </p:sp>
      <p:sp>
        <p:nvSpPr>
          <p:cNvPr id="506" name="Google Shape;506;p3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07" name="Google Shape;507;p30"/>
          <p:cNvSpPr/>
          <p:nvPr/>
        </p:nvSpPr>
        <p:spPr>
          <a:xfrm>
            <a:off x="3048000" y="5221069"/>
            <a:ext cx="276229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 product;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629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Applications Areas of DBMS?</a:t>
            </a:r>
            <a:endParaRPr/>
          </a:p>
        </p:txBody>
      </p:sp>
      <p:sp>
        <p:nvSpPr>
          <p:cNvPr id="257" name="Google Shape;257;p3"/>
          <p:cNvSpPr txBox="1">
            <a:spLocks noGrp="1"/>
          </p:cNvSpPr>
          <p:nvPr>
            <p:ph type="body" idx="1"/>
          </p:nvPr>
        </p:nvSpPr>
        <p:spPr>
          <a:xfrm>
            <a:off x="0" y="1371600"/>
            <a:ext cx="9143999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endParaRPr sz="2400" dirty="0">
              <a:solidFill>
                <a:srgbClr val="21218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Banking: all transactions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Airlines: reservations, schedules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Universities:  registration, grades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Sales: customers, products, purchases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Manufacturing: production, inventory, orders, supply chain</a:t>
            </a:r>
            <a:endParaRPr dirty="0"/>
          </a:p>
          <a:p>
            <a:pPr marL="742950" lvl="1" indent="-2857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Human resources:  employee records, salaries, tax </a:t>
            </a:r>
            <a:r>
              <a:rPr lang="en-US" sz="2400" dirty="0" smtClean="0">
                <a:latin typeface="Arial"/>
                <a:ea typeface="Arial"/>
                <a:cs typeface="Arial"/>
                <a:sym typeface="Arial"/>
              </a:rPr>
              <a:t>deductions</a:t>
            </a:r>
            <a:endParaRPr dirty="0"/>
          </a:p>
        </p:txBody>
      </p:sp>
      <p:sp>
        <p:nvSpPr>
          <p:cNvPr id="258" name="Google Shape;258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/>
          <p:nvPr/>
        </p:nvSpPr>
        <p:spPr>
          <a:xfrm>
            <a:off x="519169" y="685800"/>
            <a:ext cx="7558031" cy="461665"/>
          </a:xfrm>
          <a:prstGeom prst="rect">
            <a:avLst/>
          </a:prstGeom>
          <a:solidFill>
            <a:srgbClr val="C1FEEF"/>
          </a:solidFill>
          <a:ln w="9525" cap="flat" cmpd="sng">
            <a:solidFill>
              <a:srgbClr val="C1FE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INSERT   INTO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R(A1,…., An)   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(v1,…., vn)</a:t>
            </a:r>
            <a:endParaRPr/>
          </a:p>
        </p:txBody>
      </p:sp>
      <p:graphicFrame>
        <p:nvGraphicFramePr>
          <p:cNvPr id="514" name="Google Shape;514;p31"/>
          <p:cNvGraphicFramePr/>
          <p:nvPr/>
        </p:nvGraphicFramePr>
        <p:xfrm>
          <a:off x="381000" y="4114800"/>
          <a:ext cx="7696200" cy="237997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924050"/>
                <a:gridCol w="1924050"/>
                <a:gridCol w="1924050"/>
                <a:gridCol w="1924050"/>
              </a:tblGrid>
              <a:tr h="25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8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3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15" name="Google Shape;515;p31"/>
          <p:cNvSpPr txBox="1"/>
          <p:nvPr/>
        </p:nvSpPr>
        <p:spPr>
          <a:xfrm>
            <a:off x="266699" y="-228600"/>
            <a:ext cx="819150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Insert records in Table</a:t>
            </a:r>
            <a:endParaRPr/>
          </a:p>
        </p:txBody>
      </p:sp>
      <p:sp>
        <p:nvSpPr>
          <p:cNvPr id="516" name="Google Shape;516;p3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17" name="Google Shape;517;p31"/>
          <p:cNvSpPr/>
          <p:nvPr/>
        </p:nvSpPr>
        <p:spPr>
          <a:xfrm>
            <a:off x="0" y="1371600"/>
            <a:ext cx="914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product(Pname,price,category,manufacturer) values("Gizmo",19.99, "Gadgets", "GizmoWorks");</a:t>
            </a:r>
            <a:endParaRPr/>
          </a:p>
        </p:txBody>
      </p:sp>
      <p:sp>
        <p:nvSpPr>
          <p:cNvPr id="518" name="Google Shape;518;p31"/>
          <p:cNvSpPr/>
          <p:nvPr/>
        </p:nvSpPr>
        <p:spPr>
          <a:xfrm>
            <a:off x="0" y="2133600"/>
            <a:ext cx="914400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product values("Gizmo",19.99, "Gadgets", "GizmoWorks");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product values("Powergizmo",29.99, "Gadgets", "GizmoWorks");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product values("SingleTouch",149.99, "Photography", "Canon");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product values("MultiTouch",203.99, "Household", "Hitachi");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2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Select Query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2"/>
          <p:cNvSpPr/>
          <p:nvPr/>
        </p:nvSpPr>
        <p:spPr>
          <a:xfrm>
            <a:off x="304800" y="2722379"/>
            <a:ext cx="2712602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2"/>
          <p:cNvSpPr txBox="1"/>
          <p:nvPr/>
        </p:nvSpPr>
        <p:spPr>
          <a:xfrm>
            <a:off x="2362200" y="1981200"/>
            <a:ext cx="89159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304800" y="3810000"/>
            <a:ext cx="2259086" cy="649188"/>
          </a:xfrm>
          <a:prstGeom prst="ellipse">
            <a:avLst/>
          </a:prstGeom>
          <a:solidFill>
            <a:srgbClr val="C0C0C0">
              <a:alpha val="49803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“selection”</a:t>
            </a:r>
            <a:endParaRPr/>
          </a:p>
        </p:txBody>
      </p:sp>
      <p:sp>
        <p:nvSpPr>
          <p:cNvPr id="528" name="Google Shape;528;p32"/>
          <p:cNvSpPr/>
          <p:nvPr/>
        </p:nvSpPr>
        <p:spPr>
          <a:xfrm>
            <a:off x="304800" y="1066800"/>
            <a:ext cx="4870244" cy="1200329"/>
          </a:xfrm>
          <a:prstGeom prst="rect">
            <a:avLst/>
          </a:prstGeom>
          <a:solidFill>
            <a:srgbClr val="C1FEEF"/>
          </a:solidFill>
          <a:ln w="9525" cap="flat" cmpd="sng">
            <a:solidFill>
              <a:srgbClr val="C1FE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&lt;attributes&gt;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&lt;one or more relations&gt;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&lt;conditions&gt;</a:t>
            </a:r>
            <a:endParaRPr/>
          </a:p>
        </p:txBody>
      </p:sp>
      <p:graphicFrame>
        <p:nvGraphicFramePr>
          <p:cNvPr id="529" name="Google Shape;529;p32"/>
          <p:cNvGraphicFramePr/>
          <p:nvPr/>
        </p:nvGraphicFramePr>
        <p:xfrm>
          <a:off x="2799134" y="3752672"/>
          <a:ext cx="6192500" cy="203850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548125"/>
                <a:gridCol w="1548125"/>
                <a:gridCol w="1548125"/>
                <a:gridCol w="1548125"/>
              </a:tblGrid>
              <a:tr h="40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7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30" name="Google Shape;530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6" name="Google Shape;536;p33"/>
          <p:cNvGraphicFramePr/>
          <p:nvPr/>
        </p:nvGraphicFramePr>
        <p:xfrm>
          <a:off x="3352800" y="1295400"/>
          <a:ext cx="55626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390650"/>
                <a:gridCol w="1390650"/>
                <a:gridCol w="1390650"/>
                <a:gridCol w="13906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37" name="Google Shape;537;p33"/>
          <p:cNvSpPr/>
          <p:nvPr/>
        </p:nvSpPr>
        <p:spPr>
          <a:xfrm>
            <a:off x="228600" y="3810000"/>
            <a:ext cx="2860270" cy="70788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Pname, Price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1950319" y="1981200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6019800" y="32766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250671" y="5085814"/>
            <a:ext cx="2428145" cy="649188"/>
          </a:xfrm>
          <a:prstGeom prst="ellipse">
            <a:avLst/>
          </a:prstGeom>
          <a:solidFill>
            <a:srgbClr val="C1FEEF">
              <a:alpha val="49803"/>
            </a:srgbClr>
          </a:solidFill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“projection”</a:t>
            </a:r>
            <a:endParaRPr/>
          </a:p>
        </p:txBody>
      </p:sp>
      <p:sp>
        <p:nvSpPr>
          <p:cNvPr id="541" name="Google Shape;541;p33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Select Query using WHERE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graphicFrame>
        <p:nvGraphicFramePr>
          <p:cNvPr id="543" name="Google Shape;543;p33"/>
          <p:cNvGraphicFramePr/>
          <p:nvPr/>
        </p:nvGraphicFramePr>
        <p:xfrm>
          <a:off x="4686300" y="4191000"/>
          <a:ext cx="27813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390650"/>
                <a:gridCol w="13906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9" name="Google Shape;549;p34"/>
          <p:cNvGraphicFramePr/>
          <p:nvPr/>
        </p:nvGraphicFramePr>
        <p:xfrm>
          <a:off x="3314700" y="1447800"/>
          <a:ext cx="56007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0175"/>
                <a:gridCol w="1400175"/>
                <a:gridCol w="1400175"/>
                <a:gridCol w="1400175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50" name="Google Shape;550;p34"/>
          <p:cNvSpPr/>
          <p:nvPr/>
        </p:nvSpPr>
        <p:spPr>
          <a:xfrm>
            <a:off x="152400" y="3319462"/>
            <a:ext cx="3639138" cy="1015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category=‘Gadgets’;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4"/>
          <p:cNvSpPr txBox="1"/>
          <p:nvPr/>
        </p:nvSpPr>
        <p:spPr>
          <a:xfrm>
            <a:off x="2192730" y="1430337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5981700" y="3595244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3" name="Google Shape;553;p34"/>
          <p:cNvGraphicFramePr/>
          <p:nvPr/>
        </p:nvGraphicFramePr>
        <p:xfrm>
          <a:off x="3276600" y="4746773"/>
          <a:ext cx="5715000" cy="100587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28750"/>
                <a:gridCol w="1428750"/>
                <a:gridCol w="1428750"/>
                <a:gridCol w="14287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54" name="Google Shape;554;p34"/>
          <p:cNvSpPr/>
          <p:nvPr/>
        </p:nvSpPr>
        <p:spPr>
          <a:xfrm>
            <a:off x="152400" y="4731742"/>
            <a:ext cx="3149465" cy="1168539"/>
          </a:xfrm>
          <a:prstGeom prst="ellipse">
            <a:avLst/>
          </a:prstGeom>
          <a:solidFill>
            <a:srgbClr val="C1FEEF">
              <a:alpha val="49803"/>
            </a:srgbClr>
          </a:solidFill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“selection” with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where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Select Query using WHERE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2" name="Google Shape;562;p35"/>
          <p:cNvGraphicFramePr/>
          <p:nvPr/>
        </p:nvGraphicFramePr>
        <p:xfrm>
          <a:off x="3352800" y="1981200"/>
          <a:ext cx="55626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390650"/>
                <a:gridCol w="1390650"/>
                <a:gridCol w="1390650"/>
                <a:gridCol w="13906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63" name="Google Shape;563;p35"/>
          <p:cNvSpPr/>
          <p:nvPr/>
        </p:nvSpPr>
        <p:spPr>
          <a:xfrm>
            <a:off x="228600" y="3810000"/>
            <a:ext cx="4623573" cy="1015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PName, Price, Manufacturer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Price &gt; 100;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5"/>
          <p:cNvSpPr txBox="1"/>
          <p:nvPr/>
        </p:nvSpPr>
        <p:spPr>
          <a:xfrm>
            <a:off x="1950319" y="1981200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565" name="Google Shape;565;p35"/>
          <p:cNvSpPr/>
          <p:nvPr/>
        </p:nvSpPr>
        <p:spPr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6" name="Google Shape;566;p35"/>
          <p:cNvGraphicFramePr/>
          <p:nvPr/>
        </p:nvGraphicFramePr>
        <p:xfrm>
          <a:off x="4105274" y="5048600"/>
          <a:ext cx="4505325" cy="100587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501775"/>
                <a:gridCol w="1501775"/>
                <a:gridCol w="1501775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67" name="Google Shape;567;p35"/>
          <p:cNvSpPr/>
          <p:nvPr/>
        </p:nvSpPr>
        <p:spPr>
          <a:xfrm>
            <a:off x="250671" y="5085814"/>
            <a:ext cx="3437993" cy="1687890"/>
          </a:xfrm>
          <a:prstGeom prst="ellipse">
            <a:avLst/>
          </a:prstGeom>
          <a:solidFill>
            <a:srgbClr val="C1FEEF">
              <a:alpha val="49803"/>
            </a:srgbClr>
          </a:solidFill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“selection” and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“projection” with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5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Select Query using WHERE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3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5" name="Google Shape;575;p36"/>
          <p:cNvGraphicFramePr/>
          <p:nvPr/>
        </p:nvGraphicFramePr>
        <p:xfrm>
          <a:off x="3352800" y="1981200"/>
          <a:ext cx="55626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390650"/>
                <a:gridCol w="1390650"/>
                <a:gridCol w="1390650"/>
                <a:gridCol w="13906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76" name="Google Shape;576;p36"/>
          <p:cNvSpPr/>
          <p:nvPr/>
        </p:nvSpPr>
        <p:spPr>
          <a:xfrm>
            <a:off x="228600" y="3733800"/>
            <a:ext cx="6221575" cy="1015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PName, Price, Manufacturer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Price &gt; 100 and  manufacturer =“Canon”;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6"/>
          <p:cNvSpPr txBox="1"/>
          <p:nvPr/>
        </p:nvSpPr>
        <p:spPr>
          <a:xfrm>
            <a:off x="1950319" y="1981200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65532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9" name="Google Shape;579;p36"/>
          <p:cNvGraphicFramePr/>
          <p:nvPr/>
        </p:nvGraphicFramePr>
        <p:xfrm>
          <a:off x="4105274" y="5273040"/>
          <a:ext cx="4505325" cy="67058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501775"/>
                <a:gridCol w="1501775"/>
                <a:gridCol w="1501775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80" name="Google Shape;580;p36"/>
          <p:cNvSpPr/>
          <p:nvPr/>
        </p:nvSpPr>
        <p:spPr>
          <a:xfrm>
            <a:off x="19096" y="4876800"/>
            <a:ext cx="3703980" cy="1428214"/>
          </a:xfrm>
          <a:prstGeom prst="ellipse">
            <a:avLst/>
          </a:prstGeom>
          <a:solidFill>
            <a:srgbClr val="C1FEEF">
              <a:alpha val="49803"/>
            </a:srgbClr>
          </a:solidFill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Combine two or more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conditions Using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6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Select Query using WHERE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8" name="Google Shape;588;p37"/>
          <p:cNvGraphicFramePr/>
          <p:nvPr/>
        </p:nvGraphicFramePr>
        <p:xfrm>
          <a:off x="2971800" y="1143000"/>
          <a:ext cx="55626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390650"/>
                <a:gridCol w="1390650"/>
                <a:gridCol w="1390650"/>
                <a:gridCol w="13906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89" name="Google Shape;589;p37"/>
          <p:cNvSpPr/>
          <p:nvPr/>
        </p:nvSpPr>
        <p:spPr>
          <a:xfrm>
            <a:off x="76200" y="3048000"/>
            <a:ext cx="5410200" cy="132343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PName, Price, Manufacturer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manufacturer =“Hitachi” or manufacturer = “Canon”;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762000" y="1219200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6705600" y="3124200"/>
            <a:ext cx="609600" cy="1447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7"/>
          <p:cNvSpPr/>
          <p:nvPr/>
        </p:nvSpPr>
        <p:spPr>
          <a:xfrm>
            <a:off x="19096" y="4876800"/>
            <a:ext cx="3703980" cy="1428214"/>
          </a:xfrm>
          <a:prstGeom prst="ellipse">
            <a:avLst/>
          </a:prstGeom>
          <a:solidFill>
            <a:srgbClr val="C1FEEF">
              <a:alpha val="49803"/>
            </a:srgbClr>
          </a:solidFill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Combine two or more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conditions Using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7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Select Query using WHERE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graphicFrame>
        <p:nvGraphicFramePr>
          <p:cNvPr id="595" name="Google Shape;595;p37"/>
          <p:cNvGraphicFramePr/>
          <p:nvPr/>
        </p:nvGraphicFramePr>
        <p:xfrm>
          <a:off x="4105274" y="5048600"/>
          <a:ext cx="4505325" cy="100587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501775"/>
                <a:gridCol w="1501775"/>
                <a:gridCol w="1501775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1" name="Google Shape;601;p38"/>
          <p:cNvGraphicFramePr/>
          <p:nvPr/>
        </p:nvGraphicFramePr>
        <p:xfrm>
          <a:off x="2971800" y="1143000"/>
          <a:ext cx="55626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390650"/>
                <a:gridCol w="1390650"/>
                <a:gridCol w="1390650"/>
                <a:gridCol w="13906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02" name="Google Shape;602;p38"/>
          <p:cNvSpPr/>
          <p:nvPr/>
        </p:nvSpPr>
        <p:spPr>
          <a:xfrm>
            <a:off x="76200" y="3048000"/>
            <a:ext cx="5410200" cy="1015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PName, Price, Manufacturer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manufacturer  IN(“Hitachi”,“Canon”);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8"/>
          <p:cNvSpPr txBox="1"/>
          <p:nvPr/>
        </p:nvSpPr>
        <p:spPr>
          <a:xfrm>
            <a:off x="762000" y="1219200"/>
            <a:ext cx="10679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/>
          </a:p>
        </p:txBody>
      </p:sp>
      <p:sp>
        <p:nvSpPr>
          <p:cNvPr id="604" name="Google Shape;604;p38"/>
          <p:cNvSpPr/>
          <p:nvPr/>
        </p:nvSpPr>
        <p:spPr>
          <a:xfrm>
            <a:off x="6705600" y="3124200"/>
            <a:ext cx="609600" cy="14478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8"/>
          <p:cNvSpPr/>
          <p:nvPr/>
        </p:nvSpPr>
        <p:spPr>
          <a:xfrm>
            <a:off x="19096" y="4876800"/>
            <a:ext cx="3365861" cy="1428214"/>
          </a:xfrm>
          <a:prstGeom prst="ellipse">
            <a:avLst/>
          </a:prstGeom>
          <a:solidFill>
            <a:srgbClr val="C1FEEF">
              <a:alpha val="49803"/>
            </a:srgbClr>
          </a:solidFill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Replace OR with In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conditions Using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8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Select Query using WHERE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graphicFrame>
        <p:nvGraphicFramePr>
          <p:cNvPr id="608" name="Google Shape;608;p38"/>
          <p:cNvGraphicFramePr/>
          <p:nvPr/>
        </p:nvGraphicFramePr>
        <p:xfrm>
          <a:off x="4105274" y="5048600"/>
          <a:ext cx="4505325" cy="100587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501775"/>
                <a:gridCol w="1501775"/>
                <a:gridCol w="1501775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Note That </a:t>
            </a:r>
            <a:endParaRPr/>
          </a:p>
        </p:txBody>
      </p:sp>
      <p:sp>
        <p:nvSpPr>
          <p:cNvPr id="614" name="Google Shape;614;p39"/>
          <p:cNvSpPr txBox="1">
            <a:spLocks noGrp="1"/>
          </p:cNvSpPr>
          <p:nvPr>
            <p:ph type="body" idx="1"/>
          </p:nvPr>
        </p:nvSpPr>
        <p:spPr>
          <a:xfrm>
            <a:off x="664535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Case insensitive: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Same: SELECT  Select  select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Same: Product   product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Different: ‘Seattle’  ‘seattle’</a:t>
            </a:r>
            <a:endParaRPr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Constants: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‘abc’  - yes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“abc” - no</a:t>
            </a:r>
            <a:endParaRPr/>
          </a:p>
        </p:txBody>
      </p:sp>
      <p:sp>
        <p:nvSpPr>
          <p:cNvPr id="615" name="Google Shape;615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0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The LIKE operator</a:t>
            </a:r>
            <a:endParaRPr/>
          </a:p>
        </p:txBody>
      </p:sp>
      <p:sp>
        <p:nvSpPr>
          <p:cNvPr id="622" name="Google Shape;622;p40"/>
          <p:cNvSpPr txBox="1">
            <a:spLocks noGrp="1"/>
          </p:cNvSpPr>
          <p:nvPr>
            <p:ph type="body" idx="1"/>
          </p:nvPr>
        </p:nvSpPr>
        <p:spPr>
          <a:xfrm>
            <a:off x="685800" y="3048000"/>
            <a:ext cx="73152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Pattern :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pattern matching on strings. It contains two special symbols: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%  = any sequence of characters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_   = any single character</a:t>
            </a:r>
            <a:endParaRPr/>
          </a:p>
        </p:txBody>
      </p:sp>
      <p:sp>
        <p:nvSpPr>
          <p:cNvPr id="623" name="Google Shape;623;p40"/>
          <p:cNvSpPr/>
          <p:nvPr/>
        </p:nvSpPr>
        <p:spPr>
          <a:xfrm>
            <a:off x="914400" y="1143000"/>
            <a:ext cx="5673348" cy="125572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Products</a:t>
            </a:r>
            <a:b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 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&lt;pattern&gt;</a:t>
            </a:r>
            <a:endParaRPr/>
          </a:p>
        </p:txBody>
      </p:sp>
      <p:sp>
        <p:nvSpPr>
          <p:cNvPr id="624" name="Google Shape;624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"/>
          <p:cNvSpPr txBox="1">
            <a:spLocks noGrp="1"/>
          </p:cNvSpPr>
          <p:nvPr>
            <p:ph type="body" idx="1"/>
          </p:nvPr>
        </p:nvSpPr>
        <p:spPr>
          <a:xfrm>
            <a:off x="76200" y="228600"/>
            <a:ext cx="9067800" cy="5773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avoid data redundancy and inconsistency</a:t>
            </a:r>
            <a:endParaRPr dirty="0"/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Multiple file formats, duplication of information in different files</a:t>
            </a:r>
            <a:endParaRPr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avoid difficulty in accessing data </a:t>
            </a:r>
            <a:endParaRPr dirty="0"/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Need to write a new program to carry out each new task</a:t>
            </a:r>
            <a:endParaRPr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deal with data isolation — multiple files and formats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deal with integrity problems</a:t>
            </a:r>
            <a:endParaRPr dirty="0"/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Integrity constraints  (e.g. account balance &gt; 0) become part of program code</a:t>
            </a:r>
            <a:endParaRPr dirty="0">
              <a:solidFill>
                <a:srgbClr val="FF0000"/>
              </a:solidFill>
            </a:endParaRPr>
          </a:p>
          <a:p>
            <a:pPr marL="1143000" lvl="2" indent="-2286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✔"/>
            </a:pPr>
            <a:r>
              <a:rPr lang="en-U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Easy to add new constraints or change existing ones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304800" y="0"/>
            <a:ext cx="84629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Why do we use DBMS</a:t>
            </a:r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1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Like Operator with %</a:t>
            </a:r>
            <a:endParaRPr/>
          </a:p>
        </p:txBody>
      </p:sp>
      <p:graphicFrame>
        <p:nvGraphicFramePr>
          <p:cNvPr id="631" name="Google Shape;631;p41"/>
          <p:cNvGraphicFramePr/>
          <p:nvPr/>
        </p:nvGraphicFramePr>
        <p:xfrm>
          <a:off x="3352800" y="1981200"/>
          <a:ext cx="55626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390650"/>
                <a:gridCol w="1390650"/>
                <a:gridCol w="1390650"/>
                <a:gridCol w="13906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32" name="Google Shape;632;p41"/>
          <p:cNvSpPr/>
          <p:nvPr/>
        </p:nvSpPr>
        <p:spPr>
          <a:xfrm>
            <a:off x="228600" y="3810000"/>
            <a:ext cx="3837910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 like ‘p%’;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1"/>
          <p:cNvSpPr txBox="1"/>
          <p:nvPr/>
        </p:nvSpPr>
        <p:spPr>
          <a:xfrm>
            <a:off x="2362200" y="198120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1"/>
          <p:cNvSpPr/>
          <p:nvPr/>
        </p:nvSpPr>
        <p:spPr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5" name="Google Shape;635;p41"/>
          <p:cNvGraphicFramePr/>
          <p:nvPr/>
        </p:nvGraphicFramePr>
        <p:xfrm>
          <a:off x="2438400" y="5257800"/>
          <a:ext cx="6248400" cy="106680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562100"/>
                <a:gridCol w="1562100"/>
                <a:gridCol w="1562100"/>
                <a:gridCol w="15621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8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36" name="Google Shape;636;p41"/>
          <p:cNvSpPr txBox="1"/>
          <p:nvPr/>
        </p:nvSpPr>
        <p:spPr>
          <a:xfrm>
            <a:off x="207670" y="1255067"/>
            <a:ext cx="79898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name that starts with P</a:t>
            </a:r>
            <a:endParaRPr/>
          </a:p>
        </p:txBody>
      </p:sp>
      <p:sp>
        <p:nvSpPr>
          <p:cNvPr id="637" name="Google Shape;637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2"/>
          <p:cNvSpPr txBox="1">
            <a:spLocks noGrp="1"/>
          </p:cNvSpPr>
          <p:nvPr>
            <p:ph type="title"/>
          </p:nvPr>
        </p:nvSpPr>
        <p:spPr>
          <a:xfrm>
            <a:off x="762000" y="1875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Like Operator with %</a:t>
            </a:r>
            <a:endParaRPr/>
          </a:p>
        </p:txBody>
      </p:sp>
      <p:graphicFrame>
        <p:nvGraphicFramePr>
          <p:cNvPr id="644" name="Google Shape;644;p42"/>
          <p:cNvGraphicFramePr/>
          <p:nvPr/>
        </p:nvGraphicFramePr>
        <p:xfrm>
          <a:off x="3352800" y="1981200"/>
          <a:ext cx="56388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45" name="Google Shape;645;p42"/>
          <p:cNvSpPr/>
          <p:nvPr/>
        </p:nvSpPr>
        <p:spPr>
          <a:xfrm>
            <a:off x="457200" y="3907304"/>
            <a:ext cx="4572000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 like ‘%Touch’;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2362200" y="198120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2"/>
          <p:cNvSpPr/>
          <p:nvPr/>
        </p:nvSpPr>
        <p:spPr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2"/>
          <p:cNvSpPr txBox="1"/>
          <p:nvPr/>
        </p:nvSpPr>
        <p:spPr>
          <a:xfrm>
            <a:off x="457200" y="1091625"/>
            <a:ext cx="7467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name that ends with Touch</a:t>
            </a:r>
            <a:endParaRPr/>
          </a:p>
        </p:txBody>
      </p:sp>
      <p:graphicFrame>
        <p:nvGraphicFramePr>
          <p:cNvPr id="649" name="Google Shape;649;p42"/>
          <p:cNvGraphicFramePr/>
          <p:nvPr/>
        </p:nvGraphicFramePr>
        <p:xfrm>
          <a:off x="3276600" y="5318760"/>
          <a:ext cx="5638800" cy="100587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50" name="Google Shape;650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3"/>
          <p:cNvSpPr txBox="1">
            <a:spLocks noGrp="1"/>
          </p:cNvSpPr>
          <p:nvPr>
            <p:ph type="title"/>
          </p:nvPr>
        </p:nvSpPr>
        <p:spPr>
          <a:xfrm>
            <a:off x="762000" y="1875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Like Operator with %</a:t>
            </a:r>
            <a:endParaRPr/>
          </a:p>
        </p:txBody>
      </p:sp>
      <p:graphicFrame>
        <p:nvGraphicFramePr>
          <p:cNvPr id="657" name="Google Shape;657;p43"/>
          <p:cNvGraphicFramePr/>
          <p:nvPr/>
        </p:nvGraphicFramePr>
        <p:xfrm>
          <a:off x="3352800" y="1981200"/>
          <a:ext cx="56388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58" name="Google Shape;658;p43"/>
          <p:cNvSpPr/>
          <p:nvPr/>
        </p:nvSpPr>
        <p:spPr>
          <a:xfrm>
            <a:off x="228600" y="3657600"/>
            <a:ext cx="4137671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 like ‘%e%’;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3"/>
          <p:cNvSpPr txBox="1"/>
          <p:nvPr/>
        </p:nvSpPr>
        <p:spPr>
          <a:xfrm>
            <a:off x="2362200" y="198120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43"/>
          <p:cNvSpPr/>
          <p:nvPr/>
        </p:nvSpPr>
        <p:spPr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43"/>
          <p:cNvSpPr txBox="1"/>
          <p:nvPr/>
        </p:nvSpPr>
        <p:spPr>
          <a:xfrm>
            <a:off x="609600" y="1091625"/>
            <a:ext cx="762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name that contains e anywhere in the name</a:t>
            </a:r>
            <a:endParaRPr/>
          </a:p>
        </p:txBody>
      </p:sp>
      <p:graphicFrame>
        <p:nvGraphicFramePr>
          <p:cNvPr id="662" name="Google Shape;662;p43"/>
          <p:cNvGraphicFramePr/>
          <p:nvPr/>
        </p:nvGraphicFramePr>
        <p:xfrm>
          <a:off x="3213344" y="5242560"/>
          <a:ext cx="5638800" cy="100587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63" name="Google Shape;663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4"/>
          <p:cNvSpPr txBox="1">
            <a:spLocks noGrp="1"/>
          </p:cNvSpPr>
          <p:nvPr>
            <p:ph type="title"/>
          </p:nvPr>
        </p:nvSpPr>
        <p:spPr>
          <a:xfrm>
            <a:off x="762000" y="1875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Like Operator with _ &amp;%</a:t>
            </a:r>
            <a:endParaRPr/>
          </a:p>
        </p:txBody>
      </p:sp>
      <p:graphicFrame>
        <p:nvGraphicFramePr>
          <p:cNvPr id="670" name="Google Shape;670;p44"/>
          <p:cNvGraphicFramePr/>
          <p:nvPr/>
        </p:nvGraphicFramePr>
        <p:xfrm>
          <a:off x="3352800" y="1981200"/>
          <a:ext cx="55626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390650"/>
                <a:gridCol w="1390650"/>
                <a:gridCol w="1390650"/>
                <a:gridCol w="13906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71" name="Google Shape;671;p44"/>
          <p:cNvSpPr/>
          <p:nvPr/>
        </p:nvSpPr>
        <p:spPr>
          <a:xfrm>
            <a:off x="698080" y="3819435"/>
            <a:ext cx="4035079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 like ‘_o%’;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4"/>
          <p:cNvSpPr txBox="1"/>
          <p:nvPr/>
        </p:nvSpPr>
        <p:spPr>
          <a:xfrm>
            <a:off x="2362200" y="198120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4"/>
          <p:cNvSpPr/>
          <p:nvPr/>
        </p:nvSpPr>
        <p:spPr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4" name="Google Shape;674;p44"/>
          <p:cNvGraphicFramePr/>
          <p:nvPr/>
        </p:nvGraphicFramePr>
        <p:xfrm>
          <a:off x="2438400" y="5257800"/>
          <a:ext cx="6248400" cy="106680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562100"/>
                <a:gridCol w="1562100"/>
                <a:gridCol w="1562100"/>
                <a:gridCol w="15621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75" name="Google Shape;675;p44"/>
          <p:cNvSpPr txBox="1"/>
          <p:nvPr/>
        </p:nvSpPr>
        <p:spPr>
          <a:xfrm>
            <a:off x="685800" y="1199857"/>
            <a:ext cx="62612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name with second letter ‘o’</a:t>
            </a:r>
            <a:endParaRPr/>
          </a:p>
        </p:txBody>
      </p:sp>
      <p:sp>
        <p:nvSpPr>
          <p:cNvPr id="676" name="Google Shape;676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5"/>
          <p:cNvSpPr txBox="1">
            <a:spLocks noGrp="1"/>
          </p:cNvSpPr>
          <p:nvPr>
            <p:ph type="title"/>
          </p:nvPr>
        </p:nvSpPr>
        <p:spPr>
          <a:xfrm>
            <a:off x="762000" y="1875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Like Operator with %</a:t>
            </a:r>
            <a:endParaRPr/>
          </a:p>
        </p:txBody>
      </p:sp>
      <p:graphicFrame>
        <p:nvGraphicFramePr>
          <p:cNvPr id="683" name="Google Shape;683;p45"/>
          <p:cNvGraphicFramePr/>
          <p:nvPr/>
        </p:nvGraphicFramePr>
        <p:xfrm>
          <a:off x="3352800" y="1981200"/>
          <a:ext cx="56388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84" name="Google Shape;684;p45"/>
          <p:cNvSpPr/>
          <p:nvPr/>
        </p:nvSpPr>
        <p:spPr>
          <a:xfrm>
            <a:off x="533400" y="3804195"/>
            <a:ext cx="4017446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Product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 like ‘%c_’;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5"/>
          <p:cNvSpPr txBox="1"/>
          <p:nvPr/>
        </p:nvSpPr>
        <p:spPr>
          <a:xfrm>
            <a:off x="2362200" y="1981200"/>
            <a:ext cx="9797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  <a:endParaRPr sz="16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45"/>
          <p:cNvSpPr/>
          <p:nvPr/>
        </p:nvSpPr>
        <p:spPr>
          <a:xfrm>
            <a:off x="6019800" y="3962400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5"/>
          <p:cNvSpPr txBox="1"/>
          <p:nvPr/>
        </p:nvSpPr>
        <p:spPr>
          <a:xfrm>
            <a:off x="691368" y="1139731"/>
            <a:ext cx="77612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name with second last character ‘c’</a:t>
            </a:r>
            <a:endParaRPr/>
          </a:p>
        </p:txBody>
      </p:sp>
      <p:graphicFrame>
        <p:nvGraphicFramePr>
          <p:cNvPr id="688" name="Google Shape;688;p45"/>
          <p:cNvGraphicFramePr/>
          <p:nvPr/>
        </p:nvGraphicFramePr>
        <p:xfrm>
          <a:off x="3341955" y="5318760"/>
          <a:ext cx="5573400" cy="100587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393350"/>
                <a:gridCol w="1393350"/>
                <a:gridCol w="1393350"/>
                <a:gridCol w="139335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89" name="Google Shape;689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6"/>
          <p:cNvSpPr txBox="1">
            <a:spLocks noGrp="1"/>
          </p:cNvSpPr>
          <p:nvPr>
            <p:ph type="title"/>
          </p:nvPr>
        </p:nvSpPr>
        <p:spPr>
          <a:xfrm>
            <a:off x="685800" y="57870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Eliminating Duplicates</a:t>
            </a:r>
            <a:endParaRPr/>
          </a:p>
        </p:txBody>
      </p:sp>
      <p:sp>
        <p:nvSpPr>
          <p:cNvPr id="696" name="Google Shape;696;p46"/>
          <p:cNvSpPr/>
          <p:nvPr/>
        </p:nvSpPr>
        <p:spPr>
          <a:xfrm>
            <a:off x="762000" y="2133600"/>
            <a:ext cx="4310860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4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category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Product;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6"/>
          <p:cNvSpPr txBox="1"/>
          <p:nvPr/>
        </p:nvSpPr>
        <p:spPr>
          <a:xfrm>
            <a:off x="1524000" y="3733800"/>
            <a:ext cx="18790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to:</a:t>
            </a:r>
            <a:endParaRPr/>
          </a:p>
        </p:txBody>
      </p:sp>
      <p:sp>
        <p:nvSpPr>
          <p:cNvPr id="698" name="Google Shape;698;p46"/>
          <p:cNvSpPr/>
          <p:nvPr/>
        </p:nvSpPr>
        <p:spPr>
          <a:xfrm>
            <a:off x="838200" y="4876800"/>
            <a:ext cx="2812821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category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Product;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9" name="Google Shape;699;p46"/>
          <p:cNvGraphicFramePr/>
          <p:nvPr/>
        </p:nvGraphicFramePr>
        <p:xfrm>
          <a:off x="6324600" y="4343400"/>
          <a:ext cx="1676400" cy="18288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6764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00" name="Google Shape;700;p46"/>
          <p:cNvGraphicFramePr/>
          <p:nvPr/>
        </p:nvGraphicFramePr>
        <p:xfrm>
          <a:off x="6248400" y="1905000"/>
          <a:ext cx="1752600" cy="146308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7526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01" name="Google Shape;701;p46"/>
          <p:cNvSpPr/>
          <p:nvPr/>
        </p:nvSpPr>
        <p:spPr>
          <a:xfrm>
            <a:off x="5257800" y="2146548"/>
            <a:ext cx="685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6"/>
          <p:cNvSpPr/>
          <p:nvPr/>
        </p:nvSpPr>
        <p:spPr>
          <a:xfrm>
            <a:off x="5181600" y="4813548"/>
            <a:ext cx="685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7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Aggregate Functions</a:t>
            </a:r>
            <a:endParaRPr/>
          </a:p>
        </p:txBody>
      </p:sp>
      <p:sp>
        <p:nvSpPr>
          <p:cNvPr id="710" name="Google Shape;710;p47"/>
          <p:cNvSpPr/>
          <p:nvPr/>
        </p:nvSpPr>
        <p:spPr>
          <a:xfrm>
            <a:off x="428625" y="4419600"/>
            <a:ext cx="78197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 count, all aggregations apply to a single attribute</a:t>
            </a:r>
            <a:endParaRPr/>
          </a:p>
        </p:txBody>
      </p:sp>
      <p:sp>
        <p:nvSpPr>
          <p:cNvPr id="711" name="Google Shape;711;p47"/>
          <p:cNvSpPr txBox="1"/>
          <p:nvPr/>
        </p:nvSpPr>
        <p:spPr>
          <a:xfrm>
            <a:off x="457200" y="1295400"/>
            <a:ext cx="6457024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supports several aggregation operations: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endParaRPr/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endParaRPr/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endParaRPr sz="4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8" name="Google Shape;718;p48"/>
          <p:cNvGraphicFramePr/>
          <p:nvPr/>
        </p:nvGraphicFramePr>
        <p:xfrm>
          <a:off x="3352800" y="1981200"/>
          <a:ext cx="56388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rgbClr val="00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19" name="Google Shape;719;p48"/>
          <p:cNvSpPr/>
          <p:nvPr/>
        </p:nvSpPr>
        <p:spPr>
          <a:xfrm>
            <a:off x="990600" y="3960168"/>
            <a:ext cx="2612703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sum(price)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Product;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8"/>
          <p:cNvSpPr txBox="1"/>
          <p:nvPr/>
        </p:nvSpPr>
        <p:spPr>
          <a:xfrm>
            <a:off x="2362200" y="1981200"/>
            <a:ext cx="919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sz="16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8"/>
          <p:cNvSpPr/>
          <p:nvPr/>
        </p:nvSpPr>
        <p:spPr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8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Sum of Price of all Products</a:t>
            </a:r>
            <a:endParaRPr/>
          </a:p>
        </p:txBody>
      </p:sp>
      <p:sp>
        <p:nvSpPr>
          <p:cNvPr id="723" name="Google Shape;723;p48"/>
          <p:cNvSpPr txBox="1"/>
          <p:nvPr/>
        </p:nvSpPr>
        <p:spPr>
          <a:xfrm>
            <a:off x="4267200" y="5105400"/>
            <a:ext cx="3505200" cy="36933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403.96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8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Aggregate Functions – SUM</a:t>
            </a:r>
            <a:endParaRPr/>
          </a:p>
        </p:txBody>
      </p:sp>
      <p:sp>
        <p:nvSpPr>
          <p:cNvPr id="725" name="Google Shape;725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" name="Google Shape;731;p49"/>
          <p:cNvGraphicFramePr/>
          <p:nvPr/>
        </p:nvGraphicFramePr>
        <p:xfrm>
          <a:off x="3352800" y="1981200"/>
          <a:ext cx="56388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rgbClr val="00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32" name="Google Shape;732;p49"/>
          <p:cNvSpPr/>
          <p:nvPr/>
        </p:nvSpPr>
        <p:spPr>
          <a:xfrm>
            <a:off x="990600" y="3960168"/>
            <a:ext cx="2608215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max(price)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Product;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9"/>
          <p:cNvSpPr txBox="1"/>
          <p:nvPr/>
        </p:nvSpPr>
        <p:spPr>
          <a:xfrm>
            <a:off x="2362200" y="1981200"/>
            <a:ext cx="919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sz="16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49"/>
          <p:cNvSpPr/>
          <p:nvPr/>
        </p:nvSpPr>
        <p:spPr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49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Max of Price of all Products</a:t>
            </a:r>
            <a:endParaRPr/>
          </a:p>
        </p:txBody>
      </p:sp>
      <p:sp>
        <p:nvSpPr>
          <p:cNvPr id="736" name="Google Shape;736;p49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Aggregate Functions – MAX</a:t>
            </a:r>
            <a:endParaRPr/>
          </a:p>
        </p:txBody>
      </p:sp>
      <p:sp>
        <p:nvSpPr>
          <p:cNvPr id="737" name="Google Shape;737;p49"/>
          <p:cNvSpPr txBox="1"/>
          <p:nvPr/>
        </p:nvSpPr>
        <p:spPr>
          <a:xfrm>
            <a:off x="4267200" y="5105400"/>
            <a:ext cx="3505200" cy="4616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203.96</a:t>
            </a:r>
            <a:endParaRPr/>
          </a:p>
        </p:txBody>
      </p:sp>
      <p:sp>
        <p:nvSpPr>
          <p:cNvPr id="738" name="Google Shape;738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4" name="Google Shape;744;p50"/>
          <p:cNvGraphicFramePr/>
          <p:nvPr/>
        </p:nvGraphicFramePr>
        <p:xfrm>
          <a:off x="3352800" y="1981200"/>
          <a:ext cx="56388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rgbClr val="00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45" name="Google Shape;745;p50"/>
          <p:cNvSpPr/>
          <p:nvPr/>
        </p:nvSpPr>
        <p:spPr>
          <a:xfrm>
            <a:off x="990600" y="3960168"/>
            <a:ext cx="2563009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min(price)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Product;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50"/>
          <p:cNvSpPr txBox="1"/>
          <p:nvPr/>
        </p:nvSpPr>
        <p:spPr>
          <a:xfrm>
            <a:off x="2362200" y="1981200"/>
            <a:ext cx="919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sz="16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50"/>
          <p:cNvSpPr/>
          <p:nvPr/>
        </p:nvSpPr>
        <p:spPr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0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 of Price of all Products</a:t>
            </a:r>
            <a:endParaRPr/>
          </a:p>
        </p:txBody>
      </p:sp>
      <p:sp>
        <p:nvSpPr>
          <p:cNvPr id="749" name="Google Shape;749;p50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Aggregate Functions – MIN</a:t>
            </a:r>
            <a:endParaRPr/>
          </a:p>
        </p:txBody>
      </p:sp>
      <p:sp>
        <p:nvSpPr>
          <p:cNvPr id="750" name="Google Shape;750;p50"/>
          <p:cNvSpPr txBox="1"/>
          <p:nvPr/>
        </p:nvSpPr>
        <p:spPr>
          <a:xfrm>
            <a:off x="4267200" y="5105400"/>
            <a:ext cx="3505200" cy="4616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19.99</a:t>
            </a:r>
            <a:endParaRPr/>
          </a:p>
        </p:txBody>
      </p:sp>
      <p:sp>
        <p:nvSpPr>
          <p:cNvPr id="751" name="Google Shape;751;p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"/>
          <p:cNvSpPr txBox="1">
            <a:spLocks noGrp="1"/>
          </p:cNvSpPr>
          <p:nvPr>
            <p:ph type="body" idx="1"/>
          </p:nvPr>
        </p:nvSpPr>
        <p:spPr>
          <a:xfrm>
            <a:off x="0" y="685801"/>
            <a:ext cx="9144000" cy="530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2400"/>
              <a:buFont typeface="Times New Roman"/>
              <a:buAutoNum type="arabicPeriod"/>
            </a:pPr>
            <a:r>
              <a:rPr lang="en-US" sz="2400" dirty="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Atomicity of updates</a:t>
            </a:r>
            <a:endParaRPr dirty="0">
              <a:solidFill>
                <a:srgbClr val="FF5050"/>
              </a:solidFill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Failures may leave database in an inconsistent state with partial updates carried out</a:t>
            </a:r>
            <a:endParaRPr dirty="0">
              <a:solidFill>
                <a:srgbClr val="002060"/>
              </a:solidFill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E.g. transfer of funds from one account to another should either complete or not happen at all</a:t>
            </a:r>
            <a:endParaRPr dirty="0">
              <a:solidFill>
                <a:srgbClr val="002060"/>
              </a:solidFill>
            </a:endParaRPr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FF5050"/>
              </a:buClr>
              <a:buSzPts val="2400"/>
              <a:buFont typeface="Times New Roman"/>
              <a:buAutoNum type="arabicPeriod"/>
            </a:pPr>
            <a:r>
              <a:rPr lang="en-US" sz="2400" dirty="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Concurrent access by multiple users</a:t>
            </a:r>
            <a:endParaRPr dirty="0">
              <a:solidFill>
                <a:srgbClr val="FF5050"/>
              </a:solidFill>
            </a:endParaRPr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Concurrent accessed needed for performance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Uncontrolled concurrent accesses can lead to inconsistencies</a:t>
            </a:r>
            <a:endParaRPr dirty="0"/>
          </a:p>
          <a:p>
            <a:pPr marL="1143000" lvl="2" indent="-22860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urier New"/>
              <a:buChar char="o"/>
            </a:pP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E.g. two people reading a balance and updating it at the same time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FF5050"/>
              </a:buClr>
              <a:buSzPts val="2400"/>
              <a:buFont typeface="Times New Roman"/>
              <a:buAutoNum type="arabicPeriod"/>
            </a:pPr>
            <a:r>
              <a:rPr lang="en-US" sz="2400" dirty="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Security problems</a:t>
            </a:r>
            <a:endParaRPr dirty="0">
              <a:solidFill>
                <a:srgbClr val="FF5050"/>
              </a:solidFill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304800" y="0"/>
            <a:ext cx="84629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Why do we use DBMS (contd..)</a:t>
            </a:r>
            <a:endParaRPr/>
          </a:p>
        </p:txBody>
      </p:sp>
      <p:sp>
        <p:nvSpPr>
          <p:cNvPr id="272" name="Google Shape;272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" name="Google Shape;757;p51"/>
          <p:cNvGraphicFramePr/>
          <p:nvPr/>
        </p:nvGraphicFramePr>
        <p:xfrm>
          <a:off x="3352800" y="1981200"/>
          <a:ext cx="56388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rgbClr val="00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58" name="Google Shape;758;p51"/>
          <p:cNvSpPr/>
          <p:nvPr/>
        </p:nvSpPr>
        <p:spPr>
          <a:xfrm>
            <a:off x="990600" y="3960168"/>
            <a:ext cx="2507161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avg(price)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Product;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51"/>
          <p:cNvSpPr txBox="1"/>
          <p:nvPr/>
        </p:nvSpPr>
        <p:spPr>
          <a:xfrm>
            <a:off x="2362200" y="1981200"/>
            <a:ext cx="919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sz="16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1"/>
          <p:cNvSpPr/>
          <p:nvPr/>
        </p:nvSpPr>
        <p:spPr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1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Avg of Price of all Products</a:t>
            </a:r>
            <a:endParaRPr/>
          </a:p>
        </p:txBody>
      </p:sp>
      <p:sp>
        <p:nvSpPr>
          <p:cNvPr id="762" name="Google Shape;762;p51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Aggregate Functions – AVG</a:t>
            </a:r>
            <a:endParaRPr/>
          </a:p>
        </p:txBody>
      </p:sp>
      <p:sp>
        <p:nvSpPr>
          <p:cNvPr id="763" name="Google Shape;763;p51"/>
          <p:cNvSpPr txBox="1"/>
          <p:nvPr/>
        </p:nvSpPr>
        <p:spPr>
          <a:xfrm>
            <a:off x="4267200" y="5105400"/>
            <a:ext cx="3505200" cy="4616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100.99</a:t>
            </a:r>
            <a:endParaRPr/>
          </a:p>
        </p:txBody>
      </p:sp>
      <p:sp>
        <p:nvSpPr>
          <p:cNvPr id="764" name="Google Shape;764;p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0" name="Google Shape;770;p52"/>
          <p:cNvGraphicFramePr/>
          <p:nvPr/>
        </p:nvGraphicFramePr>
        <p:xfrm>
          <a:off x="3352800" y="1981200"/>
          <a:ext cx="5638800" cy="16764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409700"/>
                <a:gridCol w="1409700"/>
                <a:gridCol w="1409700"/>
                <a:gridCol w="14097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600" b="0" i="0" u="none" strike="noStrike" cap="none">
                        <a:solidFill>
                          <a:srgbClr val="00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71" name="Google Shape;771;p52"/>
          <p:cNvSpPr/>
          <p:nvPr/>
        </p:nvSpPr>
        <p:spPr>
          <a:xfrm>
            <a:off x="990600" y="3960168"/>
            <a:ext cx="2798010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count(price)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Product;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52"/>
          <p:cNvSpPr txBox="1"/>
          <p:nvPr/>
        </p:nvSpPr>
        <p:spPr>
          <a:xfrm>
            <a:off x="2362200" y="1981200"/>
            <a:ext cx="9199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sz="1600" b="0" i="0" u="none" strike="noStrike" cap="none">
              <a:solidFill>
                <a:srgbClr val="0033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52"/>
          <p:cNvSpPr/>
          <p:nvPr/>
        </p:nvSpPr>
        <p:spPr>
          <a:xfrm>
            <a:off x="6019800" y="4169808"/>
            <a:ext cx="609600" cy="6096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52"/>
          <p:cNvSpPr txBox="1"/>
          <p:nvPr/>
        </p:nvSpPr>
        <p:spPr>
          <a:xfrm>
            <a:off x="457200" y="1155412"/>
            <a:ext cx="1046525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lang="en-US" sz="280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number of Products</a:t>
            </a:r>
            <a:endParaRPr/>
          </a:p>
        </p:txBody>
      </p:sp>
      <p:sp>
        <p:nvSpPr>
          <p:cNvPr id="775" name="Google Shape;775;p5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Aggregate Functions – COUNT</a:t>
            </a:r>
            <a:endParaRPr/>
          </a:p>
        </p:txBody>
      </p:sp>
      <p:sp>
        <p:nvSpPr>
          <p:cNvPr id="776" name="Google Shape;776;p52"/>
          <p:cNvSpPr txBox="1"/>
          <p:nvPr/>
        </p:nvSpPr>
        <p:spPr>
          <a:xfrm>
            <a:off x="4267200" y="5105400"/>
            <a:ext cx="3505200" cy="46166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77" name="Google Shape;777;p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778" name="Google Shape;778;p52"/>
          <p:cNvSpPr/>
          <p:nvPr/>
        </p:nvSpPr>
        <p:spPr>
          <a:xfrm>
            <a:off x="990600" y="5265003"/>
            <a:ext cx="2482218" cy="83099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count(*)</a:t>
            </a:r>
            <a:b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rgbClr val="003399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Product;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3"/>
          <p:cNvSpPr txBox="1">
            <a:spLocks noGrp="1"/>
          </p:cNvSpPr>
          <p:nvPr>
            <p:ph type="title"/>
          </p:nvPr>
        </p:nvSpPr>
        <p:spPr>
          <a:xfrm>
            <a:off x="600075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More Examples</a:t>
            </a:r>
            <a:endParaRPr/>
          </a:p>
        </p:txBody>
      </p:sp>
      <p:graphicFrame>
        <p:nvGraphicFramePr>
          <p:cNvPr id="785" name="Google Shape;785;p53"/>
          <p:cNvGraphicFramePr/>
          <p:nvPr/>
        </p:nvGraphicFramePr>
        <p:xfrm>
          <a:off x="419100" y="990600"/>
          <a:ext cx="8572500" cy="5304775"/>
        </p:xfrm>
        <a:graphic>
          <a:graphicData uri="http://schemas.openxmlformats.org/drawingml/2006/table">
            <a:tbl>
              <a:tblPr firstRow="1" bandRow="1">
                <a:noFill/>
                <a:tableStyleId>{45D716EF-CC06-4393-8A86-45326456F41F}</a:tableStyleId>
              </a:tblPr>
              <a:tblGrid>
                <a:gridCol w="4286250"/>
                <a:gridCol w="4286250"/>
              </a:tblGrid>
              <a:tr h="635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Query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Sql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140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Max price of Gadgets category Products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 Max(price) from product where category=“Gadgets”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1851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Total no of products in Household category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 count(*) from product where Category=“Household”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1409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 total no. of categories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 Count(Distinct(category) ) from product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786" name="Google Shape;786;p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2" name="Google Shape;792;p54"/>
          <p:cNvGraphicFramePr/>
          <p:nvPr/>
        </p:nvGraphicFramePr>
        <p:xfrm>
          <a:off x="152400" y="2286000"/>
          <a:ext cx="8839200" cy="3962420"/>
        </p:xfrm>
        <a:graphic>
          <a:graphicData uri="http://schemas.openxmlformats.org/drawingml/2006/table">
            <a:tbl>
              <a:tblPr firstRow="1" bandRow="1">
                <a:noFill/>
                <a:tableStyleId>{45D716EF-CC06-4393-8A86-45326456F41F}</a:tableStyleId>
              </a:tblPr>
              <a:tblGrid>
                <a:gridCol w="5749775"/>
                <a:gridCol w="3089425"/>
              </a:tblGrid>
              <a:tr h="525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Problem Statement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SQL Query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806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Average Price of Gizmo Works manufacturer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801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Total price of Gizmo Works manufacturer</a:t>
                      </a:r>
                      <a:endParaRPr sz="2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3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 total number of manufacturers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3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  <a:tr h="94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 number of products that contains ‘o’ in their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b="1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Calibri"/>
                        <a:buNone/>
                      </a:pPr>
                      <a:endParaRPr sz="3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793" name="Google Shape;793;p54"/>
          <p:cNvGraphicFramePr/>
          <p:nvPr/>
        </p:nvGraphicFramePr>
        <p:xfrm>
          <a:off x="2286000" y="190718"/>
          <a:ext cx="6553200" cy="18288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800" b="0" i="0" u="none" strike="noStrike" cap="none">
                        <a:solidFill>
                          <a:srgbClr val="00339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99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339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94" name="Google Shape;794;p54"/>
          <p:cNvSpPr txBox="1"/>
          <p:nvPr/>
        </p:nvSpPr>
        <p:spPr>
          <a:xfrm>
            <a:off x="76200" y="226874"/>
            <a:ext cx="2133600" cy="1754326"/>
          </a:xfrm>
          <a:prstGeom prst="rect">
            <a:avLst/>
          </a:prstGeom>
          <a:solidFill>
            <a:srgbClr val="A3FFED"/>
          </a:solidFill>
          <a:ln w="9525" cap="flat" cmpd="sng">
            <a:solidFill>
              <a:srgbClr val="00FF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WRITE THE QUERY</a:t>
            </a:r>
            <a:endParaRPr/>
          </a:p>
        </p:txBody>
      </p:sp>
      <p:sp>
        <p:nvSpPr>
          <p:cNvPr id="795" name="Google Shape;795;p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5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Ordering the Results</a:t>
            </a:r>
            <a:endParaRPr/>
          </a:p>
        </p:txBody>
      </p:sp>
      <p:sp>
        <p:nvSpPr>
          <p:cNvPr id="802" name="Google Shape;802;p55"/>
          <p:cNvSpPr/>
          <p:nvPr/>
        </p:nvSpPr>
        <p:spPr>
          <a:xfrm>
            <a:off x="304800" y="914400"/>
            <a:ext cx="8610600" cy="156966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pname, price, manufacturer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Product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manufacturer=‘GizmoWorks’ AND price &gt; 50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price, pname;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5"/>
          <p:cNvSpPr txBox="1"/>
          <p:nvPr/>
        </p:nvSpPr>
        <p:spPr>
          <a:xfrm>
            <a:off x="457200" y="2667000"/>
            <a:ext cx="7635875" cy="228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Ties are broken by the second attribute on the ORDER BY list, etc.</a:t>
            </a:r>
            <a:endParaRPr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works without Where </a:t>
            </a:r>
            <a:endParaRPr/>
          </a:p>
          <a:p>
            <a:pPr marL="342900" marR="0" lvl="0" indent="-276225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</a:pP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Ordering is ascending, unless you specify the DESC keyword.</a:t>
            </a:r>
            <a:endParaRPr/>
          </a:p>
        </p:txBody>
      </p:sp>
      <p:sp>
        <p:nvSpPr>
          <p:cNvPr id="804" name="Google Shape;804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805" name="Google Shape;805;p55"/>
          <p:cNvSpPr/>
          <p:nvPr/>
        </p:nvSpPr>
        <p:spPr>
          <a:xfrm>
            <a:off x="152400" y="5124271"/>
            <a:ext cx="8610600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pname, price, manufacturer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Product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price DESC;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6"/>
          <p:cNvSpPr/>
          <p:nvPr/>
        </p:nvSpPr>
        <p:spPr>
          <a:xfrm>
            <a:off x="944251" y="3886944"/>
            <a:ext cx="2518831" cy="1015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Category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Product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PName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2" name="Google Shape;812;p56"/>
          <p:cNvGraphicFramePr/>
          <p:nvPr/>
        </p:nvGraphicFramePr>
        <p:xfrm>
          <a:off x="2286000" y="190718"/>
          <a:ext cx="6553200" cy="1828850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1638300"/>
                <a:gridCol w="1638300"/>
                <a:gridCol w="1638300"/>
                <a:gridCol w="1638300"/>
              </a:tblGrid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PName</a:t>
                      </a:r>
                      <a:endParaRPr sz="1800" b="0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Price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Manufacturer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Powergizmo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Gadgets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SingleTouch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149.99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Photography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1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MultiTouch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203.99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Household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13" name="Google Shape;813;p56"/>
          <p:cNvSpPr/>
          <p:nvPr/>
        </p:nvSpPr>
        <p:spPr>
          <a:xfrm>
            <a:off x="5668651" y="2451348"/>
            <a:ext cx="1066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56"/>
          <p:cNvSpPr txBox="1"/>
          <p:nvPr/>
        </p:nvSpPr>
        <p:spPr>
          <a:xfrm>
            <a:off x="7040251" y="2321004"/>
            <a:ext cx="65594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815" name="Google Shape;815;p56"/>
          <p:cNvSpPr/>
          <p:nvPr/>
        </p:nvSpPr>
        <p:spPr>
          <a:xfrm>
            <a:off x="944251" y="2363687"/>
            <a:ext cx="3625095" cy="1015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category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Product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category</a:t>
            </a:r>
            <a:endParaRPr/>
          </a:p>
        </p:txBody>
      </p:sp>
      <p:sp>
        <p:nvSpPr>
          <p:cNvPr id="816" name="Google Shape;816;p56"/>
          <p:cNvSpPr/>
          <p:nvPr/>
        </p:nvSpPr>
        <p:spPr>
          <a:xfrm>
            <a:off x="944251" y="5410200"/>
            <a:ext cx="3625095" cy="1015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category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Product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PName</a:t>
            </a:r>
            <a:endParaRPr/>
          </a:p>
        </p:txBody>
      </p:sp>
      <p:sp>
        <p:nvSpPr>
          <p:cNvPr id="817" name="Google Shape;817;p56"/>
          <p:cNvSpPr/>
          <p:nvPr/>
        </p:nvSpPr>
        <p:spPr>
          <a:xfrm>
            <a:off x="5668651" y="3975348"/>
            <a:ext cx="1066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6"/>
          <p:cNvSpPr txBox="1"/>
          <p:nvPr/>
        </p:nvSpPr>
        <p:spPr>
          <a:xfrm>
            <a:off x="7040251" y="3845004"/>
            <a:ext cx="65594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819" name="Google Shape;819;p56"/>
          <p:cNvSpPr/>
          <p:nvPr/>
        </p:nvSpPr>
        <p:spPr>
          <a:xfrm>
            <a:off x="5668651" y="5499348"/>
            <a:ext cx="1066800" cy="917079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6"/>
          <p:cNvSpPr txBox="1"/>
          <p:nvPr/>
        </p:nvSpPr>
        <p:spPr>
          <a:xfrm>
            <a:off x="7040251" y="5369004"/>
            <a:ext cx="65594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821" name="Google Shape;821;p56"/>
          <p:cNvSpPr txBox="1"/>
          <p:nvPr/>
        </p:nvSpPr>
        <p:spPr>
          <a:xfrm>
            <a:off x="76200" y="226874"/>
            <a:ext cx="2133600" cy="1754326"/>
          </a:xfrm>
          <a:prstGeom prst="rect">
            <a:avLst/>
          </a:prstGeom>
          <a:solidFill>
            <a:srgbClr val="C1FEEF"/>
          </a:solidFill>
          <a:ln w="9525" cap="flat" cmpd="sng">
            <a:solidFill>
              <a:srgbClr val="0099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 THE RESULT</a:t>
            </a:r>
            <a:endParaRPr/>
          </a:p>
        </p:txBody>
      </p:sp>
      <p:sp>
        <p:nvSpPr>
          <p:cNvPr id="822" name="Google Shape;822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7"/>
          <p:cNvSpPr txBox="1"/>
          <p:nvPr/>
        </p:nvSpPr>
        <p:spPr>
          <a:xfrm>
            <a:off x="2819400" y="2971800"/>
            <a:ext cx="5029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Practice Exercise</a:t>
            </a:r>
            <a:endParaRPr/>
          </a:p>
        </p:txBody>
      </p:sp>
      <p:sp>
        <p:nvSpPr>
          <p:cNvPr id="828" name="Google Shape;828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4" name="Google Shape;834;p58"/>
          <p:cNvGraphicFramePr/>
          <p:nvPr/>
        </p:nvGraphicFramePr>
        <p:xfrm>
          <a:off x="381000" y="1752600"/>
          <a:ext cx="7772400" cy="4267175"/>
        </p:xfrm>
        <a:graphic>
          <a:graphicData uri="http://schemas.openxmlformats.org/drawingml/2006/table">
            <a:tbl>
              <a:tblPr firstRow="1" bandRow="1">
                <a:noFill/>
                <a:tableStyleId>{45D716EF-CC06-4393-8A86-45326456F41F}</a:tableStyleId>
              </a:tblPr>
              <a:tblGrid>
                <a:gridCol w="2590800"/>
                <a:gridCol w="2590800"/>
                <a:gridCol w="2590800"/>
              </a:tblGrid>
              <a:tr h="80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80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Cname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80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Reg_Date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1048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Stock_Price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804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835" name="Google Shape;835;p58"/>
          <p:cNvSpPr txBox="1"/>
          <p:nvPr/>
        </p:nvSpPr>
        <p:spPr>
          <a:xfrm>
            <a:off x="609600" y="228600"/>
            <a:ext cx="83058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Create a new table in your current database  ‘COMPANY’ with the following schema</a:t>
            </a:r>
            <a:endParaRPr/>
          </a:p>
        </p:txBody>
      </p:sp>
      <p:sp>
        <p:nvSpPr>
          <p:cNvPr id="836" name="Google Shape;836;p5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2" name="Google Shape;842;p59"/>
          <p:cNvGraphicFramePr/>
          <p:nvPr/>
        </p:nvGraphicFramePr>
        <p:xfrm>
          <a:off x="838200" y="1752600"/>
          <a:ext cx="6934200" cy="2362200"/>
        </p:xfrm>
        <a:graphic>
          <a:graphicData uri="http://schemas.openxmlformats.org/drawingml/2006/table">
            <a:tbl>
              <a:tblPr firstRow="1" bandRow="1">
                <a:noFill/>
                <a:tableStyleId>{45D716EF-CC06-4393-8A86-45326456F41F}</a:tableStyleId>
              </a:tblPr>
              <a:tblGrid>
                <a:gridCol w="2311400"/>
                <a:gridCol w="2311400"/>
                <a:gridCol w="2311400"/>
              </a:tblGrid>
              <a:tr h="4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Data Type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Constraints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4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CompName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Primary Key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RegDate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Not Null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580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StockPrice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Float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45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latin typeface="Arial"/>
                          <a:ea typeface="Arial"/>
                          <a:cs typeface="Arial"/>
                          <a:sym typeface="Arial"/>
                        </a:rPr>
                        <a:t>Varchar</a:t>
                      </a: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843" name="Google Shape;843;p59"/>
          <p:cNvSpPr txBox="1"/>
          <p:nvPr/>
        </p:nvSpPr>
        <p:spPr>
          <a:xfrm>
            <a:off x="609600" y="466129"/>
            <a:ext cx="8077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Create a new table named ‘COMPDTLS’ in your current database with the following schema</a:t>
            </a:r>
            <a:endParaRPr/>
          </a:p>
        </p:txBody>
      </p:sp>
      <p:sp>
        <p:nvSpPr>
          <p:cNvPr id="844" name="Google Shape;844;p59"/>
          <p:cNvSpPr/>
          <p:nvPr/>
        </p:nvSpPr>
        <p:spPr>
          <a:xfrm>
            <a:off x="838200" y="4343400"/>
            <a:ext cx="6934200" cy="142192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COMPDTLS(	CompName 	varchar Primary Key,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      	RegDate 	Date Not Null,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	   	StockPrice 	Float	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             	Country 	varchar   )</a:t>
            </a:r>
            <a:endParaRPr/>
          </a:p>
        </p:txBody>
      </p:sp>
      <p:sp>
        <p:nvSpPr>
          <p:cNvPr id="845" name="Google Shape;845;p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0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825341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Insert the following Records in COMPDTLS</a:t>
            </a:r>
            <a:endParaRPr sz="3200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2" name="Google Shape;852;p60"/>
          <p:cNvGraphicFramePr/>
          <p:nvPr/>
        </p:nvGraphicFramePr>
        <p:xfrm>
          <a:off x="228600" y="1371601"/>
          <a:ext cx="8610600" cy="2971775"/>
        </p:xfrm>
        <a:graphic>
          <a:graphicData uri="http://schemas.openxmlformats.org/drawingml/2006/table">
            <a:tbl>
              <a:tblPr>
                <a:noFill/>
                <a:tableStyleId>{BDEBD552-ABEE-4343-8ED7-283D7047904A}</a:tableStyleId>
              </a:tblPr>
              <a:tblGrid>
                <a:gridCol w="2585900"/>
                <a:gridCol w="2008225"/>
                <a:gridCol w="2383425"/>
                <a:gridCol w="1633050"/>
              </a:tblGrid>
              <a:tr h="74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CompName</a:t>
                      </a:r>
                      <a:endParaRPr sz="22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RegDate</a:t>
                      </a:r>
                      <a:endParaRPr sz="22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StockPrice</a:t>
                      </a:r>
                      <a:endParaRPr sz="2200" b="1" i="0" u="none" strike="noStrike" cap="non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1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Country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GizmoWorks</a:t>
                      </a:r>
                      <a:endParaRPr sz="22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2019/10/21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1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Canon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2019/10/3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Japan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4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Hitachi</a:t>
                      </a:r>
                      <a:endParaRPr/>
                    </a:p>
                  </a:txBody>
                  <a:tcPr marL="91450" marR="91450" marT="45725" marB="457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2019/10/10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853" name="Google Shape;853;p6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>
            <a:spLocks noGrp="1"/>
          </p:cNvSpPr>
          <p:nvPr>
            <p:ph type="title"/>
          </p:nvPr>
        </p:nvSpPr>
        <p:spPr>
          <a:xfrm>
            <a:off x="628650" y="762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/>
          </a:p>
        </p:txBody>
      </p:sp>
      <p:sp>
        <p:nvSpPr>
          <p:cNvPr id="278" name="Google Shape;278;p6"/>
          <p:cNvSpPr txBox="1">
            <a:spLocks noGrp="1"/>
          </p:cNvSpPr>
          <p:nvPr>
            <p:ph type="body" idx="1"/>
          </p:nvPr>
        </p:nvSpPr>
        <p:spPr>
          <a:xfrm>
            <a:off x="571500" y="1609725"/>
            <a:ext cx="7848600" cy="67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Example of tabular data in the relational model</a:t>
            </a:r>
            <a:endParaRPr/>
          </a:p>
        </p:txBody>
      </p:sp>
      <p:sp>
        <p:nvSpPr>
          <p:cNvPr id="279" name="Google Shape;279;p6"/>
          <p:cNvSpPr/>
          <p:nvPr/>
        </p:nvSpPr>
        <p:spPr>
          <a:xfrm>
            <a:off x="903288" y="2244725"/>
            <a:ext cx="7515225" cy="555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endParaRPr sz="1800" b="0" i="0" u="none" strike="noStrike" cap="none">
              <a:solidFill>
                <a:srgbClr val="2F54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895350" y="2863850"/>
            <a:ext cx="7515225" cy="25161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2500314" y="2209800"/>
            <a:ext cx="12850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customer-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name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914400" y="2365375"/>
            <a:ext cx="12858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customer-id</a:t>
            </a:r>
            <a:endParaRPr sz="2000" b="0" i="0" u="none" strike="noStrike" cap="none">
              <a:solidFill>
                <a:srgbClr val="2F549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4251325" y="2232025"/>
            <a:ext cx="10262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customer-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street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5692775" y="2232025"/>
            <a:ext cx="10262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customer-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city</a:t>
            </a:r>
            <a:endParaRPr/>
          </a:p>
        </p:txBody>
      </p:sp>
      <p:sp>
        <p:nvSpPr>
          <p:cNvPr id="285" name="Google Shape;285;p6"/>
          <p:cNvSpPr txBox="1"/>
          <p:nvPr/>
        </p:nvSpPr>
        <p:spPr>
          <a:xfrm>
            <a:off x="7197725" y="2236788"/>
            <a:ext cx="9124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account-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 Narrow"/>
              <a:buNone/>
            </a:pPr>
            <a:r>
              <a:rPr lang="en-US" sz="1800" b="0" i="0" u="none" strike="noStrike" cap="none">
                <a:solidFill>
                  <a:srgbClr val="2F5496"/>
                </a:solidFill>
                <a:latin typeface="Arial Narrow"/>
                <a:ea typeface="Arial Narrow"/>
                <a:cs typeface="Arial Narrow"/>
                <a:sym typeface="Arial Narrow"/>
              </a:rPr>
              <a:t>number</a:t>
            </a:r>
            <a:endParaRPr/>
          </a:p>
        </p:txBody>
      </p:sp>
      <p:cxnSp>
        <p:nvCxnSpPr>
          <p:cNvPr id="286" name="Google Shape;286;p6"/>
          <p:cNvCxnSpPr/>
          <p:nvPr/>
        </p:nvCxnSpPr>
        <p:spPr>
          <a:xfrm>
            <a:off x="2312988" y="2255838"/>
            <a:ext cx="0" cy="5254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6"/>
          <p:cNvCxnSpPr/>
          <p:nvPr/>
        </p:nvCxnSpPr>
        <p:spPr>
          <a:xfrm>
            <a:off x="4011613" y="2254250"/>
            <a:ext cx="0" cy="5445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6"/>
          <p:cNvCxnSpPr/>
          <p:nvPr/>
        </p:nvCxnSpPr>
        <p:spPr>
          <a:xfrm>
            <a:off x="6927850" y="2252663"/>
            <a:ext cx="0" cy="5365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6"/>
          <p:cNvSpPr txBox="1"/>
          <p:nvPr/>
        </p:nvSpPr>
        <p:spPr>
          <a:xfrm>
            <a:off x="2647950" y="2930525"/>
            <a:ext cx="950913" cy="229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Smith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Jones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Smith</a:t>
            </a:r>
            <a:endParaRPr/>
          </a:p>
        </p:txBody>
      </p:sp>
      <p:cxnSp>
        <p:nvCxnSpPr>
          <p:cNvPr id="290" name="Google Shape;290;p6"/>
          <p:cNvCxnSpPr/>
          <p:nvPr/>
        </p:nvCxnSpPr>
        <p:spPr>
          <a:xfrm>
            <a:off x="2317750" y="2868613"/>
            <a:ext cx="0" cy="24987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6"/>
          <p:cNvCxnSpPr/>
          <p:nvPr/>
        </p:nvCxnSpPr>
        <p:spPr>
          <a:xfrm>
            <a:off x="3994150" y="2862263"/>
            <a:ext cx="0" cy="24955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6"/>
          <p:cNvCxnSpPr/>
          <p:nvPr/>
        </p:nvCxnSpPr>
        <p:spPr>
          <a:xfrm>
            <a:off x="5480050" y="2878138"/>
            <a:ext cx="0" cy="24812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6"/>
          <p:cNvCxnSpPr/>
          <p:nvPr/>
        </p:nvCxnSpPr>
        <p:spPr>
          <a:xfrm>
            <a:off x="6934200" y="2876550"/>
            <a:ext cx="0" cy="24971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6"/>
          <p:cNvSpPr txBox="1"/>
          <p:nvPr/>
        </p:nvSpPr>
        <p:spPr>
          <a:xfrm>
            <a:off x="914400" y="2938463"/>
            <a:ext cx="1335088" cy="229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192-83-7465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019-28-3746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192-83-7465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321-12-3123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019-28-3746</a:t>
            </a:r>
            <a:endParaRPr/>
          </a:p>
        </p:txBody>
      </p:sp>
      <p:sp>
        <p:nvSpPr>
          <p:cNvPr id="295" name="Google Shape;295;p6"/>
          <p:cNvSpPr txBox="1"/>
          <p:nvPr/>
        </p:nvSpPr>
        <p:spPr>
          <a:xfrm>
            <a:off x="4371975" y="3033713"/>
            <a:ext cx="681038" cy="229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North</a:t>
            </a:r>
            <a:endParaRPr/>
          </a:p>
        </p:txBody>
      </p:sp>
      <p:sp>
        <p:nvSpPr>
          <p:cNvPr id="296" name="Google Shape;296;p6"/>
          <p:cNvSpPr txBox="1"/>
          <p:nvPr/>
        </p:nvSpPr>
        <p:spPr>
          <a:xfrm>
            <a:off x="5680075" y="3040063"/>
            <a:ext cx="995363" cy="229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Palo Alto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Harrison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Rye</a:t>
            </a:r>
            <a:endParaRPr/>
          </a:p>
        </p:txBody>
      </p:sp>
      <p:sp>
        <p:nvSpPr>
          <p:cNvPr id="297" name="Google Shape;297;p6"/>
          <p:cNvSpPr txBox="1"/>
          <p:nvPr/>
        </p:nvSpPr>
        <p:spPr>
          <a:xfrm>
            <a:off x="7261225" y="3033713"/>
            <a:ext cx="725488" cy="229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A-101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A-215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A-201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A-217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A-201</a:t>
            </a:r>
            <a:endParaRPr/>
          </a:p>
        </p:txBody>
      </p:sp>
      <p:cxnSp>
        <p:nvCxnSpPr>
          <p:cNvPr id="298" name="Google Shape;298;p6"/>
          <p:cNvCxnSpPr/>
          <p:nvPr/>
        </p:nvCxnSpPr>
        <p:spPr>
          <a:xfrm>
            <a:off x="5505450" y="2244725"/>
            <a:ext cx="0" cy="5445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6"/>
          <p:cNvCxnSpPr/>
          <p:nvPr/>
        </p:nvCxnSpPr>
        <p:spPr>
          <a:xfrm flipH="1">
            <a:off x="7154863" y="1584325"/>
            <a:ext cx="857250" cy="638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6"/>
          <p:cNvSpPr txBox="1"/>
          <p:nvPr/>
        </p:nvSpPr>
        <p:spPr>
          <a:xfrm>
            <a:off x="7556500" y="1295400"/>
            <a:ext cx="10429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Attributes</a:t>
            </a:r>
            <a:endParaRPr/>
          </a:p>
        </p:txBody>
      </p:sp>
      <p:cxnSp>
        <p:nvCxnSpPr>
          <p:cNvPr id="301" name="Google Shape;301;p6"/>
          <p:cNvCxnSpPr/>
          <p:nvPr/>
        </p:nvCxnSpPr>
        <p:spPr>
          <a:xfrm flipH="1">
            <a:off x="6270625" y="1612900"/>
            <a:ext cx="1509713" cy="6238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1"/>
          <p:cNvSpPr txBox="1"/>
          <p:nvPr/>
        </p:nvSpPr>
        <p:spPr>
          <a:xfrm>
            <a:off x="338138" y="1295400"/>
            <a:ext cx="8348662" cy="46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details of all companies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registration date of all companies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details of all companies of Japan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 the company name whose stock price is 65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the companies of Japan or India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maximum stock price.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average stock price.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distinct countries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total no of countries</a:t>
            </a:r>
            <a:endParaRPr/>
          </a:p>
          <a:p>
            <a:pPr marL="457200" marR="0" lvl="0" indent="-457200" algn="l" rtl="0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Show the company name whose country name ends with  ‘a’.</a:t>
            </a:r>
            <a:endParaRPr/>
          </a:p>
        </p:txBody>
      </p:sp>
      <p:sp>
        <p:nvSpPr>
          <p:cNvPr id="860" name="Google Shape;860;p61"/>
          <p:cNvSpPr txBox="1">
            <a:spLocks noGrp="1"/>
          </p:cNvSpPr>
          <p:nvPr>
            <p:ph type="title"/>
          </p:nvPr>
        </p:nvSpPr>
        <p:spPr>
          <a:xfrm>
            <a:off x="338138" y="282575"/>
            <a:ext cx="7815262" cy="784225"/>
          </a:xfrm>
          <a:prstGeom prst="rect">
            <a:avLst/>
          </a:prstGeom>
          <a:solidFill>
            <a:srgbClr val="A3FF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Write SQL Queries for:</a:t>
            </a:r>
            <a:endParaRPr/>
          </a:p>
        </p:txBody>
      </p:sp>
      <p:sp>
        <p:nvSpPr>
          <p:cNvPr id="861" name="Google Shape;861;p6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>
            <a:spLocks noGrp="1"/>
          </p:cNvSpPr>
          <p:nvPr>
            <p:ph type="title"/>
          </p:nvPr>
        </p:nvSpPr>
        <p:spPr>
          <a:xfrm>
            <a:off x="355381" y="-1844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A Logically Related Database</a:t>
            </a:r>
            <a:endParaRPr/>
          </a:p>
        </p:txBody>
      </p:sp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l="21957" t="1437" r="21823" b="69559"/>
          <a:stretch/>
        </p:blipFill>
        <p:spPr>
          <a:xfrm>
            <a:off x="1828800" y="1091198"/>
            <a:ext cx="6037262" cy="2337802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 l="35521" t="62489" r="35367" b="4848"/>
          <a:stretch/>
        </p:blipFill>
        <p:spPr>
          <a:xfrm>
            <a:off x="4703691" y="3852372"/>
            <a:ext cx="3217933" cy="2708766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10" name="Google Shape;310;p7"/>
          <p:cNvPicPr preferRelativeResize="0"/>
          <p:nvPr/>
        </p:nvPicPr>
        <p:blipFill rotWithShape="1">
          <a:blip r:embed="rId3">
            <a:alphaModFix/>
          </a:blip>
          <a:srcRect l="37886" t="30975" r="37030" b="39033"/>
          <a:stretch/>
        </p:blipFill>
        <p:spPr>
          <a:xfrm>
            <a:off x="1104116" y="3846572"/>
            <a:ext cx="2618571" cy="2349441"/>
          </a:xfrm>
          <a:prstGeom prst="rect">
            <a:avLst/>
          </a:prstGeom>
          <a:noFill/>
          <a:ln w="76200" cap="flat" cmpd="tri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11" name="Google Shape;311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Database Users</a:t>
            </a:r>
            <a:endParaRPr/>
          </a:p>
        </p:txBody>
      </p:sp>
      <p:sp>
        <p:nvSpPr>
          <p:cNvPr id="317" name="Google Shape;317;p8"/>
          <p:cNvSpPr txBox="1">
            <a:spLocks noGrp="1"/>
          </p:cNvSpPr>
          <p:nvPr>
            <p:ph type="body" idx="1"/>
          </p:nvPr>
        </p:nvSpPr>
        <p:spPr>
          <a:xfrm>
            <a:off x="0" y="990600"/>
            <a:ext cx="9144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Users are differentiated by the way they expect to interact with the system DML (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Data Manipulation Language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)calls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Sophisticated users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– form requests in a database query language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Specialized users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– write specialized database applications that do not fit into the traditional data processing framework</a:t>
            </a:r>
            <a:endParaRPr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Naïve users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– invoke one of the permanent application programs that have been written previously</a:t>
            </a:r>
            <a:endParaRPr/>
          </a:p>
          <a:p>
            <a:pPr marL="742950" lvl="1" indent="-28575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E.g. people accessing database over the web, bank tellers, clerical staff</a:t>
            </a:r>
            <a:endParaRPr/>
          </a:p>
        </p:txBody>
      </p:sp>
      <p:sp>
        <p:nvSpPr>
          <p:cNvPr id="318" name="Google Shape;318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9"/>
          <p:cNvSpPr txBox="1">
            <a:spLocks noGrp="1"/>
          </p:cNvSpPr>
          <p:nvPr>
            <p:ph type="title"/>
          </p:nvPr>
        </p:nvSpPr>
        <p:spPr>
          <a:xfrm>
            <a:off x="2889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1218A"/>
                </a:solidFill>
                <a:latin typeface="Arial"/>
                <a:ea typeface="Arial"/>
                <a:cs typeface="Arial"/>
                <a:sym typeface="Arial"/>
              </a:rPr>
              <a:t>Database Administrator</a:t>
            </a:r>
            <a:endParaRPr/>
          </a:p>
        </p:txBody>
      </p:sp>
      <p:sp>
        <p:nvSpPr>
          <p:cNvPr id="324" name="Google Shape;324;p9"/>
          <p:cNvSpPr txBox="1">
            <a:spLocks noGrp="1"/>
          </p:cNvSpPr>
          <p:nvPr>
            <p:ph type="body" idx="1"/>
          </p:nvPr>
        </p:nvSpPr>
        <p:spPr>
          <a:xfrm>
            <a:off x="288925" y="762000"/>
            <a:ext cx="8626475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Coordinates all the activities of the database system</a:t>
            </a:r>
            <a:endParaRPr/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Has a good understanding of the enterprise’s information resources and needs.</a:t>
            </a:r>
            <a:endParaRPr/>
          </a:p>
          <a:p>
            <a:pPr marL="342900" lvl="0" indent="-342900" algn="just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Database administrator’s responsibilities include:</a:t>
            </a:r>
            <a:endParaRPr/>
          </a:p>
          <a:p>
            <a:pPr marL="742950" lvl="1" indent="-285750" algn="l" rtl="0">
              <a:spcBef>
                <a:spcPts val="16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Schema definition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Storage structure and access method definition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Schema and physical organization modification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Granting user authority to access the database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Specifying integrity constraints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Acting as liaison with users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✔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Monitoring performance and responding to changes in requirements</a:t>
            </a:r>
            <a:endParaRPr/>
          </a:p>
        </p:txBody>
      </p:sp>
      <p:sp>
        <p:nvSpPr>
          <p:cNvPr id="325" name="Google Shape;325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8368</TotalTime>
  <Words>2760</Words>
  <Application>Microsoft Office PowerPoint</Application>
  <PresentationFormat>On-screen Show (4:3)</PresentationFormat>
  <Paragraphs>1159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Helvetica Neue</vt:lpstr>
      <vt:lpstr>Noto Sans Symbols</vt:lpstr>
      <vt:lpstr>Times New Roman</vt:lpstr>
      <vt:lpstr>Arial Narrow</vt:lpstr>
      <vt:lpstr>Calibri</vt:lpstr>
      <vt:lpstr>Courier New</vt:lpstr>
      <vt:lpstr>Default Design</vt:lpstr>
      <vt:lpstr>Office Theme</vt:lpstr>
      <vt:lpstr>1_Office Theme</vt:lpstr>
      <vt:lpstr>Database Management Systems and SQL</vt:lpstr>
      <vt:lpstr>What is a DBMS?</vt:lpstr>
      <vt:lpstr>Applications Areas of DBMS?</vt:lpstr>
      <vt:lpstr>PowerPoint Presentation</vt:lpstr>
      <vt:lpstr>PowerPoint Presentation</vt:lpstr>
      <vt:lpstr>Relational Model</vt:lpstr>
      <vt:lpstr>A Logically Related Database</vt:lpstr>
      <vt:lpstr>Database Users</vt:lpstr>
      <vt:lpstr>Database Administrator</vt:lpstr>
      <vt:lpstr>Transaction Management </vt:lpstr>
      <vt:lpstr>Storage Management</vt:lpstr>
      <vt:lpstr>Overall System Structure </vt:lpstr>
      <vt:lpstr>Application Architectures</vt:lpstr>
      <vt:lpstr>DBMS: Allows to Create, Manipulate  &amp; Access the Data</vt:lpstr>
      <vt:lpstr>SQL Structured Query Language  </vt:lpstr>
      <vt:lpstr>SQL</vt:lpstr>
      <vt:lpstr>Tables in RDBMS</vt:lpstr>
      <vt:lpstr>Steps to Define the Schema</vt:lpstr>
      <vt:lpstr>PowerPoint Presentation</vt:lpstr>
      <vt:lpstr>Data Types and Domain of Attributes</vt:lpstr>
      <vt:lpstr>Steps to Define the Schema</vt:lpstr>
      <vt:lpstr>PowerPoint Presentation</vt:lpstr>
      <vt:lpstr>Specifying Attribute and Domain Constraints </vt:lpstr>
      <vt:lpstr>Specifying Key Constraints</vt:lpstr>
      <vt:lpstr>Schema of Table Product</vt:lpstr>
      <vt:lpstr>Creating a Database</vt:lpstr>
      <vt:lpstr>PowerPoint Presentation</vt:lpstr>
      <vt:lpstr>PowerPoint Presentation</vt:lpstr>
      <vt:lpstr>PowerPoint Presentation</vt:lpstr>
      <vt:lpstr>PowerPoint Presentation</vt:lpstr>
      <vt:lpstr>Select Query</vt:lpstr>
      <vt:lpstr>Select Query using WHERE</vt:lpstr>
      <vt:lpstr>Select Query using WHERE</vt:lpstr>
      <vt:lpstr>Select Query using WHERE</vt:lpstr>
      <vt:lpstr>Select Query using WHERE</vt:lpstr>
      <vt:lpstr>Select Query using WHERE</vt:lpstr>
      <vt:lpstr>Select Query using WHERE</vt:lpstr>
      <vt:lpstr>Note That </vt:lpstr>
      <vt:lpstr>The LIKE operator</vt:lpstr>
      <vt:lpstr>Like Operator with %</vt:lpstr>
      <vt:lpstr>Like Operator with %</vt:lpstr>
      <vt:lpstr>Like Operator with %</vt:lpstr>
      <vt:lpstr>Like Operator with _ &amp;%</vt:lpstr>
      <vt:lpstr>Like Operator with %</vt:lpstr>
      <vt:lpstr>Eliminating Duplicates</vt:lpstr>
      <vt:lpstr>Aggregate Functions</vt:lpstr>
      <vt:lpstr>Aggregate Functions – SUM</vt:lpstr>
      <vt:lpstr>Aggregate Functions – MAX</vt:lpstr>
      <vt:lpstr>Aggregate Functions – MIN</vt:lpstr>
      <vt:lpstr>Aggregate Functions – AVG</vt:lpstr>
      <vt:lpstr>Aggregate Functions – COUNT</vt:lpstr>
      <vt:lpstr>More Examples</vt:lpstr>
      <vt:lpstr>PowerPoint Presentation</vt:lpstr>
      <vt:lpstr>Ordering the Results</vt:lpstr>
      <vt:lpstr>PowerPoint Presentation</vt:lpstr>
      <vt:lpstr>PowerPoint Presentation</vt:lpstr>
      <vt:lpstr>PowerPoint Presentation</vt:lpstr>
      <vt:lpstr>PowerPoint Presentation</vt:lpstr>
      <vt:lpstr>Insert the following Records in COMPDTLS</vt:lpstr>
      <vt:lpstr>Write SQL Queries for: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 and SQL</dc:title>
  <dc:creator>Dan Suciu</dc:creator>
  <cp:lastModifiedBy>Admin</cp:lastModifiedBy>
  <cp:revision>9</cp:revision>
  <dcterms:created xsi:type="dcterms:W3CDTF">2009-04-22T19:24:48Z</dcterms:created>
  <dcterms:modified xsi:type="dcterms:W3CDTF">2024-01-11T03:36:56Z</dcterms:modified>
</cp:coreProperties>
</file>