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embeddedFontLst>
    <p:embeddedFont>
      <p:font typeface="Tahoma" panose="020B0604030504040204" pitchFamily="34" charset="0"/>
      <p:regular r:id="rId42"/>
      <p:bold r:id="rId43"/>
    </p:embeddedFont>
    <p:embeddedFont>
      <p:font typeface="Calibri" panose="020F0502020204030204" pitchFamily="34" charset="0"/>
      <p:regular r:id="rId44"/>
      <p:bold r:id="rId45"/>
      <p:italic r:id="rId46"/>
      <p:boldItalic r:id="rId47"/>
    </p:embeddedFont>
    <p:embeddedFont>
      <p:font typeface="Times" panose="02020603050405020304" pitchFamily="18" charset="0"/>
      <p:regular r:id="rId48"/>
      <p:bold r:id="rId49"/>
      <p:italic r:id="rId50"/>
      <p:boldItalic r:id="rId51"/>
    </p:embeddedFont>
    <p:embeddedFont>
      <p:font typeface="Noto Sans Symbols" panose="020B0604020202020204"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i0ksrndIYIOAI9DZgYLnU9qfso3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576" y="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589061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10</a:t>
            </a:fld>
            <a:endParaRPr sz="1200" b="0" i="0" u="none" strike="noStrike" cap="none">
              <a:solidFill>
                <a:schemeClr val="dk1"/>
              </a:solidFill>
              <a:latin typeface="Tahoma"/>
              <a:ea typeface="Tahoma"/>
              <a:cs typeface="Tahoma"/>
              <a:sym typeface="Tahoma"/>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11</a:t>
            </a:fld>
            <a:endParaRPr sz="1200" b="0" i="0" u="none" strike="noStrike" cap="none">
              <a:solidFill>
                <a:schemeClr val="dk1"/>
              </a:solidFill>
              <a:latin typeface="Tahoma"/>
              <a:ea typeface="Tahoma"/>
              <a:cs typeface="Tahoma"/>
              <a:sym typeface="Tahoma"/>
            </a:endParaRPr>
          </a:p>
        </p:txBody>
      </p:sp>
      <p:sp>
        <p:nvSpPr>
          <p:cNvPr id="181" name="Google Shape;1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12</a:t>
            </a:fld>
            <a:endParaRPr sz="1200" b="0" i="0" u="none" strike="noStrike" cap="none">
              <a:solidFill>
                <a:schemeClr val="dk1"/>
              </a:solidFill>
              <a:latin typeface="Tahoma"/>
              <a:ea typeface="Tahoma"/>
              <a:cs typeface="Tahoma"/>
              <a:sym typeface="Tahoma"/>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13</a:t>
            </a:fld>
            <a:endParaRPr sz="1200" b="0" i="0" u="none" strike="noStrike" cap="none">
              <a:solidFill>
                <a:schemeClr val="dk1"/>
              </a:solidFill>
              <a:latin typeface="Tahoma"/>
              <a:ea typeface="Tahoma"/>
              <a:cs typeface="Tahoma"/>
              <a:sym typeface="Tahoma"/>
            </a:endParaRPr>
          </a:p>
        </p:txBody>
      </p:sp>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14</a:t>
            </a:fld>
            <a:endParaRPr sz="1200" b="0" i="0" u="none" strike="noStrike" cap="none">
              <a:solidFill>
                <a:schemeClr val="dk1"/>
              </a:solidFill>
              <a:latin typeface="Tahoma"/>
              <a:ea typeface="Tahoma"/>
              <a:cs typeface="Tahoma"/>
              <a:sym typeface="Tahoma"/>
            </a:endParaRPr>
          </a:p>
        </p:txBody>
      </p:sp>
      <p:sp>
        <p:nvSpPr>
          <p:cNvPr id="208" name="Google Shape;2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15</a:t>
            </a:fld>
            <a:endParaRPr sz="1200" b="0" i="0" u="none" strike="noStrike" cap="none">
              <a:solidFill>
                <a:schemeClr val="dk1"/>
              </a:solidFill>
              <a:latin typeface="Tahoma"/>
              <a:ea typeface="Tahoma"/>
              <a:cs typeface="Tahoma"/>
              <a:sym typeface="Tahoma"/>
            </a:endParaRPr>
          </a:p>
        </p:txBody>
      </p:sp>
      <p:sp>
        <p:nvSpPr>
          <p:cNvPr id="217" name="Google Shape;2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16</a:t>
            </a:fld>
            <a:endParaRPr sz="1200" b="0" i="0" u="none" strike="noStrike" cap="none">
              <a:solidFill>
                <a:schemeClr val="dk1"/>
              </a:solidFill>
              <a:latin typeface="Tahoma"/>
              <a:ea typeface="Tahoma"/>
              <a:cs typeface="Tahoma"/>
              <a:sym typeface="Tahoma"/>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17</a:t>
            </a:fld>
            <a:endParaRPr sz="1200" b="0" i="0" u="none" strike="noStrike" cap="none">
              <a:solidFill>
                <a:schemeClr val="dk1"/>
              </a:solidFill>
              <a:latin typeface="Tahoma"/>
              <a:ea typeface="Tahoma"/>
              <a:cs typeface="Tahoma"/>
              <a:sym typeface="Tahoma"/>
            </a:endParaRPr>
          </a:p>
        </p:txBody>
      </p:sp>
      <p:sp>
        <p:nvSpPr>
          <p:cNvPr id="235" name="Google Shape;23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18</a:t>
            </a:fld>
            <a:endParaRPr sz="1200" b="0" i="0" u="none" strike="noStrike" cap="none">
              <a:solidFill>
                <a:schemeClr val="dk1"/>
              </a:solidFill>
              <a:latin typeface="Tahoma"/>
              <a:ea typeface="Tahoma"/>
              <a:cs typeface="Tahoma"/>
              <a:sym typeface="Tahoma"/>
            </a:endParaRPr>
          </a:p>
        </p:txBody>
      </p:sp>
      <p:sp>
        <p:nvSpPr>
          <p:cNvPr id="244" name="Google Shape;2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19</a:t>
            </a:fld>
            <a:endParaRPr sz="1200" b="0" i="0" u="none" strike="noStrike" cap="none">
              <a:solidFill>
                <a:schemeClr val="dk1"/>
              </a:solidFill>
              <a:latin typeface="Tahoma"/>
              <a:ea typeface="Tahoma"/>
              <a:cs typeface="Tahoma"/>
              <a:sym typeface="Tahoma"/>
            </a:endParaRPr>
          </a:p>
        </p:txBody>
      </p:sp>
      <p:sp>
        <p:nvSpPr>
          <p:cNvPr id="253" name="Google Shape;2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20</a:t>
            </a:fld>
            <a:endParaRPr sz="1200">
              <a:solidFill>
                <a:schemeClr val="dk1"/>
              </a:solidFill>
              <a:latin typeface="Tahoma"/>
              <a:ea typeface="Tahoma"/>
              <a:cs typeface="Tahoma"/>
              <a:sym typeface="Tahoma"/>
            </a:endParaRPr>
          </a:p>
        </p:txBody>
      </p:sp>
      <p:sp>
        <p:nvSpPr>
          <p:cNvPr id="264" name="Google Shape;26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21</a:t>
            </a:fld>
            <a:endParaRPr sz="1200">
              <a:solidFill>
                <a:schemeClr val="dk1"/>
              </a:solidFill>
              <a:latin typeface="Tahoma"/>
              <a:ea typeface="Tahoma"/>
              <a:cs typeface="Tahoma"/>
              <a:sym typeface="Tahoma"/>
            </a:endParaRPr>
          </a:p>
        </p:txBody>
      </p:sp>
      <p:sp>
        <p:nvSpPr>
          <p:cNvPr id="275" name="Google Shape;27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22</a:t>
            </a:fld>
            <a:endParaRPr sz="1200">
              <a:solidFill>
                <a:schemeClr val="dk1"/>
              </a:solidFill>
              <a:latin typeface="Tahoma"/>
              <a:ea typeface="Tahoma"/>
              <a:cs typeface="Tahoma"/>
              <a:sym typeface="Tahoma"/>
            </a:endParaRPr>
          </a:p>
        </p:txBody>
      </p:sp>
      <p:sp>
        <p:nvSpPr>
          <p:cNvPr id="286" name="Google Shape;28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23</a:t>
            </a:fld>
            <a:endParaRPr sz="1200">
              <a:solidFill>
                <a:schemeClr val="dk1"/>
              </a:solidFill>
              <a:latin typeface="Tahoma"/>
              <a:ea typeface="Tahoma"/>
              <a:cs typeface="Tahoma"/>
              <a:sym typeface="Tahoma"/>
            </a:endParaRPr>
          </a:p>
        </p:txBody>
      </p:sp>
      <p:sp>
        <p:nvSpPr>
          <p:cNvPr id="295" name="Google Shape;29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24</a:t>
            </a:fld>
            <a:endParaRPr sz="1200">
              <a:solidFill>
                <a:schemeClr val="dk1"/>
              </a:solidFill>
              <a:latin typeface="Tahoma"/>
              <a:ea typeface="Tahoma"/>
              <a:cs typeface="Tahoma"/>
              <a:sym typeface="Tahoma"/>
            </a:endParaRPr>
          </a:p>
        </p:txBody>
      </p:sp>
      <p:sp>
        <p:nvSpPr>
          <p:cNvPr id="304" name="Google Shape;30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25</a:t>
            </a:fld>
            <a:endParaRPr sz="1200">
              <a:solidFill>
                <a:schemeClr val="dk1"/>
              </a:solidFill>
              <a:latin typeface="Tahoma"/>
              <a:ea typeface="Tahoma"/>
              <a:cs typeface="Tahoma"/>
              <a:sym typeface="Tahoma"/>
            </a:endParaRPr>
          </a:p>
        </p:txBody>
      </p:sp>
      <p:sp>
        <p:nvSpPr>
          <p:cNvPr id="313" name="Google Shape;31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26</a:t>
            </a:fld>
            <a:endParaRPr sz="1200">
              <a:solidFill>
                <a:schemeClr val="dk1"/>
              </a:solidFill>
              <a:latin typeface="Tahoma"/>
              <a:ea typeface="Tahoma"/>
              <a:cs typeface="Tahoma"/>
              <a:sym typeface="Tahoma"/>
            </a:endParaRPr>
          </a:p>
        </p:txBody>
      </p:sp>
      <p:sp>
        <p:nvSpPr>
          <p:cNvPr id="322" name="Google Shape;32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3" name="Google Shape;32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27</a:t>
            </a:fld>
            <a:endParaRPr sz="1200">
              <a:solidFill>
                <a:schemeClr val="dk1"/>
              </a:solidFill>
              <a:latin typeface="Tahoma"/>
              <a:ea typeface="Tahoma"/>
              <a:cs typeface="Tahoma"/>
              <a:sym typeface="Tahoma"/>
            </a:endParaRPr>
          </a:p>
        </p:txBody>
      </p:sp>
      <p:sp>
        <p:nvSpPr>
          <p:cNvPr id="331" name="Google Shape;33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2" name="Google Shape;33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28</a:t>
            </a:fld>
            <a:endParaRPr sz="1200">
              <a:solidFill>
                <a:schemeClr val="dk1"/>
              </a:solidFill>
              <a:latin typeface="Tahoma"/>
              <a:ea typeface="Tahoma"/>
              <a:cs typeface="Tahoma"/>
              <a:sym typeface="Tahoma"/>
            </a:endParaRPr>
          </a:p>
        </p:txBody>
      </p:sp>
      <p:sp>
        <p:nvSpPr>
          <p:cNvPr id="340" name="Google Shape;34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29</a:t>
            </a:fld>
            <a:endParaRPr sz="1200">
              <a:solidFill>
                <a:schemeClr val="dk1"/>
              </a:solidFill>
              <a:latin typeface="Tahoma"/>
              <a:ea typeface="Tahoma"/>
              <a:cs typeface="Tahoma"/>
              <a:sym typeface="Tahoma"/>
            </a:endParaRPr>
          </a:p>
        </p:txBody>
      </p:sp>
      <p:sp>
        <p:nvSpPr>
          <p:cNvPr id="349" name="Google Shape;34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30</a:t>
            </a:fld>
            <a:endParaRPr sz="1200">
              <a:solidFill>
                <a:schemeClr val="dk1"/>
              </a:solidFill>
              <a:latin typeface="Tahoma"/>
              <a:ea typeface="Tahoma"/>
              <a:cs typeface="Tahoma"/>
              <a:sym typeface="Tahoma"/>
            </a:endParaRPr>
          </a:p>
        </p:txBody>
      </p:sp>
      <p:sp>
        <p:nvSpPr>
          <p:cNvPr id="358" name="Google Shape;35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31</a:t>
            </a:fld>
            <a:endParaRPr sz="1200">
              <a:solidFill>
                <a:schemeClr val="dk1"/>
              </a:solidFill>
              <a:latin typeface="Tahoma"/>
              <a:ea typeface="Tahoma"/>
              <a:cs typeface="Tahoma"/>
              <a:sym typeface="Tahoma"/>
            </a:endParaRPr>
          </a:p>
        </p:txBody>
      </p:sp>
      <p:sp>
        <p:nvSpPr>
          <p:cNvPr id="369" name="Google Shape;36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32</a:t>
            </a:fld>
            <a:endParaRPr sz="1200">
              <a:solidFill>
                <a:schemeClr val="dk1"/>
              </a:solidFill>
              <a:latin typeface="Tahoma"/>
              <a:ea typeface="Tahoma"/>
              <a:cs typeface="Tahoma"/>
              <a:sym typeface="Tahoma"/>
            </a:endParaRPr>
          </a:p>
        </p:txBody>
      </p:sp>
      <p:sp>
        <p:nvSpPr>
          <p:cNvPr id="380" name="Google Shape;38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33</a:t>
            </a:fld>
            <a:endParaRPr sz="1200">
              <a:solidFill>
                <a:schemeClr val="dk1"/>
              </a:solidFill>
              <a:latin typeface="Tahoma"/>
              <a:ea typeface="Tahoma"/>
              <a:cs typeface="Tahoma"/>
              <a:sym typeface="Tahoma"/>
            </a:endParaRPr>
          </a:p>
        </p:txBody>
      </p:sp>
      <p:sp>
        <p:nvSpPr>
          <p:cNvPr id="389" name="Google Shape;389;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0" name="Google Shape;39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34</a:t>
            </a:fld>
            <a:endParaRPr sz="1200">
              <a:solidFill>
                <a:schemeClr val="dk1"/>
              </a:solidFill>
              <a:latin typeface="Tahoma"/>
              <a:ea typeface="Tahoma"/>
              <a:cs typeface="Tahoma"/>
              <a:sym typeface="Tahoma"/>
            </a:endParaRPr>
          </a:p>
        </p:txBody>
      </p:sp>
      <p:sp>
        <p:nvSpPr>
          <p:cNvPr id="400" name="Google Shape;4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35</a:t>
            </a:fld>
            <a:endParaRPr sz="1200">
              <a:solidFill>
                <a:schemeClr val="dk1"/>
              </a:solidFill>
              <a:latin typeface="Tahoma"/>
              <a:ea typeface="Tahoma"/>
              <a:cs typeface="Tahoma"/>
              <a:sym typeface="Tahoma"/>
            </a:endParaRPr>
          </a:p>
        </p:txBody>
      </p:sp>
      <p:sp>
        <p:nvSpPr>
          <p:cNvPr id="409" name="Google Shape;40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0" name="Google Shape;410;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36</a:t>
            </a:fld>
            <a:endParaRPr sz="1200">
              <a:solidFill>
                <a:schemeClr val="dk1"/>
              </a:solidFill>
              <a:latin typeface="Tahoma"/>
              <a:ea typeface="Tahoma"/>
              <a:cs typeface="Tahoma"/>
              <a:sym typeface="Tahoma"/>
            </a:endParaRPr>
          </a:p>
        </p:txBody>
      </p:sp>
      <p:sp>
        <p:nvSpPr>
          <p:cNvPr id="418" name="Google Shape;41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37</a:t>
            </a:fld>
            <a:endParaRPr sz="1200">
              <a:solidFill>
                <a:schemeClr val="dk1"/>
              </a:solidFill>
              <a:latin typeface="Tahoma"/>
              <a:ea typeface="Tahoma"/>
              <a:cs typeface="Tahoma"/>
              <a:sym typeface="Tahoma"/>
            </a:endParaRPr>
          </a:p>
        </p:txBody>
      </p:sp>
      <p:sp>
        <p:nvSpPr>
          <p:cNvPr id="427" name="Google Shape;42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38</a:t>
            </a:fld>
            <a:endParaRPr sz="1200">
              <a:solidFill>
                <a:schemeClr val="dk1"/>
              </a:solidFill>
              <a:latin typeface="Tahoma"/>
              <a:ea typeface="Tahoma"/>
              <a:cs typeface="Tahoma"/>
              <a:sym typeface="Tahoma"/>
            </a:endParaRPr>
          </a:p>
        </p:txBody>
      </p:sp>
      <p:sp>
        <p:nvSpPr>
          <p:cNvPr id="436" name="Google Shape;43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39</a:t>
            </a:fld>
            <a:endParaRPr sz="1200">
              <a:solidFill>
                <a:schemeClr val="dk1"/>
              </a:solidFill>
              <a:latin typeface="Tahoma"/>
              <a:ea typeface="Tahoma"/>
              <a:cs typeface="Tahoma"/>
              <a:sym typeface="Tahoma"/>
            </a:endParaRPr>
          </a:p>
        </p:txBody>
      </p:sp>
      <p:sp>
        <p:nvSpPr>
          <p:cNvPr id="445" name="Google Shape;44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4</a:t>
            </a:fld>
            <a:endParaRPr sz="1200" b="0" i="0" u="none" strike="noStrike" cap="none">
              <a:solidFill>
                <a:schemeClr val="dk1"/>
              </a:solidFill>
              <a:latin typeface="Tahoma"/>
              <a:ea typeface="Tahoma"/>
              <a:cs typeface="Tahoma"/>
              <a:sym typeface="Tahoma"/>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5</a:t>
            </a:fld>
            <a:endParaRPr sz="1200" b="0" i="0" u="none" strike="noStrike" cap="none">
              <a:solidFill>
                <a:schemeClr val="dk1"/>
              </a:solidFill>
              <a:latin typeface="Tahoma"/>
              <a:ea typeface="Tahoma"/>
              <a:cs typeface="Tahoma"/>
              <a:sym typeface="Tahom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7</a:t>
            </a:fld>
            <a:endParaRPr sz="1200" b="0" i="0" u="none" strike="noStrike" cap="none">
              <a:solidFill>
                <a:schemeClr val="dk1"/>
              </a:solidFill>
              <a:latin typeface="Tahoma"/>
              <a:ea typeface="Tahoma"/>
              <a:cs typeface="Tahoma"/>
              <a:sym typeface="Tahoma"/>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8</a:t>
            </a:fld>
            <a:endParaRPr sz="1200" b="0" i="0" u="none" strike="noStrike" cap="none">
              <a:solidFill>
                <a:schemeClr val="dk1"/>
              </a:solidFill>
              <a:latin typeface="Tahoma"/>
              <a:ea typeface="Tahoma"/>
              <a:cs typeface="Tahoma"/>
              <a:sym typeface="Tahoma"/>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9</a:t>
            </a:fld>
            <a:endParaRPr sz="1200" b="0" i="0" u="none" strike="noStrike" cap="none">
              <a:solidFill>
                <a:schemeClr val="dk1"/>
              </a:solidFill>
              <a:latin typeface="Tahoma"/>
              <a:ea typeface="Tahoma"/>
              <a:cs typeface="Tahoma"/>
              <a:sym typeface="Tahoma"/>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9"/>
          <p:cNvSpPr>
            <a:spLocks noGrp="1"/>
          </p:cNvSpPr>
          <p:nvPr>
            <p:ph type="pic" idx="2"/>
          </p:nvPr>
        </p:nvSpPr>
        <p:spPr>
          <a:xfrm>
            <a:off x="5183188" y="987425"/>
            <a:ext cx="6172200" cy="4873625"/>
          </a:xfrm>
          <a:prstGeom prst="rect">
            <a:avLst/>
          </a:prstGeom>
          <a:noFill/>
          <a:ln>
            <a:noFill/>
          </a:ln>
        </p:spPr>
      </p:sp>
      <p:sp>
        <p:nvSpPr>
          <p:cNvPr id="68" name="Google Shape;68;p4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dirty="0"/>
              <a:t>Relational Database Management System</a:t>
            </a:r>
            <a:br>
              <a:rPr lang="en-US" dirty="0"/>
            </a:br>
            <a:r>
              <a:rPr lang="en-US" dirty="0" smtClean="0"/>
              <a:t>216U01C403</a:t>
            </a:r>
            <a:endParaRPr dirty="0"/>
          </a:p>
        </p:txBody>
      </p:sp>
      <p:sp>
        <p:nvSpPr>
          <p:cNvPr id="89" name="Google Shape;89;p1"/>
          <p:cNvSpPr txBox="1">
            <a:spLocks noGrp="1"/>
          </p:cNvSpPr>
          <p:nvPr>
            <p:ph type="subTitle" idx="1"/>
          </p:nvPr>
        </p:nvSpPr>
        <p:spPr>
          <a:xfrm>
            <a:off x="1524000" y="3603812"/>
            <a:ext cx="9144000" cy="165398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Module 1 </a:t>
            </a:r>
            <a:endParaRPr dirty="0"/>
          </a:p>
          <a:p>
            <a:pPr marL="0" lvl="0" indent="0" algn="ctr" rtl="0">
              <a:lnSpc>
                <a:spcPct val="90000"/>
              </a:lnSpc>
              <a:spcBef>
                <a:spcPts val="1000"/>
              </a:spcBef>
              <a:spcAft>
                <a:spcPts val="0"/>
              </a:spcAft>
              <a:buClr>
                <a:schemeClr val="dk1"/>
              </a:buClr>
              <a:buSzPts val="2400"/>
              <a:buNone/>
            </a:pPr>
            <a:r>
              <a:rPr lang="en-US" dirty="0"/>
              <a:t>Jan </a:t>
            </a:r>
            <a:r>
              <a:rPr lang="en-US" dirty="0" smtClean="0"/>
              <a:t>2025-May 2025</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alibri"/>
              <a:buNone/>
            </a:pPr>
            <a:r>
              <a:rPr lang="en-US" sz="3600" b="1">
                <a:solidFill>
                  <a:schemeClr val="accent1"/>
                </a:solidFill>
                <a:latin typeface="Calibri"/>
                <a:ea typeface="Calibri"/>
                <a:cs typeface="Calibri"/>
                <a:sym typeface="Calibri"/>
              </a:rPr>
              <a:t>Applications interact with a database by generating</a:t>
            </a:r>
            <a:endParaRPr/>
          </a:p>
        </p:txBody>
      </p:sp>
      <p:sp>
        <p:nvSpPr>
          <p:cNvPr id="176" name="Google Shape;176;p10"/>
          <p:cNvSpPr txBox="1">
            <a:spLocks noGrp="1"/>
          </p:cNvSpPr>
          <p:nvPr>
            <p:ph type="body" idx="1"/>
          </p:nvPr>
        </p:nvSpPr>
        <p:spPr>
          <a:xfrm>
            <a:off x="838200" y="1535010"/>
            <a:ext cx="10515600" cy="4351338"/>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dk1"/>
              </a:buClr>
              <a:buSzPts val="3200"/>
              <a:buFont typeface="Calibri"/>
              <a:buChar char="-"/>
            </a:pPr>
            <a:r>
              <a:rPr lang="en-US" sz="3200" b="1"/>
              <a:t>Queries: </a:t>
            </a:r>
            <a:r>
              <a:rPr lang="en-US" sz="3200"/>
              <a:t>that access different parts of data and formulate the result of a request</a:t>
            </a:r>
            <a:endParaRPr/>
          </a:p>
          <a:p>
            <a:pPr marL="457200" lvl="1" indent="0" algn="l" rtl="0">
              <a:lnSpc>
                <a:spcPct val="90000"/>
              </a:lnSpc>
              <a:spcBef>
                <a:spcPts val="500"/>
              </a:spcBef>
              <a:spcAft>
                <a:spcPts val="0"/>
              </a:spcAft>
              <a:buClr>
                <a:schemeClr val="dk1"/>
              </a:buClr>
              <a:buSzPts val="3200"/>
              <a:buNone/>
            </a:pPr>
            <a:endParaRPr sz="3200"/>
          </a:p>
          <a:p>
            <a:pPr marL="685800" lvl="1" indent="-228600" algn="l" rtl="0">
              <a:lnSpc>
                <a:spcPct val="90000"/>
              </a:lnSpc>
              <a:spcBef>
                <a:spcPts val="500"/>
              </a:spcBef>
              <a:spcAft>
                <a:spcPts val="0"/>
              </a:spcAft>
              <a:buClr>
                <a:schemeClr val="dk1"/>
              </a:buClr>
              <a:buSzPts val="3200"/>
              <a:buFont typeface="Noto Sans Symbols"/>
              <a:buNone/>
            </a:pPr>
            <a:r>
              <a:rPr lang="en-US" sz="3200" b="1"/>
              <a:t>- Transactions</a:t>
            </a:r>
            <a:r>
              <a:rPr lang="en-US" sz="3200"/>
              <a:t>: that may read some data and “update” certain values or generate new data and store that in the database</a:t>
            </a:r>
            <a:endParaRPr/>
          </a:p>
        </p:txBody>
      </p:sp>
      <p:sp>
        <p:nvSpPr>
          <p:cNvPr id="177" name="Google Shape;17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78" name="Google Shape;17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Characteristics of the Database Approach</a:t>
            </a:r>
            <a:endParaRPr/>
          </a:p>
        </p:txBody>
      </p:sp>
      <p:sp>
        <p:nvSpPr>
          <p:cNvPr id="185" name="Google Shape;185;p11"/>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US" sz="3200" b="1"/>
              <a:t>Self-describing nature of a database system:</a:t>
            </a:r>
            <a:endParaRPr/>
          </a:p>
          <a:p>
            <a:pPr marL="685800" lvl="1" indent="-228600" algn="l" rtl="0">
              <a:lnSpc>
                <a:spcPct val="90000"/>
              </a:lnSpc>
              <a:spcBef>
                <a:spcPts val="500"/>
              </a:spcBef>
              <a:spcAft>
                <a:spcPts val="0"/>
              </a:spcAft>
              <a:buClr>
                <a:schemeClr val="dk1"/>
              </a:buClr>
              <a:buSzPts val="2800"/>
              <a:buChar char="•"/>
            </a:pPr>
            <a:r>
              <a:rPr lang="en-US" sz="2800"/>
              <a:t>A DBMS </a:t>
            </a:r>
            <a:r>
              <a:rPr lang="en-US" sz="2800" b="1"/>
              <a:t>catalog</a:t>
            </a:r>
            <a:r>
              <a:rPr lang="en-US" sz="2800"/>
              <a:t> stores the description of a particular database (e.g. data structures, types, and constraints)</a:t>
            </a:r>
            <a:endParaRPr/>
          </a:p>
          <a:p>
            <a:pPr marL="685800" lvl="1" indent="-228600" algn="l" rtl="0">
              <a:lnSpc>
                <a:spcPct val="90000"/>
              </a:lnSpc>
              <a:spcBef>
                <a:spcPts val="500"/>
              </a:spcBef>
              <a:spcAft>
                <a:spcPts val="0"/>
              </a:spcAft>
              <a:buClr>
                <a:schemeClr val="dk1"/>
              </a:buClr>
              <a:buSzPts val="2800"/>
              <a:buChar char="•"/>
            </a:pPr>
            <a:r>
              <a:rPr lang="en-US" sz="2800"/>
              <a:t>The description is called </a:t>
            </a:r>
            <a:r>
              <a:rPr lang="en-US" sz="2800" b="1"/>
              <a:t>meta-data*</a:t>
            </a:r>
            <a:r>
              <a:rPr lang="en-US" sz="2800"/>
              <a:t>.</a:t>
            </a:r>
            <a:endParaRPr/>
          </a:p>
          <a:p>
            <a:pPr marL="685800" lvl="1" indent="-228600" algn="l" rtl="0">
              <a:lnSpc>
                <a:spcPct val="90000"/>
              </a:lnSpc>
              <a:spcBef>
                <a:spcPts val="500"/>
              </a:spcBef>
              <a:spcAft>
                <a:spcPts val="0"/>
              </a:spcAft>
              <a:buClr>
                <a:schemeClr val="dk1"/>
              </a:buClr>
              <a:buSzPts val="2800"/>
              <a:buChar char="•"/>
            </a:pPr>
            <a:r>
              <a:rPr lang="en-US" sz="2800"/>
              <a:t>This allows the DBMS software to work with different database applications.</a:t>
            </a:r>
            <a:endParaRPr/>
          </a:p>
          <a:p>
            <a:pPr marL="228600" lvl="0" indent="-228600" algn="l" rtl="0">
              <a:lnSpc>
                <a:spcPct val="90000"/>
              </a:lnSpc>
              <a:spcBef>
                <a:spcPts val="1600"/>
              </a:spcBef>
              <a:spcAft>
                <a:spcPts val="0"/>
              </a:spcAft>
              <a:buClr>
                <a:schemeClr val="dk1"/>
              </a:buClr>
              <a:buSzPts val="3200"/>
              <a:buChar char="•"/>
            </a:pPr>
            <a:r>
              <a:rPr lang="en-US" sz="3200" b="1"/>
              <a:t>Insulation between programs and data:</a:t>
            </a:r>
            <a:endParaRPr/>
          </a:p>
          <a:p>
            <a:pPr marL="685800" lvl="1" indent="-228600" algn="l" rtl="0">
              <a:lnSpc>
                <a:spcPct val="90000"/>
              </a:lnSpc>
              <a:spcBef>
                <a:spcPts val="500"/>
              </a:spcBef>
              <a:spcAft>
                <a:spcPts val="0"/>
              </a:spcAft>
              <a:buClr>
                <a:schemeClr val="dk1"/>
              </a:buClr>
              <a:buSzPts val="2800"/>
              <a:buChar char="•"/>
            </a:pPr>
            <a:r>
              <a:rPr lang="en-US" sz="2800"/>
              <a:t>Called </a:t>
            </a:r>
            <a:r>
              <a:rPr lang="en-US" sz="2800" b="1"/>
              <a:t>program-data independence</a:t>
            </a:r>
            <a:r>
              <a:rPr lang="en-US" sz="2800"/>
              <a:t>.</a:t>
            </a:r>
            <a:endParaRPr/>
          </a:p>
          <a:p>
            <a:pPr marL="685800" lvl="1" indent="-228600" algn="l" rtl="0">
              <a:lnSpc>
                <a:spcPct val="90000"/>
              </a:lnSpc>
              <a:spcBef>
                <a:spcPts val="500"/>
              </a:spcBef>
              <a:spcAft>
                <a:spcPts val="0"/>
              </a:spcAft>
              <a:buClr>
                <a:schemeClr val="dk1"/>
              </a:buClr>
              <a:buSzPts val="2800"/>
              <a:buChar char="•"/>
            </a:pPr>
            <a:r>
              <a:rPr lang="en-US" sz="2800"/>
              <a:t>Allows changing data structures and storage organization without having to change the DBMS access programs</a:t>
            </a:r>
            <a:endParaRPr/>
          </a:p>
          <a:p>
            <a:pPr marL="1143000" lvl="2" indent="-228600" algn="l" rtl="0">
              <a:lnSpc>
                <a:spcPct val="90000"/>
              </a:lnSpc>
              <a:spcBef>
                <a:spcPts val="500"/>
              </a:spcBef>
              <a:spcAft>
                <a:spcPts val="0"/>
              </a:spcAft>
              <a:buClr>
                <a:schemeClr val="dk1"/>
              </a:buClr>
              <a:buSzPts val="2800"/>
              <a:buChar char="•"/>
            </a:pPr>
            <a:r>
              <a:rPr lang="en-US" sz="2800"/>
              <a:t>E.g., ADTs</a:t>
            </a:r>
            <a:endParaRPr/>
          </a:p>
        </p:txBody>
      </p:sp>
      <p:sp>
        <p:nvSpPr>
          <p:cNvPr id="186" name="Google Shape;18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87" name="Google Shape;18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000" b="1">
                <a:solidFill>
                  <a:schemeClr val="accent1"/>
                </a:solidFill>
                <a:latin typeface="Calibri"/>
                <a:ea typeface="Calibri"/>
                <a:cs typeface="Calibri"/>
                <a:sym typeface="Calibri"/>
              </a:rPr>
              <a:t>Characteristics of the Database Approach (..contd)</a:t>
            </a:r>
            <a:endParaRPr/>
          </a:p>
        </p:txBody>
      </p:sp>
      <p:sp>
        <p:nvSpPr>
          <p:cNvPr id="194" name="Google Shape;194;p12"/>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Data abstraction: </a:t>
            </a:r>
            <a:endParaRPr/>
          </a:p>
          <a:p>
            <a:pPr marL="685800" lvl="1" indent="-228600" algn="l" rtl="0">
              <a:lnSpc>
                <a:spcPct val="90000"/>
              </a:lnSpc>
              <a:spcBef>
                <a:spcPts val="500"/>
              </a:spcBef>
              <a:spcAft>
                <a:spcPts val="0"/>
              </a:spcAft>
              <a:buClr>
                <a:schemeClr val="dk1"/>
              </a:buClr>
              <a:buSzPts val="2400"/>
              <a:buChar char="•"/>
            </a:pPr>
            <a:r>
              <a:rPr lang="en-US"/>
              <a:t>A </a:t>
            </a:r>
            <a:r>
              <a:rPr lang="en-US" b="1"/>
              <a:t>data model</a:t>
            </a:r>
            <a:r>
              <a:rPr lang="en-US"/>
              <a:t> is used to hide storage details and present the users with a conceptual view  of the database.</a:t>
            </a:r>
            <a:endParaRPr/>
          </a:p>
          <a:p>
            <a:pPr marL="685800" lvl="1" indent="-228600" algn="l" rtl="0">
              <a:lnSpc>
                <a:spcPct val="90000"/>
              </a:lnSpc>
              <a:spcBef>
                <a:spcPts val="500"/>
              </a:spcBef>
              <a:spcAft>
                <a:spcPts val="0"/>
              </a:spcAft>
              <a:buClr>
                <a:schemeClr val="dk1"/>
              </a:buClr>
              <a:buSzPts val="2400"/>
              <a:buChar char="•"/>
            </a:pPr>
            <a:r>
              <a:rPr lang="en-US"/>
              <a:t>Programs refer to the data model constructs rather than data storage details</a:t>
            </a:r>
            <a:endParaRPr/>
          </a:p>
          <a:p>
            <a:pPr marL="228600" lvl="0" indent="-228600" algn="l" rtl="0">
              <a:lnSpc>
                <a:spcPct val="90000"/>
              </a:lnSpc>
              <a:spcBef>
                <a:spcPts val="1600"/>
              </a:spcBef>
              <a:spcAft>
                <a:spcPts val="0"/>
              </a:spcAft>
              <a:buClr>
                <a:schemeClr val="dk1"/>
              </a:buClr>
              <a:buSzPts val="2800"/>
              <a:buChar char="•"/>
            </a:pPr>
            <a:r>
              <a:rPr lang="en-US" b="1"/>
              <a:t>Support of multiple views of the data:</a:t>
            </a:r>
            <a:endParaRPr/>
          </a:p>
          <a:p>
            <a:pPr marL="685800" lvl="1" indent="-228600" algn="l" rtl="0">
              <a:lnSpc>
                <a:spcPct val="90000"/>
              </a:lnSpc>
              <a:spcBef>
                <a:spcPts val="500"/>
              </a:spcBef>
              <a:spcAft>
                <a:spcPts val="0"/>
              </a:spcAft>
              <a:buClr>
                <a:schemeClr val="dk1"/>
              </a:buClr>
              <a:buSzPts val="2400"/>
              <a:buChar char="•"/>
            </a:pPr>
            <a:r>
              <a:rPr lang="en-US"/>
              <a:t>Each user may see a different view of the database, which describes </a:t>
            </a:r>
            <a:r>
              <a:rPr lang="en-US" b="1"/>
              <a:t>only</a:t>
            </a:r>
            <a:r>
              <a:rPr lang="en-US"/>
              <a:t> the data of interest to that user.</a:t>
            </a:r>
            <a:endParaRPr/>
          </a:p>
        </p:txBody>
      </p:sp>
      <p:sp>
        <p:nvSpPr>
          <p:cNvPr id="195" name="Google Shape;19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96" name="Google Shape;19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000" b="1">
                <a:solidFill>
                  <a:schemeClr val="accent1"/>
                </a:solidFill>
                <a:latin typeface="Calibri"/>
                <a:ea typeface="Calibri"/>
                <a:cs typeface="Calibri"/>
                <a:sym typeface="Calibri"/>
              </a:rPr>
              <a:t>Characteristics of the Database Approach (..contd)</a:t>
            </a:r>
            <a:endParaRPr/>
          </a:p>
        </p:txBody>
      </p:sp>
      <p:sp>
        <p:nvSpPr>
          <p:cNvPr id="203" name="Google Shape;203;p13"/>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1"/>
              <a:t>Sharing of data and multi-user transaction processing:</a:t>
            </a:r>
            <a:endParaRPr/>
          </a:p>
          <a:p>
            <a:pPr marL="685800" lvl="1" indent="-228600" algn="l" rtl="0">
              <a:lnSpc>
                <a:spcPct val="90000"/>
              </a:lnSpc>
              <a:spcBef>
                <a:spcPts val="500"/>
              </a:spcBef>
              <a:spcAft>
                <a:spcPts val="0"/>
              </a:spcAft>
              <a:buClr>
                <a:schemeClr val="dk1"/>
              </a:buClr>
              <a:buSzPts val="2200"/>
              <a:buChar char="•"/>
            </a:pPr>
            <a:r>
              <a:rPr lang="en-US" sz="2200"/>
              <a:t>Allowing a set of </a:t>
            </a:r>
            <a:r>
              <a:rPr lang="en-US" sz="2200" b="1"/>
              <a:t>concurrent users</a:t>
            </a:r>
            <a:r>
              <a:rPr lang="en-US" sz="2200"/>
              <a:t> to retrieve from and to update the database.</a:t>
            </a:r>
            <a:endParaRPr/>
          </a:p>
          <a:p>
            <a:pPr marL="685800" lvl="1" indent="-228600" algn="l" rtl="0">
              <a:lnSpc>
                <a:spcPct val="90000"/>
              </a:lnSpc>
              <a:spcBef>
                <a:spcPts val="500"/>
              </a:spcBef>
              <a:spcAft>
                <a:spcPts val="0"/>
              </a:spcAft>
              <a:buClr>
                <a:schemeClr val="dk1"/>
              </a:buClr>
              <a:buSzPts val="2200"/>
              <a:buChar char="•"/>
            </a:pPr>
            <a:r>
              <a:rPr lang="en-US" sz="2200" i="1"/>
              <a:t>Concurrency control</a:t>
            </a:r>
            <a:r>
              <a:rPr lang="en-US" sz="2200"/>
              <a:t> within the DBMS guarantees that each transaction is correctly executed or aborted</a:t>
            </a:r>
            <a:endParaRPr/>
          </a:p>
          <a:p>
            <a:pPr marL="685800" lvl="1" indent="-228600" algn="l" rtl="0">
              <a:lnSpc>
                <a:spcPct val="90000"/>
              </a:lnSpc>
              <a:spcBef>
                <a:spcPts val="500"/>
              </a:spcBef>
              <a:spcAft>
                <a:spcPts val="0"/>
              </a:spcAft>
              <a:buClr>
                <a:schemeClr val="dk1"/>
              </a:buClr>
              <a:buSzPts val="2200"/>
              <a:buChar char="•"/>
            </a:pPr>
            <a:r>
              <a:rPr lang="en-US" sz="2200" i="1"/>
              <a:t>Recovery</a:t>
            </a:r>
            <a:r>
              <a:rPr lang="en-US" sz="2200"/>
              <a:t> subsystem ensures each completed transaction has its effect permanently recorded in the database</a:t>
            </a:r>
            <a:endParaRPr/>
          </a:p>
          <a:p>
            <a:pPr marL="685800" lvl="1" indent="-228600" algn="l" rtl="0">
              <a:lnSpc>
                <a:spcPct val="90000"/>
              </a:lnSpc>
              <a:spcBef>
                <a:spcPts val="500"/>
              </a:spcBef>
              <a:spcAft>
                <a:spcPts val="0"/>
              </a:spcAft>
              <a:buClr>
                <a:schemeClr val="dk1"/>
              </a:buClr>
              <a:buSzPts val="2200"/>
              <a:buChar char="•"/>
            </a:pPr>
            <a:r>
              <a:rPr lang="en-US" sz="2200" b="1"/>
              <a:t>OLTP</a:t>
            </a:r>
            <a:r>
              <a:rPr lang="en-US" sz="2200"/>
              <a:t> (Online Transaction Processing) is a major part of database applications; allows hundreds of concurrent transactions to execute per second.</a:t>
            </a:r>
            <a:endParaRPr/>
          </a:p>
        </p:txBody>
      </p:sp>
      <p:sp>
        <p:nvSpPr>
          <p:cNvPr id="204" name="Google Shape;20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05" name="Google Shape;20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a:t>
            </a:r>
            <a:endParaRPr/>
          </a:p>
        </p:txBody>
      </p:sp>
      <p:sp>
        <p:nvSpPr>
          <p:cNvPr id="212" name="Google Shape;212;p14"/>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Char char="•"/>
            </a:pPr>
            <a:r>
              <a:rPr lang="en-US" b="1">
                <a:solidFill>
                  <a:schemeClr val="accent1"/>
                </a:solidFill>
              </a:rPr>
              <a:t>Users may be divided into</a:t>
            </a:r>
            <a:endParaRPr/>
          </a:p>
          <a:p>
            <a:pPr marL="914400" lvl="1" indent="-457200" algn="l" rtl="0">
              <a:lnSpc>
                <a:spcPct val="90000"/>
              </a:lnSpc>
              <a:spcBef>
                <a:spcPts val="500"/>
              </a:spcBef>
              <a:spcAft>
                <a:spcPts val="0"/>
              </a:spcAft>
              <a:buClr>
                <a:schemeClr val="dk1"/>
              </a:buClr>
              <a:buSzPts val="2400"/>
              <a:buFont typeface="Calibri"/>
              <a:buAutoNum type="arabicPeriod"/>
            </a:pPr>
            <a:r>
              <a:rPr lang="en-US"/>
              <a:t>Those who actually use and control the database content, and those who design, develop and maintain database applications (called “</a:t>
            </a:r>
            <a:r>
              <a:rPr lang="en-US" i="1"/>
              <a:t>Actors on the Scene</a:t>
            </a:r>
            <a:r>
              <a:rPr lang="en-US"/>
              <a:t>”)</a:t>
            </a:r>
            <a:endParaRPr/>
          </a:p>
          <a:p>
            <a:pPr marL="914400" lvl="1" indent="-457200" algn="l" rtl="0">
              <a:lnSpc>
                <a:spcPct val="90000"/>
              </a:lnSpc>
              <a:spcBef>
                <a:spcPts val="2300"/>
              </a:spcBef>
              <a:spcAft>
                <a:spcPts val="0"/>
              </a:spcAft>
              <a:buClr>
                <a:schemeClr val="dk1"/>
              </a:buClr>
              <a:buSzPts val="2400"/>
              <a:buFont typeface="Calibri"/>
              <a:buAutoNum type="arabicPeriod"/>
            </a:pPr>
            <a:r>
              <a:rPr lang="en-US"/>
              <a:t>Those who design and develop the DBMS software and related tools, and the computer systems operators (called “</a:t>
            </a:r>
            <a:r>
              <a:rPr lang="en-US" i="1"/>
              <a:t>Workers Behind the Scene</a:t>
            </a:r>
            <a:r>
              <a:rPr lang="en-US"/>
              <a:t>”).</a:t>
            </a:r>
            <a:endParaRPr/>
          </a:p>
        </p:txBody>
      </p:sp>
      <p:sp>
        <p:nvSpPr>
          <p:cNvPr id="213" name="Google Shape;2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14" name="Google Shape;2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21" name="Google Shape;221;p15"/>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accent1"/>
              </a:buClr>
              <a:buSzPts val="2400"/>
              <a:buChar char="•"/>
            </a:pPr>
            <a:r>
              <a:rPr lang="en-US" b="1">
                <a:solidFill>
                  <a:schemeClr val="accent1"/>
                </a:solidFill>
              </a:rPr>
              <a:t>Database administrators</a:t>
            </a:r>
            <a:endParaRPr/>
          </a:p>
          <a:p>
            <a:pPr marL="1143000" lvl="2" indent="-228600" algn="just" rtl="0">
              <a:lnSpc>
                <a:spcPct val="90000"/>
              </a:lnSpc>
              <a:spcBef>
                <a:spcPts val="500"/>
              </a:spcBef>
              <a:spcAft>
                <a:spcPts val="0"/>
              </a:spcAft>
              <a:buClr>
                <a:schemeClr val="dk1"/>
              </a:buClr>
              <a:buSzPts val="2000"/>
              <a:buChar char="•"/>
            </a:pPr>
            <a:r>
              <a:rPr lang="en-US"/>
              <a:t>Responsible for authorizing access to the database, for coordinating and monitoring its use, acquiring software and hardware resources, controlling its use and monitoring efficiency of operations.</a:t>
            </a:r>
            <a:endParaRPr/>
          </a:p>
          <a:p>
            <a:pPr marL="685800" lvl="1" indent="-228600" algn="l" rtl="0">
              <a:lnSpc>
                <a:spcPct val="90000"/>
              </a:lnSpc>
              <a:spcBef>
                <a:spcPts val="1700"/>
              </a:spcBef>
              <a:spcAft>
                <a:spcPts val="0"/>
              </a:spcAft>
              <a:buClr>
                <a:schemeClr val="accent1"/>
              </a:buClr>
              <a:buSzPts val="2400"/>
              <a:buChar char="•"/>
            </a:pPr>
            <a:r>
              <a:rPr lang="en-US" b="1">
                <a:solidFill>
                  <a:schemeClr val="accent1"/>
                </a:solidFill>
              </a:rPr>
              <a:t>Database designers</a:t>
            </a:r>
            <a:endParaRPr/>
          </a:p>
          <a:p>
            <a:pPr marL="1143000" lvl="2" indent="-228600" algn="just" rtl="0">
              <a:lnSpc>
                <a:spcPct val="90000"/>
              </a:lnSpc>
              <a:spcBef>
                <a:spcPts val="500"/>
              </a:spcBef>
              <a:spcAft>
                <a:spcPts val="0"/>
              </a:spcAft>
              <a:buClr>
                <a:schemeClr val="dk1"/>
              </a:buClr>
              <a:buSzPts val="2000"/>
              <a:buChar char="•"/>
            </a:pPr>
            <a:r>
              <a:rPr lang="en-US"/>
              <a:t>Responsible to define the content, the structure, the constraints, and functions or transactions against the database. They must communicate with the end-users and understand their needs.</a:t>
            </a:r>
            <a:endParaRPr/>
          </a:p>
        </p:txBody>
      </p:sp>
      <p:sp>
        <p:nvSpPr>
          <p:cNvPr id="222" name="Google Shape;22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23" name="Google Shape;22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30" name="Google Shape;230;p16"/>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accent1"/>
              </a:buClr>
              <a:buSzPts val="2400"/>
              <a:buChar char="•"/>
            </a:pPr>
            <a:r>
              <a:rPr lang="en-US" b="1">
                <a:solidFill>
                  <a:schemeClr val="accent1"/>
                </a:solidFill>
              </a:rPr>
              <a:t>End-users: </a:t>
            </a:r>
            <a:r>
              <a:rPr lang="en-US"/>
              <a:t>They use the data for queries, reports and some of them update the database content. End-users can be categorized into:</a:t>
            </a:r>
            <a:endParaRPr/>
          </a:p>
          <a:p>
            <a:pPr marL="1143000" lvl="2" indent="-228600" algn="l" rtl="0">
              <a:lnSpc>
                <a:spcPct val="90000"/>
              </a:lnSpc>
              <a:spcBef>
                <a:spcPts val="500"/>
              </a:spcBef>
              <a:spcAft>
                <a:spcPts val="0"/>
              </a:spcAft>
              <a:buClr>
                <a:schemeClr val="accent1"/>
              </a:buClr>
              <a:buSzPts val="2000"/>
              <a:buChar char="•"/>
            </a:pPr>
            <a:r>
              <a:rPr lang="en-US" b="1">
                <a:solidFill>
                  <a:schemeClr val="accent1"/>
                </a:solidFill>
              </a:rPr>
              <a:t>Casual</a:t>
            </a:r>
            <a:r>
              <a:rPr lang="en-US">
                <a:solidFill>
                  <a:schemeClr val="accent1"/>
                </a:solidFill>
              </a:rPr>
              <a:t>: </a:t>
            </a:r>
            <a:r>
              <a:rPr lang="en-US"/>
              <a:t>access database occasionally when needed</a:t>
            </a:r>
            <a:endParaRPr/>
          </a:p>
          <a:p>
            <a:pPr marL="1143000" lvl="2" indent="-228600" algn="l" rtl="0">
              <a:lnSpc>
                <a:spcPct val="90000"/>
              </a:lnSpc>
              <a:spcBef>
                <a:spcPts val="500"/>
              </a:spcBef>
              <a:spcAft>
                <a:spcPts val="0"/>
              </a:spcAft>
              <a:buClr>
                <a:schemeClr val="accent1"/>
              </a:buClr>
              <a:buSzPts val="2000"/>
              <a:buChar char="•"/>
            </a:pPr>
            <a:r>
              <a:rPr lang="en-US" b="1">
                <a:solidFill>
                  <a:schemeClr val="accent1"/>
                </a:solidFill>
              </a:rPr>
              <a:t>Naïve</a:t>
            </a:r>
            <a:r>
              <a:rPr lang="en-US">
                <a:solidFill>
                  <a:schemeClr val="accent1"/>
                </a:solidFill>
              </a:rPr>
              <a:t> or parametric: </a:t>
            </a:r>
            <a:r>
              <a:rPr lang="en-US"/>
              <a:t>they make up a large section of the end-user population.</a:t>
            </a:r>
            <a:endParaRPr/>
          </a:p>
          <a:p>
            <a:pPr marL="1600200" lvl="3" indent="-228600" algn="l" rtl="0">
              <a:lnSpc>
                <a:spcPct val="90000"/>
              </a:lnSpc>
              <a:spcBef>
                <a:spcPts val="500"/>
              </a:spcBef>
              <a:spcAft>
                <a:spcPts val="0"/>
              </a:spcAft>
              <a:buClr>
                <a:schemeClr val="dk1"/>
              </a:buClr>
              <a:buSzPts val="1800"/>
              <a:buChar char="•"/>
            </a:pPr>
            <a:r>
              <a:rPr lang="en-US"/>
              <a:t>They use previously well-defined functions in the form of  “canned transactions” against the database.</a:t>
            </a:r>
            <a:endParaRPr/>
          </a:p>
          <a:p>
            <a:pPr marL="1600200" lvl="3" indent="-228600" algn="l" rtl="0">
              <a:lnSpc>
                <a:spcPct val="90000"/>
              </a:lnSpc>
              <a:spcBef>
                <a:spcPts val="500"/>
              </a:spcBef>
              <a:spcAft>
                <a:spcPts val="0"/>
              </a:spcAft>
              <a:buClr>
                <a:schemeClr val="dk1"/>
              </a:buClr>
              <a:buSzPts val="1800"/>
              <a:buChar char="•"/>
            </a:pPr>
            <a:r>
              <a:rPr lang="en-US"/>
              <a:t>Users of mobile apps mostly fall in this category</a:t>
            </a:r>
            <a:endParaRPr/>
          </a:p>
          <a:p>
            <a:pPr marL="1600200" lvl="3" indent="-228600" algn="l" rtl="0">
              <a:lnSpc>
                <a:spcPct val="90000"/>
              </a:lnSpc>
              <a:spcBef>
                <a:spcPts val="500"/>
              </a:spcBef>
              <a:spcAft>
                <a:spcPts val="0"/>
              </a:spcAft>
              <a:buClr>
                <a:schemeClr val="dk1"/>
              </a:buClr>
              <a:buSzPts val="1800"/>
              <a:buChar char="•"/>
            </a:pPr>
            <a:r>
              <a:rPr lang="en-US"/>
              <a:t>Bank-tellers or reservation clerks are parametric users who do this activity for an entire shift of operations.</a:t>
            </a:r>
            <a:endParaRPr/>
          </a:p>
          <a:p>
            <a:pPr marL="1600200" lvl="3" indent="-228600" algn="l" rtl="0">
              <a:lnSpc>
                <a:spcPct val="90000"/>
              </a:lnSpc>
              <a:spcBef>
                <a:spcPts val="500"/>
              </a:spcBef>
              <a:spcAft>
                <a:spcPts val="0"/>
              </a:spcAft>
              <a:buClr>
                <a:schemeClr val="dk1"/>
              </a:buClr>
              <a:buSzPts val="1800"/>
              <a:buChar char="•"/>
            </a:pPr>
            <a:r>
              <a:rPr lang="en-US"/>
              <a:t>Social media users post and read information from websites</a:t>
            </a:r>
            <a:endParaRPr/>
          </a:p>
        </p:txBody>
      </p:sp>
      <p:sp>
        <p:nvSpPr>
          <p:cNvPr id="231" name="Google Shape;2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32" name="Google Shape;2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39" name="Google Shape;239;p17"/>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Char char="•"/>
            </a:pPr>
            <a:r>
              <a:rPr lang="en-US" b="1">
                <a:solidFill>
                  <a:schemeClr val="accent1"/>
                </a:solidFill>
              </a:rPr>
              <a:t>Sophisticated:</a:t>
            </a:r>
            <a:endParaRPr/>
          </a:p>
          <a:p>
            <a:pPr marL="685800" lvl="1" indent="-228600" algn="l" rtl="0">
              <a:lnSpc>
                <a:spcPct val="90000"/>
              </a:lnSpc>
              <a:spcBef>
                <a:spcPts val="500"/>
              </a:spcBef>
              <a:spcAft>
                <a:spcPts val="0"/>
              </a:spcAft>
              <a:buClr>
                <a:schemeClr val="dk1"/>
              </a:buClr>
              <a:buSzPts val="2400"/>
              <a:buChar char="•"/>
            </a:pPr>
            <a:r>
              <a:rPr lang="en-US"/>
              <a:t>These include business analysts, scientists, engineers, others thoroughly familiar with the system capabilities.</a:t>
            </a:r>
            <a:endParaRPr/>
          </a:p>
          <a:p>
            <a:pPr marL="685800" lvl="1" indent="-228600" algn="l" rtl="0">
              <a:lnSpc>
                <a:spcPct val="90000"/>
              </a:lnSpc>
              <a:spcBef>
                <a:spcPts val="500"/>
              </a:spcBef>
              <a:spcAft>
                <a:spcPts val="0"/>
              </a:spcAft>
              <a:buClr>
                <a:schemeClr val="dk1"/>
              </a:buClr>
              <a:buSzPts val="2400"/>
              <a:buChar char="•"/>
            </a:pPr>
            <a:r>
              <a:rPr lang="en-US"/>
              <a:t>Many use tools in the form of software packages that work closely with the stored database.</a:t>
            </a:r>
            <a:endParaRPr/>
          </a:p>
          <a:p>
            <a:pPr marL="228600" lvl="0" indent="-228600" algn="l" rtl="0">
              <a:lnSpc>
                <a:spcPct val="90000"/>
              </a:lnSpc>
              <a:spcBef>
                <a:spcPts val="1000"/>
              </a:spcBef>
              <a:spcAft>
                <a:spcPts val="0"/>
              </a:spcAft>
              <a:buClr>
                <a:schemeClr val="accent1"/>
              </a:buClr>
              <a:buSzPts val="2800"/>
              <a:buChar char="•"/>
            </a:pPr>
            <a:r>
              <a:rPr lang="en-US" b="1">
                <a:solidFill>
                  <a:schemeClr val="accent1"/>
                </a:solidFill>
              </a:rPr>
              <a:t>Stand-alone:</a:t>
            </a:r>
            <a:endParaRPr/>
          </a:p>
          <a:p>
            <a:pPr marL="685800" lvl="1" indent="-228600" algn="l" rtl="0">
              <a:lnSpc>
                <a:spcPct val="90000"/>
              </a:lnSpc>
              <a:spcBef>
                <a:spcPts val="500"/>
              </a:spcBef>
              <a:spcAft>
                <a:spcPts val="0"/>
              </a:spcAft>
              <a:buClr>
                <a:schemeClr val="dk1"/>
              </a:buClr>
              <a:buSzPts val="2400"/>
              <a:buChar char="•"/>
            </a:pPr>
            <a:r>
              <a:rPr lang="en-US"/>
              <a:t>Mostly maintain personal databases using ready-to-use packaged applications.</a:t>
            </a:r>
            <a:endParaRPr/>
          </a:p>
          <a:p>
            <a:pPr marL="685800" lvl="1" indent="-228600" algn="l" rtl="0">
              <a:lnSpc>
                <a:spcPct val="90000"/>
              </a:lnSpc>
              <a:spcBef>
                <a:spcPts val="500"/>
              </a:spcBef>
              <a:spcAft>
                <a:spcPts val="0"/>
              </a:spcAft>
              <a:buClr>
                <a:schemeClr val="dk1"/>
              </a:buClr>
              <a:buSzPts val="2400"/>
              <a:buChar char="•"/>
            </a:pPr>
            <a:r>
              <a:rPr lang="en-US"/>
              <a:t>An example is the user of a tax program that creates its own internal database.</a:t>
            </a:r>
            <a:endParaRPr/>
          </a:p>
          <a:p>
            <a:pPr marL="685800" lvl="1" indent="-228600" algn="l" rtl="0">
              <a:lnSpc>
                <a:spcPct val="90000"/>
              </a:lnSpc>
              <a:spcBef>
                <a:spcPts val="500"/>
              </a:spcBef>
              <a:spcAft>
                <a:spcPts val="0"/>
              </a:spcAft>
              <a:buClr>
                <a:schemeClr val="dk1"/>
              </a:buClr>
              <a:buSzPts val="2400"/>
              <a:buChar char="•"/>
            </a:pPr>
            <a:r>
              <a:rPr lang="en-US"/>
              <a:t>Another example is a user that maintains a database of personal photos and videos.</a:t>
            </a:r>
            <a:endParaRPr/>
          </a:p>
        </p:txBody>
      </p:sp>
      <p:sp>
        <p:nvSpPr>
          <p:cNvPr id="240" name="Google Shape;24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41" name="Google Shape;24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48" name="Google Shape;248;p18"/>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Char char="•"/>
            </a:pPr>
            <a:r>
              <a:rPr lang="en-US" b="1" dirty="0">
                <a:solidFill>
                  <a:schemeClr val="accent1"/>
                </a:solidFill>
              </a:rPr>
              <a:t>System analysts and application developers</a:t>
            </a:r>
            <a:endParaRPr dirty="0"/>
          </a:p>
          <a:p>
            <a:pPr marL="685800" lvl="1" indent="-228600" algn="l" rtl="0">
              <a:lnSpc>
                <a:spcPct val="90000"/>
              </a:lnSpc>
              <a:spcBef>
                <a:spcPts val="500"/>
              </a:spcBef>
              <a:spcAft>
                <a:spcPts val="0"/>
              </a:spcAft>
              <a:buClr>
                <a:schemeClr val="dk1"/>
              </a:buClr>
              <a:buSzPts val="2400"/>
              <a:buChar char="•"/>
            </a:pPr>
            <a:r>
              <a:rPr lang="en-US" dirty="0"/>
              <a:t>System analysts: They understand the user requirements of naïve and sophisticated users and design applications including canned  transactions to meet those requirements. </a:t>
            </a:r>
            <a:endParaRPr lang="en-US" dirty="0" smtClean="0"/>
          </a:p>
          <a:p>
            <a:pPr marL="685800" lvl="1" indent="-228600">
              <a:buSzPts val="2400"/>
            </a:pPr>
            <a:r>
              <a:rPr lang="en-US" dirty="0"/>
              <a:t>Canned transactions are standard types of queries and updates which are frequently used by Naive end users to constantly querying and updating database. These are the transactions that are carefully programmed and tested in advance.</a:t>
            </a:r>
            <a:endParaRPr dirty="0"/>
          </a:p>
          <a:p>
            <a:pPr marL="685800" lvl="1" indent="-228600" algn="l" rtl="0">
              <a:lnSpc>
                <a:spcPct val="90000"/>
              </a:lnSpc>
              <a:spcBef>
                <a:spcPts val="500"/>
              </a:spcBef>
              <a:spcAft>
                <a:spcPts val="0"/>
              </a:spcAft>
              <a:buClr>
                <a:schemeClr val="dk1"/>
              </a:buClr>
              <a:buSzPts val="2400"/>
              <a:buChar char="•"/>
            </a:pPr>
            <a:r>
              <a:rPr lang="en-US" dirty="0"/>
              <a:t>Application programmers: Implement the specifications developed by analysts and test and debug them before deployment.</a:t>
            </a:r>
            <a:endParaRPr dirty="0"/>
          </a:p>
          <a:p>
            <a:pPr marL="685800" lvl="1" indent="-228600" algn="l" rtl="0">
              <a:lnSpc>
                <a:spcPct val="90000"/>
              </a:lnSpc>
              <a:spcBef>
                <a:spcPts val="500"/>
              </a:spcBef>
              <a:spcAft>
                <a:spcPts val="0"/>
              </a:spcAft>
              <a:buClr>
                <a:schemeClr val="dk1"/>
              </a:buClr>
              <a:buSzPts val="2400"/>
              <a:buChar char="•"/>
            </a:pPr>
            <a:r>
              <a:rPr lang="en-US" dirty="0"/>
              <a:t>Business analysts: There is an increasing need for such people who can analyze vast amounts of business data and real-time data (“Big Data”) for better decision making related to planning, advertising, marketing etc. </a:t>
            </a:r>
            <a:endParaRPr dirty="0"/>
          </a:p>
          <a:p>
            <a:pPr marL="685800" lvl="1" indent="-76200" algn="l" rtl="0">
              <a:lnSpc>
                <a:spcPct val="90000"/>
              </a:lnSpc>
              <a:spcBef>
                <a:spcPts val="500"/>
              </a:spcBef>
              <a:spcAft>
                <a:spcPts val="0"/>
              </a:spcAft>
              <a:buClr>
                <a:schemeClr val="dk1"/>
              </a:buClr>
              <a:buSzPts val="2400"/>
              <a:buNone/>
            </a:pPr>
            <a:endParaRPr dirty="0"/>
          </a:p>
        </p:txBody>
      </p:sp>
      <p:sp>
        <p:nvSpPr>
          <p:cNvPr id="249" name="Google Shape;24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50" name="Google Shape;25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9"/>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behind the scene</a:t>
            </a:r>
            <a:endParaRPr/>
          </a:p>
        </p:txBody>
      </p:sp>
      <p:sp>
        <p:nvSpPr>
          <p:cNvPr id="257" name="Google Shape;257;p19"/>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800"/>
              <a:buChar char="•"/>
            </a:pPr>
            <a:r>
              <a:rPr lang="en-US" b="1">
                <a:solidFill>
                  <a:srgbClr val="2F5496"/>
                </a:solidFill>
              </a:rPr>
              <a:t>System designers and implementors: </a:t>
            </a:r>
            <a:endParaRPr/>
          </a:p>
          <a:p>
            <a:pPr marL="685800" lvl="1" indent="-228600" algn="l" rtl="0">
              <a:lnSpc>
                <a:spcPct val="90000"/>
              </a:lnSpc>
              <a:spcBef>
                <a:spcPts val="500"/>
              </a:spcBef>
              <a:spcAft>
                <a:spcPts val="0"/>
              </a:spcAft>
              <a:buClr>
                <a:schemeClr val="dk1"/>
              </a:buClr>
              <a:buSzPts val="2400"/>
              <a:buChar char="•"/>
            </a:pPr>
            <a:r>
              <a:rPr lang="en-US"/>
              <a:t>Design and implement DBMS packages in the form of modules and interfaces and test and debug them. The DBMS must interface with applications, language compilers, operating system components, etc.</a:t>
            </a:r>
            <a:endParaRPr/>
          </a:p>
          <a:p>
            <a:pPr marL="228600" lvl="0" indent="-228600" algn="l" rtl="0">
              <a:lnSpc>
                <a:spcPct val="90000"/>
              </a:lnSpc>
              <a:spcBef>
                <a:spcPts val="1000"/>
              </a:spcBef>
              <a:spcAft>
                <a:spcPts val="0"/>
              </a:spcAft>
              <a:buClr>
                <a:srgbClr val="2F5496"/>
              </a:buClr>
              <a:buSzPts val="2800"/>
              <a:buChar char="•"/>
            </a:pPr>
            <a:r>
              <a:rPr lang="en-US" b="1">
                <a:solidFill>
                  <a:srgbClr val="2F5496"/>
                </a:solidFill>
              </a:rPr>
              <a:t>Tool developers</a:t>
            </a:r>
            <a:r>
              <a:rPr lang="en-US">
                <a:solidFill>
                  <a:srgbClr val="2F5496"/>
                </a:solidFill>
              </a:rPr>
              <a:t>: </a:t>
            </a:r>
            <a:endParaRPr/>
          </a:p>
          <a:p>
            <a:pPr marL="685800" lvl="1" indent="-228600" algn="l" rtl="0">
              <a:lnSpc>
                <a:spcPct val="90000"/>
              </a:lnSpc>
              <a:spcBef>
                <a:spcPts val="500"/>
              </a:spcBef>
              <a:spcAft>
                <a:spcPts val="0"/>
              </a:spcAft>
              <a:buClr>
                <a:schemeClr val="dk1"/>
              </a:buClr>
              <a:buSzPts val="2400"/>
              <a:buChar char="•"/>
            </a:pPr>
            <a:r>
              <a:rPr lang="en-US"/>
              <a:t>Design and implement software systems called  tools for modeling and designing databases, performance monitoring, prototyping, test data generation, user interface creation, simulation etc. that facilitate building of applications and allow using database effectively.  </a:t>
            </a:r>
            <a:endParaRPr/>
          </a:p>
          <a:p>
            <a:pPr marL="228600" lvl="0" indent="-228600" algn="l" rtl="0">
              <a:lnSpc>
                <a:spcPct val="90000"/>
              </a:lnSpc>
              <a:spcBef>
                <a:spcPts val="1000"/>
              </a:spcBef>
              <a:spcAft>
                <a:spcPts val="0"/>
              </a:spcAft>
              <a:buClr>
                <a:srgbClr val="2F5496"/>
              </a:buClr>
              <a:buSzPts val="2800"/>
              <a:buChar char="•"/>
            </a:pPr>
            <a:r>
              <a:rPr lang="en-US" b="1">
                <a:solidFill>
                  <a:srgbClr val="2F5496"/>
                </a:solidFill>
              </a:rPr>
              <a:t>Operators and maintenance personnel</a:t>
            </a:r>
            <a:r>
              <a:rPr lang="en-US" sz="3600" b="1">
                <a:solidFill>
                  <a:srgbClr val="2F5496"/>
                </a:solidFill>
              </a:rPr>
              <a:t>: </a:t>
            </a:r>
            <a:endParaRPr/>
          </a:p>
          <a:p>
            <a:pPr marL="685800" lvl="1" indent="-228600" algn="l" rtl="0">
              <a:lnSpc>
                <a:spcPct val="90000"/>
              </a:lnSpc>
              <a:spcBef>
                <a:spcPts val="500"/>
              </a:spcBef>
              <a:spcAft>
                <a:spcPts val="0"/>
              </a:spcAft>
              <a:buClr>
                <a:schemeClr val="dk1"/>
              </a:buClr>
              <a:buSzPts val="2400"/>
              <a:buChar char="•"/>
            </a:pPr>
            <a:r>
              <a:rPr lang="en-US"/>
              <a:t>They manage the actual running and maintenance of the database system hardware and software environment.</a:t>
            </a:r>
            <a:endParaRPr/>
          </a:p>
          <a:p>
            <a:pPr marL="685800" lvl="1" indent="-76200" algn="l" rtl="0">
              <a:lnSpc>
                <a:spcPct val="90000"/>
              </a:lnSpc>
              <a:spcBef>
                <a:spcPts val="500"/>
              </a:spcBef>
              <a:spcAft>
                <a:spcPts val="0"/>
              </a:spcAft>
              <a:buClr>
                <a:schemeClr val="dk1"/>
              </a:buClr>
              <a:buSzPts val="2400"/>
              <a:buNone/>
            </a:pPr>
            <a:endParaRPr/>
          </a:p>
        </p:txBody>
      </p:sp>
      <p:sp>
        <p:nvSpPr>
          <p:cNvPr id="258" name="Google Shape;25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59" name="Google Shape;25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60" name="Google Shape;260;p19"/>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61" name="Google Shape;261;p19"/>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7967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800"/>
              <a:buFont typeface="Calibri"/>
              <a:buNone/>
            </a:pPr>
            <a:r>
              <a:rPr lang="en-US" sz="4800" b="1">
                <a:solidFill>
                  <a:srgbClr val="0070C0"/>
                </a:solidFill>
                <a:latin typeface="Calibri"/>
                <a:ea typeface="Calibri"/>
                <a:cs typeface="Calibri"/>
                <a:sym typeface="Calibri"/>
              </a:rPr>
              <a:t>Introduction    </a:t>
            </a:r>
            <a:r>
              <a:rPr lang="en-US" sz="2000" b="1">
                <a:solidFill>
                  <a:srgbClr val="0070C0"/>
                </a:solidFill>
                <a:latin typeface="Calibri"/>
                <a:ea typeface="Calibri"/>
                <a:cs typeface="Calibri"/>
                <a:sym typeface="Calibri"/>
              </a:rPr>
              <a:t>(5)</a:t>
            </a:r>
            <a:endParaRPr sz="4800" b="1">
              <a:solidFill>
                <a:srgbClr val="0070C0"/>
              </a:solidFill>
              <a:latin typeface="Calibri"/>
              <a:ea typeface="Calibri"/>
              <a:cs typeface="Calibri"/>
              <a:sym typeface="Calibri"/>
            </a:endParaRPr>
          </a:p>
        </p:txBody>
      </p:sp>
      <p:sp>
        <p:nvSpPr>
          <p:cNvPr id="95" name="Google Shape;9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838200" y="1210166"/>
            <a:ext cx="10515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Introduction</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Characteristics of databases</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Comparison of File system and Database approach </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Users of Database system</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Concerns when using an enterprise database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Data Independence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DBMS system architecture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Database Administrator</a:t>
            </a:r>
            <a:endParaRPr/>
          </a:p>
          <a:p>
            <a:pPr marL="342900" lvl="0" indent="-190500" algn="l" rtl="0">
              <a:lnSpc>
                <a:spcPct val="90000"/>
              </a:lnSpc>
              <a:spcBef>
                <a:spcPts val="1000"/>
              </a:spcBef>
              <a:spcAft>
                <a:spcPts val="0"/>
              </a:spcAft>
              <a:buClr>
                <a:schemeClr val="dk1"/>
              </a:buClr>
              <a:buSzPts val="2400"/>
              <a:buNone/>
            </a:pPr>
            <a:endParaRPr sz="2400" b="1">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0"/>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a:t>
            </a:r>
            <a:endParaRPr/>
          </a:p>
        </p:txBody>
      </p:sp>
      <p:sp>
        <p:nvSpPr>
          <p:cNvPr id="268" name="Google Shape;268;p20"/>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70C0"/>
              </a:buClr>
              <a:buSzPts val="2800"/>
              <a:buChar char="•"/>
            </a:pPr>
            <a:r>
              <a:rPr lang="en-US">
                <a:solidFill>
                  <a:srgbClr val="0070C0"/>
                </a:solidFill>
              </a:rPr>
              <a:t>Application Programmer: </a:t>
            </a:r>
            <a:r>
              <a:rPr lang="en-US"/>
              <a:t>interact with system through DML calls</a:t>
            </a:r>
            <a:endParaRPr/>
          </a:p>
          <a:p>
            <a:pPr marL="228600" lvl="0" indent="-228600" algn="l" rtl="0">
              <a:lnSpc>
                <a:spcPct val="90000"/>
              </a:lnSpc>
              <a:spcBef>
                <a:spcPts val="2200"/>
              </a:spcBef>
              <a:spcAft>
                <a:spcPts val="0"/>
              </a:spcAft>
              <a:buClr>
                <a:srgbClr val="0070C0"/>
              </a:buClr>
              <a:buSzPts val="2800"/>
              <a:buChar char="•"/>
            </a:pPr>
            <a:r>
              <a:rPr lang="en-US">
                <a:solidFill>
                  <a:srgbClr val="0070C0"/>
                </a:solidFill>
              </a:rPr>
              <a:t>Sophisticated users: </a:t>
            </a:r>
            <a:r>
              <a:rPr lang="en-US"/>
              <a:t>form requests in a database query language</a:t>
            </a:r>
            <a:endParaRPr/>
          </a:p>
          <a:p>
            <a:pPr marL="228600" lvl="0" indent="-228600" algn="l" rtl="0">
              <a:lnSpc>
                <a:spcPct val="90000"/>
              </a:lnSpc>
              <a:spcBef>
                <a:spcPts val="2200"/>
              </a:spcBef>
              <a:spcAft>
                <a:spcPts val="0"/>
              </a:spcAft>
              <a:buClr>
                <a:srgbClr val="0070C0"/>
              </a:buClr>
              <a:buSzPts val="2800"/>
              <a:buChar char="•"/>
            </a:pPr>
            <a:r>
              <a:rPr lang="en-US">
                <a:solidFill>
                  <a:srgbClr val="0070C0"/>
                </a:solidFill>
              </a:rPr>
              <a:t>Specialized users: </a:t>
            </a:r>
            <a:r>
              <a:rPr lang="en-US"/>
              <a:t>write specialized database applications that do not fit into the traditional database processing framework  	</a:t>
            </a:r>
            <a:endParaRPr/>
          </a:p>
          <a:p>
            <a:pPr marL="228600" lvl="0" indent="-228600" algn="l" rtl="0">
              <a:lnSpc>
                <a:spcPct val="90000"/>
              </a:lnSpc>
              <a:spcBef>
                <a:spcPts val="2200"/>
              </a:spcBef>
              <a:spcAft>
                <a:spcPts val="0"/>
              </a:spcAft>
              <a:buClr>
                <a:srgbClr val="0070C0"/>
              </a:buClr>
              <a:buSzPts val="2800"/>
              <a:buChar char="•"/>
            </a:pPr>
            <a:r>
              <a:rPr lang="en-US">
                <a:solidFill>
                  <a:srgbClr val="0070C0"/>
                </a:solidFill>
              </a:rPr>
              <a:t>Naïve users: </a:t>
            </a:r>
            <a:r>
              <a:rPr lang="en-US"/>
              <a:t>invoke one of the permanent application programs that have been written permanently</a:t>
            </a: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
        <p:nvSpPr>
          <p:cNvPr id="269" name="Google Shape;26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70" name="Google Shape;27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71" name="Google Shape;271;p20"/>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72" name="Google Shape;272;p20"/>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Administrator</a:t>
            </a:r>
            <a:endParaRPr/>
          </a:p>
        </p:txBody>
      </p:sp>
      <p:sp>
        <p:nvSpPr>
          <p:cNvPr id="279" name="Google Shape;279;p21"/>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Coordinates all activities related to database systems</a:t>
            </a:r>
            <a:endParaRPr/>
          </a:p>
          <a:p>
            <a:pPr marL="228600" lvl="0" indent="-228600" algn="l" rtl="0">
              <a:lnSpc>
                <a:spcPct val="90000"/>
              </a:lnSpc>
              <a:spcBef>
                <a:spcPts val="1000"/>
              </a:spcBef>
              <a:spcAft>
                <a:spcPts val="0"/>
              </a:spcAft>
              <a:buClr>
                <a:schemeClr val="dk1"/>
              </a:buClr>
              <a:buSzPts val="2800"/>
              <a:buChar char="•"/>
            </a:pPr>
            <a:r>
              <a:rPr lang="en-US"/>
              <a:t>Has good understanding of the enterprise’s information </a:t>
            </a:r>
            <a:endParaRPr/>
          </a:p>
          <a:p>
            <a:pPr marL="228600" lvl="0" indent="-228600" algn="l" rtl="0">
              <a:lnSpc>
                <a:spcPct val="90000"/>
              </a:lnSpc>
              <a:spcBef>
                <a:spcPts val="1000"/>
              </a:spcBef>
              <a:spcAft>
                <a:spcPts val="0"/>
              </a:spcAft>
              <a:buClr>
                <a:schemeClr val="dk1"/>
              </a:buClr>
              <a:buSzPts val="2800"/>
              <a:buChar char="•"/>
            </a:pPr>
            <a:r>
              <a:rPr lang="en-US"/>
              <a:t>Administrator's duties include:</a:t>
            </a:r>
            <a:endParaRPr/>
          </a:p>
          <a:p>
            <a:pPr marL="685800" lvl="1" indent="-228600" algn="l" rtl="0">
              <a:lnSpc>
                <a:spcPct val="90000"/>
              </a:lnSpc>
              <a:spcBef>
                <a:spcPts val="500"/>
              </a:spcBef>
              <a:spcAft>
                <a:spcPts val="0"/>
              </a:spcAft>
              <a:buClr>
                <a:schemeClr val="dk1"/>
              </a:buClr>
              <a:buSzPts val="2400"/>
              <a:buChar char="•"/>
            </a:pPr>
            <a:r>
              <a:rPr lang="en-US"/>
              <a:t>Schema definition </a:t>
            </a:r>
            <a:endParaRPr/>
          </a:p>
          <a:p>
            <a:pPr marL="685800" lvl="1" indent="-228600" algn="l" rtl="0">
              <a:lnSpc>
                <a:spcPct val="90000"/>
              </a:lnSpc>
              <a:spcBef>
                <a:spcPts val="500"/>
              </a:spcBef>
              <a:spcAft>
                <a:spcPts val="0"/>
              </a:spcAft>
              <a:buClr>
                <a:schemeClr val="dk1"/>
              </a:buClr>
              <a:buSzPts val="2400"/>
              <a:buChar char="•"/>
            </a:pPr>
            <a:r>
              <a:rPr lang="en-US"/>
              <a:t>Storage structure and access method definition</a:t>
            </a:r>
            <a:endParaRPr/>
          </a:p>
          <a:p>
            <a:pPr marL="685800" lvl="1" indent="-228600" algn="l" rtl="0">
              <a:lnSpc>
                <a:spcPct val="90000"/>
              </a:lnSpc>
              <a:spcBef>
                <a:spcPts val="500"/>
              </a:spcBef>
              <a:spcAft>
                <a:spcPts val="0"/>
              </a:spcAft>
              <a:buClr>
                <a:schemeClr val="dk1"/>
              </a:buClr>
              <a:buSzPts val="2400"/>
              <a:buChar char="•"/>
            </a:pPr>
            <a:r>
              <a:rPr lang="en-US"/>
              <a:t>Schema and physical organization modification</a:t>
            </a:r>
            <a:endParaRPr/>
          </a:p>
          <a:p>
            <a:pPr marL="685800" lvl="1" indent="-228600" algn="l" rtl="0">
              <a:lnSpc>
                <a:spcPct val="90000"/>
              </a:lnSpc>
              <a:spcBef>
                <a:spcPts val="500"/>
              </a:spcBef>
              <a:spcAft>
                <a:spcPts val="0"/>
              </a:spcAft>
              <a:buClr>
                <a:schemeClr val="dk1"/>
              </a:buClr>
              <a:buSzPts val="2400"/>
              <a:buChar char="•"/>
            </a:pPr>
            <a:r>
              <a:rPr lang="en-US"/>
              <a:t>Granting user authorities to access database </a:t>
            </a:r>
            <a:endParaRPr/>
          </a:p>
          <a:p>
            <a:pPr marL="685800" lvl="1" indent="-228600" algn="l" rtl="0">
              <a:lnSpc>
                <a:spcPct val="90000"/>
              </a:lnSpc>
              <a:spcBef>
                <a:spcPts val="500"/>
              </a:spcBef>
              <a:spcAft>
                <a:spcPts val="0"/>
              </a:spcAft>
              <a:buClr>
                <a:schemeClr val="dk1"/>
              </a:buClr>
              <a:buSzPts val="2400"/>
              <a:buChar char="•"/>
            </a:pPr>
            <a:r>
              <a:rPr lang="en-US"/>
              <a:t>Specifying integrity constraints</a:t>
            </a:r>
            <a:endParaRPr/>
          </a:p>
          <a:p>
            <a:pPr marL="685800" lvl="1" indent="-228600" algn="l" rtl="0">
              <a:lnSpc>
                <a:spcPct val="90000"/>
              </a:lnSpc>
              <a:spcBef>
                <a:spcPts val="500"/>
              </a:spcBef>
              <a:spcAft>
                <a:spcPts val="0"/>
              </a:spcAft>
              <a:buClr>
                <a:schemeClr val="dk1"/>
              </a:buClr>
              <a:buSzPts val="2400"/>
              <a:buChar char="•"/>
            </a:pPr>
            <a:r>
              <a:rPr lang="en-US"/>
              <a:t>Acting as liaison with users</a:t>
            </a:r>
            <a:endParaRPr/>
          </a:p>
          <a:p>
            <a:pPr marL="685800" lvl="1" indent="-228600" algn="l" rtl="0">
              <a:lnSpc>
                <a:spcPct val="90000"/>
              </a:lnSpc>
              <a:spcBef>
                <a:spcPts val="500"/>
              </a:spcBef>
              <a:spcAft>
                <a:spcPts val="0"/>
              </a:spcAft>
              <a:buClr>
                <a:schemeClr val="dk1"/>
              </a:buClr>
              <a:buSzPts val="2400"/>
              <a:buChar char="•"/>
            </a:pPr>
            <a:r>
              <a:rPr lang="en-US"/>
              <a:t>Monitoring performance and responding to changes in requirements </a:t>
            </a:r>
            <a:endParaRPr/>
          </a:p>
          <a:p>
            <a:pPr marL="685800" lvl="1" indent="-76200" algn="l" rtl="0">
              <a:lnSpc>
                <a:spcPct val="90000"/>
              </a:lnSpc>
              <a:spcBef>
                <a:spcPts val="500"/>
              </a:spcBef>
              <a:spcAft>
                <a:spcPts val="0"/>
              </a:spcAft>
              <a:buClr>
                <a:schemeClr val="dk1"/>
              </a:buClr>
              <a:buSzPts val="2400"/>
              <a:buNone/>
            </a:pPr>
            <a:endParaRPr/>
          </a:p>
        </p:txBody>
      </p:sp>
      <p:sp>
        <p:nvSpPr>
          <p:cNvPr id="280" name="Google Shape;28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81" name="Google Shape;28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82" name="Google Shape;282;p21"/>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83" name="Google Shape;283;p21"/>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2"/>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Advantages of Using the Database Approach</a:t>
            </a:r>
            <a:endParaRPr/>
          </a:p>
        </p:txBody>
      </p:sp>
      <p:sp>
        <p:nvSpPr>
          <p:cNvPr id="290" name="Google Shape;290;p22"/>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Controlling redundancy in data storage and in development and maintenance efforts.</a:t>
            </a:r>
            <a:endParaRPr/>
          </a:p>
          <a:p>
            <a:pPr marL="685800" lvl="1" indent="-228600" algn="l" rtl="0">
              <a:lnSpc>
                <a:spcPct val="90000"/>
              </a:lnSpc>
              <a:spcBef>
                <a:spcPts val="500"/>
              </a:spcBef>
              <a:spcAft>
                <a:spcPts val="0"/>
              </a:spcAft>
              <a:buClr>
                <a:schemeClr val="dk1"/>
              </a:buClr>
              <a:buSzPct val="100000"/>
              <a:buChar char="•"/>
            </a:pPr>
            <a:r>
              <a:rPr lang="en-US"/>
              <a:t>Sharing of data among multiple users.</a:t>
            </a:r>
            <a:endParaRPr/>
          </a:p>
          <a:p>
            <a:pPr marL="228600" lvl="0" indent="-228600" algn="l" rtl="0">
              <a:lnSpc>
                <a:spcPct val="90000"/>
              </a:lnSpc>
              <a:spcBef>
                <a:spcPts val="1600"/>
              </a:spcBef>
              <a:spcAft>
                <a:spcPts val="0"/>
              </a:spcAft>
              <a:buClr>
                <a:schemeClr val="dk1"/>
              </a:buClr>
              <a:buSzPct val="100000"/>
              <a:buChar char="•"/>
            </a:pPr>
            <a:r>
              <a:rPr lang="en-US"/>
              <a:t>Restricting unauthorized access to data. Only the DBA staff uses privileged commands and facilities.</a:t>
            </a:r>
            <a:endParaRPr/>
          </a:p>
          <a:p>
            <a:pPr marL="228600" lvl="0" indent="-228600" algn="l" rtl="0">
              <a:lnSpc>
                <a:spcPct val="90000"/>
              </a:lnSpc>
              <a:spcBef>
                <a:spcPts val="1600"/>
              </a:spcBef>
              <a:spcAft>
                <a:spcPts val="0"/>
              </a:spcAft>
              <a:buClr>
                <a:schemeClr val="dk1"/>
              </a:buClr>
              <a:buSzPct val="100000"/>
              <a:buChar char="•"/>
            </a:pPr>
            <a:r>
              <a:rPr lang="en-US"/>
              <a:t>Providing persistent storage for program Objects</a:t>
            </a:r>
            <a:endParaRPr/>
          </a:p>
          <a:p>
            <a:pPr marL="685800" lvl="1" indent="-228600" algn="l" rtl="0">
              <a:lnSpc>
                <a:spcPct val="90000"/>
              </a:lnSpc>
              <a:spcBef>
                <a:spcPts val="500"/>
              </a:spcBef>
              <a:spcAft>
                <a:spcPts val="0"/>
              </a:spcAft>
              <a:buClr>
                <a:schemeClr val="dk1"/>
              </a:buClr>
              <a:buSzPct val="100000"/>
              <a:buChar char="•"/>
            </a:pPr>
            <a:r>
              <a:rPr lang="en-US"/>
              <a:t>E.g., Object-oriented DBMSs make program objects persistent</a:t>
            </a:r>
            <a:endParaRPr/>
          </a:p>
          <a:p>
            <a:pPr marL="685800" lvl="1" indent="-228600" algn="l" rtl="0">
              <a:lnSpc>
                <a:spcPct val="90000"/>
              </a:lnSpc>
              <a:spcBef>
                <a:spcPts val="500"/>
              </a:spcBef>
              <a:spcAft>
                <a:spcPts val="0"/>
              </a:spcAft>
              <a:buClr>
                <a:schemeClr val="dk1"/>
              </a:buClr>
              <a:buSzPct val="100000"/>
              <a:buChar char="•"/>
            </a:pPr>
            <a:r>
              <a:rPr lang="en-US"/>
              <a:t>Providing storage structures (e.g. indexes) for efficient query</a:t>
            </a:r>
            <a:endParaRPr/>
          </a:p>
          <a:p>
            <a:pPr marL="228600" lvl="0" indent="-228600" algn="l" rtl="0">
              <a:lnSpc>
                <a:spcPct val="90000"/>
              </a:lnSpc>
              <a:spcBef>
                <a:spcPts val="1000"/>
              </a:spcBef>
              <a:spcAft>
                <a:spcPts val="0"/>
              </a:spcAft>
              <a:buClr>
                <a:schemeClr val="dk1"/>
              </a:buClr>
              <a:buSzPct val="100000"/>
              <a:buChar char="•"/>
            </a:pPr>
            <a:r>
              <a:rPr lang="en-US"/>
              <a:t>Providing optimization of queries for efficient processing</a:t>
            </a:r>
            <a:endParaRPr/>
          </a:p>
          <a:p>
            <a:pPr marL="228600" lvl="0" indent="-228600" algn="l" rtl="0">
              <a:lnSpc>
                <a:spcPct val="90000"/>
              </a:lnSpc>
              <a:spcBef>
                <a:spcPts val="1000"/>
              </a:spcBef>
              <a:spcAft>
                <a:spcPts val="0"/>
              </a:spcAft>
              <a:buClr>
                <a:schemeClr val="dk1"/>
              </a:buClr>
              <a:buSzPct val="100000"/>
              <a:buChar char="•"/>
            </a:pPr>
            <a:r>
              <a:rPr lang="en-US"/>
              <a:t>Providing backup and recovery services</a:t>
            </a:r>
            <a:endParaRPr/>
          </a:p>
          <a:p>
            <a:pPr marL="228600" lvl="0" indent="-228600" algn="l" rtl="0">
              <a:lnSpc>
                <a:spcPct val="90000"/>
              </a:lnSpc>
              <a:spcBef>
                <a:spcPts val="1000"/>
              </a:spcBef>
              <a:spcAft>
                <a:spcPts val="0"/>
              </a:spcAft>
              <a:buClr>
                <a:schemeClr val="dk1"/>
              </a:buClr>
              <a:buSzPct val="100000"/>
              <a:buChar char="•"/>
            </a:pPr>
            <a:r>
              <a:rPr lang="en-US"/>
              <a:t>Providing multiple interfaces to different classes of users</a:t>
            </a:r>
            <a:endParaRPr/>
          </a:p>
          <a:p>
            <a:pPr marL="228600" lvl="0" indent="-228600" algn="l" rtl="0">
              <a:lnSpc>
                <a:spcPct val="90000"/>
              </a:lnSpc>
              <a:spcBef>
                <a:spcPts val="1000"/>
              </a:spcBef>
              <a:spcAft>
                <a:spcPts val="0"/>
              </a:spcAft>
              <a:buClr>
                <a:schemeClr val="dk1"/>
              </a:buClr>
              <a:buSzPct val="100000"/>
              <a:buChar char="•"/>
            </a:pPr>
            <a:r>
              <a:rPr lang="en-US"/>
              <a:t>Representing complex relationships among data</a:t>
            </a:r>
            <a:endParaRPr/>
          </a:p>
          <a:p>
            <a:pPr marL="228600" lvl="0" indent="-228600" algn="l" rtl="0">
              <a:lnSpc>
                <a:spcPct val="90000"/>
              </a:lnSpc>
              <a:spcBef>
                <a:spcPts val="1000"/>
              </a:spcBef>
              <a:spcAft>
                <a:spcPts val="0"/>
              </a:spcAft>
              <a:buClr>
                <a:schemeClr val="dk1"/>
              </a:buClr>
              <a:buSzPct val="100000"/>
              <a:buChar char="•"/>
            </a:pPr>
            <a:r>
              <a:rPr lang="en-US"/>
              <a:t>Enforcing integrity constraints on the database</a:t>
            </a:r>
            <a:endParaRPr/>
          </a:p>
          <a:p>
            <a:pPr marL="228600" lvl="0" indent="-228600" algn="l" rtl="0">
              <a:lnSpc>
                <a:spcPct val="90000"/>
              </a:lnSpc>
              <a:spcBef>
                <a:spcPts val="1000"/>
              </a:spcBef>
              <a:spcAft>
                <a:spcPts val="0"/>
              </a:spcAft>
              <a:buClr>
                <a:schemeClr val="dk1"/>
              </a:buClr>
              <a:buSzPct val="100000"/>
              <a:buChar char="•"/>
            </a:pPr>
            <a:r>
              <a:rPr lang="en-US"/>
              <a:t>Drawing inferences and actions from the stored data using deductive and active rules and triggers</a:t>
            </a:r>
            <a:endParaRPr/>
          </a:p>
          <a:p>
            <a:pPr marL="685800" lvl="1" indent="-99059" algn="l" rtl="0">
              <a:lnSpc>
                <a:spcPct val="90000"/>
              </a:lnSpc>
              <a:spcBef>
                <a:spcPts val="500"/>
              </a:spcBef>
              <a:spcAft>
                <a:spcPts val="0"/>
              </a:spcAft>
              <a:buClr>
                <a:schemeClr val="dk1"/>
              </a:buClr>
              <a:buSzPct val="100000"/>
              <a:buNone/>
            </a:pPr>
            <a:endParaRPr/>
          </a:p>
        </p:txBody>
      </p:sp>
      <p:sp>
        <p:nvSpPr>
          <p:cNvPr id="291" name="Google Shape;29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92" name="Google Shape;29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Advantages of Using the Database Approach</a:t>
            </a:r>
            <a:endParaRPr/>
          </a:p>
        </p:txBody>
      </p:sp>
      <p:sp>
        <p:nvSpPr>
          <p:cNvPr id="299" name="Google Shape;299;p23"/>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Potential for enforcing standards:</a:t>
            </a:r>
            <a:endParaRPr/>
          </a:p>
          <a:p>
            <a:pPr marL="685800" lvl="1" indent="-228600" algn="l" rtl="0">
              <a:lnSpc>
                <a:spcPct val="90000"/>
              </a:lnSpc>
              <a:spcBef>
                <a:spcPts val="500"/>
              </a:spcBef>
              <a:spcAft>
                <a:spcPts val="0"/>
              </a:spcAft>
              <a:buClr>
                <a:schemeClr val="dk1"/>
              </a:buClr>
              <a:buSzPts val="2400"/>
              <a:buChar char="•"/>
            </a:pPr>
            <a:r>
              <a:rPr lang="en-US" b="1"/>
              <a:t>Standards</a:t>
            </a:r>
            <a:r>
              <a:rPr lang="en-US"/>
              <a:t> refer to data item names, display formats, screens, report structures, meta-data (description of data), Web page layouts, etc.</a:t>
            </a:r>
            <a:endParaRPr/>
          </a:p>
          <a:p>
            <a:pPr marL="228600" lvl="0" indent="-228600" algn="l" rtl="0">
              <a:lnSpc>
                <a:spcPct val="90000"/>
              </a:lnSpc>
              <a:spcBef>
                <a:spcPts val="1000"/>
              </a:spcBef>
              <a:spcAft>
                <a:spcPts val="0"/>
              </a:spcAft>
              <a:buClr>
                <a:schemeClr val="dk1"/>
              </a:buClr>
              <a:buSzPts val="2800"/>
              <a:buChar char="•"/>
            </a:pPr>
            <a:r>
              <a:rPr lang="en-US"/>
              <a:t>Reduced application development time:</a:t>
            </a:r>
            <a:endParaRPr/>
          </a:p>
          <a:p>
            <a:pPr marL="685800" lvl="1" indent="-228600" algn="l" rtl="0">
              <a:lnSpc>
                <a:spcPct val="90000"/>
              </a:lnSpc>
              <a:spcBef>
                <a:spcPts val="500"/>
              </a:spcBef>
              <a:spcAft>
                <a:spcPts val="0"/>
              </a:spcAft>
              <a:buClr>
                <a:schemeClr val="dk1"/>
              </a:buClr>
              <a:buSzPts val="2400"/>
              <a:buChar char="•"/>
            </a:pPr>
            <a:r>
              <a:rPr lang="en-US"/>
              <a:t>Incremental time to add each new application is reduced.</a:t>
            </a:r>
            <a:endParaRPr/>
          </a:p>
          <a:p>
            <a:pPr marL="228600" lvl="0" indent="-228600" algn="l" rtl="0">
              <a:lnSpc>
                <a:spcPct val="90000"/>
              </a:lnSpc>
              <a:spcBef>
                <a:spcPts val="1000"/>
              </a:spcBef>
              <a:spcAft>
                <a:spcPts val="0"/>
              </a:spcAft>
              <a:buClr>
                <a:schemeClr val="dk1"/>
              </a:buClr>
              <a:buSzPts val="2800"/>
              <a:buChar char="•"/>
            </a:pPr>
            <a:r>
              <a:rPr lang="en-US"/>
              <a:t>Flexibility to change data structures:</a:t>
            </a:r>
            <a:endParaRPr/>
          </a:p>
          <a:p>
            <a:pPr marL="685800" lvl="1" indent="-228600" algn="l" rtl="0">
              <a:lnSpc>
                <a:spcPct val="90000"/>
              </a:lnSpc>
              <a:spcBef>
                <a:spcPts val="500"/>
              </a:spcBef>
              <a:spcAft>
                <a:spcPts val="0"/>
              </a:spcAft>
              <a:buClr>
                <a:schemeClr val="dk1"/>
              </a:buClr>
              <a:buSzPts val="2400"/>
              <a:buChar char="•"/>
            </a:pPr>
            <a:r>
              <a:rPr lang="en-US"/>
              <a:t>Database structure may evolve as new requirements are defined. </a:t>
            </a:r>
            <a:endParaRPr/>
          </a:p>
          <a:p>
            <a:pPr marL="228600" lvl="0" indent="-228600" algn="l" rtl="0">
              <a:lnSpc>
                <a:spcPct val="90000"/>
              </a:lnSpc>
              <a:spcBef>
                <a:spcPts val="1000"/>
              </a:spcBef>
              <a:spcAft>
                <a:spcPts val="0"/>
              </a:spcAft>
              <a:buClr>
                <a:schemeClr val="dk1"/>
              </a:buClr>
              <a:buSzPts val="2800"/>
              <a:buChar char="•"/>
            </a:pPr>
            <a:r>
              <a:rPr lang="en-US"/>
              <a:t>Availability of current information:</a:t>
            </a:r>
            <a:endParaRPr/>
          </a:p>
          <a:p>
            <a:pPr marL="685800" lvl="1" indent="-228600" algn="l" rtl="0">
              <a:lnSpc>
                <a:spcPct val="90000"/>
              </a:lnSpc>
              <a:spcBef>
                <a:spcPts val="500"/>
              </a:spcBef>
              <a:spcAft>
                <a:spcPts val="0"/>
              </a:spcAft>
              <a:buClr>
                <a:schemeClr val="dk1"/>
              </a:buClr>
              <a:buSzPts val="2400"/>
              <a:buChar char="•"/>
            </a:pPr>
            <a:r>
              <a:rPr lang="en-US"/>
              <a:t>Extremely important for on-line transaction systems such as shopping, airline, hotel, car reservations.</a:t>
            </a:r>
            <a:endParaRPr/>
          </a:p>
          <a:p>
            <a:pPr marL="228600" lvl="0" indent="-228600" algn="l" rtl="0">
              <a:lnSpc>
                <a:spcPct val="90000"/>
              </a:lnSpc>
              <a:spcBef>
                <a:spcPts val="1000"/>
              </a:spcBef>
              <a:spcAft>
                <a:spcPts val="0"/>
              </a:spcAft>
              <a:buClr>
                <a:schemeClr val="dk1"/>
              </a:buClr>
              <a:buSzPts val="2800"/>
              <a:buChar char="•"/>
            </a:pPr>
            <a:r>
              <a:rPr lang="en-US"/>
              <a:t>Economies of scale:</a:t>
            </a:r>
            <a:endParaRPr/>
          </a:p>
          <a:p>
            <a:pPr marL="685800" lvl="1" indent="-228600" algn="l" rtl="0">
              <a:lnSpc>
                <a:spcPct val="90000"/>
              </a:lnSpc>
              <a:spcBef>
                <a:spcPts val="500"/>
              </a:spcBef>
              <a:spcAft>
                <a:spcPts val="0"/>
              </a:spcAft>
              <a:buClr>
                <a:schemeClr val="dk1"/>
              </a:buClr>
              <a:buSzPts val="2400"/>
              <a:buChar char="•"/>
            </a:pPr>
            <a:r>
              <a:rPr lang="en-US"/>
              <a:t>Wasteful overlap of resources and personnel can be avoided by consolidating data and applications across departments.</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
        <p:nvSpPr>
          <p:cNvPr id="300" name="Google Shape;30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01" name="Google Shape;30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Limitations of the Database Approach</a:t>
            </a:r>
            <a:endParaRPr/>
          </a:p>
        </p:txBody>
      </p:sp>
      <p:sp>
        <p:nvSpPr>
          <p:cNvPr id="308" name="Google Shape;308;p24"/>
          <p:cNvSpPr txBox="1">
            <a:spLocks noGrp="1"/>
          </p:cNvSpPr>
          <p:nvPr>
            <p:ph type="body" idx="1"/>
          </p:nvPr>
        </p:nvSpPr>
        <p:spPr>
          <a:xfrm>
            <a:off x="838200" y="828974"/>
            <a:ext cx="10515600" cy="538816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100"/>
              <a:buChar char="•"/>
            </a:pPr>
            <a:r>
              <a:rPr lang="en-US" sz="2100"/>
              <a:t>Main inhibitors (costs) of using a DBMS:</a:t>
            </a:r>
            <a:endParaRPr/>
          </a:p>
          <a:p>
            <a:pPr marL="685800" lvl="1" indent="-228600" algn="l" rtl="0">
              <a:lnSpc>
                <a:spcPct val="90000"/>
              </a:lnSpc>
              <a:spcBef>
                <a:spcPts val="500"/>
              </a:spcBef>
              <a:spcAft>
                <a:spcPts val="0"/>
              </a:spcAft>
              <a:buClr>
                <a:schemeClr val="dk1"/>
              </a:buClr>
              <a:buSzPts val="2100"/>
              <a:buChar char="•"/>
            </a:pPr>
            <a:r>
              <a:rPr lang="en-US" sz="2100"/>
              <a:t>High initial investment and possible need for additional hardware</a:t>
            </a:r>
            <a:endParaRPr/>
          </a:p>
          <a:p>
            <a:pPr marL="685800" lvl="1" indent="-228600" algn="l" rtl="0">
              <a:lnSpc>
                <a:spcPct val="90000"/>
              </a:lnSpc>
              <a:spcBef>
                <a:spcPts val="500"/>
              </a:spcBef>
              <a:spcAft>
                <a:spcPts val="0"/>
              </a:spcAft>
              <a:buClr>
                <a:schemeClr val="dk1"/>
              </a:buClr>
              <a:buSzPts val="2100"/>
              <a:buChar char="•"/>
            </a:pPr>
            <a:r>
              <a:rPr lang="en-US" sz="2100"/>
              <a:t>Overhead for providing generality, security, concurrency control, recovery, and  integrity functions</a:t>
            </a:r>
            <a:endParaRPr/>
          </a:p>
          <a:p>
            <a:pPr marL="228600" lvl="0" indent="-228600" algn="l" rtl="0">
              <a:lnSpc>
                <a:spcPct val="90000"/>
              </a:lnSpc>
              <a:spcBef>
                <a:spcPts val="1000"/>
              </a:spcBef>
              <a:spcAft>
                <a:spcPts val="0"/>
              </a:spcAft>
              <a:buClr>
                <a:schemeClr val="dk1"/>
              </a:buClr>
              <a:buSzPts val="2100"/>
              <a:buChar char="•"/>
            </a:pPr>
            <a:r>
              <a:rPr lang="en-US" sz="2100"/>
              <a:t>When a DBMS may be unnecessary:</a:t>
            </a:r>
            <a:endParaRPr/>
          </a:p>
          <a:p>
            <a:pPr marL="685800" lvl="1" indent="-228600" algn="l" rtl="0">
              <a:lnSpc>
                <a:spcPct val="90000"/>
              </a:lnSpc>
              <a:spcBef>
                <a:spcPts val="500"/>
              </a:spcBef>
              <a:spcAft>
                <a:spcPts val="0"/>
              </a:spcAft>
              <a:buClr>
                <a:schemeClr val="dk1"/>
              </a:buClr>
              <a:buSzPts val="2100"/>
              <a:buChar char="•"/>
            </a:pPr>
            <a:r>
              <a:rPr lang="en-US" sz="2100"/>
              <a:t>If the database and applications are simple, well defined, and not expected to change</a:t>
            </a:r>
            <a:endParaRPr/>
          </a:p>
          <a:p>
            <a:pPr marL="685800" lvl="1" indent="-228600" algn="l" rtl="0">
              <a:lnSpc>
                <a:spcPct val="90000"/>
              </a:lnSpc>
              <a:spcBef>
                <a:spcPts val="500"/>
              </a:spcBef>
              <a:spcAft>
                <a:spcPts val="0"/>
              </a:spcAft>
              <a:buClr>
                <a:schemeClr val="dk1"/>
              </a:buClr>
              <a:buSzPts val="2100"/>
              <a:buChar char="•"/>
            </a:pPr>
            <a:r>
              <a:rPr lang="en-US" sz="2100"/>
              <a:t>If access to data by multiple users is not required</a:t>
            </a:r>
            <a:endParaRPr/>
          </a:p>
          <a:p>
            <a:pPr marL="228600" lvl="0" indent="-228600" algn="l" rtl="0">
              <a:lnSpc>
                <a:spcPct val="90000"/>
              </a:lnSpc>
              <a:spcBef>
                <a:spcPts val="1000"/>
              </a:spcBef>
              <a:spcAft>
                <a:spcPts val="0"/>
              </a:spcAft>
              <a:buClr>
                <a:schemeClr val="dk1"/>
              </a:buClr>
              <a:buSzPts val="2100"/>
              <a:buChar char="•"/>
            </a:pPr>
            <a:r>
              <a:rPr lang="en-US" sz="2100"/>
              <a:t>When a DBMS may be infeasible</a:t>
            </a:r>
            <a:endParaRPr/>
          </a:p>
          <a:p>
            <a:pPr marL="685800" lvl="1" indent="-228600" algn="l" rtl="0">
              <a:lnSpc>
                <a:spcPct val="90000"/>
              </a:lnSpc>
              <a:spcBef>
                <a:spcPts val="500"/>
              </a:spcBef>
              <a:spcAft>
                <a:spcPts val="0"/>
              </a:spcAft>
              <a:buClr>
                <a:schemeClr val="dk1"/>
              </a:buClr>
              <a:buSzPts val="2100"/>
              <a:buChar char="•"/>
            </a:pPr>
            <a:r>
              <a:rPr lang="en-US" sz="2100"/>
              <a:t>In embedded systems where a general-purpose DBMS may not fit in available storage</a:t>
            </a:r>
            <a:endParaRPr/>
          </a:p>
          <a:p>
            <a:pPr marL="228600" lvl="0" indent="-228600" algn="l" rtl="0">
              <a:lnSpc>
                <a:spcPct val="90000"/>
              </a:lnSpc>
              <a:spcBef>
                <a:spcPts val="1000"/>
              </a:spcBef>
              <a:spcAft>
                <a:spcPts val="0"/>
              </a:spcAft>
              <a:buClr>
                <a:schemeClr val="dk1"/>
              </a:buClr>
              <a:buSzPts val="2100"/>
              <a:buChar char="•"/>
            </a:pPr>
            <a:r>
              <a:rPr lang="en-US" sz="2100"/>
              <a:t>When no DBMS may suffice:</a:t>
            </a:r>
            <a:endParaRPr/>
          </a:p>
          <a:p>
            <a:pPr marL="685800" lvl="1" indent="-228600" algn="l" rtl="0">
              <a:lnSpc>
                <a:spcPct val="90000"/>
              </a:lnSpc>
              <a:spcBef>
                <a:spcPts val="500"/>
              </a:spcBef>
              <a:spcAft>
                <a:spcPts val="0"/>
              </a:spcAft>
              <a:buClr>
                <a:schemeClr val="dk1"/>
              </a:buClr>
              <a:buSzPts val="2100"/>
              <a:buChar char="•"/>
            </a:pPr>
            <a:r>
              <a:rPr lang="en-US" sz="2100"/>
              <a:t>If there are stringent real-time requirements that may not be met because of DBMS overhead (e.g., telephone switching systems)</a:t>
            </a:r>
            <a:endParaRPr/>
          </a:p>
          <a:p>
            <a:pPr marL="685800" lvl="1" indent="-228600" algn="l" rtl="0">
              <a:lnSpc>
                <a:spcPct val="90000"/>
              </a:lnSpc>
              <a:spcBef>
                <a:spcPts val="500"/>
              </a:spcBef>
              <a:spcAft>
                <a:spcPts val="0"/>
              </a:spcAft>
              <a:buClr>
                <a:schemeClr val="dk1"/>
              </a:buClr>
              <a:buSzPts val="2100"/>
              <a:buChar char="•"/>
            </a:pPr>
            <a:r>
              <a:rPr lang="en-US" sz="2100"/>
              <a:t>If the database system is not able to handle the complexity of data because of modeling limitations</a:t>
            </a:r>
            <a:endParaRPr/>
          </a:p>
          <a:p>
            <a:pPr marL="685800" lvl="1" indent="-228600" algn="l" rtl="0">
              <a:lnSpc>
                <a:spcPct val="90000"/>
              </a:lnSpc>
              <a:spcBef>
                <a:spcPts val="500"/>
              </a:spcBef>
              <a:spcAft>
                <a:spcPts val="0"/>
              </a:spcAft>
              <a:buClr>
                <a:schemeClr val="dk1"/>
              </a:buClr>
              <a:buSzPts val="2100"/>
              <a:buChar char="•"/>
            </a:pPr>
            <a:r>
              <a:rPr lang="en-US" sz="2100"/>
              <a:t>If the database users need special operations not supported by the DBMS</a:t>
            </a:r>
            <a:endParaRPr/>
          </a:p>
          <a:p>
            <a:pPr marL="685800" lvl="1" indent="-95250" algn="l" rtl="0">
              <a:lnSpc>
                <a:spcPct val="90000"/>
              </a:lnSpc>
              <a:spcBef>
                <a:spcPts val="500"/>
              </a:spcBef>
              <a:spcAft>
                <a:spcPts val="0"/>
              </a:spcAft>
              <a:buClr>
                <a:schemeClr val="dk1"/>
              </a:buClr>
              <a:buSzPts val="2100"/>
              <a:buNone/>
            </a:pPr>
            <a:endParaRPr sz="2100"/>
          </a:p>
          <a:p>
            <a:pPr marL="457200" lvl="1" indent="0" algn="l" rtl="0">
              <a:lnSpc>
                <a:spcPct val="90000"/>
              </a:lnSpc>
              <a:spcBef>
                <a:spcPts val="500"/>
              </a:spcBef>
              <a:spcAft>
                <a:spcPts val="0"/>
              </a:spcAft>
              <a:buClr>
                <a:schemeClr val="dk1"/>
              </a:buClr>
              <a:buSzPts val="2100"/>
              <a:buNone/>
            </a:pPr>
            <a:endParaRPr sz="2100"/>
          </a:p>
          <a:p>
            <a:pPr marL="457200" lvl="1" indent="0" algn="l" rtl="0">
              <a:lnSpc>
                <a:spcPct val="90000"/>
              </a:lnSpc>
              <a:spcBef>
                <a:spcPts val="500"/>
              </a:spcBef>
              <a:spcAft>
                <a:spcPts val="0"/>
              </a:spcAft>
              <a:buClr>
                <a:schemeClr val="dk1"/>
              </a:buClr>
              <a:buSzPts val="2100"/>
              <a:buNone/>
            </a:pPr>
            <a:endParaRPr sz="2100"/>
          </a:p>
        </p:txBody>
      </p:sp>
      <p:sp>
        <p:nvSpPr>
          <p:cNvPr id="309" name="Google Shape;30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10" name="Google Shape;3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5"/>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Model</a:t>
            </a:r>
            <a:endParaRPr/>
          </a:p>
        </p:txBody>
      </p:sp>
      <p:sp>
        <p:nvSpPr>
          <p:cNvPr id="317" name="Google Shape;31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18" name="Google Shape;31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19" name="Google Shape;319;p25"/>
          <p:cNvSpPr/>
          <p:nvPr/>
        </p:nvSpPr>
        <p:spPr>
          <a:xfrm>
            <a:off x="912259" y="710005"/>
            <a:ext cx="10790006" cy="6731586"/>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333399"/>
              </a:buClr>
              <a:buSzPts val="2400"/>
              <a:buFont typeface="Arial"/>
              <a:buChar char="•"/>
            </a:pPr>
            <a:r>
              <a:rPr lang="en-US" sz="2400" b="1">
                <a:solidFill>
                  <a:srgbClr val="333399"/>
                </a:solidFill>
                <a:latin typeface="Arial"/>
                <a:ea typeface="Arial"/>
                <a:cs typeface="Arial"/>
                <a:sym typeface="Arial"/>
              </a:rPr>
              <a:t>Data Model:</a:t>
            </a:r>
            <a:endParaRPr sz="1440" b="1">
              <a:solidFill>
                <a:srgbClr val="990033"/>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A set of concepts to describe the </a:t>
            </a:r>
            <a:r>
              <a:rPr lang="en-US" sz="2200" b="1" i="1" u="none" strike="noStrike" cap="none">
                <a:solidFill>
                  <a:schemeClr val="dk1"/>
                </a:solidFill>
                <a:latin typeface="Arial"/>
                <a:ea typeface="Arial"/>
                <a:cs typeface="Arial"/>
                <a:sym typeface="Arial"/>
              </a:rPr>
              <a:t>structure</a:t>
            </a:r>
            <a:r>
              <a:rPr lang="en-US" sz="2200" b="0" i="0" u="none" strike="noStrike" cap="none">
                <a:solidFill>
                  <a:schemeClr val="dk1"/>
                </a:solidFill>
                <a:latin typeface="Arial"/>
                <a:ea typeface="Arial"/>
                <a:cs typeface="Arial"/>
                <a:sym typeface="Arial"/>
              </a:rPr>
              <a:t> of a database, the </a:t>
            </a:r>
            <a:r>
              <a:rPr lang="en-US" sz="2200" b="1" i="1" u="none" strike="noStrike" cap="none">
                <a:solidFill>
                  <a:schemeClr val="dk1"/>
                </a:solidFill>
                <a:latin typeface="Arial"/>
                <a:ea typeface="Arial"/>
                <a:cs typeface="Arial"/>
                <a:sym typeface="Arial"/>
              </a:rPr>
              <a:t>operations </a:t>
            </a:r>
            <a:r>
              <a:rPr lang="en-US" sz="2200" b="0" i="0" u="none" strike="noStrike" cap="none">
                <a:solidFill>
                  <a:schemeClr val="dk1"/>
                </a:solidFill>
                <a:latin typeface="Arial"/>
                <a:ea typeface="Arial"/>
                <a:cs typeface="Arial"/>
                <a:sym typeface="Arial"/>
              </a:rPr>
              <a:t>for manipulating these structures, and certain </a:t>
            </a:r>
            <a:r>
              <a:rPr lang="en-US" sz="2200" b="1" i="1" u="none" strike="noStrike" cap="none">
                <a:solidFill>
                  <a:schemeClr val="dk1"/>
                </a:solidFill>
                <a:latin typeface="Arial"/>
                <a:ea typeface="Arial"/>
                <a:cs typeface="Arial"/>
                <a:sym typeface="Arial"/>
              </a:rPr>
              <a:t>constraints</a:t>
            </a:r>
            <a:r>
              <a:rPr lang="en-US" sz="2200" b="0" i="0" u="none" strike="noStrike" cap="none">
                <a:solidFill>
                  <a:schemeClr val="dk1"/>
                </a:solidFill>
                <a:latin typeface="Arial"/>
                <a:ea typeface="Arial"/>
                <a:cs typeface="Arial"/>
                <a:sym typeface="Arial"/>
              </a:rPr>
              <a:t> that the database should obey.</a:t>
            </a:r>
            <a:endParaRPr sz="1210" b="0" i="0" u="none" strike="noStrike" cap="none">
              <a:solidFill>
                <a:schemeClr val="dk1"/>
              </a:solidFill>
              <a:latin typeface="Noto Sans Symbols"/>
              <a:ea typeface="Noto Sans Symbols"/>
              <a:cs typeface="Noto Sans Symbols"/>
              <a:sym typeface="Noto Sans Symbols"/>
            </a:endParaRPr>
          </a:p>
          <a:p>
            <a:pPr marL="0" marR="0" lvl="0" indent="-152400" algn="l" rtl="0">
              <a:spcBef>
                <a:spcPts val="480"/>
              </a:spcBef>
              <a:spcAft>
                <a:spcPts val="0"/>
              </a:spcAft>
              <a:buClr>
                <a:srgbClr val="333399"/>
              </a:buClr>
              <a:buSzPts val="2400"/>
              <a:buFont typeface="Arial"/>
              <a:buChar char="•"/>
            </a:pPr>
            <a:r>
              <a:rPr lang="en-US" sz="2400" b="1">
                <a:solidFill>
                  <a:srgbClr val="333399"/>
                </a:solidFill>
                <a:latin typeface="Arial"/>
                <a:ea typeface="Arial"/>
                <a:cs typeface="Arial"/>
                <a:sym typeface="Arial"/>
              </a:rPr>
              <a:t>Data Model Structure and Constraints:</a:t>
            </a:r>
            <a:endParaRPr sz="1440" b="1">
              <a:solidFill>
                <a:srgbClr val="990033"/>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Constructs are used to define the database structure</a:t>
            </a:r>
            <a:endParaRPr sz="1210" b="0" i="0" u="none" strike="noStrike" cap="none">
              <a:solidFill>
                <a:schemeClr val="dk1"/>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Constructs typically include </a:t>
            </a:r>
            <a:r>
              <a:rPr lang="en-US" sz="2200" b="1" i="1" u="none" strike="noStrike" cap="none">
                <a:solidFill>
                  <a:schemeClr val="dk1"/>
                </a:solidFill>
                <a:latin typeface="Arial"/>
                <a:ea typeface="Arial"/>
                <a:cs typeface="Arial"/>
                <a:sym typeface="Arial"/>
              </a:rPr>
              <a:t>elements </a:t>
            </a:r>
            <a:r>
              <a:rPr lang="en-US" sz="2200" b="0" i="0" u="none" strike="noStrike" cap="none">
                <a:solidFill>
                  <a:schemeClr val="dk1"/>
                </a:solidFill>
                <a:latin typeface="Arial"/>
                <a:ea typeface="Arial"/>
                <a:cs typeface="Arial"/>
                <a:sym typeface="Arial"/>
              </a:rPr>
              <a:t>(and their </a:t>
            </a:r>
            <a:r>
              <a:rPr lang="en-US" sz="2200" b="1" i="1" u="none" strike="noStrike" cap="none">
                <a:solidFill>
                  <a:schemeClr val="dk1"/>
                </a:solidFill>
                <a:latin typeface="Arial"/>
                <a:ea typeface="Arial"/>
                <a:cs typeface="Arial"/>
                <a:sym typeface="Arial"/>
              </a:rPr>
              <a:t>data types</a:t>
            </a:r>
            <a:r>
              <a:rPr lang="en-US" sz="2200" b="0" i="0" u="none" strike="noStrike" cap="none">
                <a:solidFill>
                  <a:schemeClr val="dk1"/>
                </a:solidFill>
                <a:latin typeface="Arial"/>
                <a:ea typeface="Arial"/>
                <a:cs typeface="Arial"/>
                <a:sym typeface="Arial"/>
              </a:rPr>
              <a:t>) as well as groups of elements (e.g. </a:t>
            </a:r>
            <a:r>
              <a:rPr lang="en-US" sz="2200" b="1" i="1" u="none" strike="noStrike" cap="none">
                <a:solidFill>
                  <a:schemeClr val="dk1"/>
                </a:solidFill>
                <a:latin typeface="Arial"/>
                <a:ea typeface="Arial"/>
                <a:cs typeface="Arial"/>
                <a:sym typeface="Arial"/>
              </a:rPr>
              <a:t>entity, record, table</a:t>
            </a:r>
            <a:r>
              <a:rPr lang="en-US" sz="2200" b="0" i="0" u="none" strike="noStrike" cap="none">
                <a:solidFill>
                  <a:schemeClr val="dk1"/>
                </a:solidFill>
                <a:latin typeface="Arial"/>
                <a:ea typeface="Arial"/>
                <a:cs typeface="Arial"/>
                <a:sym typeface="Arial"/>
              </a:rPr>
              <a:t>), and </a:t>
            </a:r>
            <a:r>
              <a:rPr lang="en-US" sz="2200" b="1" i="1" u="none" strike="noStrike" cap="none">
                <a:solidFill>
                  <a:schemeClr val="dk1"/>
                </a:solidFill>
                <a:latin typeface="Arial"/>
                <a:ea typeface="Arial"/>
                <a:cs typeface="Arial"/>
                <a:sym typeface="Arial"/>
              </a:rPr>
              <a:t>relationships</a:t>
            </a:r>
            <a:r>
              <a:rPr lang="en-US" sz="2200" b="0" i="0" u="none" strike="noStrike" cap="none">
                <a:solidFill>
                  <a:schemeClr val="dk1"/>
                </a:solidFill>
                <a:latin typeface="Arial"/>
                <a:ea typeface="Arial"/>
                <a:cs typeface="Arial"/>
                <a:sym typeface="Arial"/>
              </a:rPr>
              <a:t> among such groups</a:t>
            </a:r>
            <a:endParaRPr sz="1210" b="0" i="0" u="none" strike="noStrike" cap="none">
              <a:solidFill>
                <a:schemeClr val="dk1"/>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Constraints specify some restrictions on valid data; these constraints must be enforced at all times</a:t>
            </a:r>
            <a:endParaRPr/>
          </a:p>
          <a:p>
            <a:pPr marL="0" marR="0" lvl="0" indent="0" algn="l" rtl="0">
              <a:spcBef>
                <a:spcPts val="480"/>
              </a:spcBef>
              <a:spcAft>
                <a:spcPts val="0"/>
              </a:spcAft>
              <a:buClr>
                <a:srgbClr val="333399"/>
              </a:buClr>
              <a:buSzPts val="2400"/>
              <a:buFont typeface="Arial"/>
              <a:buChar char="•"/>
            </a:pPr>
            <a:r>
              <a:rPr lang="en-US" sz="2400" b="1">
                <a:solidFill>
                  <a:srgbClr val="333399"/>
                </a:solidFill>
                <a:latin typeface="Arial"/>
                <a:ea typeface="Arial"/>
                <a:cs typeface="Arial"/>
                <a:sym typeface="Arial"/>
              </a:rPr>
              <a:t>Data Model Operations:</a:t>
            </a:r>
            <a:endParaRPr/>
          </a:p>
          <a:p>
            <a:pPr marL="800100" marR="0" lvl="1" indent="-342900" algn="l" rtl="0">
              <a:spcBef>
                <a:spcPts val="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These operations are used for specifying database retrievals and updates by referring to the constructs of the data model.</a:t>
            </a:r>
            <a:endParaRPr/>
          </a:p>
          <a:p>
            <a:pPr marL="457200" marR="0" lvl="1"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2200" b="0" i="0" u="none" strike="noStrike" cap="none">
                <a:solidFill>
                  <a:schemeClr val="dk1"/>
                </a:solidFill>
                <a:latin typeface="Arial"/>
                <a:ea typeface="Arial"/>
                <a:cs typeface="Arial"/>
                <a:sym typeface="Arial"/>
              </a:rPr>
              <a:t>Operations on the data model may include </a:t>
            </a:r>
            <a:r>
              <a:rPr lang="en-US" sz="2200" b="1" i="0" u="none" strike="noStrike" cap="none">
                <a:solidFill>
                  <a:schemeClr val="dk1"/>
                </a:solidFill>
                <a:latin typeface="Arial"/>
                <a:ea typeface="Arial"/>
                <a:cs typeface="Arial"/>
                <a:sym typeface="Arial"/>
              </a:rPr>
              <a:t>basic model </a:t>
            </a:r>
            <a:r>
              <a:rPr lang="en-US" sz="2200" b="0" i="0" u="none" strike="noStrike" cap="none">
                <a:solidFill>
                  <a:schemeClr val="dk1"/>
                </a:solidFill>
                <a:latin typeface="Arial"/>
                <a:ea typeface="Arial"/>
                <a:cs typeface="Arial"/>
                <a:sym typeface="Arial"/>
              </a:rPr>
              <a:t>operations (e.g. generic insert, delete, update) and </a:t>
            </a:r>
            <a:r>
              <a:rPr lang="en-US" sz="2200" b="1" i="0" u="none" strike="noStrike" cap="none">
                <a:solidFill>
                  <a:schemeClr val="dk1"/>
                </a:solidFill>
                <a:latin typeface="Arial"/>
                <a:ea typeface="Arial"/>
                <a:cs typeface="Arial"/>
                <a:sym typeface="Arial"/>
              </a:rPr>
              <a:t>user-defined</a:t>
            </a:r>
            <a:r>
              <a:rPr lang="en-US" sz="2200" b="0" i="0" u="none" strike="noStrike" cap="none">
                <a:solidFill>
                  <a:schemeClr val="dk1"/>
                </a:solidFill>
                <a:latin typeface="Arial"/>
                <a:ea typeface="Arial"/>
                <a:cs typeface="Arial"/>
                <a:sym typeface="Arial"/>
              </a:rPr>
              <a:t> operations (e.g. compute_student_gpa, update_inventory)</a:t>
            </a:r>
            <a:endParaRPr/>
          </a:p>
          <a:p>
            <a:pPr marL="742950" marR="0" lvl="1" indent="-146050" algn="l" rtl="0">
              <a:spcBef>
                <a:spcPts val="44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457200" marR="0" lvl="1" indent="0" algn="l" rtl="0">
              <a:spcBef>
                <a:spcPts val="440"/>
              </a:spcBef>
              <a:spcAft>
                <a:spcPts val="0"/>
              </a:spcAft>
              <a:buNone/>
            </a:pPr>
            <a:endParaRPr sz="1210" b="0" i="0" u="none" strike="noStrike" cap="none">
              <a:solidFill>
                <a:schemeClr val="dk1"/>
              </a:solidFill>
              <a:latin typeface="Noto Sans Symbols"/>
              <a:ea typeface="Noto Sans Symbols"/>
              <a:cs typeface="Noto Sans Symbols"/>
              <a:sym typeface="Noto Sans Symbol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6"/>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Model Categories</a:t>
            </a:r>
            <a:endParaRPr/>
          </a:p>
        </p:txBody>
      </p:sp>
      <p:sp>
        <p:nvSpPr>
          <p:cNvPr id="326" name="Google Shape;32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27" name="Google Shape;32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28" name="Google Shape;328;p26"/>
          <p:cNvSpPr txBox="1"/>
          <p:nvPr/>
        </p:nvSpPr>
        <p:spPr>
          <a:xfrm>
            <a:off x="1037690" y="1455426"/>
            <a:ext cx="9935110" cy="4462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70C0"/>
                </a:solidFill>
                <a:latin typeface="Times"/>
                <a:ea typeface="Times"/>
                <a:cs typeface="Times"/>
                <a:sym typeface="Times"/>
              </a:rPr>
              <a:t>Conceptual (high-level, semantic) data models:</a:t>
            </a:r>
            <a:endParaRPr sz="1600" b="1" dirty="0">
              <a:solidFill>
                <a:srgbClr val="0070C0"/>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Provide concepts that are close to the way many users perceive data. </a:t>
            </a:r>
            <a:endParaRPr sz="1400" b="0" i="0" u="none" strike="noStrike" cap="none" dirty="0">
              <a:solidFill>
                <a:schemeClr val="dk1"/>
              </a:solidFill>
              <a:latin typeface="Times"/>
              <a:ea typeface="Times"/>
              <a:cs typeface="Times"/>
              <a:sym typeface="Times"/>
            </a:endParaRPr>
          </a:p>
          <a:p>
            <a:pPr marL="914400" marR="0" lvl="2"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(Also called </a:t>
            </a:r>
            <a:r>
              <a:rPr lang="en-US" sz="2400" b="1" i="1" u="none" strike="noStrike" cap="none" dirty="0">
                <a:solidFill>
                  <a:schemeClr val="dk1"/>
                </a:solidFill>
                <a:latin typeface="Times"/>
                <a:ea typeface="Times"/>
                <a:cs typeface="Times"/>
                <a:sym typeface="Times"/>
              </a:rPr>
              <a:t>entity-based</a:t>
            </a:r>
            <a:r>
              <a:rPr lang="en-US" sz="2400" b="0" i="1" u="none" strike="noStrike" cap="none" dirty="0">
                <a:solidFill>
                  <a:schemeClr val="dk1"/>
                </a:solidFill>
                <a:latin typeface="Times"/>
                <a:ea typeface="Times"/>
                <a:cs typeface="Times"/>
                <a:sym typeface="Times"/>
              </a:rPr>
              <a:t> </a:t>
            </a:r>
            <a:r>
              <a:rPr lang="en-US" sz="2400" b="0" i="0" u="none" strike="noStrike" cap="none" dirty="0">
                <a:solidFill>
                  <a:schemeClr val="dk1"/>
                </a:solidFill>
                <a:latin typeface="Times"/>
                <a:ea typeface="Times"/>
                <a:cs typeface="Times"/>
                <a:sym typeface="Times"/>
              </a:rPr>
              <a:t>or</a:t>
            </a:r>
            <a:r>
              <a:rPr lang="en-US" sz="2400" b="0" i="1" u="none" strike="noStrike" cap="none" dirty="0">
                <a:solidFill>
                  <a:schemeClr val="dk1"/>
                </a:solidFill>
                <a:latin typeface="Times"/>
                <a:ea typeface="Times"/>
                <a:cs typeface="Times"/>
                <a:sym typeface="Times"/>
              </a:rPr>
              <a:t> </a:t>
            </a:r>
            <a:r>
              <a:rPr lang="en-US" sz="2400" b="1" i="1" u="none" strike="noStrike" cap="none" dirty="0">
                <a:solidFill>
                  <a:schemeClr val="dk1"/>
                </a:solidFill>
                <a:latin typeface="Times"/>
                <a:ea typeface="Times"/>
                <a:cs typeface="Times"/>
                <a:sym typeface="Times"/>
              </a:rPr>
              <a:t>object-based</a:t>
            </a:r>
            <a:r>
              <a:rPr lang="en-US" sz="2400" b="0" i="0" u="none" strike="noStrike" cap="none" dirty="0">
                <a:solidFill>
                  <a:schemeClr val="dk1"/>
                </a:solidFill>
                <a:latin typeface="Times"/>
                <a:ea typeface="Times"/>
                <a:cs typeface="Times"/>
                <a:sym typeface="Times"/>
              </a:rPr>
              <a:t> data models.)</a:t>
            </a:r>
            <a:endParaRPr sz="1050" b="0" i="0" u="none" strike="noStrike" cap="none" dirty="0">
              <a:solidFill>
                <a:schemeClr val="dk1"/>
              </a:solidFill>
              <a:latin typeface="Times"/>
              <a:ea typeface="Times"/>
              <a:cs typeface="Times"/>
              <a:sym typeface="Times"/>
            </a:endParaRPr>
          </a:p>
          <a:p>
            <a:pPr marL="0" marR="0" lvl="0" indent="0" algn="l" rtl="0">
              <a:spcBef>
                <a:spcPts val="1200"/>
              </a:spcBef>
              <a:spcAft>
                <a:spcPts val="0"/>
              </a:spcAft>
              <a:buNone/>
            </a:pPr>
            <a:r>
              <a:rPr lang="en-US" sz="2400" b="1" dirty="0">
                <a:solidFill>
                  <a:srgbClr val="0070C0"/>
                </a:solidFill>
                <a:latin typeface="Times"/>
                <a:ea typeface="Times"/>
                <a:cs typeface="Times"/>
                <a:sym typeface="Times"/>
              </a:rPr>
              <a:t>Physical (low-level, internal) data models:</a:t>
            </a:r>
            <a:endParaRPr sz="1600" b="1" dirty="0">
              <a:solidFill>
                <a:srgbClr val="0070C0"/>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Provide concepts that describe details of </a:t>
            </a:r>
            <a:r>
              <a:rPr lang="en-US" sz="2400" b="1" i="0" u="none" strike="noStrike" cap="none" dirty="0">
                <a:solidFill>
                  <a:schemeClr val="dk1"/>
                </a:solidFill>
                <a:latin typeface="Times"/>
                <a:ea typeface="Times"/>
                <a:cs typeface="Times"/>
                <a:sym typeface="Times"/>
              </a:rPr>
              <a:t>how data is stored in the computer. </a:t>
            </a:r>
            <a:r>
              <a:rPr lang="en-US" sz="2400" b="0" i="0" u="none" strike="noStrike" cap="none" dirty="0">
                <a:solidFill>
                  <a:schemeClr val="dk1"/>
                </a:solidFill>
                <a:latin typeface="Times"/>
                <a:ea typeface="Times"/>
                <a:cs typeface="Times"/>
                <a:sym typeface="Times"/>
              </a:rPr>
              <a:t>These are usually specified in an ad-hoc manner through DBMS design and administration manuals</a:t>
            </a:r>
            <a:endParaRPr sz="1400" b="0" i="0" u="none" strike="noStrike" cap="none" dirty="0">
              <a:solidFill>
                <a:schemeClr val="dk1"/>
              </a:solidFill>
              <a:latin typeface="Times"/>
              <a:ea typeface="Times"/>
              <a:cs typeface="Times"/>
              <a:sym typeface="Times"/>
            </a:endParaRPr>
          </a:p>
          <a:p>
            <a:pPr marL="0" marR="0" lvl="0" indent="0" algn="l" rtl="0">
              <a:spcBef>
                <a:spcPts val="1200"/>
              </a:spcBef>
              <a:spcAft>
                <a:spcPts val="0"/>
              </a:spcAft>
              <a:buNone/>
            </a:pPr>
            <a:r>
              <a:rPr lang="en-US" sz="2400" b="1" dirty="0">
                <a:solidFill>
                  <a:srgbClr val="0070C0"/>
                </a:solidFill>
                <a:latin typeface="Times"/>
                <a:ea typeface="Times"/>
                <a:cs typeface="Times"/>
                <a:sym typeface="Times"/>
              </a:rPr>
              <a:t>Implementation (representational) data models:</a:t>
            </a:r>
            <a:endParaRPr sz="1600" b="1" dirty="0">
              <a:solidFill>
                <a:srgbClr val="0070C0"/>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Provide concepts that fall between the above two, </a:t>
            </a:r>
            <a:r>
              <a:rPr lang="en-US" sz="2400" b="1" i="0" u="none" strike="noStrike" cap="none" dirty="0">
                <a:solidFill>
                  <a:schemeClr val="dk1"/>
                </a:solidFill>
                <a:latin typeface="Times"/>
                <a:ea typeface="Times"/>
                <a:cs typeface="Times"/>
                <a:sym typeface="Times"/>
              </a:rPr>
              <a:t>used by many commercial DBMS implementations</a:t>
            </a:r>
            <a:r>
              <a:rPr lang="en-US" sz="2400" b="0" i="0" u="none" strike="noStrike" cap="none" dirty="0">
                <a:solidFill>
                  <a:schemeClr val="dk1"/>
                </a:solidFill>
                <a:latin typeface="Times"/>
                <a:ea typeface="Times"/>
                <a:cs typeface="Times"/>
                <a:sym typeface="Times"/>
              </a:rPr>
              <a:t> (e.g. relational data models used in many commercial systems).</a:t>
            </a:r>
            <a:endParaRPr sz="1400" b="0" i="0" u="none" strike="noStrike" cap="none" dirty="0">
              <a:solidFill>
                <a:schemeClr val="dk1"/>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35" name="Google Shape;33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36" name="Google Shape;33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37" name="Google Shape;337;p27"/>
          <p:cNvSpPr txBox="1"/>
          <p:nvPr/>
        </p:nvSpPr>
        <p:spPr>
          <a:xfrm>
            <a:off x="1037690" y="1455426"/>
            <a:ext cx="9935110"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Times"/>
                <a:ea typeface="Times"/>
                <a:cs typeface="Times"/>
                <a:sym typeface="Times"/>
              </a:rPr>
              <a:t>Database Schema:</a:t>
            </a:r>
            <a:endParaRPr sz="1600" b="1">
              <a:solidFill>
                <a:srgbClr val="0070C0"/>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The </a:t>
            </a:r>
            <a:r>
              <a:rPr lang="en-US" sz="2400" b="1" i="1" u="none" strike="noStrike" cap="none">
                <a:solidFill>
                  <a:schemeClr val="dk1"/>
                </a:solidFill>
                <a:latin typeface="Times"/>
                <a:ea typeface="Times"/>
                <a:cs typeface="Times"/>
                <a:sym typeface="Times"/>
              </a:rPr>
              <a:t>description</a:t>
            </a:r>
            <a:r>
              <a:rPr lang="en-US" sz="2400" b="0" i="0" u="none" strike="noStrike" cap="none">
                <a:solidFill>
                  <a:schemeClr val="dk1"/>
                </a:solidFill>
                <a:latin typeface="Times"/>
                <a:ea typeface="Times"/>
                <a:cs typeface="Times"/>
                <a:sym typeface="Times"/>
              </a:rPr>
              <a:t> of a database.</a:t>
            </a:r>
            <a:endParaRPr sz="1400" b="0" i="0" u="none" strike="noStrike" cap="none">
              <a:solidFill>
                <a:schemeClr val="dk1"/>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Includes descriptions of the database structure, data types, and the constraints on the database.</a:t>
            </a:r>
            <a:endParaRPr sz="1400" b="0" i="0" u="none" strike="noStrike" cap="none">
              <a:solidFill>
                <a:schemeClr val="dk1"/>
              </a:solidFill>
              <a:latin typeface="Times"/>
              <a:ea typeface="Times"/>
              <a:cs typeface="Times"/>
              <a:sym typeface="Times"/>
            </a:endParaRPr>
          </a:p>
          <a:p>
            <a:pPr marL="0" marR="0" lvl="0" indent="0" algn="l" rtl="0">
              <a:spcBef>
                <a:spcPts val="0"/>
              </a:spcBef>
              <a:spcAft>
                <a:spcPts val="0"/>
              </a:spcAft>
              <a:buNone/>
            </a:pPr>
            <a:r>
              <a:rPr lang="en-US" sz="2400" b="1">
                <a:solidFill>
                  <a:srgbClr val="0070C0"/>
                </a:solidFill>
                <a:latin typeface="Times"/>
                <a:ea typeface="Times"/>
                <a:cs typeface="Times"/>
                <a:sym typeface="Times"/>
              </a:rPr>
              <a:t>Schema Diagram:</a:t>
            </a:r>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An </a:t>
            </a:r>
            <a:r>
              <a:rPr lang="en-US" sz="2400" b="1" i="1" u="none" strike="noStrike" cap="none">
                <a:solidFill>
                  <a:schemeClr val="dk1"/>
                </a:solidFill>
                <a:latin typeface="Times"/>
                <a:ea typeface="Times"/>
                <a:cs typeface="Times"/>
                <a:sym typeface="Times"/>
              </a:rPr>
              <a:t>illustrative</a:t>
            </a:r>
            <a:r>
              <a:rPr lang="en-US" sz="2400" b="0" i="0" u="none" strike="noStrike" cap="none">
                <a:solidFill>
                  <a:schemeClr val="dk1"/>
                </a:solidFill>
                <a:latin typeface="Times"/>
                <a:ea typeface="Times"/>
                <a:cs typeface="Times"/>
                <a:sym typeface="Times"/>
              </a:rPr>
              <a:t> display of (most aspects of) a database schema.</a:t>
            </a:r>
            <a:endParaRPr sz="1400" b="0" i="0" u="none" strike="noStrike" cap="none">
              <a:solidFill>
                <a:schemeClr val="dk1"/>
              </a:solidFill>
              <a:latin typeface="Times"/>
              <a:ea typeface="Times"/>
              <a:cs typeface="Times"/>
              <a:sym typeface="Times"/>
            </a:endParaRPr>
          </a:p>
          <a:p>
            <a:pPr marL="0" marR="0" lvl="0" indent="0" algn="l" rtl="0">
              <a:spcBef>
                <a:spcPts val="0"/>
              </a:spcBef>
              <a:spcAft>
                <a:spcPts val="0"/>
              </a:spcAft>
              <a:buNone/>
            </a:pPr>
            <a:r>
              <a:rPr lang="en-US" sz="2400" b="1">
                <a:solidFill>
                  <a:srgbClr val="0070C0"/>
                </a:solidFill>
                <a:latin typeface="Times"/>
                <a:ea typeface="Times"/>
                <a:cs typeface="Times"/>
                <a:sym typeface="Times"/>
              </a:rPr>
              <a:t>Schema Construct:</a:t>
            </a:r>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A </a:t>
            </a:r>
            <a:r>
              <a:rPr lang="en-US" sz="2400" b="1" i="1" u="none" strike="noStrike" cap="none">
                <a:solidFill>
                  <a:schemeClr val="dk1"/>
                </a:solidFill>
                <a:latin typeface="Times"/>
                <a:ea typeface="Times"/>
                <a:cs typeface="Times"/>
                <a:sym typeface="Times"/>
              </a:rPr>
              <a:t>component</a:t>
            </a:r>
            <a:r>
              <a:rPr lang="en-US" sz="2400" b="0" i="0" u="none" strike="noStrike" cap="none">
                <a:solidFill>
                  <a:schemeClr val="dk1"/>
                </a:solidFill>
                <a:latin typeface="Times"/>
                <a:ea typeface="Times"/>
                <a:cs typeface="Times"/>
                <a:sym typeface="Times"/>
              </a:rPr>
              <a:t> of the schema or an object within the schema, e.g., STUDENT, COURSE.</a:t>
            </a:r>
            <a:endParaRPr sz="1400" b="0" i="0" u="none" strike="noStrike" cap="none">
              <a:solidFill>
                <a:schemeClr val="dk1"/>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8"/>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44" name="Google Shape;34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45" name="Google Shape;34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46" name="Google Shape;346;p28"/>
          <p:cNvSpPr txBox="1"/>
          <p:nvPr/>
        </p:nvSpPr>
        <p:spPr>
          <a:xfrm>
            <a:off x="1037690" y="1455426"/>
            <a:ext cx="993511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Times"/>
                <a:ea typeface="Times"/>
                <a:cs typeface="Times"/>
                <a:sym typeface="Times"/>
              </a:rPr>
              <a:t>Database State / database instance (or occurrence or snapshot):</a:t>
            </a:r>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The actual data stored in a database at a </a:t>
            </a:r>
            <a:r>
              <a:rPr lang="en-US" sz="2400" b="1" i="1" u="none" strike="noStrike" cap="none">
                <a:solidFill>
                  <a:schemeClr val="dk1"/>
                </a:solidFill>
                <a:latin typeface="Times"/>
                <a:ea typeface="Times"/>
                <a:cs typeface="Times"/>
                <a:sym typeface="Times"/>
              </a:rPr>
              <a:t>particular moment in time</a:t>
            </a:r>
            <a:r>
              <a:rPr lang="en-US" sz="2400" b="0" i="0" u="none" strike="noStrike" cap="none">
                <a:solidFill>
                  <a:schemeClr val="dk1"/>
                </a:solidFill>
                <a:latin typeface="Times"/>
                <a:ea typeface="Times"/>
                <a:cs typeface="Times"/>
                <a:sym typeface="Times"/>
              </a:rPr>
              <a:t>. This includes the collection of all the data in the database.</a:t>
            </a:r>
            <a:endParaRPr/>
          </a:p>
          <a:p>
            <a:pPr marL="914400" marR="0" lvl="2" indent="0" algn="l" rtl="0">
              <a:spcBef>
                <a:spcPts val="0"/>
              </a:spcBef>
              <a:spcAft>
                <a:spcPts val="0"/>
              </a:spcAft>
              <a:buNone/>
            </a:pPr>
            <a:endParaRPr sz="2400" b="0" i="0" u="none" strike="noStrike" cap="none">
              <a:solidFill>
                <a:schemeClr val="dk1"/>
              </a:solidFill>
              <a:latin typeface="Times"/>
              <a:ea typeface="Times"/>
              <a:cs typeface="Times"/>
              <a:sym typeface="Times"/>
            </a:endParaRPr>
          </a:p>
          <a:p>
            <a:pPr marL="914400" marR="0" lvl="2" indent="0" algn="l" rtl="0">
              <a:spcBef>
                <a:spcPts val="0"/>
              </a:spcBef>
              <a:spcAft>
                <a:spcPts val="0"/>
              </a:spcAft>
              <a:buNone/>
            </a:pPr>
            <a:r>
              <a:rPr lang="en-US" sz="2400" b="0" i="0" u="none" strike="noStrike" cap="none">
                <a:solidFill>
                  <a:schemeClr val="dk1"/>
                </a:solidFill>
                <a:latin typeface="Times"/>
                <a:ea typeface="Times"/>
                <a:cs typeface="Times"/>
                <a:sym typeface="Times"/>
              </a:rPr>
              <a:t>The term </a:t>
            </a:r>
            <a:r>
              <a:rPr lang="en-US" sz="2400" b="0" i="1" u="none" strike="noStrike" cap="none">
                <a:solidFill>
                  <a:schemeClr val="dk1"/>
                </a:solidFill>
                <a:latin typeface="Times"/>
                <a:ea typeface="Times"/>
                <a:cs typeface="Times"/>
                <a:sym typeface="Times"/>
              </a:rPr>
              <a:t>instance </a:t>
            </a:r>
            <a:r>
              <a:rPr lang="en-US" sz="2400" b="0" i="0" u="none" strike="noStrike" cap="none">
                <a:solidFill>
                  <a:schemeClr val="dk1"/>
                </a:solidFill>
                <a:latin typeface="Times"/>
                <a:ea typeface="Times"/>
                <a:cs typeface="Times"/>
                <a:sym typeface="Times"/>
              </a:rPr>
              <a:t> is also applied to individual database components, e.g. </a:t>
            </a:r>
            <a:r>
              <a:rPr lang="en-US" sz="2400" b="0" i="1" u="none" strike="noStrike" cap="none">
                <a:solidFill>
                  <a:schemeClr val="dk1"/>
                </a:solidFill>
                <a:latin typeface="Times"/>
                <a:ea typeface="Times"/>
                <a:cs typeface="Times"/>
                <a:sym typeface="Times"/>
              </a:rPr>
              <a:t>record instance, table instance, entity instance</a:t>
            </a:r>
            <a:endParaRPr sz="2400" b="0" i="0" u="none" strike="noStrike" cap="none">
              <a:solidFill>
                <a:schemeClr val="dk1"/>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53" name="Google Shape;35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54" name="Google Shape;35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55" name="Google Shape;355;p29"/>
          <p:cNvSpPr txBox="1"/>
          <p:nvPr/>
        </p:nvSpPr>
        <p:spPr>
          <a:xfrm>
            <a:off x="1037690" y="1450737"/>
            <a:ext cx="9935110" cy="4955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rgbClr val="0070C0"/>
                </a:solidFill>
                <a:latin typeface="Times"/>
                <a:ea typeface="Times"/>
                <a:cs typeface="Times"/>
                <a:sym typeface="Times"/>
              </a:rPr>
              <a:t>Database State / database instance (or occurrence or snapshot):</a:t>
            </a:r>
            <a:endParaRPr dirty="0"/>
          </a:p>
          <a:p>
            <a:pPr marL="0" marR="0" lvl="0" indent="0" algn="l" rtl="0">
              <a:spcBef>
                <a:spcPts val="0"/>
              </a:spcBef>
              <a:spcAft>
                <a:spcPts val="0"/>
              </a:spcAft>
              <a:buNone/>
            </a:pPr>
            <a:r>
              <a:rPr lang="en-US" sz="2400" b="1" dirty="0">
                <a:solidFill>
                  <a:schemeClr val="dk1"/>
                </a:solidFill>
                <a:latin typeface="Times"/>
                <a:ea typeface="Times"/>
                <a:cs typeface="Times"/>
                <a:sym typeface="Times"/>
              </a:rPr>
              <a:t>Database State: </a:t>
            </a:r>
            <a:endParaRPr b="1" dirty="0"/>
          </a:p>
          <a:p>
            <a:pPr marL="457200" marR="0" lvl="1"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Refers to the content of a database at a moment in time.</a:t>
            </a:r>
            <a:endParaRPr dirty="0"/>
          </a:p>
          <a:p>
            <a:pPr marL="0" marR="0" lvl="0" indent="0" algn="l" rtl="0">
              <a:spcBef>
                <a:spcPts val="0"/>
              </a:spcBef>
              <a:spcAft>
                <a:spcPts val="0"/>
              </a:spcAft>
              <a:buNone/>
            </a:pPr>
            <a:r>
              <a:rPr lang="en-US" sz="2400" b="1" dirty="0">
                <a:solidFill>
                  <a:schemeClr val="dk1"/>
                </a:solidFill>
                <a:latin typeface="Times"/>
                <a:ea typeface="Times"/>
                <a:cs typeface="Times"/>
                <a:sym typeface="Times"/>
              </a:rPr>
              <a:t>Initial Database State:</a:t>
            </a:r>
            <a:endParaRPr b="1" dirty="0"/>
          </a:p>
          <a:p>
            <a:pPr marL="457200" marR="0" lvl="1"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Refers to the database state when it is initially loaded into the system.</a:t>
            </a:r>
            <a:endParaRPr dirty="0"/>
          </a:p>
          <a:p>
            <a:pPr marL="0" marR="0" lvl="0" indent="0" algn="l" rtl="0">
              <a:spcBef>
                <a:spcPts val="0"/>
              </a:spcBef>
              <a:spcAft>
                <a:spcPts val="0"/>
              </a:spcAft>
              <a:buNone/>
            </a:pPr>
            <a:r>
              <a:rPr lang="en-US" sz="2400" b="1" dirty="0">
                <a:solidFill>
                  <a:schemeClr val="dk1"/>
                </a:solidFill>
                <a:latin typeface="Times"/>
                <a:ea typeface="Times"/>
                <a:cs typeface="Times"/>
                <a:sym typeface="Times"/>
              </a:rPr>
              <a:t>Valid State:</a:t>
            </a:r>
            <a:endParaRPr b="1" dirty="0"/>
          </a:p>
          <a:p>
            <a:pPr marL="457200" marR="0" lvl="1"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A state that satisfies the structure and constraints of the database.</a:t>
            </a:r>
            <a:endParaRPr dirty="0"/>
          </a:p>
          <a:p>
            <a:pPr marL="0" marR="0" lvl="0" indent="0" algn="l" rtl="0">
              <a:spcBef>
                <a:spcPts val="0"/>
              </a:spcBef>
              <a:spcAft>
                <a:spcPts val="0"/>
              </a:spcAft>
              <a:buNone/>
            </a:pPr>
            <a:r>
              <a:rPr lang="en-US" sz="2400" b="1" dirty="0">
                <a:solidFill>
                  <a:schemeClr val="dk1"/>
                </a:solidFill>
                <a:latin typeface="Times"/>
                <a:ea typeface="Times"/>
                <a:cs typeface="Times"/>
                <a:sym typeface="Times"/>
              </a:rPr>
              <a:t>Distinction</a:t>
            </a:r>
            <a:endParaRPr b="1" dirty="0"/>
          </a:p>
          <a:p>
            <a:pPr marL="457200" marR="0" lvl="1"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The </a:t>
            </a:r>
            <a:r>
              <a:rPr lang="en-US" sz="2400" b="1" i="1" u="none" strike="noStrike" cap="none" dirty="0">
                <a:solidFill>
                  <a:schemeClr val="dk1"/>
                </a:solidFill>
                <a:latin typeface="Times"/>
                <a:ea typeface="Times"/>
                <a:cs typeface="Times"/>
                <a:sym typeface="Times"/>
              </a:rPr>
              <a:t>database schema</a:t>
            </a:r>
            <a:r>
              <a:rPr lang="en-US" sz="2400" b="0" i="0" u="none" strike="noStrike" cap="none" dirty="0">
                <a:solidFill>
                  <a:schemeClr val="dk1"/>
                </a:solidFill>
                <a:latin typeface="Times"/>
                <a:ea typeface="Times"/>
                <a:cs typeface="Times"/>
                <a:sym typeface="Times"/>
              </a:rPr>
              <a:t> changes very infrequently. </a:t>
            </a:r>
            <a:endParaRPr dirty="0"/>
          </a:p>
          <a:p>
            <a:pPr marL="457200" marR="0" lvl="1"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The </a:t>
            </a:r>
            <a:r>
              <a:rPr lang="en-US" sz="2400" b="1" i="1" u="none" strike="noStrike" cap="none" dirty="0">
                <a:solidFill>
                  <a:schemeClr val="dk1"/>
                </a:solidFill>
                <a:latin typeface="Times"/>
                <a:ea typeface="Times"/>
                <a:cs typeface="Times"/>
                <a:sym typeface="Times"/>
              </a:rPr>
              <a:t>database state</a:t>
            </a:r>
            <a:r>
              <a:rPr lang="en-US" sz="2400" b="0" i="0" u="none" strike="noStrike" cap="none" dirty="0">
                <a:solidFill>
                  <a:schemeClr val="dk1"/>
                </a:solidFill>
                <a:latin typeface="Times"/>
                <a:ea typeface="Times"/>
                <a:cs typeface="Times"/>
                <a:sym typeface="Times"/>
              </a:rPr>
              <a:t> changes every time the database is updated. </a:t>
            </a:r>
            <a:endParaRPr dirty="0"/>
          </a:p>
          <a:p>
            <a:pPr marL="0" marR="0" lvl="0" indent="0" algn="l" rtl="0">
              <a:spcBef>
                <a:spcPts val="0"/>
              </a:spcBef>
              <a:spcAft>
                <a:spcPts val="0"/>
              </a:spcAft>
              <a:buNone/>
            </a:pPr>
            <a:r>
              <a:rPr lang="en-US" sz="2400" dirty="0">
                <a:solidFill>
                  <a:schemeClr val="dk1"/>
                </a:solidFill>
                <a:latin typeface="Times"/>
                <a:ea typeface="Times"/>
                <a:cs typeface="Times"/>
                <a:sym typeface="Times"/>
              </a:rPr>
              <a:t/>
            </a:r>
            <a:br>
              <a:rPr lang="en-US" sz="2400" dirty="0">
                <a:solidFill>
                  <a:schemeClr val="dk1"/>
                </a:solidFill>
                <a:latin typeface="Times"/>
                <a:ea typeface="Times"/>
                <a:cs typeface="Times"/>
                <a:sym typeface="Times"/>
              </a:rPr>
            </a:br>
            <a:r>
              <a:rPr lang="en-US" sz="2400" b="1" dirty="0">
                <a:solidFill>
                  <a:schemeClr val="dk1"/>
                </a:solidFill>
                <a:latin typeface="Times"/>
                <a:ea typeface="Times"/>
                <a:cs typeface="Times"/>
                <a:sym typeface="Times"/>
              </a:rPr>
              <a:t>Schema</a:t>
            </a:r>
            <a:r>
              <a:rPr lang="en-US" sz="2400" dirty="0">
                <a:solidFill>
                  <a:schemeClr val="dk1"/>
                </a:solidFill>
                <a:latin typeface="Times"/>
                <a:ea typeface="Times"/>
                <a:cs typeface="Times"/>
                <a:sym typeface="Times"/>
              </a:rPr>
              <a:t> is also called </a:t>
            </a:r>
            <a:r>
              <a:rPr lang="en-US" sz="2400" b="1" dirty="0">
                <a:solidFill>
                  <a:schemeClr val="dk1"/>
                </a:solidFill>
                <a:latin typeface="Times"/>
                <a:ea typeface="Times"/>
                <a:cs typeface="Times"/>
                <a:sym typeface="Times"/>
              </a:rPr>
              <a:t>intension</a:t>
            </a:r>
            <a:r>
              <a:rPr lang="en-US" sz="2400" dirty="0">
                <a:solidFill>
                  <a:schemeClr val="dk1"/>
                </a:solidFill>
                <a:latin typeface="Times"/>
                <a:ea typeface="Times"/>
                <a:cs typeface="Times"/>
                <a:sym typeface="Times"/>
              </a:rPr>
              <a:t>.</a:t>
            </a:r>
            <a:endParaRPr sz="2400" b="1" dirty="0">
              <a:solidFill>
                <a:schemeClr val="dk1"/>
              </a:solidFill>
              <a:latin typeface="Times"/>
              <a:ea typeface="Times"/>
              <a:cs typeface="Times"/>
              <a:sym typeface="Times"/>
            </a:endParaRPr>
          </a:p>
          <a:p>
            <a:pPr marL="0" marR="0" lvl="0" indent="0" algn="l" rtl="0">
              <a:spcBef>
                <a:spcPts val="0"/>
              </a:spcBef>
              <a:spcAft>
                <a:spcPts val="0"/>
              </a:spcAft>
              <a:buNone/>
            </a:pPr>
            <a:r>
              <a:rPr lang="en-US" sz="2400" b="1" dirty="0">
                <a:solidFill>
                  <a:schemeClr val="dk1"/>
                </a:solidFill>
                <a:latin typeface="Times"/>
                <a:ea typeface="Times"/>
                <a:cs typeface="Times"/>
                <a:sym typeface="Times"/>
              </a:rPr>
              <a:t>State</a:t>
            </a:r>
            <a:r>
              <a:rPr lang="en-US" sz="2400" dirty="0">
                <a:solidFill>
                  <a:schemeClr val="dk1"/>
                </a:solidFill>
                <a:latin typeface="Times"/>
                <a:ea typeface="Times"/>
                <a:cs typeface="Times"/>
                <a:sym typeface="Times"/>
              </a:rPr>
              <a:t> is also called </a:t>
            </a:r>
            <a:r>
              <a:rPr lang="en-US" sz="2400" b="1" dirty="0">
                <a:solidFill>
                  <a:schemeClr val="dk1"/>
                </a:solidFill>
                <a:latin typeface="Times"/>
                <a:ea typeface="Times"/>
                <a:cs typeface="Times"/>
                <a:sym typeface="Times"/>
              </a:rPr>
              <a:t>extension</a:t>
            </a:r>
            <a:r>
              <a:rPr lang="en-US" sz="2400" dirty="0">
                <a:solidFill>
                  <a:schemeClr val="dk1"/>
                </a:solidFill>
                <a:latin typeface="Times"/>
                <a:ea typeface="Times"/>
                <a:cs typeface="Times"/>
                <a:sym typeface="Times"/>
              </a:rPr>
              <a:t>.</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38200" y="365125"/>
            <a:ext cx="10515600" cy="7967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800"/>
              <a:buFont typeface="Calibri"/>
              <a:buNone/>
            </a:pPr>
            <a:r>
              <a:rPr lang="en-US" sz="4800" b="1">
                <a:solidFill>
                  <a:srgbClr val="0070C0"/>
                </a:solidFill>
                <a:latin typeface="Calibri"/>
                <a:ea typeface="Calibri"/>
                <a:cs typeface="Calibri"/>
                <a:sym typeface="Calibri"/>
              </a:rPr>
              <a:t>Introduction </a:t>
            </a:r>
            <a:endParaRPr/>
          </a:p>
        </p:txBody>
      </p:sp>
      <p:sp>
        <p:nvSpPr>
          <p:cNvPr id="103" name="Google Shape;10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04" name="Google Shape;10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5" name="Google Shape;105;p3"/>
          <p:cNvSpPr txBox="1">
            <a:spLocks noGrp="1"/>
          </p:cNvSpPr>
          <p:nvPr>
            <p:ph type="body" idx="1"/>
          </p:nvPr>
        </p:nvSpPr>
        <p:spPr>
          <a:xfrm>
            <a:off x="838200" y="1210166"/>
            <a:ext cx="10515600" cy="514618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What is data, database, DBMS:</a:t>
            </a:r>
            <a:endParaRPr/>
          </a:p>
          <a:p>
            <a:pPr marL="228600" lvl="0" indent="-228600" algn="l" rtl="0">
              <a:lnSpc>
                <a:spcPct val="90000"/>
              </a:lnSpc>
              <a:spcBef>
                <a:spcPts val="1000"/>
              </a:spcBef>
              <a:spcAft>
                <a:spcPts val="0"/>
              </a:spcAft>
              <a:buClr>
                <a:schemeClr val="accent1"/>
              </a:buClr>
              <a:buSzPts val="2000"/>
              <a:buChar char="•"/>
            </a:pPr>
            <a:r>
              <a:rPr lang="en-US" sz="2000" b="1">
                <a:solidFill>
                  <a:schemeClr val="accent1"/>
                </a:solidFill>
              </a:rPr>
              <a:t>Data: </a:t>
            </a:r>
            <a:r>
              <a:rPr lang="en-US" sz="2000"/>
              <a:t>Known facts that can be recorded and have an implicit meaning; raw</a:t>
            </a:r>
            <a:endParaRPr/>
          </a:p>
          <a:p>
            <a:pPr marL="228600" lvl="0" indent="-228600" algn="l" rtl="0">
              <a:lnSpc>
                <a:spcPct val="90000"/>
              </a:lnSpc>
              <a:spcBef>
                <a:spcPts val="1000"/>
              </a:spcBef>
              <a:spcAft>
                <a:spcPts val="0"/>
              </a:spcAft>
              <a:buClr>
                <a:schemeClr val="accent1"/>
              </a:buClr>
              <a:buSzPts val="2000"/>
              <a:buChar char="•"/>
            </a:pPr>
            <a:r>
              <a:rPr lang="en-US" sz="2000" b="1">
                <a:solidFill>
                  <a:schemeClr val="accent1"/>
                </a:solidFill>
              </a:rPr>
              <a:t>Database: </a:t>
            </a:r>
            <a:r>
              <a:rPr lang="en-US" sz="2000"/>
              <a:t>a highly organized, interrelated, and structured set of data about a particular enterprise</a:t>
            </a:r>
            <a:endParaRPr/>
          </a:p>
          <a:p>
            <a:pPr marL="685800" lvl="1" indent="-365760" algn="l" rtl="0">
              <a:lnSpc>
                <a:spcPct val="90000"/>
              </a:lnSpc>
              <a:spcBef>
                <a:spcPts val="500"/>
              </a:spcBef>
              <a:spcAft>
                <a:spcPts val="0"/>
              </a:spcAft>
              <a:buClr>
                <a:schemeClr val="dk1"/>
              </a:buClr>
              <a:buSzPts val="1800"/>
              <a:buChar char="•"/>
            </a:pPr>
            <a:r>
              <a:rPr lang="en-US" sz="1800"/>
              <a:t>Controlled by a database management system (DBMS)</a:t>
            </a:r>
            <a:endParaRPr/>
          </a:p>
          <a:p>
            <a:pPr marL="228600" lvl="0" indent="-228600" algn="l" rtl="0">
              <a:lnSpc>
                <a:spcPct val="90000"/>
              </a:lnSpc>
              <a:spcBef>
                <a:spcPts val="1000"/>
              </a:spcBef>
              <a:spcAft>
                <a:spcPts val="0"/>
              </a:spcAft>
              <a:buClr>
                <a:schemeClr val="accent1"/>
              </a:buClr>
              <a:buSzPts val="2000"/>
              <a:buChar char="•"/>
            </a:pPr>
            <a:r>
              <a:rPr lang="en-US" sz="2000" b="1">
                <a:solidFill>
                  <a:schemeClr val="accent1"/>
                </a:solidFill>
              </a:rPr>
              <a:t>DBMS</a:t>
            </a:r>
            <a:endParaRPr/>
          </a:p>
          <a:p>
            <a:pPr marL="685800" lvl="1" indent="-228600" algn="l" rtl="0">
              <a:lnSpc>
                <a:spcPct val="90000"/>
              </a:lnSpc>
              <a:spcBef>
                <a:spcPts val="500"/>
              </a:spcBef>
              <a:spcAft>
                <a:spcPts val="0"/>
              </a:spcAft>
              <a:buClr>
                <a:schemeClr val="dk1"/>
              </a:buClr>
              <a:buSzPts val="2000"/>
              <a:buChar char="•"/>
            </a:pPr>
            <a:r>
              <a:rPr lang="en-US" sz="2000"/>
              <a:t>Set of programs to access the data </a:t>
            </a:r>
            <a:endParaRPr/>
          </a:p>
          <a:p>
            <a:pPr marL="685800" lvl="1" indent="-228600" algn="l" rtl="0">
              <a:lnSpc>
                <a:spcPct val="90000"/>
              </a:lnSpc>
              <a:spcBef>
                <a:spcPts val="500"/>
              </a:spcBef>
              <a:spcAft>
                <a:spcPts val="0"/>
              </a:spcAft>
              <a:buClr>
                <a:schemeClr val="dk1"/>
              </a:buClr>
              <a:buSzPts val="2000"/>
              <a:buChar char="•"/>
            </a:pPr>
            <a:r>
              <a:rPr lang="en-US" sz="2000"/>
              <a:t>An environment that is both </a:t>
            </a:r>
            <a:r>
              <a:rPr lang="en-US" sz="2000" i="1"/>
              <a:t>convenient</a:t>
            </a:r>
            <a:r>
              <a:rPr lang="en-US" sz="2000"/>
              <a:t> and </a:t>
            </a:r>
            <a:r>
              <a:rPr lang="en-US" sz="2000" i="1"/>
              <a:t>efficient</a:t>
            </a:r>
            <a:r>
              <a:rPr lang="en-US" sz="2000"/>
              <a:t> to use</a:t>
            </a:r>
            <a:endParaRPr/>
          </a:p>
          <a:p>
            <a:pPr marL="228600" lvl="0" indent="-228600" algn="l" rtl="0">
              <a:lnSpc>
                <a:spcPct val="90000"/>
              </a:lnSpc>
              <a:spcBef>
                <a:spcPts val="1000"/>
              </a:spcBef>
              <a:spcAft>
                <a:spcPts val="0"/>
              </a:spcAft>
              <a:buClr>
                <a:schemeClr val="accent1"/>
              </a:buClr>
              <a:buSzPts val="2000"/>
              <a:buChar char="•"/>
            </a:pPr>
            <a:r>
              <a:rPr lang="en-US" sz="2000" b="1">
                <a:solidFill>
                  <a:schemeClr val="accent1"/>
                </a:solidFill>
              </a:rPr>
              <a:t>Database systems : </a:t>
            </a:r>
            <a:r>
              <a:rPr lang="en-US" sz="2000"/>
              <a:t>used to manage collections of data that are</a:t>
            </a:r>
            <a:endParaRPr/>
          </a:p>
          <a:p>
            <a:pPr marL="685800" lvl="1" indent="-228600" algn="l" rtl="0">
              <a:lnSpc>
                <a:spcPct val="90000"/>
              </a:lnSpc>
              <a:spcBef>
                <a:spcPts val="500"/>
              </a:spcBef>
              <a:spcAft>
                <a:spcPts val="0"/>
              </a:spcAft>
              <a:buClr>
                <a:schemeClr val="dk1"/>
              </a:buClr>
              <a:buSzPts val="2000"/>
              <a:buChar char="•"/>
            </a:pPr>
            <a:r>
              <a:rPr lang="en-US" sz="2000"/>
              <a:t>Highly valuable</a:t>
            </a:r>
            <a:endParaRPr/>
          </a:p>
          <a:p>
            <a:pPr marL="685800" lvl="1" indent="-228600" algn="l" rtl="0">
              <a:lnSpc>
                <a:spcPct val="90000"/>
              </a:lnSpc>
              <a:spcBef>
                <a:spcPts val="500"/>
              </a:spcBef>
              <a:spcAft>
                <a:spcPts val="0"/>
              </a:spcAft>
              <a:buClr>
                <a:schemeClr val="dk1"/>
              </a:buClr>
              <a:buSzPts val="2000"/>
              <a:buChar char="•"/>
            </a:pPr>
            <a:r>
              <a:rPr lang="en-US" sz="2000"/>
              <a:t>Relatively large</a:t>
            </a:r>
            <a:endParaRPr/>
          </a:p>
          <a:p>
            <a:pPr marL="685800" lvl="1" indent="-228600" algn="l" rtl="0">
              <a:lnSpc>
                <a:spcPct val="90000"/>
              </a:lnSpc>
              <a:spcBef>
                <a:spcPts val="500"/>
              </a:spcBef>
              <a:spcAft>
                <a:spcPts val="0"/>
              </a:spcAft>
              <a:buClr>
                <a:schemeClr val="dk1"/>
              </a:buClr>
              <a:buSzPts val="2000"/>
              <a:buChar char="•"/>
            </a:pPr>
            <a:r>
              <a:rPr lang="en-US" sz="2000"/>
              <a:t>Accessed by multiple users and applications, often at the same time.</a:t>
            </a:r>
            <a:endParaRPr/>
          </a:p>
          <a:p>
            <a:pPr marL="365760" lvl="0" indent="-365760" algn="l" rtl="0">
              <a:lnSpc>
                <a:spcPct val="90000"/>
              </a:lnSpc>
              <a:spcBef>
                <a:spcPts val="1000"/>
              </a:spcBef>
              <a:spcAft>
                <a:spcPts val="0"/>
              </a:spcAft>
              <a:buClr>
                <a:schemeClr val="accent1"/>
              </a:buClr>
              <a:buSzPts val="2000"/>
              <a:buChar char="•"/>
            </a:pPr>
            <a:r>
              <a:rPr lang="en-US" sz="2000" b="1">
                <a:solidFill>
                  <a:schemeClr val="accent1"/>
                </a:solidFill>
              </a:rPr>
              <a:t>A modern database system: </a:t>
            </a:r>
            <a:r>
              <a:rPr lang="en-US" sz="2000"/>
              <a:t>a complex software system whose task is to manage a large, complex collection of data.</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0"/>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a:t>
            </a:r>
            <a:endParaRPr/>
          </a:p>
        </p:txBody>
      </p:sp>
      <p:sp>
        <p:nvSpPr>
          <p:cNvPr id="362" name="Google Shape;36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63" name="Google Shape;36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grpSp>
        <p:nvGrpSpPr>
          <p:cNvPr id="364" name="Google Shape;364;p30"/>
          <p:cNvGrpSpPr/>
          <p:nvPr/>
        </p:nvGrpSpPr>
        <p:grpSpPr>
          <a:xfrm>
            <a:off x="1588752" y="1191299"/>
            <a:ext cx="9517612" cy="5038760"/>
            <a:chOff x="1588752" y="1191299"/>
            <a:chExt cx="9517612" cy="5038760"/>
          </a:xfrm>
        </p:grpSpPr>
        <p:pic>
          <p:nvPicPr>
            <p:cNvPr id="365" name="Google Shape;365;p30" descr="fig02_01"/>
            <p:cNvPicPr preferRelativeResize="0"/>
            <p:nvPr/>
          </p:nvPicPr>
          <p:blipFill rotWithShape="1">
            <a:blip r:embed="rId3">
              <a:alphaModFix/>
            </a:blip>
            <a:srcRect/>
            <a:stretch/>
          </p:blipFill>
          <p:spPr>
            <a:xfrm>
              <a:off x="1588752" y="1191299"/>
              <a:ext cx="9312883" cy="5038760"/>
            </a:xfrm>
            <a:prstGeom prst="rect">
              <a:avLst/>
            </a:prstGeom>
            <a:noFill/>
            <a:ln>
              <a:noFill/>
            </a:ln>
          </p:spPr>
        </p:pic>
        <p:sp>
          <p:nvSpPr>
            <p:cNvPr id="366" name="Google Shape;366;p30"/>
            <p:cNvSpPr txBox="1"/>
            <p:nvPr/>
          </p:nvSpPr>
          <p:spPr>
            <a:xfrm>
              <a:off x="8153400" y="1191299"/>
              <a:ext cx="2952964" cy="104846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title"/>
          </p:nvPr>
        </p:nvSpPr>
        <p:spPr>
          <a:xfrm>
            <a:off x="707572" y="-5263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Database Instance</a:t>
            </a:r>
            <a:endParaRPr/>
          </a:p>
        </p:txBody>
      </p:sp>
      <p:sp>
        <p:nvSpPr>
          <p:cNvPr id="373" name="Google Shape;37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74" name="Google Shape;37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grpSp>
        <p:nvGrpSpPr>
          <p:cNvPr id="375" name="Google Shape;375;p31"/>
          <p:cNvGrpSpPr/>
          <p:nvPr/>
        </p:nvGrpSpPr>
        <p:grpSpPr>
          <a:xfrm>
            <a:off x="4038600" y="130627"/>
            <a:ext cx="5649504" cy="6408285"/>
            <a:chOff x="4038600" y="130627"/>
            <a:chExt cx="5649504" cy="6408285"/>
          </a:xfrm>
        </p:grpSpPr>
        <p:pic>
          <p:nvPicPr>
            <p:cNvPr id="376" name="Google Shape;376;p31" descr="fig01_02"/>
            <p:cNvPicPr preferRelativeResize="0"/>
            <p:nvPr/>
          </p:nvPicPr>
          <p:blipFill rotWithShape="1">
            <a:blip r:embed="rId3">
              <a:alphaModFix/>
            </a:blip>
            <a:srcRect/>
            <a:stretch/>
          </p:blipFill>
          <p:spPr>
            <a:xfrm>
              <a:off x="4411118" y="130627"/>
              <a:ext cx="5276986" cy="6074229"/>
            </a:xfrm>
            <a:prstGeom prst="rect">
              <a:avLst/>
            </a:prstGeom>
            <a:noFill/>
            <a:ln>
              <a:noFill/>
            </a:ln>
          </p:spPr>
        </p:pic>
        <p:sp>
          <p:nvSpPr>
            <p:cNvPr id="377" name="Google Shape;377;p31"/>
            <p:cNvSpPr txBox="1"/>
            <p:nvPr/>
          </p:nvSpPr>
          <p:spPr>
            <a:xfrm>
              <a:off x="4038600" y="5486400"/>
              <a:ext cx="1552303" cy="105251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2"/>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Three schema Architecture</a:t>
            </a:r>
            <a:endParaRPr/>
          </a:p>
        </p:txBody>
      </p:sp>
      <p:sp>
        <p:nvSpPr>
          <p:cNvPr id="384" name="Google Shape;38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85" name="Google Shape;38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386" name="Google Shape;386;p32"/>
          <p:cNvSpPr txBox="1"/>
          <p:nvPr/>
        </p:nvSpPr>
        <p:spPr>
          <a:xfrm>
            <a:off x="1037690" y="1455426"/>
            <a:ext cx="9935110" cy="47397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70C0"/>
                </a:solidFill>
                <a:latin typeface="Times"/>
                <a:ea typeface="Times"/>
                <a:cs typeface="Times"/>
                <a:sym typeface="Times"/>
              </a:rPr>
              <a:t>Suggested to support DBMS characteristics of</a:t>
            </a:r>
            <a:endParaRPr dirty="0"/>
          </a:p>
          <a:p>
            <a:pPr marL="457200" marR="0" lvl="1" indent="0" algn="l" rtl="0">
              <a:spcBef>
                <a:spcPts val="0"/>
              </a:spcBef>
              <a:spcAft>
                <a:spcPts val="0"/>
              </a:spcAft>
              <a:buNone/>
            </a:pPr>
            <a:r>
              <a:rPr lang="en-US" sz="2400" b="1" i="0" u="none" strike="noStrike" cap="none" dirty="0">
                <a:solidFill>
                  <a:schemeClr val="dk1"/>
                </a:solidFill>
                <a:latin typeface="Times"/>
                <a:ea typeface="Times"/>
                <a:cs typeface="Times"/>
                <a:sym typeface="Times"/>
              </a:rPr>
              <a:t>Program and data independence </a:t>
            </a:r>
            <a:endParaRPr dirty="0"/>
          </a:p>
          <a:p>
            <a:pPr marL="457200" marR="0" lvl="1"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Support</a:t>
            </a:r>
            <a:r>
              <a:rPr lang="en-US" sz="2400" b="1" i="0" u="none" strike="noStrike" cap="none" dirty="0">
                <a:solidFill>
                  <a:schemeClr val="dk1"/>
                </a:solidFill>
                <a:latin typeface="Times"/>
                <a:ea typeface="Times"/>
                <a:cs typeface="Times"/>
                <a:sym typeface="Times"/>
              </a:rPr>
              <a:t> multiple views </a:t>
            </a:r>
            <a:r>
              <a:rPr lang="en-US" sz="2400" b="0" i="0" u="none" strike="noStrike" cap="none" dirty="0">
                <a:solidFill>
                  <a:schemeClr val="dk1"/>
                </a:solidFill>
                <a:latin typeface="Times"/>
                <a:ea typeface="Times"/>
                <a:cs typeface="Times"/>
                <a:sym typeface="Times"/>
              </a:rPr>
              <a:t>of the data </a:t>
            </a:r>
            <a:endParaRPr dirty="0"/>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Defines DBMS schemas at </a:t>
            </a:r>
            <a:r>
              <a:rPr lang="en-US" sz="2400" b="1" i="1" dirty="0">
                <a:solidFill>
                  <a:schemeClr val="dk1"/>
                </a:solidFill>
                <a:latin typeface="Times New Roman"/>
                <a:ea typeface="Times New Roman"/>
                <a:cs typeface="Times New Roman"/>
                <a:sym typeface="Times New Roman"/>
              </a:rPr>
              <a:t>three</a:t>
            </a:r>
            <a:r>
              <a:rPr lang="en-US" sz="2400" dirty="0">
                <a:solidFill>
                  <a:schemeClr val="dk1"/>
                </a:solidFill>
                <a:latin typeface="Times New Roman"/>
                <a:ea typeface="Times New Roman"/>
                <a:cs typeface="Times New Roman"/>
                <a:sym typeface="Times New Roman"/>
              </a:rPr>
              <a:t> levels:</a:t>
            </a:r>
            <a:endParaRPr dirty="0"/>
          </a:p>
          <a:p>
            <a:pPr marL="457200" marR="0" lvl="1" indent="0" algn="l"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Internal schema</a:t>
            </a:r>
            <a:r>
              <a:rPr lang="en-US" sz="2400" b="0" i="0" u="none" strike="noStrike" cap="none" dirty="0">
                <a:solidFill>
                  <a:schemeClr val="dk1"/>
                </a:solidFill>
                <a:latin typeface="Times New Roman"/>
                <a:ea typeface="Times New Roman"/>
                <a:cs typeface="Times New Roman"/>
                <a:sym typeface="Times New Roman"/>
              </a:rPr>
              <a:t> at the internal level to describe </a:t>
            </a:r>
            <a:r>
              <a:rPr lang="en-US" sz="2400" b="1" i="0" u="none" strike="noStrike" cap="none" dirty="0">
                <a:solidFill>
                  <a:srgbClr val="FF0000"/>
                </a:solidFill>
                <a:latin typeface="Times New Roman"/>
                <a:ea typeface="Times New Roman"/>
                <a:cs typeface="Times New Roman"/>
                <a:sym typeface="Times New Roman"/>
              </a:rPr>
              <a:t>physical storage structures </a:t>
            </a:r>
            <a:r>
              <a:rPr lang="en-US" sz="2400" b="0" i="0" u="none" strike="noStrike" cap="none" dirty="0">
                <a:solidFill>
                  <a:schemeClr val="dk1"/>
                </a:solidFill>
                <a:latin typeface="Times New Roman"/>
                <a:ea typeface="Times New Roman"/>
                <a:cs typeface="Times New Roman"/>
                <a:sym typeface="Times New Roman"/>
              </a:rPr>
              <a:t>and access paths ( e.g. indexes). </a:t>
            </a:r>
            <a:endParaRPr sz="2400" b="1" i="0" u="none" strike="noStrike" cap="none" dirty="0">
              <a:solidFill>
                <a:schemeClr val="dk1"/>
              </a:solidFill>
              <a:latin typeface="Times New Roman"/>
              <a:ea typeface="Times New Roman"/>
              <a:cs typeface="Times New Roman"/>
              <a:sym typeface="Times New Roman"/>
            </a:endParaRPr>
          </a:p>
          <a:p>
            <a:pPr marL="914400" marR="0" lvl="2"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Typically uses a </a:t>
            </a:r>
            <a:r>
              <a:rPr lang="en-US" sz="2400" b="1" i="0" u="none" strike="noStrike" cap="none" dirty="0">
                <a:solidFill>
                  <a:schemeClr val="dk1"/>
                </a:solidFill>
                <a:latin typeface="Times New Roman"/>
                <a:ea typeface="Times New Roman"/>
                <a:cs typeface="Times New Roman"/>
                <a:sym typeface="Times New Roman"/>
              </a:rPr>
              <a:t>physical</a:t>
            </a:r>
            <a:r>
              <a:rPr lang="en-US" sz="2400" b="0" i="0" u="none" strike="noStrike" cap="none" dirty="0">
                <a:solidFill>
                  <a:schemeClr val="dk1"/>
                </a:solidFill>
                <a:latin typeface="Times New Roman"/>
                <a:ea typeface="Times New Roman"/>
                <a:cs typeface="Times New Roman"/>
                <a:sym typeface="Times New Roman"/>
              </a:rPr>
              <a:t> data model.</a:t>
            </a:r>
            <a:endParaRPr dirty="0"/>
          </a:p>
          <a:p>
            <a:pPr marL="457200" marR="0" lvl="1" indent="0" algn="l"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Conceptual schema</a:t>
            </a:r>
            <a:r>
              <a:rPr lang="en-US" sz="2400" b="0" i="0" u="none" strike="noStrike" cap="none" dirty="0">
                <a:solidFill>
                  <a:schemeClr val="dk1"/>
                </a:solidFill>
                <a:latin typeface="Times New Roman"/>
                <a:ea typeface="Times New Roman"/>
                <a:cs typeface="Times New Roman"/>
                <a:sym typeface="Times New Roman"/>
              </a:rPr>
              <a:t> at the conceptual level to </a:t>
            </a:r>
            <a:r>
              <a:rPr lang="en-US" sz="2400" b="1" i="0" u="none" strike="noStrike" cap="none" dirty="0">
                <a:solidFill>
                  <a:schemeClr val="dk1"/>
                </a:solidFill>
                <a:latin typeface="Times New Roman"/>
                <a:ea typeface="Times New Roman"/>
                <a:cs typeface="Times New Roman"/>
                <a:sym typeface="Times New Roman"/>
              </a:rPr>
              <a:t>describe the structure and constraints for the whole </a:t>
            </a:r>
            <a:r>
              <a:rPr lang="en-US" sz="2400" b="1" i="0" u="none" strike="noStrike" cap="none" dirty="0">
                <a:solidFill>
                  <a:srgbClr val="FF0000"/>
                </a:solidFill>
                <a:latin typeface="Times New Roman"/>
                <a:ea typeface="Times New Roman"/>
                <a:cs typeface="Times New Roman"/>
                <a:sym typeface="Times New Roman"/>
              </a:rPr>
              <a:t>database</a:t>
            </a:r>
            <a:r>
              <a:rPr lang="en-US" sz="2400" b="0" i="0" u="none" strike="noStrike" cap="none" dirty="0">
                <a:solidFill>
                  <a:schemeClr val="dk1"/>
                </a:solidFill>
                <a:latin typeface="Times New Roman"/>
                <a:ea typeface="Times New Roman"/>
                <a:cs typeface="Times New Roman"/>
                <a:sym typeface="Times New Roman"/>
              </a:rPr>
              <a:t> for a community of users. </a:t>
            </a:r>
            <a:endParaRPr sz="2400" b="1" i="0" u="none" strike="noStrike" cap="none" dirty="0">
              <a:solidFill>
                <a:schemeClr val="dk1"/>
              </a:solidFill>
              <a:latin typeface="Times New Roman"/>
              <a:ea typeface="Times New Roman"/>
              <a:cs typeface="Times New Roman"/>
              <a:sym typeface="Times New Roman"/>
            </a:endParaRPr>
          </a:p>
          <a:p>
            <a:pPr marL="914400" marR="0" lvl="2"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Uses a </a:t>
            </a:r>
            <a:r>
              <a:rPr lang="en-US" sz="2400" b="1" i="0" u="none" strike="noStrike" cap="none" dirty="0">
                <a:solidFill>
                  <a:schemeClr val="dk1"/>
                </a:solidFill>
                <a:latin typeface="Times New Roman"/>
                <a:ea typeface="Times New Roman"/>
                <a:cs typeface="Times New Roman"/>
                <a:sym typeface="Times New Roman"/>
              </a:rPr>
              <a:t>conceptual</a:t>
            </a:r>
            <a:r>
              <a:rPr lang="en-US" sz="2400" b="0" i="0" u="none" strike="noStrike" cap="none" dirty="0">
                <a:solidFill>
                  <a:schemeClr val="dk1"/>
                </a:solidFill>
                <a:latin typeface="Times New Roman"/>
                <a:ea typeface="Times New Roman"/>
                <a:cs typeface="Times New Roman"/>
                <a:sym typeface="Times New Roman"/>
              </a:rPr>
              <a:t> or an </a:t>
            </a:r>
            <a:r>
              <a:rPr lang="en-US" sz="2400" b="1" i="0" u="none" strike="noStrike" cap="none" dirty="0">
                <a:solidFill>
                  <a:schemeClr val="dk1"/>
                </a:solidFill>
                <a:latin typeface="Times New Roman"/>
                <a:ea typeface="Times New Roman"/>
                <a:cs typeface="Times New Roman"/>
                <a:sym typeface="Times New Roman"/>
              </a:rPr>
              <a:t>implementation</a:t>
            </a:r>
            <a:r>
              <a:rPr lang="en-US" sz="2400" b="0" i="0" u="none" strike="noStrike" cap="none" dirty="0">
                <a:solidFill>
                  <a:schemeClr val="dk1"/>
                </a:solidFill>
                <a:latin typeface="Times New Roman"/>
                <a:ea typeface="Times New Roman"/>
                <a:cs typeface="Times New Roman"/>
                <a:sym typeface="Times New Roman"/>
              </a:rPr>
              <a:t> data model.</a:t>
            </a:r>
            <a:endParaRPr dirty="0"/>
          </a:p>
          <a:p>
            <a:pPr marL="457200" marR="0" lvl="1" indent="0" algn="l" rtl="0">
              <a:spcBef>
                <a:spcPts val="0"/>
              </a:spcBef>
              <a:spcAft>
                <a:spcPts val="0"/>
              </a:spcAft>
              <a:buNone/>
            </a:pPr>
            <a:r>
              <a:rPr lang="en-US" sz="2400" b="1" i="0" u="none" strike="noStrike" cap="none" dirty="0">
                <a:solidFill>
                  <a:schemeClr val="dk1"/>
                </a:solidFill>
                <a:latin typeface="Times New Roman"/>
                <a:ea typeface="Times New Roman"/>
                <a:cs typeface="Times New Roman"/>
                <a:sym typeface="Times New Roman"/>
              </a:rPr>
              <a:t>External schemas</a:t>
            </a:r>
            <a:r>
              <a:rPr lang="en-US" sz="2400" b="0" i="0" u="none" strike="noStrike" cap="none" dirty="0">
                <a:solidFill>
                  <a:schemeClr val="dk1"/>
                </a:solidFill>
                <a:latin typeface="Times New Roman"/>
                <a:ea typeface="Times New Roman"/>
                <a:cs typeface="Times New Roman"/>
                <a:sym typeface="Times New Roman"/>
              </a:rPr>
              <a:t> at the external level to describe the various user views. </a:t>
            </a:r>
            <a:endParaRPr sz="2400" b="1" i="0" u="none" strike="noStrike" cap="none" dirty="0">
              <a:solidFill>
                <a:schemeClr val="dk1"/>
              </a:solidFill>
              <a:latin typeface="Times New Roman"/>
              <a:ea typeface="Times New Roman"/>
              <a:cs typeface="Times New Roman"/>
              <a:sym typeface="Times New Roman"/>
            </a:endParaRPr>
          </a:p>
          <a:p>
            <a:pPr marL="914400" marR="0" lvl="2" indent="0" algn="l"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Usually uses the same data model as the conceptual schema.</a:t>
            </a:r>
            <a:endParaRPr dirty="0"/>
          </a:p>
          <a:p>
            <a:pPr marL="457200" marR="0" lvl="1" indent="0" algn="l" rtl="0">
              <a:spcBef>
                <a:spcPts val="0"/>
              </a:spcBef>
              <a:spcAft>
                <a:spcPts val="0"/>
              </a:spcAft>
              <a:buNone/>
            </a:pPr>
            <a:endParaRPr sz="1400" b="0" i="0" u="none" strike="noStrike" cap="none" dirty="0">
              <a:solidFill>
                <a:schemeClr val="dk1"/>
              </a:solidFill>
              <a:latin typeface="Times"/>
              <a:ea typeface="Times"/>
              <a:cs typeface="Times"/>
              <a:sym typeface="Time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3"/>
          <p:cNvSpPr txBox="1">
            <a:spLocks noGrp="1"/>
          </p:cNvSpPr>
          <p:nvPr>
            <p:ph type="title"/>
          </p:nvPr>
        </p:nvSpPr>
        <p:spPr>
          <a:xfrm>
            <a:off x="1388031" y="257686"/>
            <a:ext cx="8855426" cy="5985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Three –schema architecture</a:t>
            </a:r>
            <a:endParaRPr/>
          </a:p>
        </p:txBody>
      </p:sp>
      <p:sp>
        <p:nvSpPr>
          <p:cNvPr id="393" name="Google Shape;39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94" name="Google Shape;39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grpSp>
        <p:nvGrpSpPr>
          <p:cNvPr id="395" name="Google Shape;395;p33"/>
          <p:cNvGrpSpPr/>
          <p:nvPr/>
        </p:nvGrpSpPr>
        <p:grpSpPr>
          <a:xfrm>
            <a:off x="1388031" y="953589"/>
            <a:ext cx="8239295" cy="5196183"/>
            <a:chOff x="1388031" y="953589"/>
            <a:chExt cx="8239295" cy="5196183"/>
          </a:xfrm>
        </p:grpSpPr>
        <p:pic>
          <p:nvPicPr>
            <p:cNvPr id="396" name="Google Shape;396;p33" descr="fig02_02"/>
            <p:cNvPicPr preferRelativeResize="0"/>
            <p:nvPr/>
          </p:nvPicPr>
          <p:blipFill rotWithShape="1">
            <a:blip r:embed="rId3">
              <a:alphaModFix/>
            </a:blip>
            <a:srcRect/>
            <a:stretch/>
          </p:blipFill>
          <p:spPr>
            <a:xfrm>
              <a:off x="1570715" y="992777"/>
              <a:ext cx="8056611" cy="5156995"/>
            </a:xfrm>
            <a:prstGeom prst="rect">
              <a:avLst/>
            </a:prstGeom>
            <a:noFill/>
            <a:ln>
              <a:noFill/>
            </a:ln>
          </p:spPr>
        </p:pic>
        <p:sp>
          <p:nvSpPr>
            <p:cNvPr id="397" name="Google Shape;397;p33"/>
            <p:cNvSpPr txBox="1"/>
            <p:nvPr/>
          </p:nvSpPr>
          <p:spPr>
            <a:xfrm>
              <a:off x="1388031" y="953589"/>
              <a:ext cx="2282632" cy="97971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4"/>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Three schema Architecture</a:t>
            </a:r>
            <a:endParaRPr/>
          </a:p>
        </p:txBody>
      </p:sp>
      <p:sp>
        <p:nvSpPr>
          <p:cNvPr id="404" name="Google Shape;40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05" name="Google Shape;40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06" name="Google Shape;406;p34"/>
          <p:cNvSpPr txBox="1"/>
          <p:nvPr/>
        </p:nvSpPr>
        <p:spPr>
          <a:xfrm>
            <a:off x="1037690" y="1455426"/>
            <a:ext cx="9935110"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Mappings among schema levels are needed to transform requests and data. </a:t>
            </a:r>
            <a:endParaRPr/>
          </a:p>
          <a:p>
            <a:pPr marL="457200" marR="0" lvl="1" indent="0" algn="l"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Programs refer to an external schema, and are mapped by the DBMS to the internal schema for execution.</a:t>
            </a:r>
            <a:endParaRPr/>
          </a:p>
          <a:p>
            <a:pPr marL="457200" marR="0" lvl="1"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a:p>
            <a:pPr marL="457200" marR="0" lvl="1" indent="0" algn="l"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Data extracted from the internal DBMS level is reformatted to match the user’s external view (e.g. formatting the results of an SQL query for display in a Web page</a:t>
            </a:r>
            <a:endParaRPr/>
          </a:p>
          <a:p>
            <a:pPr marL="457200" marR="0" lvl="1" indent="0" algn="l"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5"/>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Independence </a:t>
            </a:r>
            <a:endParaRPr/>
          </a:p>
        </p:txBody>
      </p:sp>
      <p:sp>
        <p:nvSpPr>
          <p:cNvPr id="413" name="Google Shape;41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14" name="Google Shape;41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15" name="Google Shape;415;p35"/>
          <p:cNvSpPr txBox="1"/>
          <p:nvPr/>
        </p:nvSpPr>
        <p:spPr>
          <a:xfrm>
            <a:off x="1037690" y="1455426"/>
            <a:ext cx="9935110"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Logical Data Independence: </a:t>
            </a:r>
            <a:endParaRPr sz="1800" b="1">
              <a:solidFill>
                <a:schemeClr val="dk1"/>
              </a:solidFill>
              <a:latin typeface="Times New Roman"/>
              <a:ea typeface="Times New Roman"/>
              <a:cs typeface="Times New Roman"/>
              <a:sym typeface="Times New Roman"/>
            </a:endParaRPr>
          </a:p>
          <a:p>
            <a:pPr marL="457200" marR="0" lvl="1" indent="0" algn="l" rtl="0">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The capacity to change the conceptual schema without having to change the external schemas and their associated application programs.</a:t>
            </a:r>
            <a:endParaRPr sz="1600" b="0" i="0" u="none" strike="noStrike" cap="none">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Physical Data Independence:</a:t>
            </a:r>
            <a:endParaRPr sz="1800" b="1">
              <a:solidFill>
                <a:schemeClr val="dk1"/>
              </a:solidFill>
              <a:latin typeface="Times New Roman"/>
              <a:ea typeface="Times New Roman"/>
              <a:cs typeface="Times New Roman"/>
              <a:sym typeface="Times New Roman"/>
            </a:endParaRPr>
          </a:p>
          <a:p>
            <a:pPr marL="457200" marR="0" lvl="1" indent="0" algn="l" rtl="0">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The capacity to change the internal schema without having to change the conceptual schema.</a:t>
            </a:r>
            <a:endParaRPr sz="1600" b="0" i="0" u="none" strike="noStrike" cap="none">
              <a:solidFill>
                <a:schemeClr val="dk1"/>
              </a:solidFill>
              <a:latin typeface="Times New Roman"/>
              <a:ea typeface="Times New Roman"/>
              <a:cs typeface="Times New Roman"/>
              <a:sym typeface="Times New Roman"/>
            </a:endParaRPr>
          </a:p>
          <a:p>
            <a:pPr marL="457200" marR="0" lvl="1" indent="0" algn="l" rtl="0">
              <a:spcBef>
                <a:spcPts val="0"/>
              </a:spcBef>
              <a:spcAft>
                <a:spcPts val="0"/>
              </a:spcAft>
              <a:buNone/>
            </a:pPr>
            <a:endParaRPr sz="2800" b="0" i="0" u="none" strike="noStrike" cap="none">
              <a:solidFill>
                <a:schemeClr val="dk1"/>
              </a:solidFill>
              <a:latin typeface="Times New Roman"/>
              <a:ea typeface="Times New Roman"/>
              <a:cs typeface="Times New Roman"/>
              <a:sym typeface="Times New Roman"/>
            </a:endParaRPr>
          </a:p>
          <a:p>
            <a:pPr marL="457200" marR="0" lvl="1" indent="0" algn="l" rtl="0">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For example, the internal schema may be changed when certain file structures are reorganized or new indexes are created to improve database performance</a:t>
            </a:r>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6"/>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Independence </a:t>
            </a:r>
            <a:endParaRPr/>
          </a:p>
        </p:txBody>
      </p:sp>
      <p:sp>
        <p:nvSpPr>
          <p:cNvPr id="422" name="Google Shape;42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23" name="Google Shape;42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24" name="Google Shape;424;p36"/>
          <p:cNvSpPr txBox="1"/>
          <p:nvPr/>
        </p:nvSpPr>
        <p:spPr>
          <a:xfrm>
            <a:off x="1037690" y="1455426"/>
            <a:ext cx="9935110" cy="35394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When a schema at a lower level is changed, only the </a:t>
            </a:r>
            <a:r>
              <a:rPr lang="en-US" sz="2800" b="1">
                <a:solidFill>
                  <a:schemeClr val="dk1"/>
                </a:solidFill>
                <a:latin typeface="Times New Roman"/>
                <a:ea typeface="Times New Roman"/>
                <a:cs typeface="Times New Roman"/>
                <a:sym typeface="Times New Roman"/>
              </a:rPr>
              <a:t>mappings</a:t>
            </a:r>
            <a:r>
              <a:rPr lang="en-US" sz="2800">
                <a:solidFill>
                  <a:schemeClr val="dk1"/>
                </a:solidFill>
                <a:latin typeface="Times New Roman"/>
                <a:ea typeface="Times New Roman"/>
                <a:cs typeface="Times New Roman"/>
                <a:sym typeface="Times New Roman"/>
              </a:rPr>
              <a:t> between this schema and higher-level schemas need to be changed in a DBMS that fully supports data independence.</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The higher-level schemas themselves are </a:t>
            </a:r>
            <a:r>
              <a:rPr lang="en-US" sz="2800" b="1">
                <a:solidFill>
                  <a:schemeClr val="dk1"/>
                </a:solidFill>
                <a:latin typeface="Times New Roman"/>
                <a:ea typeface="Times New Roman"/>
                <a:cs typeface="Times New Roman"/>
                <a:sym typeface="Times New Roman"/>
              </a:rPr>
              <a:t>unchanged</a:t>
            </a:r>
            <a:r>
              <a:rPr lang="en-US" sz="2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12700" marR="0" lvl="1" indent="0" algn="l" rtl="0">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The application programs need not be changed since they refer to the external schemas.</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pic>
        <p:nvPicPr>
          <p:cNvPr id="431" name="Google Shape;431;p37" descr="fig01_01"/>
          <p:cNvPicPr preferRelativeResize="0"/>
          <p:nvPr/>
        </p:nvPicPr>
        <p:blipFill rotWithShape="1">
          <a:blip r:embed="rId3">
            <a:alphaModFix/>
          </a:blip>
          <a:srcRect r="24159"/>
          <a:stretch/>
        </p:blipFill>
        <p:spPr>
          <a:xfrm>
            <a:off x="3669254" y="850676"/>
            <a:ext cx="4355951" cy="4965700"/>
          </a:xfrm>
          <a:prstGeom prst="rect">
            <a:avLst/>
          </a:prstGeom>
          <a:noFill/>
          <a:ln>
            <a:noFill/>
          </a:ln>
        </p:spPr>
      </p:pic>
      <p:sp>
        <p:nvSpPr>
          <p:cNvPr id="432" name="Google Shape;43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33" name="Google Shape;43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8"/>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sp>
        <p:nvSpPr>
          <p:cNvPr id="440" name="Google Shape;44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41" name="Google Shape;44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pic>
        <p:nvPicPr>
          <p:cNvPr id="442" name="Google Shape;442;p38" descr="fig02_03"/>
          <p:cNvPicPr preferRelativeResize="0"/>
          <p:nvPr/>
        </p:nvPicPr>
        <p:blipFill rotWithShape="1">
          <a:blip r:embed="rId3">
            <a:alphaModFix/>
          </a:blip>
          <a:srcRect b="9284"/>
          <a:stretch/>
        </p:blipFill>
        <p:spPr>
          <a:xfrm>
            <a:off x="2911475" y="759535"/>
            <a:ext cx="5699125" cy="517868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9"/>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sp>
        <p:nvSpPr>
          <p:cNvPr id="449" name="Google Shape;44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50" name="Google Shape;45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pic>
        <p:nvPicPr>
          <p:cNvPr id="451" name="Google Shape;451;p39"/>
          <p:cNvPicPr preferRelativeResize="0"/>
          <p:nvPr/>
        </p:nvPicPr>
        <p:blipFill rotWithShape="1">
          <a:blip>
            <a:alphaModFix/>
          </a:blip>
          <a:srcRect t="28827" b="-1"/>
          <a:stretch/>
        </p:blipFill>
        <p:spPr>
          <a:xfrm>
            <a:off x="3362032" y="710005"/>
            <a:ext cx="5467936" cy="55932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838200" y="365125"/>
            <a:ext cx="10515600" cy="6568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70C0"/>
              </a:buClr>
              <a:buSzPct val="100000"/>
              <a:buFont typeface="Calibri"/>
              <a:buNone/>
            </a:pPr>
            <a:r>
              <a:rPr lang="en-US" b="1">
                <a:solidFill>
                  <a:srgbClr val="0070C0"/>
                </a:solidFill>
                <a:latin typeface="Calibri"/>
                <a:ea typeface="Calibri"/>
                <a:cs typeface="Calibri"/>
                <a:sym typeface="Calibri"/>
              </a:rPr>
              <a:t>Types of Databases and Database Applications</a:t>
            </a:r>
            <a:endParaRPr/>
          </a:p>
        </p:txBody>
      </p:sp>
      <p:sp>
        <p:nvSpPr>
          <p:cNvPr id="112" name="Google Shape;112;p4"/>
          <p:cNvSpPr txBox="1">
            <a:spLocks noGrp="1"/>
          </p:cNvSpPr>
          <p:nvPr>
            <p:ph type="body" idx="1"/>
          </p:nvPr>
        </p:nvSpPr>
        <p:spPr>
          <a:xfrm>
            <a:off x="838200" y="1212439"/>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Traditional applications:</a:t>
            </a:r>
            <a:endParaRPr/>
          </a:p>
          <a:p>
            <a:pPr marL="685800" lvl="1" indent="-228600" algn="l" rtl="0">
              <a:lnSpc>
                <a:spcPct val="90000"/>
              </a:lnSpc>
              <a:spcBef>
                <a:spcPts val="500"/>
              </a:spcBef>
              <a:spcAft>
                <a:spcPts val="0"/>
              </a:spcAft>
              <a:buClr>
                <a:schemeClr val="dk1"/>
              </a:buClr>
              <a:buSzPts val="2200"/>
              <a:buChar char="•"/>
            </a:pPr>
            <a:r>
              <a:rPr lang="en-US" sz="2200"/>
              <a:t>Numeric and textual databases</a:t>
            </a:r>
            <a:endParaRPr/>
          </a:p>
          <a:p>
            <a:pPr marL="228600" lvl="0" indent="-228600" algn="l" rtl="0">
              <a:lnSpc>
                <a:spcPct val="90000"/>
              </a:lnSpc>
              <a:spcBef>
                <a:spcPts val="1000"/>
              </a:spcBef>
              <a:spcAft>
                <a:spcPts val="0"/>
              </a:spcAft>
              <a:buClr>
                <a:schemeClr val="dk1"/>
              </a:buClr>
              <a:buSzPts val="2400"/>
              <a:buChar char="•"/>
            </a:pPr>
            <a:r>
              <a:rPr lang="en-US" sz="2400"/>
              <a:t>More recent applications:</a:t>
            </a:r>
            <a:endParaRPr/>
          </a:p>
          <a:p>
            <a:pPr marL="685800" lvl="1" indent="-228600" algn="l" rtl="0">
              <a:lnSpc>
                <a:spcPct val="90000"/>
              </a:lnSpc>
              <a:spcBef>
                <a:spcPts val="500"/>
              </a:spcBef>
              <a:spcAft>
                <a:spcPts val="0"/>
              </a:spcAft>
              <a:buClr>
                <a:schemeClr val="dk1"/>
              </a:buClr>
              <a:buSzPts val="2200"/>
              <a:buChar char="•"/>
            </a:pPr>
            <a:r>
              <a:rPr lang="en-US" sz="2200"/>
              <a:t>Multimedia databases</a:t>
            </a:r>
            <a:endParaRPr/>
          </a:p>
          <a:p>
            <a:pPr marL="685800" lvl="1" indent="-228600" algn="l" rtl="0">
              <a:lnSpc>
                <a:spcPct val="90000"/>
              </a:lnSpc>
              <a:spcBef>
                <a:spcPts val="500"/>
              </a:spcBef>
              <a:spcAft>
                <a:spcPts val="0"/>
              </a:spcAft>
              <a:buClr>
                <a:schemeClr val="dk1"/>
              </a:buClr>
              <a:buSzPts val="2200"/>
              <a:buChar char="•"/>
            </a:pPr>
            <a:r>
              <a:rPr lang="en-US" sz="2200"/>
              <a:t>Geographic Information Systems (GIS)</a:t>
            </a:r>
            <a:endParaRPr/>
          </a:p>
          <a:p>
            <a:pPr marL="685800" lvl="1" indent="-228600" algn="l" rtl="0">
              <a:lnSpc>
                <a:spcPct val="90000"/>
              </a:lnSpc>
              <a:spcBef>
                <a:spcPts val="500"/>
              </a:spcBef>
              <a:spcAft>
                <a:spcPts val="0"/>
              </a:spcAft>
              <a:buClr>
                <a:schemeClr val="dk1"/>
              </a:buClr>
              <a:buSzPts val="2200"/>
              <a:buChar char="•"/>
            </a:pPr>
            <a:r>
              <a:rPr lang="en-US" sz="2200"/>
              <a:t>Biological and genome databases</a:t>
            </a:r>
            <a:endParaRPr/>
          </a:p>
          <a:p>
            <a:pPr marL="685800" lvl="1" indent="-228600" algn="l" rtl="0">
              <a:lnSpc>
                <a:spcPct val="90000"/>
              </a:lnSpc>
              <a:spcBef>
                <a:spcPts val="500"/>
              </a:spcBef>
              <a:spcAft>
                <a:spcPts val="0"/>
              </a:spcAft>
              <a:buClr>
                <a:schemeClr val="dk1"/>
              </a:buClr>
              <a:buSzPts val="2200"/>
              <a:buChar char="•"/>
            </a:pPr>
            <a:r>
              <a:rPr lang="en-US" sz="2200"/>
              <a:t>Data warehouses</a:t>
            </a:r>
            <a:endParaRPr/>
          </a:p>
          <a:p>
            <a:pPr marL="685800" lvl="1" indent="-228600" algn="l" rtl="0">
              <a:lnSpc>
                <a:spcPct val="90000"/>
              </a:lnSpc>
              <a:spcBef>
                <a:spcPts val="500"/>
              </a:spcBef>
              <a:spcAft>
                <a:spcPts val="0"/>
              </a:spcAft>
              <a:buClr>
                <a:schemeClr val="dk1"/>
              </a:buClr>
              <a:buSzPts val="2200"/>
              <a:buChar char="•"/>
            </a:pPr>
            <a:r>
              <a:rPr lang="en-US" sz="2200"/>
              <a:t>Mobile databases</a:t>
            </a:r>
            <a:endParaRPr/>
          </a:p>
          <a:p>
            <a:pPr marL="685800" lvl="1" indent="-228600" algn="l" rtl="0">
              <a:lnSpc>
                <a:spcPct val="90000"/>
              </a:lnSpc>
              <a:spcBef>
                <a:spcPts val="500"/>
              </a:spcBef>
              <a:spcAft>
                <a:spcPts val="0"/>
              </a:spcAft>
              <a:buClr>
                <a:schemeClr val="dk1"/>
              </a:buClr>
              <a:buSzPts val="2200"/>
              <a:buChar char="•"/>
            </a:pPr>
            <a:r>
              <a:rPr lang="en-US" sz="2200"/>
              <a:t>Real-time and active databases</a:t>
            </a:r>
            <a:endParaRPr/>
          </a:p>
        </p:txBody>
      </p:sp>
      <p:sp>
        <p:nvSpPr>
          <p:cNvPr id="113" name="Google Shape;1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14" name="Google Shape;1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76300" y="0"/>
            <a:ext cx="10515600" cy="84248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Importance of “big data”</a:t>
            </a:r>
            <a:endParaRPr/>
          </a:p>
        </p:txBody>
      </p:sp>
      <p:sp>
        <p:nvSpPr>
          <p:cNvPr id="121" name="Google Shape;121;p5"/>
          <p:cNvSpPr txBox="1">
            <a:spLocks noGrp="1"/>
          </p:cNvSpPr>
          <p:nvPr>
            <p:ph type="body" idx="1"/>
          </p:nvPr>
        </p:nvSpPr>
        <p:spPr>
          <a:xfrm>
            <a:off x="720762" y="983457"/>
            <a:ext cx="9827111" cy="5715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99"/>
              </a:buClr>
              <a:buSzPts val="2800"/>
              <a:buChar char="•"/>
            </a:pPr>
            <a:r>
              <a:rPr lang="en-US">
                <a:solidFill>
                  <a:srgbClr val="000099"/>
                </a:solidFill>
              </a:rPr>
              <a:t>Government	</a:t>
            </a:r>
            <a:endParaRPr/>
          </a:p>
          <a:p>
            <a:pPr marL="228600" lvl="0" indent="-228600" algn="l" rtl="0">
              <a:lnSpc>
                <a:spcPct val="90000"/>
              </a:lnSpc>
              <a:spcBef>
                <a:spcPts val="1000"/>
              </a:spcBef>
              <a:spcAft>
                <a:spcPts val="0"/>
              </a:spcAft>
              <a:buClr>
                <a:srgbClr val="000099"/>
              </a:buClr>
              <a:buSzPts val="2800"/>
              <a:buChar char="•"/>
            </a:pPr>
            <a:r>
              <a:rPr lang="en-US">
                <a:solidFill>
                  <a:srgbClr val="000099"/>
                </a:solidFill>
              </a:rPr>
              <a:t>Private Sector</a:t>
            </a:r>
            <a:endParaRPr/>
          </a:p>
          <a:p>
            <a:pPr marL="685800" lvl="1" indent="-228600" algn="l" rtl="0">
              <a:lnSpc>
                <a:spcPct val="90000"/>
              </a:lnSpc>
              <a:spcBef>
                <a:spcPts val="500"/>
              </a:spcBef>
              <a:spcAft>
                <a:spcPts val="0"/>
              </a:spcAft>
              <a:buClr>
                <a:schemeClr val="dk1"/>
              </a:buClr>
              <a:buSzPts val="2400"/>
              <a:buChar char="•"/>
            </a:pPr>
            <a:r>
              <a:rPr lang="en-US"/>
              <a:t>Walmart handles more than 1 million customer transactions every hour, which is imported into databases estimated to contain more than 2.5 petabytes of data</a:t>
            </a:r>
            <a:endParaRPr/>
          </a:p>
          <a:p>
            <a:pPr marL="685800" lvl="1" indent="-228600" algn="l" rtl="0">
              <a:lnSpc>
                <a:spcPct val="90000"/>
              </a:lnSpc>
              <a:spcBef>
                <a:spcPts val="500"/>
              </a:spcBef>
              <a:spcAft>
                <a:spcPts val="0"/>
              </a:spcAft>
              <a:buClr>
                <a:schemeClr val="dk1"/>
              </a:buClr>
              <a:buSzPts val="2400"/>
              <a:buChar char="•"/>
            </a:pPr>
            <a:r>
              <a:rPr lang="en-US"/>
              <a:t>Facebook handles 40 billion photos from its user base</a:t>
            </a:r>
            <a:endParaRPr/>
          </a:p>
          <a:p>
            <a:pPr marL="685800" lvl="1" indent="-228600" algn="l" rtl="0">
              <a:lnSpc>
                <a:spcPct val="90000"/>
              </a:lnSpc>
              <a:spcBef>
                <a:spcPts val="500"/>
              </a:spcBef>
              <a:spcAft>
                <a:spcPts val="0"/>
              </a:spcAft>
              <a:buClr>
                <a:schemeClr val="dk1"/>
              </a:buClr>
              <a:buSzPts val="2400"/>
              <a:buChar char="•"/>
            </a:pPr>
            <a:r>
              <a:rPr lang="en-US"/>
              <a:t>Falcon Credit Card Fraud Detection System protects 2.1 billion active accounts world-wide</a:t>
            </a:r>
            <a:endParaRPr/>
          </a:p>
          <a:p>
            <a:pPr marL="228600" lvl="0" indent="-228600" algn="l" rtl="0">
              <a:lnSpc>
                <a:spcPct val="90000"/>
              </a:lnSpc>
              <a:spcBef>
                <a:spcPts val="1000"/>
              </a:spcBef>
              <a:spcAft>
                <a:spcPts val="0"/>
              </a:spcAft>
              <a:buClr>
                <a:srgbClr val="000099"/>
              </a:buClr>
              <a:buSzPts val="2800"/>
              <a:buChar char="•"/>
            </a:pPr>
            <a:r>
              <a:rPr lang="en-US">
                <a:solidFill>
                  <a:srgbClr val="000099"/>
                </a:solidFill>
              </a:rPr>
              <a:t>Science</a:t>
            </a:r>
            <a:endParaRPr/>
          </a:p>
          <a:p>
            <a:pPr marL="685800" lvl="1" indent="-228600" algn="l" rtl="0">
              <a:lnSpc>
                <a:spcPct val="90000"/>
              </a:lnSpc>
              <a:spcBef>
                <a:spcPts val="500"/>
              </a:spcBef>
              <a:spcAft>
                <a:spcPts val="0"/>
              </a:spcAft>
              <a:buClr>
                <a:srgbClr val="000099"/>
              </a:buClr>
              <a:buSzPts val="2400"/>
              <a:buChar char="•"/>
            </a:pPr>
            <a:r>
              <a:rPr lang="en-US">
                <a:solidFill>
                  <a:srgbClr val="000099"/>
                </a:solidFill>
              </a:rPr>
              <a:t> </a:t>
            </a:r>
            <a:r>
              <a:rPr lang="en-US"/>
              <a:t>Large Synoptic Survey Telescope will generate 140 Terabyte of data every 5 days</a:t>
            </a:r>
            <a:endParaRPr/>
          </a:p>
          <a:p>
            <a:pPr marL="685800" lvl="1" indent="-228600" algn="l" rtl="0">
              <a:lnSpc>
                <a:spcPct val="90000"/>
              </a:lnSpc>
              <a:spcBef>
                <a:spcPts val="500"/>
              </a:spcBef>
              <a:spcAft>
                <a:spcPts val="0"/>
              </a:spcAft>
              <a:buClr>
                <a:schemeClr val="dk1"/>
              </a:buClr>
              <a:buSzPts val="2400"/>
              <a:buChar char="•"/>
            </a:pPr>
            <a:r>
              <a:rPr lang="en-US"/>
              <a:t>Biomedical computation like decoding human Genome and  personalized medicine</a:t>
            </a:r>
            <a:endParaRPr/>
          </a:p>
          <a:p>
            <a:pPr marL="457200" lvl="1" indent="0" algn="l" rtl="0">
              <a:lnSpc>
                <a:spcPct val="90000"/>
              </a:lnSpc>
              <a:spcBef>
                <a:spcPts val="500"/>
              </a:spcBef>
              <a:spcAft>
                <a:spcPts val="0"/>
              </a:spcAft>
              <a:buClr>
                <a:schemeClr val="dk1"/>
              </a:buClr>
              <a:buSzPts val="24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685800" lvl="1" indent="-76200" algn="l" rtl="0">
              <a:lnSpc>
                <a:spcPct val="90000"/>
              </a:lnSpc>
              <a:spcBef>
                <a:spcPts val="500"/>
              </a:spcBef>
              <a:spcAft>
                <a:spcPts val="0"/>
              </a:spcAft>
              <a:buClr>
                <a:schemeClr val="dk1"/>
              </a:buClr>
              <a:buSzPts val="2400"/>
              <a:buNone/>
            </a:pPr>
            <a:endParaRPr/>
          </a:p>
        </p:txBody>
      </p:sp>
      <p:sp>
        <p:nvSpPr>
          <p:cNvPr id="122" name="Google Shape;12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838200" y="-11430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Lifecycle of Data: 4 “A”s</a:t>
            </a:r>
            <a:endParaRPr/>
          </a:p>
        </p:txBody>
      </p:sp>
      <p:sp>
        <p:nvSpPr>
          <p:cNvPr id="129" name="Google Shape;129;p6"/>
          <p:cNvSpPr txBox="1"/>
          <p:nvPr/>
        </p:nvSpPr>
        <p:spPr>
          <a:xfrm>
            <a:off x="1039010" y="2962443"/>
            <a:ext cx="230325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1. Acquisition</a:t>
            </a:r>
            <a:endParaRPr/>
          </a:p>
        </p:txBody>
      </p:sp>
      <p:sp>
        <p:nvSpPr>
          <p:cNvPr id="130" name="Google Shape;130;p6"/>
          <p:cNvSpPr txBox="1"/>
          <p:nvPr/>
        </p:nvSpPr>
        <p:spPr>
          <a:xfrm rot="-1280243">
            <a:off x="1775320" y="1692345"/>
            <a:ext cx="252344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Scattered data</a:t>
            </a:r>
            <a:endParaRPr/>
          </a:p>
        </p:txBody>
      </p:sp>
      <p:sp>
        <p:nvSpPr>
          <p:cNvPr id="131" name="Google Shape;13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32" name="Google Shape;1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cxnSp>
        <p:nvCxnSpPr>
          <p:cNvPr id="133" name="Google Shape;133;p6"/>
          <p:cNvCxnSpPr>
            <a:stCxn id="129" idx="0"/>
          </p:cNvCxnSpPr>
          <p:nvPr/>
        </p:nvCxnSpPr>
        <p:spPr>
          <a:xfrm rot="10800000" flipH="1">
            <a:off x="2190640" y="1906743"/>
            <a:ext cx="2467500" cy="1055700"/>
          </a:xfrm>
          <a:prstGeom prst="straightConnector1">
            <a:avLst/>
          </a:prstGeom>
          <a:noFill/>
          <a:ln w="9525" cap="flat" cmpd="sng">
            <a:solidFill>
              <a:schemeClr val="accent1"/>
            </a:solidFill>
            <a:prstDash val="solid"/>
            <a:miter lim="800000"/>
            <a:headEnd type="none" w="sm" len="sm"/>
            <a:tailEnd type="triangle" w="med" len="med"/>
          </a:ln>
        </p:spPr>
      </p:cxnSp>
      <p:sp>
        <p:nvSpPr>
          <p:cNvPr id="134" name="Google Shape;134;p6"/>
          <p:cNvSpPr txBox="1"/>
          <p:nvPr/>
        </p:nvSpPr>
        <p:spPr>
          <a:xfrm>
            <a:off x="4658061" y="1548155"/>
            <a:ext cx="25052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2. Aggregation</a:t>
            </a:r>
            <a:endParaRPr/>
          </a:p>
        </p:txBody>
      </p:sp>
      <p:cxnSp>
        <p:nvCxnSpPr>
          <p:cNvPr id="135" name="Google Shape;135;p6"/>
          <p:cNvCxnSpPr/>
          <p:nvPr/>
        </p:nvCxnSpPr>
        <p:spPr>
          <a:xfrm>
            <a:off x="6783964" y="1906737"/>
            <a:ext cx="2564431" cy="1055706"/>
          </a:xfrm>
          <a:prstGeom prst="straightConnector1">
            <a:avLst/>
          </a:prstGeom>
          <a:noFill/>
          <a:ln w="9525" cap="flat" cmpd="sng">
            <a:solidFill>
              <a:schemeClr val="accent1"/>
            </a:solidFill>
            <a:prstDash val="solid"/>
            <a:miter lim="800000"/>
            <a:headEnd type="none" w="sm" len="sm"/>
            <a:tailEnd type="triangle" w="med" len="med"/>
          </a:ln>
        </p:spPr>
      </p:cxnSp>
      <p:sp>
        <p:nvSpPr>
          <p:cNvPr id="136" name="Google Shape;136;p6"/>
          <p:cNvSpPr txBox="1"/>
          <p:nvPr/>
        </p:nvSpPr>
        <p:spPr>
          <a:xfrm>
            <a:off x="8489577" y="2962443"/>
            <a:ext cx="190250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3. Analysis</a:t>
            </a:r>
            <a:endParaRPr/>
          </a:p>
        </p:txBody>
      </p:sp>
      <p:cxnSp>
        <p:nvCxnSpPr>
          <p:cNvPr id="137" name="Google Shape;137;p6"/>
          <p:cNvCxnSpPr/>
          <p:nvPr/>
        </p:nvCxnSpPr>
        <p:spPr>
          <a:xfrm flipH="1">
            <a:off x="6794451" y="3490296"/>
            <a:ext cx="2553944" cy="1223327"/>
          </a:xfrm>
          <a:prstGeom prst="straightConnector1">
            <a:avLst/>
          </a:prstGeom>
          <a:noFill/>
          <a:ln w="9525" cap="flat" cmpd="sng">
            <a:solidFill>
              <a:schemeClr val="accent1"/>
            </a:solidFill>
            <a:prstDash val="solid"/>
            <a:miter lim="800000"/>
            <a:headEnd type="none" w="sm" len="sm"/>
            <a:tailEnd type="triangle" w="med" len="med"/>
          </a:ln>
        </p:spPr>
      </p:cxnSp>
      <p:sp>
        <p:nvSpPr>
          <p:cNvPr id="138" name="Google Shape;138;p6"/>
          <p:cNvSpPr txBox="1"/>
          <p:nvPr/>
        </p:nvSpPr>
        <p:spPr>
          <a:xfrm>
            <a:off x="4851430" y="4415494"/>
            <a:ext cx="23240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4. Application</a:t>
            </a:r>
            <a:endParaRPr/>
          </a:p>
        </p:txBody>
      </p:sp>
      <p:cxnSp>
        <p:nvCxnSpPr>
          <p:cNvPr id="139" name="Google Shape;139;p6"/>
          <p:cNvCxnSpPr>
            <a:endCxn id="129" idx="2"/>
          </p:cNvCxnSpPr>
          <p:nvPr/>
        </p:nvCxnSpPr>
        <p:spPr>
          <a:xfrm rot="10800000">
            <a:off x="2190639" y="3485663"/>
            <a:ext cx="2596500" cy="1119600"/>
          </a:xfrm>
          <a:prstGeom prst="straightConnector1">
            <a:avLst/>
          </a:prstGeom>
          <a:noFill/>
          <a:ln w="9525" cap="flat" cmpd="sng">
            <a:solidFill>
              <a:schemeClr val="accent1"/>
            </a:solidFill>
            <a:prstDash val="solid"/>
            <a:miter lim="800000"/>
            <a:headEnd type="none" w="sm" len="sm"/>
            <a:tailEnd type="triangle" w="med" len="med"/>
          </a:ln>
        </p:spPr>
      </p:cxnSp>
      <p:sp>
        <p:nvSpPr>
          <p:cNvPr id="140" name="Google Shape;140;p6"/>
          <p:cNvSpPr txBox="1"/>
          <p:nvPr/>
        </p:nvSpPr>
        <p:spPr>
          <a:xfrm rot="1355860">
            <a:off x="7119168" y="1836886"/>
            <a:ext cx="26052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Integrated data</a:t>
            </a:r>
            <a:endParaRPr/>
          </a:p>
        </p:txBody>
      </p:sp>
      <p:sp>
        <p:nvSpPr>
          <p:cNvPr id="141" name="Google Shape;141;p6"/>
          <p:cNvSpPr txBox="1"/>
          <p:nvPr/>
        </p:nvSpPr>
        <p:spPr>
          <a:xfrm rot="-1452291">
            <a:off x="7361687" y="4153884"/>
            <a:ext cx="19656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Knowledge</a:t>
            </a:r>
            <a:endParaRPr/>
          </a:p>
        </p:txBody>
      </p:sp>
      <p:sp>
        <p:nvSpPr>
          <p:cNvPr id="142" name="Google Shape;142;p6"/>
          <p:cNvSpPr txBox="1"/>
          <p:nvPr/>
        </p:nvSpPr>
        <p:spPr>
          <a:xfrm rot="1490212">
            <a:off x="2416358" y="4172112"/>
            <a:ext cx="158569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Log data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Basic Definitions</a:t>
            </a:r>
            <a:endParaRPr/>
          </a:p>
        </p:txBody>
      </p:sp>
      <p:sp>
        <p:nvSpPr>
          <p:cNvPr id="149" name="Google Shape;149;p7"/>
          <p:cNvSpPr txBox="1">
            <a:spLocks noGrp="1"/>
          </p:cNvSpPr>
          <p:nvPr>
            <p:ph type="body" idx="1"/>
          </p:nvPr>
        </p:nvSpPr>
        <p:spPr>
          <a:xfrm>
            <a:off x="838200" y="1065008"/>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000"/>
              <a:buChar char="•"/>
            </a:pPr>
            <a:r>
              <a:rPr lang="en-US" sz="2000" b="1"/>
              <a:t>Database:</a:t>
            </a:r>
            <a:endParaRPr/>
          </a:p>
          <a:p>
            <a:pPr marL="685800" lvl="1" indent="-228600" algn="l" rtl="0">
              <a:lnSpc>
                <a:spcPct val="90000"/>
              </a:lnSpc>
              <a:spcBef>
                <a:spcPts val="500"/>
              </a:spcBef>
              <a:spcAft>
                <a:spcPts val="0"/>
              </a:spcAft>
              <a:buClr>
                <a:schemeClr val="dk1"/>
              </a:buClr>
              <a:buSzPts val="2000"/>
              <a:buChar char="•"/>
            </a:pPr>
            <a:r>
              <a:rPr lang="en-US" sz="2000"/>
              <a:t>A collection of related data.</a:t>
            </a:r>
            <a:endParaRPr/>
          </a:p>
          <a:p>
            <a:pPr marL="228600" lvl="0" indent="-228600" algn="l" rtl="0">
              <a:lnSpc>
                <a:spcPct val="90000"/>
              </a:lnSpc>
              <a:spcBef>
                <a:spcPts val="1000"/>
              </a:spcBef>
              <a:spcAft>
                <a:spcPts val="0"/>
              </a:spcAft>
              <a:buClr>
                <a:schemeClr val="dk1"/>
              </a:buClr>
              <a:buSzPts val="2000"/>
              <a:buChar char="•"/>
            </a:pPr>
            <a:r>
              <a:rPr lang="en-US" sz="2000" b="1"/>
              <a:t>Data:</a:t>
            </a:r>
            <a:endParaRPr/>
          </a:p>
          <a:p>
            <a:pPr marL="685800" lvl="1" indent="-228600" algn="l" rtl="0">
              <a:lnSpc>
                <a:spcPct val="90000"/>
              </a:lnSpc>
              <a:spcBef>
                <a:spcPts val="500"/>
              </a:spcBef>
              <a:spcAft>
                <a:spcPts val="0"/>
              </a:spcAft>
              <a:buClr>
                <a:schemeClr val="dk1"/>
              </a:buClr>
              <a:buSzPts val="2000"/>
              <a:buChar char="•"/>
            </a:pPr>
            <a:r>
              <a:rPr lang="en-US" sz="2000"/>
              <a:t>Known facts that can be recorded and have an implicit meaning.</a:t>
            </a:r>
            <a:endParaRPr/>
          </a:p>
          <a:p>
            <a:pPr marL="228600" lvl="0" indent="-228600" algn="l" rtl="0">
              <a:lnSpc>
                <a:spcPct val="90000"/>
              </a:lnSpc>
              <a:spcBef>
                <a:spcPts val="1000"/>
              </a:spcBef>
              <a:spcAft>
                <a:spcPts val="0"/>
              </a:spcAft>
              <a:buClr>
                <a:schemeClr val="dk1"/>
              </a:buClr>
              <a:buSzPts val="2000"/>
              <a:buChar char="•"/>
            </a:pPr>
            <a:r>
              <a:rPr lang="en-US" sz="2000" b="1"/>
              <a:t>Mini-world:</a:t>
            </a:r>
            <a:endParaRPr/>
          </a:p>
          <a:p>
            <a:pPr marL="685800" lvl="1" indent="-228600" algn="l" rtl="0">
              <a:lnSpc>
                <a:spcPct val="90000"/>
              </a:lnSpc>
              <a:spcBef>
                <a:spcPts val="500"/>
              </a:spcBef>
              <a:spcAft>
                <a:spcPts val="0"/>
              </a:spcAft>
              <a:buClr>
                <a:schemeClr val="dk1"/>
              </a:buClr>
              <a:buSzPts val="2000"/>
              <a:buChar char="•"/>
            </a:pPr>
            <a:r>
              <a:rPr lang="en-US" sz="2000"/>
              <a:t>Some part of the real world about which data is stored in a database. For example, student grades and transcripts at a university.</a:t>
            </a:r>
            <a:endParaRPr/>
          </a:p>
          <a:p>
            <a:pPr marL="228600" lvl="0" indent="-228600" algn="l" rtl="0">
              <a:lnSpc>
                <a:spcPct val="90000"/>
              </a:lnSpc>
              <a:spcBef>
                <a:spcPts val="1000"/>
              </a:spcBef>
              <a:spcAft>
                <a:spcPts val="0"/>
              </a:spcAft>
              <a:buClr>
                <a:schemeClr val="dk1"/>
              </a:buClr>
              <a:buSzPts val="2000"/>
              <a:buChar char="•"/>
            </a:pPr>
            <a:r>
              <a:rPr lang="en-US" sz="2000" b="1"/>
              <a:t>Database Management System (DBMS):</a:t>
            </a:r>
            <a:endParaRPr/>
          </a:p>
          <a:p>
            <a:pPr marL="685800" lvl="1" indent="-228600" algn="l" rtl="0">
              <a:lnSpc>
                <a:spcPct val="90000"/>
              </a:lnSpc>
              <a:spcBef>
                <a:spcPts val="500"/>
              </a:spcBef>
              <a:spcAft>
                <a:spcPts val="0"/>
              </a:spcAft>
              <a:buClr>
                <a:schemeClr val="dk1"/>
              </a:buClr>
              <a:buSzPts val="2000"/>
              <a:buChar char="•"/>
            </a:pPr>
            <a:r>
              <a:rPr lang="en-US" sz="2000"/>
              <a:t>A software package/system to facilitate the creation and maintenance of a computerized database.</a:t>
            </a:r>
            <a:endParaRPr/>
          </a:p>
          <a:p>
            <a:pPr marL="228600" lvl="0" indent="-228600" algn="l" rtl="0">
              <a:lnSpc>
                <a:spcPct val="90000"/>
              </a:lnSpc>
              <a:spcBef>
                <a:spcPts val="1000"/>
              </a:spcBef>
              <a:spcAft>
                <a:spcPts val="0"/>
              </a:spcAft>
              <a:buClr>
                <a:schemeClr val="dk1"/>
              </a:buClr>
              <a:buSzPts val="2000"/>
              <a:buChar char="•"/>
            </a:pPr>
            <a:r>
              <a:rPr lang="en-US" sz="2000" b="1"/>
              <a:t>Database system:</a:t>
            </a:r>
            <a:endParaRPr/>
          </a:p>
          <a:p>
            <a:pPr marL="685800" lvl="1" indent="-228600" algn="l" rtl="0">
              <a:lnSpc>
                <a:spcPct val="90000"/>
              </a:lnSpc>
              <a:spcBef>
                <a:spcPts val="500"/>
              </a:spcBef>
              <a:spcAft>
                <a:spcPts val="0"/>
              </a:spcAft>
              <a:buClr>
                <a:schemeClr val="dk1"/>
              </a:buClr>
              <a:buSzPts val="2000"/>
              <a:buChar char="•"/>
            </a:pPr>
            <a:r>
              <a:rPr lang="en-US" sz="2000"/>
              <a:t>The DBMS software together with the data itself.  Sometimes, the applications are also included.</a:t>
            </a:r>
            <a:endParaRPr/>
          </a:p>
        </p:txBody>
      </p:sp>
      <p:sp>
        <p:nvSpPr>
          <p:cNvPr id="150" name="Google Shape;1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51" name="Google Shape;1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File system </a:t>
            </a:r>
            <a:endParaRPr/>
          </a:p>
        </p:txBody>
      </p:sp>
      <p:sp>
        <p:nvSpPr>
          <p:cNvPr id="158" name="Google Shape;158;p8"/>
          <p:cNvSpPr txBox="1">
            <a:spLocks noGrp="1"/>
          </p:cNvSpPr>
          <p:nvPr>
            <p:ph type="body" idx="1"/>
          </p:nvPr>
        </p:nvSpPr>
        <p:spPr>
          <a:xfrm>
            <a:off x="838200" y="106500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b="1"/>
              <a:t>Large amount of data needed for storing and processing </a:t>
            </a:r>
            <a:endParaRPr/>
          </a:p>
          <a:p>
            <a:pPr marL="228600" lvl="0" indent="-228600" algn="l" rtl="0">
              <a:lnSpc>
                <a:spcPct val="90000"/>
              </a:lnSpc>
              <a:spcBef>
                <a:spcPts val="1000"/>
              </a:spcBef>
              <a:spcAft>
                <a:spcPts val="0"/>
              </a:spcAft>
              <a:buClr>
                <a:schemeClr val="dk1"/>
              </a:buClr>
              <a:buSzPts val="2000"/>
              <a:buChar char="•"/>
            </a:pPr>
            <a:r>
              <a:rPr lang="en-US" sz="2000" b="1"/>
              <a:t>Volatile nature of data : </a:t>
            </a:r>
            <a:r>
              <a:rPr lang="en-US" sz="2000"/>
              <a:t>while the program is running the out put will be stored/ displayed</a:t>
            </a:r>
            <a:endParaRPr/>
          </a:p>
          <a:p>
            <a:pPr marL="228600" lvl="0" indent="-228600" algn="l" rtl="0">
              <a:lnSpc>
                <a:spcPct val="90000"/>
              </a:lnSpc>
              <a:spcBef>
                <a:spcPts val="1000"/>
              </a:spcBef>
              <a:spcAft>
                <a:spcPts val="0"/>
              </a:spcAft>
              <a:buClr>
                <a:schemeClr val="dk1"/>
              </a:buClr>
              <a:buSzPts val="2000"/>
              <a:buChar char="•"/>
            </a:pPr>
            <a:r>
              <a:rPr lang="en-US" sz="2000" b="1"/>
              <a:t>Sharing of information between various programs </a:t>
            </a:r>
            <a:endParaRPr sz="2000"/>
          </a:p>
          <a:p>
            <a:pPr marL="228600" lvl="0" indent="-228600" algn="l" rtl="0">
              <a:lnSpc>
                <a:spcPct val="90000"/>
              </a:lnSpc>
              <a:spcBef>
                <a:spcPts val="1000"/>
              </a:spcBef>
              <a:spcAft>
                <a:spcPts val="0"/>
              </a:spcAft>
              <a:buClr>
                <a:schemeClr val="dk1"/>
              </a:buClr>
              <a:buSzPts val="2000"/>
              <a:buChar char="•"/>
            </a:pPr>
            <a:r>
              <a:rPr lang="en-US" sz="2000" b="1"/>
              <a:t>Records/ structure/ union/ vectors</a:t>
            </a:r>
            <a:endParaRPr/>
          </a:p>
          <a:p>
            <a:pPr marL="228600" lvl="0" indent="-228600" algn="l" rtl="0">
              <a:lnSpc>
                <a:spcPct val="90000"/>
              </a:lnSpc>
              <a:spcBef>
                <a:spcPts val="1000"/>
              </a:spcBef>
              <a:spcAft>
                <a:spcPts val="0"/>
              </a:spcAft>
              <a:buClr>
                <a:schemeClr val="dk1"/>
              </a:buClr>
              <a:buSzPts val="2000"/>
              <a:buChar char="•"/>
            </a:pPr>
            <a:r>
              <a:rPr lang="en-US" sz="2000" b="1"/>
              <a:t>Sequential access/ Random access</a:t>
            </a:r>
            <a:endParaRPr/>
          </a:p>
        </p:txBody>
      </p:sp>
      <p:sp>
        <p:nvSpPr>
          <p:cNvPr id="159" name="Google Shape;1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60" name="Google Shape;1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b="1">
                <a:solidFill>
                  <a:schemeClr val="accent1"/>
                </a:solidFill>
                <a:latin typeface="Calibri"/>
                <a:ea typeface="Calibri"/>
                <a:cs typeface="Calibri"/>
                <a:sym typeface="Calibri"/>
              </a:rPr>
              <a:t>Facilities provided by DBMS</a:t>
            </a:r>
            <a:endParaRPr/>
          </a:p>
        </p:txBody>
      </p:sp>
      <p:sp>
        <p:nvSpPr>
          <p:cNvPr id="167" name="Google Shape;167;p9"/>
          <p:cNvSpPr txBox="1">
            <a:spLocks noGrp="1"/>
          </p:cNvSpPr>
          <p:nvPr>
            <p:ph type="body" idx="1"/>
          </p:nvPr>
        </p:nvSpPr>
        <p:spPr>
          <a:xfrm>
            <a:off x="838200" y="1065007"/>
            <a:ext cx="10515600" cy="54326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i="1" u="sng"/>
              <a:t>Define</a:t>
            </a:r>
            <a:r>
              <a:rPr lang="en-US" sz="2400"/>
              <a:t> a particular database in terms of its data types, structures, and constraints</a:t>
            </a:r>
            <a:endParaRPr/>
          </a:p>
          <a:p>
            <a:pPr marL="228600" lvl="0" indent="-228600" algn="l" rtl="0">
              <a:lnSpc>
                <a:spcPct val="90000"/>
              </a:lnSpc>
              <a:spcBef>
                <a:spcPts val="1000"/>
              </a:spcBef>
              <a:spcAft>
                <a:spcPts val="0"/>
              </a:spcAft>
              <a:buClr>
                <a:schemeClr val="dk1"/>
              </a:buClr>
              <a:buSzPts val="2400"/>
              <a:buChar char="•"/>
            </a:pPr>
            <a:r>
              <a:rPr lang="en-US" sz="2400" i="1" u="sng"/>
              <a:t>Construct</a:t>
            </a:r>
            <a:r>
              <a:rPr lang="en-US" sz="2400"/>
              <a:t> </a:t>
            </a:r>
            <a:r>
              <a:rPr lang="en-US" sz="2400" u="sng"/>
              <a:t>or load </a:t>
            </a:r>
            <a:r>
              <a:rPr lang="en-US" sz="2400"/>
              <a:t>the initial database contents on a secondary storage medium</a:t>
            </a:r>
            <a:endParaRPr/>
          </a:p>
          <a:p>
            <a:pPr marL="228600" lvl="0" indent="-228600" algn="l" rtl="0">
              <a:lnSpc>
                <a:spcPct val="90000"/>
              </a:lnSpc>
              <a:spcBef>
                <a:spcPts val="1000"/>
              </a:spcBef>
              <a:spcAft>
                <a:spcPts val="0"/>
              </a:spcAft>
              <a:buClr>
                <a:schemeClr val="dk1"/>
              </a:buClr>
              <a:buSzPts val="2400"/>
              <a:buChar char="•"/>
            </a:pPr>
            <a:r>
              <a:rPr lang="en-US" sz="2400" i="1" u="sng"/>
              <a:t>Manipulating</a:t>
            </a:r>
            <a:r>
              <a:rPr lang="en-US" sz="2400"/>
              <a:t> the database:</a:t>
            </a:r>
            <a:endParaRPr/>
          </a:p>
          <a:p>
            <a:pPr marL="685800" lvl="1" indent="-228600" algn="l" rtl="0">
              <a:lnSpc>
                <a:spcPct val="90000"/>
              </a:lnSpc>
              <a:spcBef>
                <a:spcPts val="500"/>
              </a:spcBef>
              <a:spcAft>
                <a:spcPts val="0"/>
              </a:spcAft>
              <a:buClr>
                <a:schemeClr val="dk1"/>
              </a:buClr>
              <a:buSzPts val="2200"/>
              <a:buChar char="•"/>
            </a:pPr>
            <a:r>
              <a:rPr lang="en-US" sz="2200"/>
              <a:t>Retrieval: Querying, generating reports</a:t>
            </a:r>
            <a:endParaRPr/>
          </a:p>
          <a:p>
            <a:pPr marL="685800" lvl="1" indent="-228600" algn="l" rtl="0">
              <a:lnSpc>
                <a:spcPct val="90000"/>
              </a:lnSpc>
              <a:spcBef>
                <a:spcPts val="500"/>
              </a:spcBef>
              <a:spcAft>
                <a:spcPts val="0"/>
              </a:spcAft>
              <a:buClr>
                <a:schemeClr val="dk1"/>
              </a:buClr>
              <a:buSzPts val="2200"/>
              <a:buChar char="•"/>
            </a:pPr>
            <a:r>
              <a:rPr lang="en-US" sz="2200"/>
              <a:t>Modification: Insertions, deletions and updates to its content</a:t>
            </a:r>
            <a:endParaRPr/>
          </a:p>
          <a:p>
            <a:pPr marL="685800" lvl="1" indent="-228600" algn="l" rtl="0">
              <a:lnSpc>
                <a:spcPct val="90000"/>
              </a:lnSpc>
              <a:spcBef>
                <a:spcPts val="500"/>
              </a:spcBef>
              <a:spcAft>
                <a:spcPts val="0"/>
              </a:spcAft>
              <a:buClr>
                <a:schemeClr val="dk1"/>
              </a:buClr>
              <a:buSzPts val="2200"/>
              <a:buChar char="•"/>
            </a:pPr>
            <a:r>
              <a:rPr lang="en-US" sz="2200"/>
              <a:t>Accessing the database through Web applications</a:t>
            </a:r>
            <a:endParaRPr/>
          </a:p>
          <a:p>
            <a:pPr marL="228600" lvl="0" indent="-228600" algn="l" rtl="0">
              <a:lnSpc>
                <a:spcPct val="90000"/>
              </a:lnSpc>
              <a:spcBef>
                <a:spcPts val="1000"/>
              </a:spcBef>
              <a:spcAft>
                <a:spcPts val="0"/>
              </a:spcAft>
              <a:buClr>
                <a:schemeClr val="dk1"/>
              </a:buClr>
              <a:buSzPts val="2400"/>
              <a:buChar char="•"/>
            </a:pPr>
            <a:r>
              <a:rPr lang="en-US" sz="2400" i="1" u="sng"/>
              <a:t>Processing</a:t>
            </a:r>
            <a:r>
              <a:rPr lang="en-US" sz="2400" u="sng"/>
              <a:t> </a:t>
            </a:r>
            <a:r>
              <a:rPr lang="en-US" sz="2400"/>
              <a:t>and</a:t>
            </a:r>
            <a:r>
              <a:rPr lang="en-US" sz="2400" u="sng"/>
              <a:t> </a:t>
            </a:r>
            <a:r>
              <a:rPr lang="en-US" sz="2400" i="1" u="sng"/>
              <a:t>sharing</a:t>
            </a:r>
            <a:r>
              <a:rPr lang="en-US" sz="2400" u="sng"/>
              <a:t> </a:t>
            </a:r>
            <a:r>
              <a:rPr lang="en-US" sz="2400"/>
              <a:t>by a set of concurrent users and application programs – yet, keeping all data valid and consistent</a:t>
            </a:r>
            <a:endParaRPr/>
          </a:p>
          <a:p>
            <a:pPr marL="228600" lvl="0" indent="-228600" algn="l" rtl="0">
              <a:lnSpc>
                <a:spcPct val="90000"/>
              </a:lnSpc>
              <a:spcBef>
                <a:spcPts val="1000"/>
              </a:spcBef>
              <a:spcAft>
                <a:spcPts val="0"/>
              </a:spcAft>
              <a:buClr>
                <a:schemeClr val="dk1"/>
              </a:buClr>
              <a:buSzPts val="2400"/>
              <a:buChar char="•"/>
            </a:pPr>
            <a:r>
              <a:rPr lang="en-US" sz="2400" u="sng"/>
              <a:t>Protection</a:t>
            </a:r>
            <a:r>
              <a:rPr lang="en-US" sz="2400"/>
              <a:t> or </a:t>
            </a:r>
            <a:r>
              <a:rPr lang="en-US" sz="2400" u="sng"/>
              <a:t>security</a:t>
            </a:r>
            <a:r>
              <a:rPr lang="en-US" sz="2400"/>
              <a:t> measures to prevent unauthorized access</a:t>
            </a:r>
            <a:endParaRPr/>
          </a:p>
          <a:p>
            <a:pPr marL="228600" lvl="0" indent="-228600" algn="l" rtl="0">
              <a:lnSpc>
                <a:spcPct val="90000"/>
              </a:lnSpc>
              <a:spcBef>
                <a:spcPts val="1000"/>
              </a:spcBef>
              <a:spcAft>
                <a:spcPts val="0"/>
              </a:spcAft>
              <a:buClr>
                <a:schemeClr val="dk1"/>
              </a:buClr>
              <a:buSzPts val="2400"/>
              <a:buChar char="•"/>
            </a:pPr>
            <a:r>
              <a:rPr lang="en-US" sz="2400" u="sng"/>
              <a:t>“Active”</a:t>
            </a:r>
            <a:r>
              <a:rPr lang="en-US" sz="2400"/>
              <a:t> processing to take internal actions on data</a:t>
            </a:r>
            <a:endParaRPr/>
          </a:p>
          <a:p>
            <a:pPr marL="228600" lvl="0" indent="-228600" algn="l" rtl="0">
              <a:lnSpc>
                <a:spcPct val="90000"/>
              </a:lnSpc>
              <a:spcBef>
                <a:spcPts val="1000"/>
              </a:spcBef>
              <a:spcAft>
                <a:spcPts val="0"/>
              </a:spcAft>
              <a:buClr>
                <a:schemeClr val="dk1"/>
              </a:buClr>
              <a:buSzPts val="2400"/>
              <a:buChar char="•"/>
            </a:pPr>
            <a:r>
              <a:rPr lang="en-US" sz="2400" i="1" u="sng"/>
              <a:t>Presentation</a:t>
            </a:r>
            <a:r>
              <a:rPr lang="en-US" sz="2400"/>
              <a:t> and </a:t>
            </a:r>
            <a:r>
              <a:rPr lang="en-US" sz="2400" i="1" u="sng"/>
              <a:t>visualization</a:t>
            </a:r>
            <a:r>
              <a:rPr lang="en-US" sz="2400" i="1"/>
              <a:t> </a:t>
            </a:r>
            <a:r>
              <a:rPr lang="en-US" sz="2400"/>
              <a:t>of data</a:t>
            </a:r>
            <a:endParaRPr/>
          </a:p>
          <a:p>
            <a:pPr marL="228600" lvl="0" indent="-228600" algn="l" rtl="0">
              <a:lnSpc>
                <a:spcPct val="90000"/>
              </a:lnSpc>
              <a:spcBef>
                <a:spcPts val="1000"/>
              </a:spcBef>
              <a:spcAft>
                <a:spcPts val="0"/>
              </a:spcAft>
              <a:buClr>
                <a:schemeClr val="dk1"/>
              </a:buClr>
              <a:buSzPts val="2400"/>
              <a:buChar char="•"/>
            </a:pPr>
            <a:r>
              <a:rPr lang="en-US" sz="2400" i="1" u="sng"/>
              <a:t>Maintenance</a:t>
            </a:r>
            <a:r>
              <a:rPr lang="en-US" sz="2400"/>
              <a:t> of the database and associated programs over the lifetime of the database application</a:t>
            </a:r>
            <a:endParaRPr/>
          </a:p>
          <a:p>
            <a:pPr marL="228600" lvl="0" indent="-76200" algn="l" rtl="0">
              <a:lnSpc>
                <a:spcPct val="90000"/>
              </a:lnSpc>
              <a:spcBef>
                <a:spcPts val="1000"/>
              </a:spcBef>
              <a:spcAft>
                <a:spcPts val="0"/>
              </a:spcAft>
              <a:buClr>
                <a:schemeClr val="dk1"/>
              </a:buClr>
              <a:buSzPts val="2400"/>
              <a:buNone/>
            </a:pPr>
            <a:endParaRPr sz="2400"/>
          </a:p>
        </p:txBody>
      </p:sp>
      <p:sp>
        <p:nvSpPr>
          <p:cNvPr id="168" name="Google Shape;16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69" name="Google Shape;16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1427</TotalTime>
  <Words>2304</Words>
  <Application>Microsoft Office PowerPoint</Application>
  <PresentationFormat>Custom</PresentationFormat>
  <Paragraphs>399</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Times New Roman</vt:lpstr>
      <vt:lpstr>Tahoma</vt:lpstr>
      <vt:lpstr>Calibri</vt:lpstr>
      <vt:lpstr>Times</vt:lpstr>
      <vt:lpstr>Noto Sans Symbols</vt:lpstr>
      <vt:lpstr>Office Theme</vt:lpstr>
      <vt:lpstr>Relational Database Management System 216U01C403</vt:lpstr>
      <vt:lpstr>Introduction    (5)</vt:lpstr>
      <vt:lpstr>Introduction </vt:lpstr>
      <vt:lpstr>Types of Databases and Database Applications</vt:lpstr>
      <vt:lpstr>Importance of “big data”</vt:lpstr>
      <vt:lpstr>Lifecycle of Data: 4 “A”s</vt:lpstr>
      <vt:lpstr>Basic Definitions</vt:lpstr>
      <vt:lpstr>File system </vt:lpstr>
      <vt:lpstr>Facilities provided by DBMS</vt:lpstr>
      <vt:lpstr>Applications interact with a database by generating</vt:lpstr>
      <vt:lpstr>Characteristics of the Database Approach</vt:lpstr>
      <vt:lpstr>Characteristics of the Database Approach (..contd)</vt:lpstr>
      <vt:lpstr>Characteristics of the Database Approach (..contd)</vt:lpstr>
      <vt:lpstr>Database users</vt:lpstr>
      <vt:lpstr>Database users: Actors on the scene</vt:lpstr>
      <vt:lpstr>Database users: Actors on the scene</vt:lpstr>
      <vt:lpstr>Database users: Actors on the scene</vt:lpstr>
      <vt:lpstr>Database users: Actors on the scene</vt:lpstr>
      <vt:lpstr>Database users: Actors behind the scene</vt:lpstr>
      <vt:lpstr>Database users</vt:lpstr>
      <vt:lpstr>Database Administrator</vt:lpstr>
      <vt:lpstr>Advantages of Using the Database Approach</vt:lpstr>
      <vt:lpstr>Advantages of Using the Database Approach</vt:lpstr>
      <vt:lpstr>Limitations of the Database Approach</vt:lpstr>
      <vt:lpstr>Data Model</vt:lpstr>
      <vt:lpstr>Data Model Categories</vt:lpstr>
      <vt:lpstr>Data Schemas and Database Instance</vt:lpstr>
      <vt:lpstr>Data Schemas and Database Instance</vt:lpstr>
      <vt:lpstr>Data Schemas and Database Instance</vt:lpstr>
      <vt:lpstr>Data Schemas</vt:lpstr>
      <vt:lpstr>Database Instance</vt:lpstr>
      <vt:lpstr>Three schema Architecture</vt:lpstr>
      <vt:lpstr>Three –schema architecture</vt:lpstr>
      <vt:lpstr>Three schema Architecture</vt:lpstr>
      <vt:lpstr>Data Independence </vt:lpstr>
      <vt:lpstr>Data Independence </vt:lpstr>
      <vt:lpstr>A simplified architecture of Database System  </vt:lpstr>
      <vt:lpstr>A simplified architecture of Database System  </vt:lpstr>
      <vt:lpstr>A simplified architecture of Database System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 116U01C403</dc:title>
  <dc:creator>Microsoft Office User</dc:creator>
  <cp:lastModifiedBy>Admin</cp:lastModifiedBy>
  <cp:revision>5</cp:revision>
  <dcterms:created xsi:type="dcterms:W3CDTF">2023-01-05T03:53:02Z</dcterms:created>
  <dcterms:modified xsi:type="dcterms:W3CDTF">2025-01-07T05:00:08Z</dcterms:modified>
</cp:coreProperties>
</file>