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Tahoma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7" name="Google Shape;2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7" name="Google Shape;31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1" name="Google Shape;34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1" name="Google Shape;41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74eebf97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74eebf97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274eebf97e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13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13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masri_cov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Inheritance in Superclass / Subclass Relationships 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that is member of a subclass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of the entity as a member of the superclass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relationships of the entity as a member of the superclass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previous slide, SECRETARY (as well as TECHNICIAN and ENGINEER) inherit the attributes Name, SSN, …, from EMPLOYEE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SECRETARY entity will have values for the inherited attributes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(1)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is the process of defining a set of subclasses of a superclass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of subclasses is based upon some distinguishing characteristics of the entities in the superclass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{SECRETARY, ENGINEER, TECHNICIAN} is a specialization of EMPLOYEE based upon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job type.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have several specializations of the same superclass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(2)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Another specialization of EMPLOYEE based on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 of pay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{SALARIED_EMPLOYEE, HOURLY_EMPLOYEE}.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Superclass/subclass relationships and specialization can be diagrammatically represented in EER diagrams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a subclass are called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attributes.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attribute TypingSpeed of SECRETARY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can also participate in specific relationship types.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a relationship BELONGS_TO of HOURLY_EMPLOYEE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4_01"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772400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179" name="Google Shape;179;p26"/>
          <p:cNvSpPr txBox="1"/>
          <p:nvPr/>
        </p:nvSpPr>
        <p:spPr>
          <a:xfrm>
            <a:off x="304800" y="822325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(3)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 is the reverse of the specialization process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classes with common features are generalized into a superclass;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original classes become its subclasses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CAR, TRUCK generalized into VEHICLE;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CAR, TRUCK become subclasses of the superclass VEHICLE.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view {CAR, TRUCK} as a specialization of VEHICLE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Alternatively, we can view VEHICLE as a generalization of CAR and TRUCK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4_03"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72390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195" name="Google Shape;195;p28"/>
          <p:cNvSpPr txBox="1"/>
          <p:nvPr/>
        </p:nvSpPr>
        <p:spPr>
          <a:xfrm>
            <a:off x="533400" y="715962"/>
            <a:ext cx="5638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(2)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(1)</a:t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Diagrammatic notation are sometimes used to distinguish between generalization and specialization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 pointing to the generalized superclass represents a generalization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Arrows pointing to the specialized subclasses represent a specialization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 not use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this notation because it is often subjective as to which process is more appropriate for a particular situation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advocate not drawing any arrows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 (2)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Modeling with Specialization and Generalization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superclass or subclass represents a collection (or set or grouping) of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also represents a particular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 of entity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rectangles in EER diagrams (as are entity types)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call all entity types (and their corresponding collections) </a:t>
            </a:r>
            <a:r>
              <a:rPr b="1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whether they are entity types, superclasses, or subclasses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(1)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we can determine exactly those entities that will become members of each subclass by a condition, the subclasses are called </a:t>
            </a:r>
            <a:r>
              <a:rPr b="1" i="0" lang="en-US" sz="2800" u="none">
                <a:solidFill>
                  <a:schemeClr val="dk2"/>
                </a:solidFill>
              </a:rPr>
              <a:t>predicate-defined (or condition-defined)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is a constraint that determines subclass members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 a predicate-defined subclass by writing the predicate condition next to the line attaching the subclass to its superclass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(2)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all subclasses in a specialization have membership condition on same attribute of the superclass, specialization is called an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attribute-defined specialization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is called the defining attribute of the specialization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JobType is the defining attribute of the specialization {SECRETARY, TECHNICIAN, ENGINEER} of EMPLOYEE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no condition determines membership, the subclass is called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a subclass is determined by the database users by applying an operation to add an entity to the subclass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Membership in the subclass is specified individually for each entity in the superclass by the user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Ramez Elmasri and Shamkant B. Navathe</a:t>
            </a:r>
            <a:endParaRPr/>
          </a:p>
        </p:txBody>
      </p:sp>
      <p:sp>
        <p:nvSpPr>
          <p:cNvPr descr="Pink tissue paper" id="90" name="Google Shape;90;p15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endParaRPr/>
          </a:p>
        </p:txBody>
      </p:sp>
      <p:sp>
        <p:nvSpPr>
          <p:cNvPr descr="Pink tissue paper" id="91" name="Google Shape;91;p15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Entity-Relationship (EER)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an attribute-defined specialization in EER diagrams</a:t>
            </a:r>
            <a:endParaRPr/>
          </a:p>
        </p:txBody>
      </p:sp>
      <p:pic>
        <p:nvPicPr>
          <p:cNvPr descr="fig04_04"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50" y="1962150"/>
            <a:ext cx="8413750" cy="391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(3)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basic constraints can apply to a specialization/generalization: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Disjointness Constraint: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(4)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Disjointness Constraint: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that the subclasses of the specialization must be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1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can be a member of at most one of the subclasses of the specialization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b="1" i="1" lang="en-US" sz="26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not disjoint, specialization is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is the same entity may be a member of more than one subclass of the specialization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b="1" i="1" lang="en-US" sz="26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(5)</a:t>
            </a:r>
            <a:endParaRPr/>
          </a:p>
        </p:txBody>
      </p:sp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Completeness Constraint: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specifies that every entity in the superclass must be a member of some subclass in the specialization/generalization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b="1" i="1" lang="en-US" sz="26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 line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Partial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allows an entity not to belong to any of the subclasses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Shown in EER diagrams by a single line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 (6)</a:t>
            </a:r>
            <a:endParaRPr/>
          </a:p>
        </p:txBody>
      </p:sp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Hence, we have four types of specialization/generalization: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total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Disjoint, partial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total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Overlapping, partial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Generalization usually is total because the superclass is derived from the subclasses.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disjoint partial Specialization</a:t>
            </a:r>
            <a:endParaRPr/>
          </a:p>
        </p:txBody>
      </p:sp>
      <p:pic>
        <p:nvPicPr>
          <p:cNvPr descr="fig04_04" id="274" name="Google Shape;27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47850"/>
            <a:ext cx="83058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4_05" id="281" name="Google Shape;2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" y="2432050"/>
            <a:ext cx="8539162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282" name="Google Shape;282;p39"/>
          <p:cNvSpPr txBox="1"/>
          <p:nvPr/>
        </p:nvSpPr>
        <p:spPr>
          <a:xfrm>
            <a:off x="304800" y="868362"/>
            <a:ext cx="7239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overlapping total Specialization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(1)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may itself have further subclasses specified on it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forms a hierarchy or a lattice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constraint that every subclass has only one superclass (called 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); this is basically a 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lattice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 subclass can be subclass of more than one superclass (called </a:t>
            </a:r>
            <a:r>
              <a:rPr b="1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4_06"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192337"/>
            <a:ext cx="8440737" cy="3424237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298" name="Google Shape;298;p41"/>
          <p:cNvSpPr txBox="1"/>
          <p:nvPr/>
        </p:nvSpPr>
        <p:spPr>
          <a:xfrm>
            <a:off x="457200" y="8382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“Engineering_Manager”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(2)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 lattice or hierarchy, a subclass inherits attributes not only of its direct superclass, but also of all its predecessor superclasses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with more than one superclass is called a shared subclass (multiple inheritance)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have: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or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hierarchies or lattices,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depending on how they were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just use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(to stand for the end result of either specialization or generalization)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stands for Enhanced ER or Extended 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Model Concepts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all modeling concepts of basic ER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concepts: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subclasses/superclasses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specialization/generalization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and relationship inheritance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are fundamental to conceptual modeling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additional EER concepts are used to model applications more completely and more accurately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EER includes some object-oriented concepts, such as 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Specialization/Generalization Hierarchies, Lattices &amp; Shared Subclasses (3)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an entity type and then define subclasses of the entity type by successive specialization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top down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refinement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start with many entity types and generalize those that have common properties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bottom up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conceptual synthesis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practice, a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 of both processes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usually employed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4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/ Generalization Lattice Example </a:t>
            </a: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(UNIVERSITY)</a:t>
            </a:r>
            <a:endParaRPr/>
          </a:p>
        </p:txBody>
      </p:sp>
      <p:pic>
        <p:nvPicPr>
          <p:cNvPr descr="fig04_07" id="322" name="Google Shape;32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600200"/>
            <a:ext cx="5867400" cy="48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4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(1)</a:t>
            </a:r>
            <a:endParaRPr/>
          </a:p>
        </p:txBody>
      </p:sp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of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superclass/subclass relationships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have seen thus far have a single superclass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shared subclass is a subclass in: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distinct superclass/subclass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relationships has a single superclass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leads to multiple inheritance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some cases, we need to model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superclass/subclass relationship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than one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superclass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Superclasses can represent different entity types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Such a subclass is called a category or UNION TYPE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Categories (UNION TYPES) (2)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 a database for vehicle registration, a vehicle owner can be a PERSON, a BANK (holding a lien on a vehicle) or a COMPANY.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(UNION type) called OWNER is created to represent a subset of the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three superclasses COMPANY, BANK, and PERSON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category member must exist in </a:t>
            </a:r>
            <a:r>
              <a:rPr b="1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 least one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 from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shared subclass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which is a:</a:t>
            </a:r>
            <a:endParaRPr b="0" i="1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subset of the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intersection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shared subclass member must exist in </a:t>
            </a:r>
            <a:r>
              <a:rPr b="1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its superclasses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4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(1)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C: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type of entity with a corresponding set of entities: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entity type, subclass, superclass, or category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definition of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 type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ER/EER should have 'entity type' replaced with 'class‘ to allow relationships among classes in general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 S is a class whose: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 inherits all the attributes and relationship of a class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entities must always be a subset of the set of entities of the other class C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⊆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is called the superclass of 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superclass/subclass relationship exists between S and C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3" name="Google Shape;353;p4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(2)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Z: Z = {S1, S2,…, Sn} is a set of subclasses with same superclass G; hence, G/Si is a superclass relationship for i = 1, …., 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 is called a generalization of the subclasses {S1, S2,…, Sn}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total if we always have: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S1 ∪ S2 ∪ … ∪ Sn = G;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Otherwise, Z is partial.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Z is disjoint if we always have: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 ∩ Sj empty-set for i ≠ j;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Otherwise, Z is overlapping.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4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(3)</a:t>
            </a:r>
            <a:endParaRPr/>
          </a:p>
        </p:txBody>
      </p:sp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 S of C is predicate defined if predicate (condition)  p on attributes of C is used to specify membership in S;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that is, S = C[p], where C[p] is the set of entities in C that satisfy condition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subclass not defined by a predicate is called user-defined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Attribute-defined specialization: if a predicate A = ci (where A is an attribute of G and ci is a constant value from the domain of A) is used to specify membership in each subclass Si in 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If ci ≠ cj for i ≠ j, and A is single-valued, then the attribute-defined specialization will be disjoint.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categories (UNION types): OWNER, REGISTERED_VEHICLE</a:t>
            </a:r>
            <a:endParaRPr/>
          </a:p>
        </p:txBody>
      </p:sp>
      <p:pic>
        <p:nvPicPr>
          <p:cNvPr descr="fig04_08" id="370" name="Google Shape;37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3058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5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of EER Model (4)</a:t>
            </a:r>
            <a:endParaRPr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Category or UNION type 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class that is a subset of the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n defining superclasses 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D1, D2,…Dn, n&gt;1: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 ⊆ (D1 ∪ D2 ∪ … ∪ Dn)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have a predicate pi on the attributes of Di to specify entities of Di that are members of T.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a predicate is specified on every Di: T = (D1[p1] ∪ D2[p2] ∪…∪ Dn[pn])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(1)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entity type may have additional meaningful subgroupings of its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EMPLOYEE may be further grouped into: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SECRETARY, ENGINEER, TECHNICIAN, …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Job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EMPLOYEEs who are managers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SALARIED_EMPLOYEE, HOURLY_EMPLOYEE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the EMPLOYEE’s method of pay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extend ER diagrams to represent these additional subgroupings, called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ER/EER diagrams are a specific notation for displaying the concepts of the model diagrammatically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DB design tools use many alternative notations for the same or similar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One popular alternative notation uses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UML class diagrams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next slides for UML class diagrams and other alternative notations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UML Example for Displaying Specialization / Generalization</a:t>
            </a:r>
            <a:endParaRPr/>
          </a:p>
        </p:txBody>
      </p:sp>
      <p:pic>
        <p:nvPicPr>
          <p:cNvPr descr="fig04_10" id="400" name="Google Shape;4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975" y="1590675"/>
            <a:ext cx="464502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Alternative Diagrammatic Notations</a:t>
            </a:r>
            <a:endParaRPr/>
          </a:p>
        </p:txBody>
      </p:sp>
      <p:pic>
        <p:nvPicPr>
          <p:cNvPr descr="figA_01"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539875"/>
            <a:ext cx="9144000" cy="814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Conceptual Modeling Concepts</a:t>
            </a:r>
            <a:endParaRPr/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DATA ABSTRACTIONS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CLASSIFICATION and INSTANTIATION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AGGREGATION and ASSOCIATION (relationships)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GENERALIZATION and SPECIALIZATION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IDENTIFICATION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CARDINALITY (Min and Max)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COVERAGE (Total vs. Partial, and Exclusive (disjoint) vs. Overlapping)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Ontologies</a:t>
            </a:r>
            <a:endParaRPr/>
          </a:p>
        </p:txBody>
      </p:sp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conceptual modeling and other tools to develop “a specification of a conceptualization”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Specification 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refers to the language and vocabulary (data model concepts) used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Conceptualization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refers to the description (schema) of the concepts of a particular field of knowledge and the relationships among these concepts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Many medical, scientific, and engineering ontologies are being developed as a means of standardizing concepts and terminology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Introduced the EER model concepts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Class/subclass relationships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Specialization and generalization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augment the basic ER model concepts introduced in Chapter 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EER diagrams and alternative notations were presented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title"/>
          </p:nvPr>
        </p:nvSpPr>
        <p:spPr>
          <a:xfrm>
            <a:off x="228600" y="303212"/>
            <a:ext cx="7796100" cy="992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9"/>
          <p:cNvSpPr txBox="1"/>
          <p:nvPr>
            <p:ph idx="1" type="body"/>
          </p:nvPr>
        </p:nvSpPr>
        <p:spPr>
          <a:xfrm>
            <a:off x="239712" y="1600200"/>
            <a:ext cx="8294700" cy="4572000"/>
          </a:xfrm>
          <a:prstGeom prst="rect">
            <a:avLst/>
          </a:prstGeom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lang="en-US"/>
              <a:t>Slide 4-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4_01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19250"/>
            <a:ext cx="7467600" cy="47434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115" name="Google Shape;115;p18"/>
          <p:cNvSpPr txBox="1"/>
          <p:nvPr/>
        </p:nvSpPr>
        <p:spPr>
          <a:xfrm>
            <a:off x="838200" y="593725"/>
            <a:ext cx="7010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(2)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of these subgroupings is a subset of EMPLOYEE entities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is called a subclass of EMPLOYEE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is the superclass for each of these subclasses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called superclass/subclass relationships: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EMPLOYEE/SECRETARY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EMPLOYEE/TECHNICIAN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EMPLOYEE/MANAGER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(3)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are also called IS-A relationships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SECRETARY IS-A EMPLOYEE, TECHNICIAN IS-A EMPLOYEE, ….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An entity that is member of a subclass represents the same real-world entity as some member of the superclass: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subclass member is the same entity in 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 specific role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 entity cannot exist in the database merely by being a member of a subclass; it must also be a member of the superclass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member of the superclass can be optionally included as a member of any number of its subclasses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Subclasses and Superclasses (4)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 belongs to the two subclasses: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salaried employee who is also an engineering manager belongs to the three subclasses: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MANAGER,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ENGINEER, and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SALARIED_EMPLOYEE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not necessary that every entity in a superclass be a member of some subclass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4-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Representing Specialization in EER Diagrams</a:t>
            </a:r>
            <a:endParaRPr/>
          </a:p>
        </p:txBody>
      </p:sp>
      <p:pic>
        <p:nvPicPr>
          <p:cNvPr descr="fig04_04"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37" y="1820862"/>
            <a:ext cx="8285162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