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Tahom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Tahoma-bold.fntdata"/><Relationship Id="rId23" Type="http://schemas.openxmlformats.org/officeDocument/2006/relationships/slide" Target="slides/slide17.xml"/><Relationship Id="rId45" Type="http://schemas.openxmlformats.org/officeDocument/2006/relationships/font" Target="fonts/Tahoma-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7d18d075d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7d18d075d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27d18d075d_0_9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18" name="Google Shape;2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35" name="Google Shape;23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3" name="Google Shape;2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68" name="Google Shape;2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77" name="Google Shape;2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5" name="Google Shape;2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93" name="Google Shape;2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09" name="Google Shape;30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8" name="Google Shape;31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26" name="Google Shape;3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34" name="Google Shape;33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42" name="Google Shape;34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50" name="Google Shape;35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58" name="Google Shape;35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75" name="Google Shape;3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85" name="Google Shape;38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7d18d075d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7d18d075d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327d18d075d_0_6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7d18d075d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7d18d075d_0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327d18d075d_0_8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7d18d075d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7d18d075d_0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327d18d075d_0_7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7d18d075d_0_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28" name="Google Shape;128;g327d18d075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327d18d075d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8" name="Google Shape;1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 type="body"/>
          </p:nvPr>
        </p:nvSpPr>
        <p:spPr>
          <a:xfrm>
            <a:off x="722313" y="2906713"/>
            <a:ext cx="7772400" cy="1500187"/>
          </a:xfrm>
          <a:prstGeom prst="rect">
            <a:avLst/>
          </a:prstGeom>
          <a:noFill/>
          <a:ln>
            <a:noFill/>
          </a:ln>
        </p:spPr>
        <p:txBody>
          <a:bodyPr anchorCtr="0" anchor="b" bIns="45700" lIns="91425" spcFirstLastPara="1" rIns="0"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62" name="Google Shape;62;p1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descr="Pink tissue paper" id="73" name="Google Shape;73;p13"/>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Pink tissue paper" id="74" name="Google Shape;74;p13"/>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75" name="Google Shape;75;p13"/>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3"/>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561682" y="2199482"/>
            <a:ext cx="5868987" cy="2076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rot="5400000">
            <a:off x="332582" y="199231"/>
            <a:ext cx="5868987" cy="607695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4"/>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rot="5400000">
            <a:off x="2101055" y="-261143"/>
            <a:ext cx="4572000" cy="8294687"/>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 name="Google Shape;34;p5"/>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sp>
      <p:sp>
        <p:nvSpPr>
          <p:cNvPr id="38" name="Google Shape;38;p6"/>
          <p:cNvSpPr txBox="1"/>
          <p:nvPr>
            <p:ph idx="1" type="body"/>
          </p:nvPr>
        </p:nvSpPr>
        <p:spPr>
          <a:xfrm>
            <a:off x="1792288" y="5367338"/>
            <a:ext cx="5486400" cy="804862"/>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39" name="Google Shape;39;p6"/>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3575050" y="273050"/>
            <a:ext cx="5111750" cy="5853113"/>
          </a:xfrm>
          <a:prstGeom prst="rect">
            <a:avLst/>
          </a:prstGeom>
          <a:noFill/>
          <a:ln>
            <a:noFill/>
          </a:ln>
        </p:spPr>
        <p:txBody>
          <a:bodyPr anchorCtr="0" anchor="t" bIns="45700" lIns="91425" spcFirstLastPara="1" rIns="0"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43" name="Google Shape;43;p7"/>
          <p:cNvSpPr txBox="1"/>
          <p:nvPr>
            <p:ph idx="2" type="body"/>
          </p:nvPr>
        </p:nvSpPr>
        <p:spPr>
          <a:xfrm>
            <a:off x="457200" y="1435100"/>
            <a:ext cx="3008313" cy="4691063"/>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4" name="Google Shape;44;p7"/>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8"/>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 type="body"/>
          </p:nvPr>
        </p:nvSpPr>
        <p:spPr>
          <a:xfrm>
            <a:off x="457200" y="1535113"/>
            <a:ext cx="4040188"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0" name="Google Shape;50;p9"/>
          <p:cNvSpPr txBox="1"/>
          <p:nvPr>
            <p:ph idx="2" type="body"/>
          </p:nvPr>
        </p:nvSpPr>
        <p:spPr>
          <a:xfrm>
            <a:off x="457200" y="2174875"/>
            <a:ext cx="4040188"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1" name="Google Shape;51;p9"/>
          <p:cNvSpPr txBox="1"/>
          <p:nvPr>
            <p:ph idx="3" type="body"/>
          </p:nvPr>
        </p:nvSpPr>
        <p:spPr>
          <a:xfrm>
            <a:off x="4645025" y="1535113"/>
            <a:ext cx="4041775"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2" name="Google Shape;52;p9"/>
          <p:cNvSpPr txBox="1"/>
          <p:nvPr>
            <p:ph idx="4" type="body"/>
          </p:nvPr>
        </p:nvSpPr>
        <p:spPr>
          <a:xfrm>
            <a:off x="4645025" y="2174875"/>
            <a:ext cx="4041775"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3" name="Google Shape;53;p9"/>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 type="body"/>
          </p:nvPr>
        </p:nvSpPr>
        <p:spPr>
          <a:xfrm>
            <a:off x="239713" y="1600200"/>
            <a:ext cx="4070350"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7" name="Google Shape;57;p10"/>
          <p:cNvSpPr txBox="1"/>
          <p:nvPr>
            <p:ph idx="2" type="body"/>
          </p:nvPr>
        </p:nvSpPr>
        <p:spPr>
          <a:xfrm>
            <a:off x="4462463" y="1600200"/>
            <a:ext cx="4071937"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8" name="Google Shape;58;p10"/>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jpg"/><Relationship Id="rId3" Type="http://schemas.openxmlformats.org/officeDocument/2006/relationships/slideLayout" Target="../slideLayouts/slideLayout1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flipH="1" rot="10800000">
                <a:off x="5606" y="889"/>
                <a:ext cx="58" cy="34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1"/>
              <p:cNvSpPr txBox="1"/>
              <p:nvPr/>
            </p:nvSpPr>
            <p:spPr>
              <a:xfrm flipH="1" rot="10800000">
                <a:off x="5654" y="889"/>
                <a:ext cx="58" cy="3431"/>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17" name="Google Shape;17;p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7- </a:t>
            </a:r>
            <a:fld id="{00000000-1234-1234-1234-123412341234}" type="slidenum">
              <a:rPr lang="en-US"/>
              <a:t>‹#›</a:t>
            </a:fld>
            <a:endParaRPr b="0">
              <a:solidFill>
                <a:srgbClr val="000000"/>
              </a:solidFill>
            </a:endParaRPr>
          </a:p>
        </p:txBody>
      </p:sp>
      <p:sp>
        <p:nvSpPr>
          <p:cNvPr id="18" name="Google Shape;18;p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19" name="Google Shape;19;p1"/>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awtri_4c UPDATE_color" id="67" name="Google Shape;67;p12"/>
          <p:cNvPicPr preferRelativeResize="0"/>
          <p:nvPr/>
        </p:nvPicPr>
        <p:blipFill rotWithShape="1">
          <a:blip r:embed="rId1">
            <a:alphaModFix/>
          </a:blip>
          <a:srcRect b="0" l="0" r="0" t="0"/>
          <a:stretch/>
        </p:blipFill>
        <p:spPr>
          <a:xfrm>
            <a:off x="76200" y="5949950"/>
            <a:ext cx="684212" cy="831850"/>
          </a:xfrm>
          <a:prstGeom prst="rect">
            <a:avLst/>
          </a:prstGeom>
          <a:noFill/>
          <a:ln>
            <a:noFill/>
          </a:ln>
        </p:spPr>
      </p:pic>
      <p:pic>
        <p:nvPicPr>
          <p:cNvPr descr="elmasri_thumb" id="68" name="Google Shape;68;p12"/>
          <p:cNvPicPr preferRelativeResize="0"/>
          <p:nvPr/>
        </p:nvPicPr>
        <p:blipFill rotWithShape="1">
          <a:blip r:embed="rId2">
            <a:alphaModFix/>
          </a:blip>
          <a:srcRect b="0" l="0" r="0" t="0"/>
          <a:stretch/>
        </p:blipFill>
        <p:spPr>
          <a:xfrm>
            <a:off x="7419975" y="2514600"/>
            <a:ext cx="1724025" cy="2143125"/>
          </a:xfrm>
          <a:prstGeom prst="rect">
            <a:avLst/>
          </a:prstGeom>
          <a:noFill/>
          <a:ln>
            <a:noFill/>
          </a:ln>
        </p:spPr>
      </p:pic>
      <p:sp>
        <p:nvSpPr>
          <p:cNvPr id="69" name="Google Shape;69;p1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70" name="Google Shape;70;p1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71" name="Google Shape;71;p12"/>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82" name="Google Shape;82;p1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pic>
        <p:nvPicPr>
          <p:cNvPr descr="Elmasri_cov" id="83" name="Google Shape;83;p1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58" name="Google Shape;158;p2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br>
              <a:rPr b="1" i="0" lang="en-US" sz="28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ER-to-Relational Mapping Algorithm (contd.)</a:t>
            </a:r>
            <a:endParaRPr/>
          </a:p>
        </p:txBody>
      </p:sp>
      <p:sp>
        <p:nvSpPr>
          <p:cNvPr id="159" name="Google Shape;159;p2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Step 3: Mapping of Binary 1:1 Relation Types</a:t>
            </a:r>
            <a:endParaRPr/>
          </a:p>
          <a:p>
            <a:pPr indent="-323850" lvl="1" marL="781050" rtl="0" algn="l">
              <a:lnSpc>
                <a:spcPct val="80000"/>
              </a:lnSpc>
              <a:spcBef>
                <a:spcPts val="360"/>
              </a:spcBef>
              <a:spcAft>
                <a:spcPts val="0"/>
              </a:spcAft>
              <a:buClr>
                <a:schemeClr val="dk2"/>
              </a:buClr>
              <a:buSzPts val="990"/>
              <a:buFont typeface="Noto Sans Symbols"/>
              <a:buChar char="■"/>
            </a:pPr>
            <a:r>
              <a:rPr b="0" i="0" lang="en-US" sz="1800" u="none">
                <a:solidFill>
                  <a:srgbClr val="800000"/>
                </a:solidFill>
                <a:latin typeface="Arial"/>
                <a:ea typeface="Arial"/>
                <a:cs typeface="Arial"/>
                <a:sym typeface="Arial"/>
              </a:rPr>
              <a:t>For each binary 1:1 relationship type R in the ER schema, identify the relations S and T that correspond to the entity types participating in R.</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There are three possible approaches:</a:t>
            </a:r>
            <a:endParaRPr/>
          </a:p>
          <a:p>
            <a:pPr indent="-323850" lvl="1" marL="781050" rtl="0" algn="l">
              <a:lnSpc>
                <a:spcPct val="80000"/>
              </a:lnSpc>
              <a:spcBef>
                <a:spcPts val="360"/>
              </a:spcBef>
              <a:spcAft>
                <a:spcPts val="0"/>
              </a:spcAft>
              <a:buClr>
                <a:schemeClr val="dk2"/>
              </a:buClr>
              <a:buSzPts val="990"/>
              <a:buFont typeface="Noto Sans Symbols"/>
              <a:buAutoNum type="arabicPeriod"/>
            </a:pPr>
            <a:r>
              <a:rPr b="1" i="0" lang="en-US" sz="1800" u="none">
                <a:solidFill>
                  <a:srgbClr val="800000"/>
                </a:solidFill>
                <a:latin typeface="Arial"/>
                <a:ea typeface="Arial"/>
                <a:cs typeface="Arial"/>
                <a:sym typeface="Arial"/>
              </a:rPr>
              <a:t>Foreign Key approach:</a:t>
            </a:r>
            <a:r>
              <a:rPr b="0" i="0" lang="en-US" sz="1800" u="none">
                <a:solidFill>
                  <a:srgbClr val="800000"/>
                </a:solidFill>
                <a:latin typeface="Arial"/>
                <a:ea typeface="Arial"/>
                <a:cs typeface="Arial"/>
                <a:sym typeface="Arial"/>
              </a:rPr>
              <a:t> Choose one of the relations-say S-and include a foreign key in S the primary key of T. It is better to choose an entity type with total participation in R in the role of S. </a:t>
            </a:r>
            <a:endParaRPr/>
          </a:p>
          <a:p>
            <a:pPr indent="-304800" lvl="2" marL="1219200" rtl="0" algn="l">
              <a:lnSpc>
                <a:spcPct val="80000"/>
              </a:lnSpc>
              <a:spcBef>
                <a:spcPts val="320"/>
              </a:spcBef>
              <a:spcAft>
                <a:spcPts val="0"/>
              </a:spcAft>
              <a:buClr>
                <a:srgbClr val="990033"/>
              </a:buClr>
              <a:buSzPts val="800"/>
              <a:buFont typeface="Noto Sans Symbols"/>
              <a:buChar char="■"/>
            </a:pPr>
            <a:r>
              <a:rPr b="0" i="0" lang="en-US" sz="1600" u="none">
                <a:solidFill>
                  <a:schemeClr val="dk2"/>
                </a:solidFill>
                <a:latin typeface="Arial"/>
                <a:ea typeface="Arial"/>
                <a:cs typeface="Arial"/>
                <a:sym typeface="Arial"/>
              </a:rPr>
              <a:t>Example: 1:1 relation MANAGES is mapped by choosing the participating entity type DEPARTMENT to serve in the role of S, because its participation in the MANAGES relationship type is total.</a:t>
            </a:r>
            <a:endParaRPr/>
          </a:p>
          <a:p>
            <a:pPr indent="-323850" lvl="1" marL="781050" rtl="0" algn="l">
              <a:lnSpc>
                <a:spcPct val="80000"/>
              </a:lnSpc>
              <a:spcBef>
                <a:spcPts val="360"/>
              </a:spcBef>
              <a:spcAft>
                <a:spcPts val="0"/>
              </a:spcAft>
              <a:buClr>
                <a:schemeClr val="dk2"/>
              </a:buClr>
              <a:buSzPts val="990"/>
              <a:buFont typeface="Noto Sans Symbols"/>
              <a:buAutoNum type="arabicPeriod"/>
            </a:pPr>
            <a:r>
              <a:rPr b="1" i="0" lang="en-US" sz="1800" u="none">
                <a:solidFill>
                  <a:srgbClr val="800000"/>
                </a:solidFill>
                <a:latin typeface="Arial"/>
                <a:ea typeface="Arial"/>
                <a:cs typeface="Arial"/>
                <a:sym typeface="Arial"/>
              </a:rPr>
              <a:t>Merged relation option:</a:t>
            </a:r>
            <a:r>
              <a:rPr b="0" i="0" lang="en-US" sz="1800" u="none">
                <a:solidFill>
                  <a:srgbClr val="800000"/>
                </a:solidFill>
                <a:latin typeface="Arial"/>
                <a:ea typeface="Arial"/>
                <a:cs typeface="Arial"/>
                <a:sym typeface="Arial"/>
              </a:rPr>
              <a:t> An alternate mapping of a 1:1 relationship type is possible by merging the two entity types and the relationship into a single relation. This may be appropriate when both participations are total.</a:t>
            </a:r>
            <a:endParaRPr/>
          </a:p>
          <a:p>
            <a:pPr indent="-323850" lvl="1" marL="781050" rtl="0" algn="l">
              <a:lnSpc>
                <a:spcPct val="80000"/>
              </a:lnSpc>
              <a:spcBef>
                <a:spcPts val="360"/>
              </a:spcBef>
              <a:spcAft>
                <a:spcPts val="0"/>
              </a:spcAft>
              <a:buClr>
                <a:schemeClr val="dk2"/>
              </a:buClr>
              <a:buSzPts val="990"/>
              <a:buFont typeface="Noto Sans Symbols"/>
              <a:buAutoNum type="arabicPeriod"/>
            </a:pPr>
            <a:r>
              <a:rPr b="1" i="0" lang="en-US" sz="1800" u="none">
                <a:solidFill>
                  <a:srgbClr val="800000"/>
                </a:solidFill>
                <a:latin typeface="Arial"/>
                <a:ea typeface="Arial"/>
                <a:cs typeface="Arial"/>
                <a:sym typeface="Arial"/>
              </a:rPr>
              <a:t>Cross-reference</a:t>
            </a:r>
            <a:r>
              <a:rPr b="0" i="0" lang="en-US" sz="1800" u="none">
                <a:solidFill>
                  <a:srgbClr val="800000"/>
                </a:solidFill>
                <a:latin typeface="Arial"/>
                <a:ea typeface="Arial"/>
                <a:cs typeface="Arial"/>
                <a:sym typeface="Arial"/>
              </a:rPr>
              <a:t> </a:t>
            </a:r>
            <a:r>
              <a:rPr b="1" i="0" lang="en-US" sz="1800" u="none">
                <a:solidFill>
                  <a:srgbClr val="800000"/>
                </a:solidFill>
                <a:latin typeface="Arial"/>
                <a:ea typeface="Arial"/>
                <a:cs typeface="Arial"/>
                <a:sym typeface="Arial"/>
              </a:rPr>
              <a:t>or relationship relation option:</a:t>
            </a:r>
            <a:r>
              <a:rPr b="0" i="0" lang="en-US" sz="1800" u="none">
                <a:solidFill>
                  <a:srgbClr val="800000"/>
                </a:solidFill>
                <a:latin typeface="Arial"/>
                <a:ea typeface="Arial"/>
                <a:cs typeface="Arial"/>
                <a:sym typeface="Arial"/>
              </a:rPr>
              <a:t> The third alternative is to set up a third relation R for the purpose of cross-referencing the primary keys of the two relations S and T representing the entity types.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66" name="Google Shape;166;p2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br>
              <a:rPr b="1" i="0" lang="en-US" sz="28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ER-to-Relational Mapping Algorithm (contd.)</a:t>
            </a:r>
            <a:endParaRPr/>
          </a:p>
        </p:txBody>
      </p:sp>
      <p:sp>
        <p:nvSpPr>
          <p:cNvPr id="167" name="Google Shape;167;p2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Step 4: Mapping of Binary 1:N Relationship Types.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each regular binary 1:N relationship type R, identify the relation S that represent the participating entity type at the N-side of the relationship type.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Include as foreign key in S the primary key of the relation T that represents the other entity type participating in R.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Include any simple attributes of the 1:N relation type as attributes of S. </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1:N relationship types WORKS_FOR, CONTROLS, and SUPERVISION in the figure.</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WORKS_FOR we include the primary key DNUMBER of the DEPARTMENT relation as foreign key in the EMPLOYEE relation and call it DNO.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74" name="Google Shape;174;p25"/>
          <p:cNvSpPr txBox="1"/>
          <p:nvPr>
            <p:ph type="title"/>
          </p:nvPr>
        </p:nvSpPr>
        <p:spPr>
          <a:xfrm>
            <a:off x="304800" y="528637"/>
            <a:ext cx="7772400" cy="76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br>
              <a:rPr b="1" i="0" lang="en-US" sz="28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ER-to-Relational Mapping Algorithm (contd.)</a:t>
            </a:r>
            <a:endParaRPr/>
          </a:p>
        </p:txBody>
      </p:sp>
      <p:sp>
        <p:nvSpPr>
          <p:cNvPr id="175" name="Google Shape;175;p25"/>
          <p:cNvSpPr txBox="1"/>
          <p:nvPr>
            <p:ph idx="1" type="body"/>
          </p:nvPr>
        </p:nvSpPr>
        <p:spPr>
          <a:xfrm>
            <a:off x="333375" y="1504950"/>
            <a:ext cx="8582025" cy="5019675"/>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Step 5: Mapping of Binary M:N Relationship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For each regular binary M:N relationship type R, </a:t>
            </a:r>
            <a:r>
              <a:rPr b="0" i="1" lang="en-US" sz="2000" u="none">
                <a:solidFill>
                  <a:srgbClr val="800000"/>
                </a:solidFill>
                <a:latin typeface="Arial"/>
                <a:ea typeface="Arial"/>
                <a:cs typeface="Arial"/>
                <a:sym typeface="Arial"/>
              </a:rPr>
              <a:t>create a new relation</a:t>
            </a:r>
            <a:r>
              <a:rPr b="0" i="0" lang="en-US" sz="2000" u="none">
                <a:solidFill>
                  <a:srgbClr val="800000"/>
                </a:solidFill>
                <a:latin typeface="Arial"/>
                <a:ea typeface="Arial"/>
                <a:cs typeface="Arial"/>
                <a:sym typeface="Arial"/>
              </a:rPr>
              <a:t> S to represent R.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Include as foreign key attributes in S the primary keys of the relations that represent the participating entity types; </a:t>
            </a:r>
            <a:r>
              <a:rPr b="0" i="1" lang="en-US" sz="2000" u="none">
                <a:solidFill>
                  <a:srgbClr val="800000"/>
                </a:solidFill>
                <a:latin typeface="Arial"/>
                <a:ea typeface="Arial"/>
                <a:cs typeface="Arial"/>
                <a:sym typeface="Arial"/>
              </a:rPr>
              <a:t>their combination will form the primary key</a:t>
            </a:r>
            <a:r>
              <a:rPr b="0" i="0" lang="en-US" sz="2000" u="none">
                <a:solidFill>
                  <a:srgbClr val="800000"/>
                </a:solidFill>
                <a:latin typeface="Arial"/>
                <a:ea typeface="Arial"/>
                <a:cs typeface="Arial"/>
                <a:sym typeface="Arial"/>
              </a:rPr>
              <a:t> of S.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Also include any simple attributes of the M:N relationship type (or simple components of composite attributes) as attributes of S.</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The M:N relationship type WORKS_ON from the ER  diagram is mapped by creating a relation WORKS_ON in the relational database schema.</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primary keys of the PROJECT and EMPLOYEE relations are included as foreign keys in WORKS_ON and renamed PNO and ESSN, respectively.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Attribute HOURS in WORKS_ON represents the HOURS attribute of the relation type. The primary key of the WORKS_ON relation is the combination of the foreign key attributes {ESSN, PNO}.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82" name="Google Shape;182;p26"/>
          <p:cNvSpPr txBox="1"/>
          <p:nvPr>
            <p:ph type="title"/>
          </p:nvPr>
        </p:nvSpPr>
        <p:spPr>
          <a:xfrm>
            <a:off x="685800" y="258762"/>
            <a:ext cx="7772400" cy="76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br>
              <a:rPr b="1" i="0" lang="en-US" sz="28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ER-to-Relational Mapping Algorithm (contd.)</a:t>
            </a:r>
            <a:endParaRPr/>
          </a:p>
        </p:txBody>
      </p:sp>
      <p:sp>
        <p:nvSpPr>
          <p:cNvPr id="183" name="Google Shape;183;p26"/>
          <p:cNvSpPr txBox="1"/>
          <p:nvPr>
            <p:ph idx="1" type="body"/>
          </p:nvPr>
        </p:nvSpPr>
        <p:spPr>
          <a:xfrm>
            <a:off x="323850" y="1533525"/>
            <a:ext cx="8562975" cy="485775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Step 6: Mapping of Multivalued attributes.</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For each multivalued attribute A, create a new relation R.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This relation R will include an attribute corresponding to A, plus the primary key attribute K-as a foreign key in R-of the relation that represents the entity type of relationship type that has A as an attribute.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primary key of R is the combination of A and K. If the multivalued attribute is composite, we include its simple components.</a:t>
            </a:r>
            <a:endParaRPr/>
          </a:p>
          <a:p>
            <a:pPr indent="-342900" lvl="0" marL="342900" rtl="0" algn="l">
              <a:lnSpc>
                <a:spcPct val="9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Example:</a:t>
            </a:r>
            <a:r>
              <a:rPr b="0" i="0" lang="en-US" sz="2400" u="none">
                <a:solidFill>
                  <a:schemeClr val="dk2"/>
                </a:solidFill>
                <a:latin typeface="Arial"/>
                <a:ea typeface="Arial"/>
                <a:cs typeface="Arial"/>
                <a:sym typeface="Arial"/>
              </a:rPr>
              <a:t> The relation DEPT_LOCATIONS is created.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attribute DLOCATION represents the multivalued attribute LOCATIONS of DEPARTMENT, while DNUMBER-as foreign key-represents the primary key of the DEPARTMENT relation.</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primary key of R is the combination of {DNUMBER, DLOCATION}.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90" name="Google Shape;190;p27"/>
          <p:cNvSpPr txBox="1"/>
          <p:nvPr>
            <p:ph type="title"/>
          </p:nvPr>
        </p:nvSpPr>
        <p:spPr>
          <a:xfrm>
            <a:off x="685800" y="258762"/>
            <a:ext cx="7772400" cy="76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br>
              <a:rPr b="1" i="0" lang="en-US" sz="28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ER-to-Relational Mapping Algorithm (contd.)</a:t>
            </a:r>
            <a:endParaRPr/>
          </a:p>
        </p:txBody>
      </p:sp>
      <p:sp>
        <p:nvSpPr>
          <p:cNvPr id="191" name="Google Shape;191;p27"/>
          <p:cNvSpPr txBox="1"/>
          <p:nvPr>
            <p:ph idx="1" type="body"/>
          </p:nvPr>
        </p:nvSpPr>
        <p:spPr>
          <a:xfrm>
            <a:off x="323850" y="1533525"/>
            <a:ext cx="8343900" cy="47244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Step 7: Mapping of N-ary Relationship Types.</a:t>
            </a:r>
            <a:endParaRPr b="0" i="0" sz="2400" u="none">
              <a:solidFill>
                <a:schemeClr val="dk2"/>
              </a:solidFill>
              <a:latin typeface="Arial"/>
              <a:ea typeface="Arial"/>
              <a:cs typeface="Arial"/>
              <a:sym typeface="Arial"/>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each n-ary relationship type R, where n&gt;2, create a new relationship S to represent R.</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Include as foreign key attributes in S the primary keys of the relations that represent the participating entity types.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Also include any simple attributes of the n-ary relationship type (or simple components of composite attributes) as attributes of S.</a:t>
            </a:r>
            <a:r>
              <a:rPr b="0" i="0" lang="en-US" sz="1700" u="none">
                <a:solidFill>
                  <a:srgbClr val="800000"/>
                </a:solidFill>
                <a:latin typeface="Arial"/>
                <a:ea typeface="Arial"/>
                <a:cs typeface="Arial"/>
                <a:sym typeface="Arial"/>
              </a:rPr>
              <a:t> </a:t>
            </a:r>
            <a:endParaRPr/>
          </a:p>
          <a:p>
            <a:pPr indent="-342900" lvl="0" marL="342900" rtl="0" algn="l">
              <a:lnSpc>
                <a:spcPct val="9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Example: </a:t>
            </a:r>
            <a:r>
              <a:rPr b="0" i="0" lang="en-US" sz="2400" u="none">
                <a:solidFill>
                  <a:schemeClr val="dk2"/>
                </a:solidFill>
                <a:latin typeface="Arial"/>
                <a:ea typeface="Arial"/>
                <a:cs typeface="Arial"/>
                <a:sym typeface="Arial"/>
              </a:rPr>
              <a:t>The relationship type SUPPY in the ER on the next slide.</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This can be mapped to the relation SUPPLY shown in the relational schema, whose primary key is the combination of the three foreign keys {SNAME, PARTNO, PROJNAME}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98" name="Google Shape;198;p28"/>
          <p:cNvSpPr txBox="1"/>
          <p:nvPr>
            <p:ph type="title"/>
          </p:nvPr>
        </p:nvSpPr>
        <p:spPr>
          <a:xfrm>
            <a:off x="533400" y="304800"/>
            <a:ext cx="7924800" cy="14398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4.11</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Ternary relationship types. (a) The SUPPLY relationship. </a:t>
            </a:r>
            <a:endParaRPr/>
          </a:p>
        </p:txBody>
      </p:sp>
      <p:pic>
        <p:nvPicPr>
          <p:cNvPr id="199" name="Google Shape;199;p28"/>
          <p:cNvPicPr preferRelativeResize="0"/>
          <p:nvPr>
            <p:ph idx="1" type="body"/>
          </p:nvPr>
        </p:nvPicPr>
        <p:blipFill rotWithShape="1">
          <a:blip r:embed="rId3">
            <a:alphaModFix/>
          </a:blip>
          <a:srcRect b="0" l="0" r="0" t="0"/>
          <a:stretch/>
        </p:blipFill>
        <p:spPr>
          <a:xfrm>
            <a:off x="685800" y="1911350"/>
            <a:ext cx="7772400" cy="265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06" name="Google Shape;206;p29"/>
          <p:cNvSpPr txBox="1"/>
          <p:nvPr>
            <p:ph type="title"/>
          </p:nvPr>
        </p:nvSpPr>
        <p:spPr>
          <a:xfrm>
            <a:off x="492125" y="304800"/>
            <a:ext cx="7173912"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7.3</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Mapping the </a:t>
            </a:r>
            <a:r>
              <a:rPr b="0" i="1" lang="en-US" sz="1800" u="none">
                <a:solidFill>
                  <a:srgbClr val="800000"/>
                </a:solidFill>
                <a:latin typeface="Arial"/>
                <a:ea typeface="Arial"/>
                <a:cs typeface="Arial"/>
                <a:sym typeface="Arial"/>
              </a:rPr>
              <a:t>n</a:t>
            </a:r>
            <a:r>
              <a:rPr b="0" i="0" lang="en-US" sz="1800" u="none">
                <a:solidFill>
                  <a:srgbClr val="800000"/>
                </a:solidFill>
                <a:latin typeface="Arial"/>
                <a:ea typeface="Arial"/>
                <a:cs typeface="Arial"/>
                <a:sym typeface="Arial"/>
              </a:rPr>
              <a:t>-ary relationship type SUPPLY from Figure 4.11a.</a:t>
            </a:r>
            <a:endParaRPr/>
          </a:p>
        </p:txBody>
      </p:sp>
      <p:pic>
        <p:nvPicPr>
          <p:cNvPr id="207" name="Google Shape;207;p29"/>
          <p:cNvPicPr preferRelativeResize="0"/>
          <p:nvPr>
            <p:ph idx="1" type="body"/>
          </p:nvPr>
        </p:nvPicPr>
        <p:blipFill rotWithShape="1">
          <a:blip r:embed="rId3">
            <a:alphaModFix/>
          </a:blip>
          <a:srcRect b="0" l="0" r="0" t="0"/>
          <a:stretch/>
        </p:blipFill>
        <p:spPr>
          <a:xfrm>
            <a:off x="1476375" y="1752600"/>
            <a:ext cx="6189662" cy="41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28600" y="303212"/>
            <a:ext cx="77961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30"/>
          <p:cNvSpPr txBox="1"/>
          <p:nvPr>
            <p:ph idx="1" type="body"/>
          </p:nvPr>
        </p:nvSpPr>
        <p:spPr>
          <a:xfrm>
            <a:off x="239712" y="1600200"/>
            <a:ext cx="8294700" cy="4572000"/>
          </a:xfrm>
          <a:prstGeom prst="rect">
            <a:avLst/>
          </a:prstGeom>
        </p:spPr>
        <p:txBody>
          <a:bodyPr anchorCtr="0" anchor="t" bIns="45700" lIns="91425" spcFirstLastPara="1" rIns="0" wrap="square" tIns="45700">
            <a:noAutofit/>
          </a:bodyPr>
          <a:lstStyle/>
          <a:p>
            <a:pPr indent="0" lvl="0" marL="0" rtl="0" algn="l">
              <a:spcBef>
                <a:spcPts val="360"/>
              </a:spcBef>
              <a:spcAft>
                <a:spcPts val="0"/>
              </a:spcAft>
              <a:buNone/>
            </a:pPr>
            <a:r>
              <a:rPr lang="en-US"/>
              <a:t>students work  </a:t>
            </a:r>
            <a:endParaRPr/>
          </a:p>
          <a:p>
            <a:pPr indent="0" lvl="0" marL="0" rtl="0" algn="l">
              <a:spcBef>
                <a:spcPts val="360"/>
              </a:spcBef>
              <a:spcAft>
                <a:spcPts val="0"/>
              </a:spcAft>
              <a:buNone/>
            </a:pPr>
            <a:r>
              <a:rPr lang="en-US"/>
              <a:t>show the links in the ternary relationship of  previous slide</a:t>
            </a:r>
            <a:endParaRPr/>
          </a:p>
        </p:txBody>
      </p:sp>
      <p:sp>
        <p:nvSpPr>
          <p:cNvPr id="215" name="Google Shape;215;p30"/>
          <p:cNvSpPr txBox="1"/>
          <p:nvPr>
            <p:ph idx="12" type="sldNum"/>
          </p:nvPr>
        </p:nvSpPr>
        <p:spPr>
          <a:xfrm>
            <a:off x="69342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990033"/>
              </a:buClr>
              <a:buSzPts val="1400"/>
              <a:buFont typeface="Arial"/>
              <a:buNone/>
            </a:pPr>
            <a:r>
              <a:rPr lang="en-US"/>
              <a:t>Slide 7- </a:t>
            </a: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22" name="Google Shape;222;p31"/>
          <p:cNvSpPr txBox="1"/>
          <p:nvPr>
            <p:ph type="title"/>
          </p:nvPr>
        </p:nvSpPr>
        <p:spPr>
          <a:xfrm>
            <a:off x="685800" y="258762"/>
            <a:ext cx="7772400" cy="76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br>
              <a:rPr b="1" i="0" lang="en-US" sz="28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Summary of Mapping constructs and constraints</a:t>
            </a:r>
            <a:endParaRPr/>
          </a:p>
        </p:txBody>
      </p:sp>
      <p:sp>
        <p:nvSpPr>
          <p:cNvPr id="223" name="Google Shape;223;p31"/>
          <p:cNvSpPr txBox="1"/>
          <p:nvPr>
            <p:ph idx="1" type="body"/>
          </p:nvPr>
        </p:nvSpPr>
        <p:spPr>
          <a:xfrm>
            <a:off x="685800" y="1533525"/>
            <a:ext cx="7981950" cy="47244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SzPts val="1740"/>
              <a:buNone/>
            </a:pPr>
            <a:r>
              <a:t/>
            </a:r>
            <a:endParaRPr b="0" i="0" sz="2900" u="none">
              <a:solidFill>
                <a:schemeClr val="dk2"/>
              </a:solidFill>
              <a:latin typeface="Arial"/>
              <a:ea typeface="Arial"/>
              <a:cs typeface="Arial"/>
              <a:sym typeface="Arial"/>
            </a:endParaRPr>
          </a:p>
          <a:p>
            <a:pPr indent="-342900" lvl="0" marL="342900" rtl="0" algn="l">
              <a:lnSpc>
                <a:spcPct val="100000"/>
              </a:lnSpc>
              <a:spcBef>
                <a:spcPts val="400"/>
              </a:spcBef>
              <a:spcAft>
                <a:spcPts val="0"/>
              </a:spcAft>
              <a:buSzPts val="1200"/>
              <a:buNone/>
            </a:pPr>
            <a:r>
              <a:rPr b="0" i="0" lang="en-US" sz="2000" u="none">
                <a:solidFill>
                  <a:schemeClr val="dk2"/>
                </a:solidFill>
                <a:latin typeface="Arial"/>
                <a:ea typeface="Arial"/>
                <a:cs typeface="Arial"/>
                <a:sym typeface="Arial"/>
              </a:rPr>
              <a:t>                               </a:t>
            </a:r>
            <a:endParaRPr/>
          </a:p>
        </p:txBody>
      </p:sp>
      <p:sp>
        <p:nvSpPr>
          <p:cNvPr id="224" name="Google Shape;224;p31"/>
          <p:cNvSpPr txBox="1"/>
          <p:nvPr/>
        </p:nvSpPr>
        <p:spPr>
          <a:xfrm>
            <a:off x="922337" y="2043112"/>
            <a:ext cx="7324725" cy="3448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imes New Roman"/>
              <a:buNone/>
            </a:pPr>
            <a:r>
              <a:rPr b="1" i="1" lang="en-US" sz="2200" u="none">
                <a:solidFill>
                  <a:schemeClr val="dk2"/>
                </a:solidFill>
                <a:latin typeface="Times New Roman"/>
                <a:ea typeface="Times New Roman"/>
                <a:cs typeface="Times New Roman"/>
                <a:sym typeface="Times New Roman"/>
              </a:rPr>
              <a:t>Table 7.1 Correspondence between ER and Relational Models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ER Model		Relational Model</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Entity type		“Entity” relation</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1:1 or 1:N relationship type	Foreign key (or “relationship” relation)</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M:N relationship type	“Relationship” relation and two foreign keys</a:t>
            </a:r>
            <a:endParaRPr/>
          </a:p>
          <a:p>
            <a:pPr indent="0" lvl="0" marL="0" marR="0" rtl="0" algn="l">
              <a:lnSpc>
                <a:spcPct val="100000"/>
              </a:lnSpc>
              <a:spcBef>
                <a:spcPts val="0"/>
              </a:spcBef>
              <a:spcAft>
                <a:spcPts val="0"/>
              </a:spcAft>
              <a:buClr>
                <a:schemeClr val="dk2"/>
              </a:buClr>
              <a:buSzPts val="1800"/>
              <a:buFont typeface="Times New Roman"/>
              <a:buNone/>
            </a:pPr>
            <a:r>
              <a:rPr b="0" i="1" lang="en-US" sz="1800" u="none">
                <a:solidFill>
                  <a:schemeClr val="dk2"/>
                </a:solidFill>
                <a:latin typeface="Times New Roman"/>
                <a:ea typeface="Times New Roman"/>
                <a:cs typeface="Times New Roman"/>
                <a:sym typeface="Times New Roman"/>
              </a:rPr>
              <a:t>n</a:t>
            </a:r>
            <a:r>
              <a:rPr b="0" i="0" lang="en-US" sz="1800" u="none">
                <a:solidFill>
                  <a:schemeClr val="dk2"/>
                </a:solidFill>
                <a:latin typeface="Times New Roman"/>
                <a:ea typeface="Times New Roman"/>
                <a:cs typeface="Times New Roman"/>
                <a:sym typeface="Times New Roman"/>
              </a:rPr>
              <a:t>-ary relationship type	“Relationship” relation and n foreign keys</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Simple attribute		Attribute</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Composite attribute		Set of simple component attributes</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Multivalued attribute	Relation and foreign key</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Value set			Domain</a:t>
            </a:r>
            <a:endParaRPr/>
          </a:p>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Key attribute		Primary (or secondary) key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31" name="Google Shape;231;p3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Mapping EER Model Constructs to Relations </a:t>
            </a:r>
            <a:endParaRPr/>
          </a:p>
        </p:txBody>
      </p:sp>
      <p:sp>
        <p:nvSpPr>
          <p:cNvPr id="232" name="Google Shape;232;p3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Step8: Options for Mapping Specialization or Generalization.</a:t>
            </a:r>
            <a:endParaRPr/>
          </a:p>
          <a:p>
            <a:pPr indent="-285750" lvl="1" marL="742950" rtl="0" algn="l">
              <a:lnSpc>
                <a:spcPct val="90000"/>
              </a:lnSpc>
              <a:spcBef>
                <a:spcPts val="500"/>
              </a:spcBef>
              <a:spcAft>
                <a:spcPts val="0"/>
              </a:spcAft>
              <a:buClr>
                <a:schemeClr val="dk2"/>
              </a:buClr>
              <a:buSzPts val="1375"/>
              <a:buFont typeface="Noto Sans Symbols"/>
              <a:buChar char="■"/>
            </a:pPr>
            <a:r>
              <a:rPr b="0" i="0" lang="en-US" sz="2500" u="none">
                <a:solidFill>
                  <a:srgbClr val="800000"/>
                </a:solidFill>
                <a:latin typeface="Arial"/>
                <a:ea typeface="Arial"/>
                <a:cs typeface="Arial"/>
                <a:sym typeface="Arial"/>
              </a:rPr>
              <a:t>Convert each specialization with m subclasses {S1, S2,….,Sm} and generalized superclass C, where the attributes of C are {k,a1,…an} and k is the (primary) key, into relational schemas using one of the four following options:</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Option 8A: Multiple relations-Superclass and subclasses</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Option 8B: Multiple relations-Subclass relations only</a:t>
            </a:r>
            <a:endParaRPr/>
          </a:p>
          <a:p>
            <a:pPr indent="-228600" lvl="2" marL="1143000" rtl="0" algn="l">
              <a:lnSpc>
                <a:spcPct val="8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Option 8C: Single relation with one type attribute</a:t>
            </a:r>
            <a:endParaRPr/>
          </a:p>
          <a:p>
            <a:pPr indent="-228600" lvl="2" marL="1143000" rtl="0" algn="l">
              <a:lnSpc>
                <a:spcPct val="8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Option 8D: Single relation with multiple type attributes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
        <p:nvSpPr>
          <p:cNvPr descr="Pink tissue paper" id="90" name="Google Shape;90;p15"/>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33"/>
              </a:buClr>
              <a:buSzPts val="6600"/>
              <a:buFont typeface="Arial"/>
              <a:buNone/>
            </a:pPr>
            <a:r>
              <a:rPr b="0" i="0" lang="en-US" sz="6600" u="none">
                <a:solidFill>
                  <a:srgbClr val="990033"/>
                </a:solidFill>
                <a:latin typeface="Arial"/>
                <a:ea typeface="Arial"/>
                <a:cs typeface="Arial"/>
                <a:sym typeface="Arial"/>
              </a:rPr>
              <a:t>Chapter 7</a:t>
            </a:r>
            <a:endParaRPr/>
          </a:p>
        </p:txBody>
      </p:sp>
      <p:sp>
        <p:nvSpPr>
          <p:cNvPr descr="Pink tissue paper" id="91" name="Google Shape;91;p15"/>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920"/>
              <a:buNone/>
            </a:pPr>
            <a:r>
              <a:rPr b="0" i="0" lang="en-US" sz="3200" u="none">
                <a:solidFill>
                  <a:schemeClr val="dk2"/>
                </a:solidFill>
                <a:latin typeface="Arial"/>
                <a:ea typeface="Arial"/>
                <a:cs typeface="Arial"/>
                <a:sym typeface="Arial"/>
              </a:rPr>
              <a:t>Relational Database Design by ER- and E</a:t>
            </a:r>
            <a:r>
              <a:rPr lang="en-US"/>
              <a:t>E</a:t>
            </a:r>
            <a:r>
              <a:rPr b="0" i="0" lang="en-US" sz="3200" u="none">
                <a:solidFill>
                  <a:schemeClr val="dk2"/>
                </a:solidFill>
                <a:latin typeface="Arial"/>
                <a:ea typeface="Arial"/>
                <a:cs typeface="Arial"/>
                <a:sym typeface="Arial"/>
              </a:rPr>
              <a:t>R-to-Relational Mapping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39" name="Google Shape;239;p3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Mapping EER Model Constructs to Relations </a:t>
            </a:r>
            <a:endParaRPr/>
          </a:p>
        </p:txBody>
      </p:sp>
      <p:sp>
        <p:nvSpPr>
          <p:cNvPr id="240" name="Google Shape;240;p33"/>
          <p:cNvSpPr txBox="1"/>
          <p:nvPr>
            <p:ph idx="1" type="body"/>
          </p:nvPr>
        </p:nvSpPr>
        <p:spPr>
          <a:xfrm>
            <a:off x="0" y="1670225"/>
            <a:ext cx="9144000" cy="51879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Option 8A: Multiple relations-Superclass and subclasses</a:t>
            </a:r>
            <a:endParaRPr/>
          </a:p>
          <a:p>
            <a:pPr indent="-285750" lvl="1" marL="742950" rtl="0" algn="l">
              <a:lnSpc>
                <a:spcPct val="9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Create a relation L for C with attributes Attrs(L) = {k,a1,…an} and PK(L) = k. Create a relation Li for each subclass Si, 1 &lt; i &lt; m, with the attributesAttrs(Li) = {k} U {attributes of Si} and PK(Li)=k. </a:t>
            </a:r>
            <a:endParaRPr/>
          </a:p>
          <a:p>
            <a:pPr indent="-285750" lvl="1" marL="742950" rtl="0" algn="l">
              <a:lnSpc>
                <a:spcPct val="90000"/>
              </a:lnSpc>
              <a:spcBef>
                <a:spcPts val="420"/>
              </a:spcBef>
              <a:spcAft>
                <a:spcPts val="0"/>
              </a:spcAft>
              <a:buClr>
                <a:schemeClr val="dk2"/>
              </a:buClr>
              <a:buSzPts val="1155"/>
              <a:buFont typeface="Noto Sans Symbols"/>
              <a:buChar char="■"/>
            </a:pPr>
            <a:r>
              <a:rPr b="0" i="0" lang="en-US" sz="2100" u="none">
                <a:solidFill>
                  <a:srgbClr val="D12F8F"/>
                </a:solidFill>
                <a:latin typeface="Arial"/>
                <a:ea typeface="Arial"/>
                <a:cs typeface="Arial"/>
                <a:sym typeface="Arial"/>
              </a:rPr>
              <a:t>This option works for any specialization (total or partial, disjoint of over-lapping</a:t>
            </a:r>
            <a:r>
              <a:rPr b="0" i="0" lang="en-US" sz="2100" u="none">
                <a:solidFill>
                  <a:srgbClr val="800000"/>
                </a:solidFill>
                <a:latin typeface="Arial"/>
                <a:ea typeface="Arial"/>
                <a:cs typeface="Arial"/>
                <a:sym typeface="Arial"/>
              </a:rPr>
              <a:t>. </a:t>
            </a:r>
            <a:endParaRPr/>
          </a:p>
          <a:p>
            <a:pPr indent="-212407" lvl="1" marL="742950" rtl="0" algn="l">
              <a:lnSpc>
                <a:spcPct val="90000"/>
              </a:lnSpc>
              <a:spcBef>
                <a:spcPts val="420"/>
              </a:spcBef>
              <a:spcAft>
                <a:spcPts val="0"/>
              </a:spcAft>
              <a:buClr>
                <a:schemeClr val="dk2"/>
              </a:buClr>
              <a:buSzPts val="1155"/>
              <a:buFont typeface="Noto Sans Symbols"/>
              <a:buNone/>
            </a:pPr>
            <a:r>
              <a:t/>
            </a:r>
            <a:endParaRPr b="0" i="0" sz="2100" u="none">
              <a:solidFill>
                <a:srgbClr val="800000"/>
              </a:solidFill>
              <a:latin typeface="Arial"/>
              <a:ea typeface="Arial"/>
              <a:cs typeface="Arial"/>
              <a:sym typeface="Arial"/>
            </a:endParaRPr>
          </a:p>
          <a:p>
            <a:pPr indent="-262890" lvl="0" marL="342900" rtl="0" algn="l">
              <a:spcBef>
                <a:spcPts val="420"/>
              </a:spcBef>
              <a:spcAft>
                <a:spcPts val="0"/>
              </a:spcAft>
              <a:buSzPts val="1260"/>
              <a:buNone/>
            </a:pPr>
            <a:r>
              <a:t/>
            </a:r>
            <a:endParaRPr b="0" i="0" sz="2100" u="none">
              <a:solidFill>
                <a:srgbClr val="8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47" name="Google Shape;247;p34"/>
          <p:cNvSpPr txBox="1"/>
          <p:nvPr>
            <p:ph type="title"/>
          </p:nvPr>
        </p:nvSpPr>
        <p:spPr>
          <a:xfrm>
            <a:off x="533400" y="304800"/>
            <a:ext cx="76200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4.4</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EER diagram notation for an attribute-defined specialization on JobType.</a:t>
            </a:r>
            <a:endParaRPr/>
          </a:p>
        </p:txBody>
      </p:sp>
      <p:pic>
        <p:nvPicPr>
          <p:cNvPr id="248" name="Google Shape;248;p34"/>
          <p:cNvPicPr preferRelativeResize="0"/>
          <p:nvPr>
            <p:ph idx="1" type="body"/>
          </p:nvPr>
        </p:nvPicPr>
        <p:blipFill rotWithShape="1">
          <a:blip r:embed="rId3">
            <a:alphaModFix/>
          </a:blip>
          <a:srcRect b="0" l="0" r="0" t="0"/>
          <a:stretch/>
        </p:blipFill>
        <p:spPr>
          <a:xfrm>
            <a:off x="2743200" y="1647825"/>
            <a:ext cx="5697537" cy="460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pic>
        <p:nvPicPr>
          <p:cNvPr id="255" name="Google Shape;255;p35"/>
          <p:cNvPicPr preferRelativeResize="0"/>
          <p:nvPr/>
        </p:nvPicPr>
        <p:blipFill rotWithShape="1">
          <a:blip r:embed="rId3">
            <a:alphaModFix/>
          </a:blip>
          <a:srcRect b="0" l="0" r="0" t="0"/>
          <a:stretch/>
        </p:blipFill>
        <p:spPr>
          <a:xfrm>
            <a:off x="533400" y="2573337"/>
            <a:ext cx="8105775" cy="1985962"/>
          </a:xfrm>
          <a:prstGeom prst="rect">
            <a:avLst/>
          </a:prstGeom>
          <a:noFill/>
          <a:ln>
            <a:noFill/>
          </a:ln>
        </p:spPr>
      </p:pic>
      <p:sp>
        <p:nvSpPr>
          <p:cNvPr id="256" name="Google Shape;256;p35"/>
          <p:cNvSpPr txBox="1"/>
          <p:nvPr/>
        </p:nvSpPr>
        <p:spPr>
          <a:xfrm>
            <a:off x="685800" y="358775"/>
            <a:ext cx="7772400" cy="1143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7.4</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Options for mapping specialization or generalization. </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(a) Mapping the EER schema in Figure 4.4 using option 8A.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63" name="Google Shape;263;p36"/>
          <p:cNvSpPr txBox="1"/>
          <p:nvPr>
            <p:ph type="title"/>
          </p:nvPr>
        </p:nvSpPr>
        <p:spPr>
          <a:xfrm>
            <a:off x="0" y="0"/>
            <a:ext cx="8420100" cy="89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4.3</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Generalization. (b) Generalizing CAR and TRUCK into the superclass VEHICLE.</a:t>
            </a:r>
            <a:endParaRPr/>
          </a:p>
        </p:txBody>
      </p:sp>
      <p:pic>
        <p:nvPicPr>
          <p:cNvPr id="264" name="Google Shape;264;p36"/>
          <p:cNvPicPr preferRelativeResize="0"/>
          <p:nvPr>
            <p:ph idx="1" type="body"/>
          </p:nvPr>
        </p:nvPicPr>
        <p:blipFill rotWithShape="1">
          <a:blip r:embed="rId3">
            <a:alphaModFix/>
          </a:blip>
          <a:srcRect b="0" l="0" r="0" t="0"/>
          <a:stretch/>
        </p:blipFill>
        <p:spPr>
          <a:xfrm>
            <a:off x="0" y="2215875"/>
            <a:ext cx="8294700" cy="4245900"/>
          </a:xfrm>
          <a:prstGeom prst="rect">
            <a:avLst/>
          </a:prstGeom>
          <a:noFill/>
          <a:ln>
            <a:noFill/>
          </a:ln>
        </p:spPr>
      </p:pic>
      <p:sp>
        <p:nvSpPr>
          <p:cNvPr id="265" name="Google Shape;265;p36"/>
          <p:cNvSpPr txBox="1"/>
          <p:nvPr/>
        </p:nvSpPr>
        <p:spPr>
          <a:xfrm>
            <a:off x="0" y="1430650"/>
            <a:ext cx="68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2"/>
                </a:solidFill>
              </a:rPr>
              <a:t>what is the disjoint constraint ?</a:t>
            </a:r>
            <a:endParaRPr sz="2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72" name="Google Shape;272;p37"/>
          <p:cNvSpPr txBox="1"/>
          <p:nvPr/>
        </p:nvSpPr>
        <p:spPr>
          <a:xfrm>
            <a:off x="685800" y="358775"/>
            <a:ext cx="7772400" cy="1143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7.4</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Options for mapping specialization or generalization. </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 (b) Mapping the EER schema in Figure 4.3b using option 8B. </a:t>
            </a:r>
            <a:endParaRPr/>
          </a:p>
        </p:txBody>
      </p:sp>
      <p:pic>
        <p:nvPicPr>
          <p:cNvPr id="273" name="Google Shape;273;p37"/>
          <p:cNvPicPr preferRelativeResize="0"/>
          <p:nvPr/>
        </p:nvPicPr>
        <p:blipFill rotWithShape="1">
          <a:blip r:embed="rId3">
            <a:alphaModFix/>
          </a:blip>
          <a:srcRect b="0" l="0" r="0" t="0"/>
          <a:stretch/>
        </p:blipFill>
        <p:spPr>
          <a:xfrm>
            <a:off x="262975" y="3676575"/>
            <a:ext cx="8108950" cy="2179637"/>
          </a:xfrm>
          <a:prstGeom prst="rect">
            <a:avLst/>
          </a:prstGeom>
          <a:noFill/>
          <a:ln>
            <a:noFill/>
          </a:ln>
        </p:spPr>
      </p:pic>
      <p:sp>
        <p:nvSpPr>
          <p:cNvPr id="274" name="Google Shape;274;p37"/>
          <p:cNvSpPr txBox="1"/>
          <p:nvPr/>
        </p:nvSpPr>
        <p:spPr>
          <a:xfrm>
            <a:off x="152400" y="1471605"/>
            <a:ext cx="8991600" cy="3948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Option 8B: Multiple relations-Subclass relations only</a:t>
            </a:r>
            <a:endParaRPr/>
          </a:p>
          <a:p>
            <a:pPr indent="0" lvl="1" marL="457200" marR="0" rtl="0" algn="l">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Create a relation Li for each subclass Si, 1 &lt; i &lt; m, with the attributes Attr(Li) = {attributes of Si} U {k,a1…,an} and PK(Li) = k. </a:t>
            </a:r>
            <a:endParaRPr/>
          </a:p>
          <a:p>
            <a:pPr indent="0" lvl="1" marL="45720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Arial"/>
              <a:ea typeface="Arial"/>
              <a:cs typeface="Arial"/>
              <a:sym typeface="Arial"/>
            </a:endParaRPr>
          </a:p>
          <a:p>
            <a:pPr indent="0" lvl="1" marL="457200" marR="0" rtl="0" algn="l">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This option only works for a  specialization</a:t>
            </a:r>
            <a:r>
              <a:rPr b="1" i="0" lang="en-US" sz="2100" u="none" cap="none" strike="noStrike">
                <a:solidFill>
                  <a:schemeClr val="dk1"/>
                </a:solidFill>
              </a:rPr>
              <a:t> whose subclasses are total</a:t>
            </a:r>
            <a:r>
              <a:rPr b="0" i="0" lang="en-US" sz="2100" u="none" cap="none" strike="noStrike">
                <a:solidFill>
                  <a:schemeClr val="dk1"/>
                </a:solidFill>
                <a:latin typeface="Arial"/>
                <a:ea typeface="Arial"/>
                <a:cs typeface="Arial"/>
                <a:sym typeface="Arial"/>
              </a:rPr>
              <a:t> (every entity in the superclass must belong to (at least) one of the subclasses). </a:t>
            </a:r>
            <a:endParaRPr sz="2100">
              <a:solidFill>
                <a:schemeClr val="dk1"/>
              </a:solidFill>
            </a:endParaRPr>
          </a:p>
          <a:p>
            <a:pPr indent="0" lvl="1" marL="457200" marR="0" rtl="0" algn="l">
              <a:lnSpc>
                <a:spcPct val="90000"/>
              </a:lnSpc>
              <a:spcBef>
                <a:spcPts val="0"/>
              </a:spcBef>
              <a:spcAft>
                <a:spcPts val="0"/>
              </a:spcAft>
              <a:buClr>
                <a:schemeClr val="dk1"/>
              </a:buClr>
              <a:buSzPts val="2100"/>
              <a:buFont typeface="Arial"/>
              <a:buNone/>
            </a:pPr>
            <a:r>
              <a:t/>
            </a:r>
            <a:endParaRPr sz="2100">
              <a:solidFill>
                <a:schemeClr val="dk1"/>
              </a:solidFill>
            </a:endParaRPr>
          </a:p>
          <a:p>
            <a:pPr indent="0" lvl="1" marL="457200" marR="0" rtl="0" algn="l">
              <a:lnSpc>
                <a:spcPct val="90000"/>
              </a:lnSpc>
              <a:spcBef>
                <a:spcPts val="0"/>
              </a:spcBef>
              <a:spcAft>
                <a:spcPts val="0"/>
              </a:spcAft>
              <a:buClr>
                <a:schemeClr val="dk1"/>
              </a:buClr>
              <a:buSzPts val="2100"/>
              <a:buFont typeface="Arial"/>
              <a:buNone/>
            </a:pPr>
            <a:r>
              <a:t/>
            </a:r>
            <a:endParaRPr sz="2100">
              <a:solidFill>
                <a:schemeClr val="dk1"/>
              </a:solidFill>
            </a:endParaRPr>
          </a:p>
          <a:p>
            <a:pPr indent="0" lvl="1" marL="45720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Arial"/>
              <a:ea typeface="Arial"/>
              <a:cs typeface="Arial"/>
              <a:sym typeface="Arial"/>
            </a:endParaRPr>
          </a:p>
          <a:p>
            <a:pPr indent="0" lvl="1" marL="45720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Arial"/>
              <a:ea typeface="Arial"/>
              <a:cs typeface="Arial"/>
              <a:sym typeface="Arial"/>
            </a:endParaRPr>
          </a:p>
          <a:p>
            <a:pPr indent="0" lvl="1" marL="45720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81" name="Google Shape;281;p38"/>
          <p:cNvSpPr txBox="1"/>
          <p:nvPr>
            <p:ph type="title"/>
          </p:nvPr>
        </p:nvSpPr>
        <p:spPr>
          <a:xfrm>
            <a:off x="250825" y="303212"/>
            <a:ext cx="8534400" cy="842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Mapping EER Model Constructs to Relations (contd.)</a:t>
            </a:r>
            <a:endParaRPr/>
          </a:p>
        </p:txBody>
      </p:sp>
      <p:sp>
        <p:nvSpPr>
          <p:cNvPr id="282" name="Google Shape;282;p38"/>
          <p:cNvSpPr txBox="1"/>
          <p:nvPr>
            <p:ph idx="1" type="body"/>
          </p:nvPr>
        </p:nvSpPr>
        <p:spPr>
          <a:xfrm>
            <a:off x="409575" y="1962150"/>
            <a:ext cx="8375650" cy="4257675"/>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Option 8C: Single relation with one type attribute</a:t>
            </a:r>
            <a:endParaRPr/>
          </a:p>
          <a:p>
            <a:pPr indent="-285750" lvl="1" marL="742950" rtl="0" algn="l">
              <a:lnSpc>
                <a:spcPct val="10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Create a single relation L with attributes Attrs(L) = {k,a</a:t>
            </a:r>
            <a:r>
              <a:rPr b="0" baseline="-25000" i="0" lang="en-US" sz="2100" u="none">
                <a:solidFill>
                  <a:srgbClr val="800000"/>
                </a:solidFill>
                <a:latin typeface="Arial"/>
                <a:ea typeface="Arial"/>
                <a:cs typeface="Arial"/>
                <a:sym typeface="Arial"/>
              </a:rPr>
              <a:t>1</a:t>
            </a:r>
            <a:r>
              <a:rPr b="0" i="0" lang="en-US" sz="2100" u="none">
                <a:solidFill>
                  <a:srgbClr val="800000"/>
                </a:solidFill>
                <a:latin typeface="Arial"/>
                <a:ea typeface="Arial"/>
                <a:cs typeface="Arial"/>
                <a:sym typeface="Arial"/>
              </a:rPr>
              <a:t>,…a</a:t>
            </a:r>
            <a:r>
              <a:rPr b="0" baseline="-25000" i="0" lang="en-US" sz="2100" u="none">
                <a:solidFill>
                  <a:srgbClr val="800000"/>
                </a:solidFill>
                <a:latin typeface="Arial"/>
                <a:ea typeface="Arial"/>
                <a:cs typeface="Arial"/>
                <a:sym typeface="Arial"/>
              </a:rPr>
              <a:t>n</a:t>
            </a:r>
            <a:r>
              <a:rPr b="0" i="0" lang="en-US" sz="2100" u="none">
                <a:solidFill>
                  <a:srgbClr val="800000"/>
                </a:solidFill>
                <a:latin typeface="Arial"/>
                <a:ea typeface="Arial"/>
                <a:cs typeface="Arial"/>
                <a:sym typeface="Arial"/>
              </a:rPr>
              <a:t>} U {attributes of S</a:t>
            </a:r>
            <a:r>
              <a:rPr b="0" baseline="-25000" i="0" lang="en-US" sz="2100" u="none">
                <a:solidFill>
                  <a:srgbClr val="800000"/>
                </a:solidFill>
                <a:latin typeface="Arial"/>
                <a:ea typeface="Arial"/>
                <a:cs typeface="Arial"/>
                <a:sym typeface="Arial"/>
              </a:rPr>
              <a:t>1</a:t>
            </a:r>
            <a:r>
              <a:rPr b="0" i="0" lang="en-US" sz="2100" u="none">
                <a:solidFill>
                  <a:srgbClr val="800000"/>
                </a:solidFill>
                <a:latin typeface="Arial"/>
                <a:ea typeface="Arial"/>
                <a:cs typeface="Arial"/>
                <a:sym typeface="Arial"/>
              </a:rPr>
              <a:t>} U</a:t>
            </a:r>
            <a:r>
              <a:rPr b="0" i="0" lang="en-US" sz="2100" u="none">
                <a:solidFill>
                  <a:srgbClr val="800000"/>
                </a:solidFill>
                <a:latin typeface="Times New Roman"/>
                <a:ea typeface="Times New Roman"/>
                <a:cs typeface="Times New Roman"/>
                <a:sym typeface="Times New Roman"/>
              </a:rPr>
              <a:t>…</a:t>
            </a:r>
            <a:r>
              <a:rPr b="0" i="0" lang="en-US" sz="2100" u="none">
                <a:solidFill>
                  <a:srgbClr val="800000"/>
                </a:solidFill>
                <a:latin typeface="Arial"/>
                <a:ea typeface="Arial"/>
                <a:cs typeface="Arial"/>
                <a:sym typeface="Arial"/>
              </a:rPr>
              <a:t>U {attributes of S</a:t>
            </a:r>
            <a:r>
              <a:rPr b="0" baseline="-25000" i="0" lang="en-US" sz="2100" u="none">
                <a:solidFill>
                  <a:srgbClr val="800000"/>
                </a:solidFill>
                <a:latin typeface="Arial"/>
                <a:ea typeface="Arial"/>
                <a:cs typeface="Arial"/>
                <a:sym typeface="Arial"/>
              </a:rPr>
              <a:t>m</a:t>
            </a:r>
            <a:r>
              <a:rPr b="0" i="0" lang="en-US" sz="2100" u="none">
                <a:solidFill>
                  <a:srgbClr val="800000"/>
                </a:solidFill>
                <a:latin typeface="Arial"/>
                <a:ea typeface="Arial"/>
                <a:cs typeface="Arial"/>
                <a:sym typeface="Arial"/>
              </a:rPr>
              <a:t>} U {t} and PK(L) = k. The attribute t is called a type (or </a:t>
            </a:r>
            <a:r>
              <a:rPr b="1" i="0" lang="en-US" sz="2100" u="none">
                <a:solidFill>
                  <a:srgbClr val="800000"/>
                </a:solidFill>
                <a:latin typeface="Arial"/>
                <a:ea typeface="Arial"/>
                <a:cs typeface="Arial"/>
                <a:sym typeface="Arial"/>
              </a:rPr>
              <a:t>discriminating</a:t>
            </a:r>
            <a:r>
              <a:rPr b="0" i="0" lang="en-US" sz="2100" u="none">
                <a:solidFill>
                  <a:srgbClr val="800000"/>
                </a:solidFill>
                <a:latin typeface="Arial"/>
                <a:ea typeface="Arial"/>
                <a:cs typeface="Arial"/>
                <a:sym typeface="Arial"/>
              </a:rPr>
              <a:t>) attribute that indicates the subclass to which each tuple belongs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89" name="Google Shape;289;p39"/>
          <p:cNvSpPr txBox="1"/>
          <p:nvPr>
            <p:ph type="title"/>
          </p:nvPr>
        </p:nvSpPr>
        <p:spPr>
          <a:xfrm>
            <a:off x="533400" y="304800"/>
            <a:ext cx="7907337"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4.4</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EER diagram notation for an attribute-defined specialization on JobType.</a:t>
            </a:r>
            <a:endParaRPr/>
          </a:p>
        </p:txBody>
      </p:sp>
      <p:pic>
        <p:nvPicPr>
          <p:cNvPr id="290" name="Google Shape;290;p39"/>
          <p:cNvPicPr preferRelativeResize="0"/>
          <p:nvPr>
            <p:ph idx="1" type="body"/>
          </p:nvPr>
        </p:nvPicPr>
        <p:blipFill rotWithShape="1">
          <a:blip r:embed="rId3">
            <a:alphaModFix/>
          </a:blip>
          <a:srcRect b="0" l="0" r="0" t="0"/>
          <a:stretch/>
        </p:blipFill>
        <p:spPr>
          <a:xfrm>
            <a:off x="2743200" y="1647825"/>
            <a:ext cx="5697537" cy="460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297" name="Google Shape;297;p40"/>
          <p:cNvSpPr txBox="1"/>
          <p:nvPr/>
        </p:nvSpPr>
        <p:spPr>
          <a:xfrm>
            <a:off x="685800" y="358775"/>
            <a:ext cx="7772400" cy="1143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7.4</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Options for mapping specialization or generalization. </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(c) Mapping the EER schema in Figure 4.4 using option 8C.</a:t>
            </a:r>
            <a:endParaRPr/>
          </a:p>
        </p:txBody>
      </p:sp>
      <p:pic>
        <p:nvPicPr>
          <p:cNvPr id="298" name="Google Shape;298;p40"/>
          <p:cNvPicPr preferRelativeResize="0"/>
          <p:nvPr/>
        </p:nvPicPr>
        <p:blipFill rotWithShape="1">
          <a:blip r:embed="rId3">
            <a:alphaModFix/>
          </a:blip>
          <a:srcRect b="0" l="0" r="0" t="0"/>
          <a:stretch/>
        </p:blipFill>
        <p:spPr>
          <a:xfrm>
            <a:off x="685800" y="2668587"/>
            <a:ext cx="7772400" cy="57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05" name="Google Shape;305;p41"/>
          <p:cNvSpPr txBox="1"/>
          <p:nvPr>
            <p:ph type="title"/>
          </p:nvPr>
        </p:nvSpPr>
        <p:spPr>
          <a:xfrm>
            <a:off x="533400" y="304800"/>
            <a:ext cx="7988300" cy="99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4.5</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EER diagram notation for an overlapping (non-disjoint) specialization.</a:t>
            </a:r>
            <a:endParaRPr/>
          </a:p>
        </p:txBody>
      </p:sp>
      <p:pic>
        <p:nvPicPr>
          <p:cNvPr id="306" name="Google Shape;306;p41"/>
          <p:cNvPicPr preferRelativeResize="0"/>
          <p:nvPr>
            <p:ph idx="1" type="body"/>
          </p:nvPr>
        </p:nvPicPr>
        <p:blipFill rotWithShape="1">
          <a:blip r:embed="rId3">
            <a:alphaModFix/>
          </a:blip>
          <a:srcRect b="0" l="0" r="0" t="0"/>
          <a:stretch/>
        </p:blipFill>
        <p:spPr>
          <a:xfrm>
            <a:off x="898525" y="1644650"/>
            <a:ext cx="7343775" cy="4451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13" name="Google Shape;313;p42"/>
          <p:cNvSpPr txBox="1"/>
          <p:nvPr/>
        </p:nvSpPr>
        <p:spPr>
          <a:xfrm>
            <a:off x="685800" y="358775"/>
            <a:ext cx="7772400" cy="1143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7.4</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Options for mapping specialization or generalization. (d) Mapping Figure 4.5 using option 8D with Boolean type fields Mflag and Pflag.</a:t>
            </a:r>
            <a:endParaRPr/>
          </a:p>
        </p:txBody>
      </p:sp>
      <p:pic>
        <p:nvPicPr>
          <p:cNvPr id="314" name="Google Shape;314;p42"/>
          <p:cNvPicPr preferRelativeResize="0"/>
          <p:nvPr/>
        </p:nvPicPr>
        <p:blipFill rotWithShape="1">
          <a:blip r:embed="rId3">
            <a:alphaModFix/>
          </a:blip>
          <a:srcRect b="0" l="0" r="0" t="0"/>
          <a:stretch/>
        </p:blipFill>
        <p:spPr>
          <a:xfrm>
            <a:off x="152400" y="3733800"/>
            <a:ext cx="8839200" cy="1447800"/>
          </a:xfrm>
          <a:prstGeom prst="rect">
            <a:avLst/>
          </a:prstGeom>
          <a:noFill/>
          <a:ln>
            <a:noFill/>
          </a:ln>
        </p:spPr>
      </p:pic>
      <p:sp>
        <p:nvSpPr>
          <p:cNvPr id="315" name="Google Shape;315;p42"/>
          <p:cNvSpPr txBox="1"/>
          <p:nvPr/>
        </p:nvSpPr>
        <p:spPr>
          <a:xfrm>
            <a:off x="0" y="1462087"/>
            <a:ext cx="8839200" cy="267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Option 8D: Single relation with multiple type attributes</a:t>
            </a:r>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Create a single relation schema L with attributes Attrs(L) = {k,a</a:t>
            </a:r>
            <a:r>
              <a:rPr b="0" baseline="-25000"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,…a</a:t>
            </a:r>
            <a:r>
              <a:rPr b="0" baseline="-25000" i="0"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 U {attributes of S</a:t>
            </a:r>
            <a:r>
              <a:rPr b="0" baseline="-25000"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U…U {attributes of S</a:t>
            </a:r>
            <a:r>
              <a:rPr b="0" baseline="-25000" i="0" lang="en-US" sz="2400" u="none" cap="none" strike="noStrike">
                <a:solidFill>
                  <a:schemeClr val="dk1"/>
                </a:solidFill>
                <a:latin typeface="Arial"/>
                <a:ea typeface="Arial"/>
                <a:cs typeface="Arial"/>
                <a:sym typeface="Arial"/>
              </a:rPr>
              <a:t>m</a:t>
            </a:r>
            <a:r>
              <a:rPr b="0" i="0" lang="en-US" sz="2400" u="none" cap="none" strike="noStrike">
                <a:solidFill>
                  <a:schemeClr val="dk1"/>
                </a:solidFill>
                <a:latin typeface="Arial"/>
                <a:ea typeface="Arial"/>
                <a:cs typeface="Arial"/>
                <a:sym typeface="Arial"/>
              </a:rPr>
              <a:t>} U {t</a:t>
            </a:r>
            <a:r>
              <a:rPr b="0" baseline="-25000"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t</a:t>
            </a:r>
            <a:r>
              <a:rPr b="0" baseline="-25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,…,t</a:t>
            </a:r>
            <a:r>
              <a:rPr b="0" baseline="-25000" i="0" lang="en-US" sz="2400" u="none" cap="none" strike="noStrike">
                <a:solidFill>
                  <a:schemeClr val="dk1"/>
                </a:solidFill>
                <a:latin typeface="Arial"/>
                <a:ea typeface="Arial"/>
                <a:cs typeface="Arial"/>
                <a:sym typeface="Arial"/>
              </a:rPr>
              <a:t>m</a:t>
            </a:r>
            <a:r>
              <a:rPr b="0" i="0" lang="en-US" sz="2400" u="none" cap="none" strike="noStrike">
                <a:solidFill>
                  <a:schemeClr val="dk1"/>
                </a:solidFill>
                <a:latin typeface="Arial"/>
                <a:ea typeface="Arial"/>
                <a:cs typeface="Arial"/>
                <a:sym typeface="Arial"/>
              </a:rPr>
              <a:t>} and PK(L) = k. Each t</a:t>
            </a:r>
            <a:r>
              <a:rPr b="0" baseline="-25000" i="0" lang="en-US" sz="2400" u="none" cap="none" strike="noStrike">
                <a:solidFill>
                  <a:schemeClr val="dk1"/>
                </a:solidFill>
                <a:latin typeface="Arial"/>
                <a:ea typeface="Arial"/>
                <a:cs typeface="Arial"/>
                <a:sym typeface="Arial"/>
              </a:rPr>
              <a:t>i</a:t>
            </a:r>
            <a:r>
              <a:rPr b="0" i="0" lang="en-US" sz="2400" u="none" cap="none" strike="noStrike">
                <a:solidFill>
                  <a:schemeClr val="dk1"/>
                </a:solidFill>
                <a:latin typeface="Arial"/>
                <a:ea typeface="Arial"/>
                <a:cs typeface="Arial"/>
                <a:sym typeface="Arial"/>
              </a:rPr>
              <a:t>, 1 &lt; I &lt; m, is a Boolean type attribute indicating whether a tuple belongs to the subclass S</a:t>
            </a:r>
            <a:r>
              <a:rPr b="0" baseline="-25000" i="0" lang="en-US" sz="2400" u="none" cap="none" strike="noStrike">
                <a:solidFill>
                  <a:schemeClr val="dk1"/>
                </a:solidFill>
                <a:latin typeface="Arial"/>
                <a:ea typeface="Arial"/>
                <a:cs typeface="Arial"/>
                <a:sym typeface="Arial"/>
              </a:rPr>
              <a:t>i</a:t>
            </a:r>
            <a:r>
              <a:rPr b="0" i="0" lang="en-US" sz="24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98" name="Google Shape;98;p1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Chapter Outline</a:t>
            </a:r>
            <a:endParaRPr/>
          </a:p>
        </p:txBody>
      </p:sp>
      <p:sp>
        <p:nvSpPr>
          <p:cNvPr id="99" name="Google Shape;99;p1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ER-to-Relational Mapping Algorithm </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1: Mapping of Regular Entity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2: Mapping of Weak Entity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3: Mapping of Binary 1:1 Relation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4: Mapping of Binary 1:N Relationship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5: Mapping of Binary M:N Relationship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6: Mapping of Multivalued attributes.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7: Mapping of N-ary Relationship Types.</a:t>
            </a:r>
            <a:endParaRPr/>
          </a:p>
          <a:p>
            <a:pPr indent="-212407" lvl="1" marL="742950" rtl="0" algn="l">
              <a:lnSpc>
                <a:spcPct val="80000"/>
              </a:lnSpc>
              <a:spcBef>
                <a:spcPts val="420"/>
              </a:spcBef>
              <a:spcAft>
                <a:spcPts val="0"/>
              </a:spcAft>
              <a:buClr>
                <a:schemeClr val="dk2"/>
              </a:buClr>
              <a:buSzPts val="1155"/>
              <a:buFont typeface="Noto Sans Symbols"/>
              <a:buNone/>
            </a:pPr>
            <a:r>
              <a:t/>
            </a:r>
            <a:endParaRPr b="0" i="0" sz="2100" u="none">
              <a:solidFill>
                <a:srgbClr val="800000"/>
              </a:solidFill>
              <a:latin typeface="Arial"/>
              <a:ea typeface="Arial"/>
              <a:cs typeface="Arial"/>
              <a:sym typeface="Arial"/>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Mapping EER Model Constructs to Relations </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8: Options for Mapping Specialization or Generalization.</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9: Mapping of Union Types (Categories).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22" name="Google Shape;322;p4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Mapping EER Model Constructs to Relations (contd.)</a:t>
            </a:r>
            <a:endParaRPr/>
          </a:p>
        </p:txBody>
      </p:sp>
      <p:sp>
        <p:nvSpPr>
          <p:cNvPr id="323" name="Google Shape;323;p4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Mapping of Shared Subclasses (Multiple Inheritance)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shared subclass, such as STUDENT_ASSISTANT, is a subclass of several classes, indicating multiple inheritance. These classes must all have the same key attribute; otherwise, the shared subclass would be modeled as a category.</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We can apply any of the options discussed in Step 8 to a shared subclass, subject to the restriction discussed in Step 8 of the mapping algorithm. Below both 8C and 8D are used for the shared class STUDENT_ASSISTANT.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30" name="Google Shape;330;p44"/>
          <p:cNvSpPr txBox="1"/>
          <p:nvPr>
            <p:ph type="title"/>
          </p:nvPr>
        </p:nvSpPr>
        <p:spPr>
          <a:xfrm>
            <a:off x="533400" y="304800"/>
            <a:ext cx="7772400" cy="99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4.7</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A specialization lattice with multiple inheritance for a UNIVERSITY database.</a:t>
            </a:r>
            <a:endParaRPr/>
          </a:p>
        </p:txBody>
      </p:sp>
      <p:pic>
        <p:nvPicPr>
          <p:cNvPr id="331" name="Google Shape;331;p44"/>
          <p:cNvPicPr preferRelativeResize="0"/>
          <p:nvPr>
            <p:ph idx="1" type="body"/>
          </p:nvPr>
        </p:nvPicPr>
        <p:blipFill rotWithShape="1">
          <a:blip r:embed="rId3">
            <a:alphaModFix/>
          </a:blip>
          <a:srcRect b="0" l="0" r="0" t="0"/>
          <a:stretch/>
        </p:blipFill>
        <p:spPr>
          <a:xfrm>
            <a:off x="198677" y="1524000"/>
            <a:ext cx="8280600" cy="499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38" name="Google Shape;338;p45"/>
          <p:cNvSpPr txBox="1"/>
          <p:nvPr>
            <p:ph type="title"/>
          </p:nvPr>
        </p:nvSpPr>
        <p:spPr>
          <a:xfrm>
            <a:off x="850900" y="406400"/>
            <a:ext cx="7173912"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7.5</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Mapping the EER specialization lattice in Figure 4.6 using multiple options.</a:t>
            </a:r>
            <a:endParaRPr/>
          </a:p>
        </p:txBody>
      </p:sp>
      <p:pic>
        <p:nvPicPr>
          <p:cNvPr id="339" name="Google Shape;339;p45"/>
          <p:cNvPicPr preferRelativeResize="0"/>
          <p:nvPr>
            <p:ph idx="1" type="body"/>
          </p:nvPr>
        </p:nvPicPr>
        <p:blipFill rotWithShape="1">
          <a:blip r:embed="rId3">
            <a:alphaModFix/>
          </a:blip>
          <a:srcRect b="0" l="0" r="0" t="0"/>
          <a:stretch/>
        </p:blipFill>
        <p:spPr>
          <a:xfrm>
            <a:off x="850900" y="2065337"/>
            <a:ext cx="7772400" cy="31321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46" name="Google Shape;346;p4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Mapping EER Model Constructs to Relations (contd.)</a:t>
            </a:r>
            <a:endParaRPr/>
          </a:p>
        </p:txBody>
      </p:sp>
      <p:sp>
        <p:nvSpPr>
          <p:cNvPr id="347" name="Google Shape;347;p4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Step 9: Mapping of Union Types (Categories).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For mapping a category whose defining superclass have different keys, it is customary to specify a new key attribute, called a surrogate key, when creating a relation to correspond to the category.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In the example below we can create a relation OWNER to correspond to the OWNER category and include any attributes of the category in this relation. The primary key of the OWNER relation is the surrogate key, which we called OwnerId.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54" name="Google Shape;354;p47"/>
          <p:cNvSpPr txBox="1"/>
          <p:nvPr>
            <p:ph type="title"/>
          </p:nvPr>
        </p:nvSpPr>
        <p:spPr>
          <a:xfrm>
            <a:off x="533400" y="304800"/>
            <a:ext cx="8281987"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4.8</a:t>
            </a:r>
            <a:br>
              <a:rPr b="0"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Two categories (union types): OWNER and REGISTERED_VEHICLE.</a:t>
            </a:r>
            <a:endParaRPr/>
          </a:p>
        </p:txBody>
      </p:sp>
      <p:pic>
        <p:nvPicPr>
          <p:cNvPr id="355" name="Google Shape;355;p47"/>
          <p:cNvPicPr preferRelativeResize="0"/>
          <p:nvPr>
            <p:ph idx="1" type="body"/>
          </p:nvPr>
        </p:nvPicPr>
        <p:blipFill rotWithShape="1">
          <a:blip r:embed="rId3">
            <a:alphaModFix/>
          </a:blip>
          <a:srcRect b="0" l="0" r="0" t="0"/>
          <a:stretch/>
        </p:blipFill>
        <p:spPr>
          <a:xfrm>
            <a:off x="887477" y="1600200"/>
            <a:ext cx="7576800" cy="4953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62" name="Google Shape;362;p48"/>
          <p:cNvSpPr txBox="1"/>
          <p:nvPr>
            <p:ph type="title"/>
          </p:nvPr>
        </p:nvSpPr>
        <p:spPr>
          <a:xfrm>
            <a:off x="457200" y="228600"/>
            <a:ext cx="79248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7.6</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Mapping the EER categories (union types) in Figure 4.7 to relations.</a:t>
            </a:r>
            <a:endParaRPr/>
          </a:p>
        </p:txBody>
      </p:sp>
      <p:pic>
        <p:nvPicPr>
          <p:cNvPr descr="Pink tissue paper" id="363" name="Google Shape;363;p48"/>
          <p:cNvPicPr preferRelativeResize="0"/>
          <p:nvPr/>
        </p:nvPicPr>
        <p:blipFill rotWithShape="1">
          <a:blip r:embed="rId3">
            <a:alphaModFix/>
          </a:blip>
          <a:srcRect b="0" l="0" r="0" t="0"/>
          <a:stretch/>
        </p:blipFill>
        <p:spPr>
          <a:xfrm>
            <a:off x="409575" y="1600200"/>
            <a:ext cx="8582025" cy="4953000"/>
          </a:xfrm>
          <a:prstGeom prst="rect">
            <a:avLst/>
          </a:prstGeom>
          <a:noFill/>
          <a:ln>
            <a:noFill/>
          </a:ln>
        </p:spPr>
      </p:pic>
      <p:sp>
        <p:nvSpPr>
          <p:cNvPr id="364" name="Google Shape;364;p48"/>
          <p:cNvSpPr txBox="1"/>
          <p:nvPr>
            <p:ph idx="1" type="body"/>
          </p:nvPr>
        </p:nvSpPr>
        <p:spPr>
          <a:xfrm>
            <a:off x="6400800" y="4267200"/>
            <a:ext cx="2133600" cy="1905000"/>
          </a:xfrm>
          <a:prstGeom prst="rect">
            <a:avLst/>
          </a:prstGeom>
          <a:noFill/>
          <a:ln>
            <a:noFill/>
          </a:ln>
        </p:spPr>
        <p:txBody>
          <a:bodyPr anchorCtr="0" anchor="t" bIns="45700" lIns="91425" spcFirstLastPara="1" rIns="0" wrap="square" tIns="45700">
            <a:noAutofit/>
          </a:bodyPr>
          <a:lstStyle/>
          <a:p>
            <a:pPr indent="-236220" lvl="0" marL="342900" marR="0" rtl="0" algn="l">
              <a:spcBef>
                <a:spcPts val="0"/>
              </a:spcBef>
              <a:spcAft>
                <a:spcPts val="0"/>
              </a:spcAft>
              <a:buClr>
                <a:srgbClr val="990033"/>
              </a:buClr>
              <a:buSzPts val="1680"/>
              <a:buFont typeface="Noto Sans Symbols"/>
              <a:buNone/>
            </a:pPr>
            <a:r>
              <a:rPr lang="en-US"/>
              <a:t>students : </a:t>
            </a:r>
            <a:endParaRPr/>
          </a:p>
          <a:p>
            <a:pPr indent="-236220" lvl="0" marL="342900" marR="0" rtl="0" algn="l">
              <a:spcBef>
                <a:spcPts val="0"/>
              </a:spcBef>
              <a:spcAft>
                <a:spcPts val="0"/>
              </a:spcAft>
              <a:buClr>
                <a:srgbClr val="990033"/>
              </a:buClr>
              <a:buSzPts val="1680"/>
              <a:buFont typeface="Noto Sans Symbols"/>
              <a:buNone/>
            </a:pPr>
            <a:r>
              <a:rPr lang="en-US"/>
              <a:t>draw the </a:t>
            </a:r>
            <a:r>
              <a:rPr lang="en-US"/>
              <a:t>reference</a:t>
            </a:r>
            <a:r>
              <a:rPr lang="en-US"/>
              <a:t> links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370" name="Google Shape;370;p4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71" name="Google Shape;371;p49"/>
          <p:cNvPicPr preferRelativeResize="0"/>
          <p:nvPr/>
        </p:nvPicPr>
        <p:blipFill rotWithShape="1">
          <a:blip r:embed="rId3">
            <a:alphaModFix/>
          </a:blip>
          <a:srcRect b="0" l="0" r="0" t="0"/>
          <a:stretch/>
        </p:blipFill>
        <p:spPr>
          <a:xfrm>
            <a:off x="2609850" y="2181225"/>
            <a:ext cx="3924300" cy="2495550"/>
          </a:xfrm>
          <a:prstGeom prst="rect">
            <a:avLst/>
          </a:prstGeom>
          <a:noFill/>
          <a:ln>
            <a:noFill/>
          </a:ln>
        </p:spPr>
      </p:pic>
      <p:pic>
        <p:nvPicPr>
          <p:cNvPr descr="Pink tissue paper" id="372" name="Google Shape;372;p49"/>
          <p:cNvPicPr preferRelativeResize="0"/>
          <p:nvPr>
            <p:ph idx="1" type="body"/>
          </p:nvPr>
        </p:nvPicPr>
        <p:blipFill rotWithShape="1">
          <a:blip r:embed="rId4">
            <a:alphaModFix/>
          </a:blip>
          <a:srcRect b="0" l="0" r="0" t="0"/>
          <a:stretch/>
        </p:blipFill>
        <p:spPr>
          <a:xfrm>
            <a:off x="969125" y="419387"/>
            <a:ext cx="7696200" cy="5640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pic>
        <p:nvPicPr>
          <p:cNvPr id="379" name="Google Shape;379;p50"/>
          <p:cNvPicPr preferRelativeResize="0"/>
          <p:nvPr/>
        </p:nvPicPr>
        <p:blipFill rotWithShape="1">
          <a:blip r:embed="rId3">
            <a:alphaModFix/>
          </a:blip>
          <a:srcRect b="0" l="0" r="0" t="0"/>
          <a:stretch/>
        </p:blipFill>
        <p:spPr>
          <a:xfrm>
            <a:off x="1027112" y="1684337"/>
            <a:ext cx="7304087" cy="4716462"/>
          </a:xfrm>
          <a:prstGeom prst="rect">
            <a:avLst/>
          </a:prstGeom>
          <a:noFill/>
          <a:ln>
            <a:noFill/>
          </a:ln>
        </p:spPr>
      </p:pic>
      <p:sp>
        <p:nvSpPr>
          <p:cNvPr id="380" name="Google Shape;380;p50"/>
          <p:cNvSpPr txBox="1"/>
          <p:nvPr>
            <p:ph type="title"/>
          </p:nvPr>
        </p:nvSpPr>
        <p:spPr>
          <a:xfrm>
            <a:off x="371475" y="303212"/>
            <a:ext cx="8534400" cy="842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1" i="0" lang="en-US" sz="3200" u="none">
                <a:solidFill>
                  <a:srgbClr val="800000"/>
                </a:solidFill>
                <a:latin typeface="Arial"/>
                <a:ea typeface="Arial"/>
                <a:cs typeface="Arial"/>
                <a:sym typeface="Arial"/>
              </a:rPr>
              <a:t>Mapping Exercise</a:t>
            </a:r>
            <a:endParaRPr/>
          </a:p>
        </p:txBody>
      </p:sp>
      <p:sp>
        <p:nvSpPr>
          <p:cNvPr id="381" name="Google Shape;381;p50"/>
          <p:cNvSpPr txBox="1"/>
          <p:nvPr>
            <p:ph idx="1" type="body"/>
          </p:nvPr>
        </p:nvSpPr>
        <p:spPr>
          <a:xfrm>
            <a:off x="371475" y="1146175"/>
            <a:ext cx="8413750" cy="50546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SzPts val="1080"/>
              <a:buNone/>
            </a:pPr>
            <a:r>
              <a:rPr b="0" i="0" lang="en-US" sz="1800" u="none">
                <a:solidFill>
                  <a:schemeClr val="dk2"/>
                </a:solidFill>
                <a:latin typeface="Arial"/>
                <a:ea typeface="Arial"/>
                <a:cs typeface="Arial"/>
                <a:sym typeface="Arial"/>
              </a:rPr>
              <a:t>Exercise 7.4.</a:t>
            </a:r>
            <a:endParaRPr b="1" i="0" sz="2400" u="none">
              <a:solidFill>
                <a:srgbClr val="FF0066"/>
              </a:solidFill>
              <a:latin typeface="Arial"/>
              <a:ea typeface="Arial"/>
              <a:cs typeface="Arial"/>
              <a:sym typeface="Arial"/>
            </a:endParaRPr>
          </a:p>
          <a:p>
            <a:pPr indent="-342900" lvl="0" marL="342900" rtl="0" algn="l">
              <a:lnSpc>
                <a:spcPct val="100000"/>
              </a:lnSpc>
              <a:spcBef>
                <a:spcPts val="480"/>
              </a:spcBef>
              <a:spcAft>
                <a:spcPts val="0"/>
              </a:spcAft>
              <a:buSzPts val="1440"/>
              <a:buNone/>
            </a:pPr>
            <a:r>
              <a:t/>
            </a:r>
            <a:endParaRPr b="0" i="0" sz="2400" u="none">
              <a:solidFill>
                <a:schemeClr val="dk2"/>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2"/>
              </a:solidFill>
              <a:latin typeface="Arial"/>
              <a:ea typeface="Arial"/>
              <a:cs typeface="Arial"/>
              <a:sym typeface="Arial"/>
            </a:endParaRPr>
          </a:p>
        </p:txBody>
      </p:sp>
      <p:sp>
        <p:nvSpPr>
          <p:cNvPr id="382" name="Google Shape;382;p50"/>
          <p:cNvSpPr txBox="1"/>
          <p:nvPr/>
        </p:nvSpPr>
        <p:spPr>
          <a:xfrm>
            <a:off x="5791200" y="1684337"/>
            <a:ext cx="2994025" cy="12112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800000"/>
              </a:buClr>
              <a:buSzPts val="1800"/>
              <a:buFont typeface="Arial"/>
              <a:buNone/>
            </a:pPr>
            <a:r>
              <a:rPr b="1" i="0" lang="en-US" sz="1800" u="none">
                <a:solidFill>
                  <a:srgbClr val="800000"/>
                </a:solidFill>
                <a:latin typeface="Arial"/>
                <a:ea typeface="Arial"/>
                <a:cs typeface="Arial"/>
                <a:sym typeface="Arial"/>
              </a:rPr>
              <a:t>FIGURE 7.7</a:t>
            </a:r>
            <a:br>
              <a:rPr b="1" i="0" lang="en-US" sz="1800" u="none">
                <a:solidFill>
                  <a:srgbClr val="800000"/>
                </a:solidFill>
                <a:latin typeface="Arial"/>
                <a:ea typeface="Arial"/>
                <a:cs typeface="Arial"/>
                <a:sym typeface="Arial"/>
              </a:rPr>
            </a:br>
            <a:r>
              <a:rPr b="0" i="0" lang="en-US" sz="1800" u="none">
                <a:solidFill>
                  <a:srgbClr val="800000"/>
                </a:solidFill>
                <a:latin typeface="Arial"/>
                <a:ea typeface="Arial"/>
                <a:cs typeface="Arial"/>
                <a:sym typeface="Arial"/>
              </a:rPr>
              <a:t>An ER schema for a SHIP_TRACKING database.</a:t>
            </a:r>
            <a:br>
              <a:rPr b="1" i="0" lang="en-US" sz="1800" u="none">
                <a:solidFill>
                  <a:srgbClr val="800000"/>
                </a:solidFill>
                <a:latin typeface="Arial"/>
                <a:ea typeface="Arial"/>
                <a:cs typeface="Arial"/>
                <a:sym typeface="Arial"/>
              </a:rPr>
            </a:b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389" name="Google Shape;389;p5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Chapter Summary</a:t>
            </a:r>
            <a:endParaRPr/>
          </a:p>
        </p:txBody>
      </p:sp>
      <p:sp>
        <p:nvSpPr>
          <p:cNvPr id="390" name="Google Shape;390;p5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ER-to-Relational Mapping Algorithm </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1: Mapping of Regular Entity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2: Mapping of Weak Entity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3: Mapping of Binary 1:1 Relation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4: Mapping of Binary 1:N Relationship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5: Mapping of Binary M:N Relationship Types.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6: Mapping of Multivalued attributes.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7: Mapping of N-ary Relationship Types.</a:t>
            </a:r>
            <a:endParaRPr/>
          </a:p>
          <a:p>
            <a:pPr indent="-212407" lvl="1" marL="742950" rtl="0" algn="l">
              <a:lnSpc>
                <a:spcPct val="80000"/>
              </a:lnSpc>
              <a:spcBef>
                <a:spcPts val="420"/>
              </a:spcBef>
              <a:spcAft>
                <a:spcPts val="0"/>
              </a:spcAft>
              <a:buClr>
                <a:schemeClr val="dk2"/>
              </a:buClr>
              <a:buSzPts val="1155"/>
              <a:buFont typeface="Noto Sans Symbols"/>
              <a:buNone/>
            </a:pPr>
            <a:r>
              <a:t/>
            </a:r>
            <a:endParaRPr b="0" i="0" sz="2100" u="none">
              <a:solidFill>
                <a:srgbClr val="800000"/>
              </a:solidFill>
              <a:latin typeface="Arial"/>
              <a:ea typeface="Arial"/>
              <a:cs typeface="Arial"/>
              <a:sym typeface="Arial"/>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Mapping EER Model Constructs to Relations </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8: Options for Mapping Specialization or Generalization.</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Step 9: Mapping of Union Types (Categories).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28600" y="303212"/>
            <a:ext cx="77961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7"/>
          <p:cNvSpPr txBox="1"/>
          <p:nvPr>
            <p:ph idx="1" type="body"/>
          </p:nvPr>
        </p:nvSpPr>
        <p:spPr>
          <a:xfrm>
            <a:off x="239712" y="1600200"/>
            <a:ext cx="8294700" cy="4572000"/>
          </a:xfrm>
          <a:prstGeom prst="rect">
            <a:avLst/>
          </a:prstGeom>
        </p:spPr>
        <p:txBody>
          <a:bodyPr anchorCtr="0" anchor="t" bIns="45700" lIns="91425" spcFirstLastPara="1" rIns="0" wrap="square" tIns="45700">
            <a:noAutofit/>
          </a:bodyPr>
          <a:lstStyle/>
          <a:p>
            <a:pPr indent="0" lvl="0" marL="0" rtl="0" algn="l">
              <a:spcBef>
                <a:spcPts val="360"/>
              </a:spcBef>
              <a:spcAft>
                <a:spcPts val="0"/>
              </a:spcAft>
              <a:buNone/>
            </a:pPr>
            <a:r>
              <a:rPr lang="en-US"/>
              <a:t>Why to map EER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EER is conceptual model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To implement database  many models </a:t>
            </a:r>
            <a:endParaRPr/>
          </a:p>
          <a:p>
            <a:pPr indent="-297180" lvl="0" marL="457200" rtl="0" algn="l">
              <a:spcBef>
                <a:spcPts val="360"/>
              </a:spcBef>
              <a:spcAft>
                <a:spcPts val="0"/>
              </a:spcAft>
              <a:buSzPts val="1080"/>
              <a:buChar char="❏"/>
            </a:pPr>
            <a:r>
              <a:rPr lang="en-US"/>
              <a:t>Relational model </a:t>
            </a:r>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t>Network model</a:t>
            </a:r>
            <a:endParaRPr/>
          </a:p>
          <a:p>
            <a:pPr indent="-297180" lvl="0" marL="457200" rtl="0" algn="l">
              <a:spcBef>
                <a:spcPts val="0"/>
              </a:spcBef>
              <a:spcAft>
                <a:spcPts val="0"/>
              </a:spcAft>
              <a:buSzPts val="1080"/>
              <a:buChar char="❏"/>
            </a:pPr>
            <a:r>
              <a:rPr lang="en-US"/>
              <a:t>Hierarchical</a:t>
            </a:r>
            <a:r>
              <a:rPr lang="en-US"/>
              <a:t> model</a:t>
            </a:r>
            <a:endParaRPr/>
          </a:p>
          <a:p>
            <a:pPr indent="-297180" lvl="0" marL="457200" rtl="0" algn="l">
              <a:spcBef>
                <a:spcPts val="0"/>
              </a:spcBef>
              <a:spcAft>
                <a:spcPts val="0"/>
              </a:spcAft>
              <a:buSzPts val="1080"/>
              <a:buChar char="❏"/>
            </a:pPr>
            <a:r>
              <a:rPr lang="en-US"/>
              <a:t>Object oriented model </a:t>
            </a:r>
            <a:endParaRPr/>
          </a:p>
        </p:txBody>
      </p:sp>
      <p:sp>
        <p:nvSpPr>
          <p:cNvPr id="107" name="Google Shape;107;p17"/>
          <p:cNvSpPr txBox="1"/>
          <p:nvPr>
            <p:ph idx="12" type="sldNum"/>
          </p:nvPr>
        </p:nvSpPr>
        <p:spPr>
          <a:xfrm>
            <a:off x="69342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990033"/>
              </a:buClr>
              <a:buSzPts val="1400"/>
              <a:buFont typeface="Arial"/>
              <a:buNone/>
            </a:pPr>
            <a:r>
              <a:rPr lang="en-US"/>
              <a:t>Slide 7- </a:t>
            </a: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28600" y="303212"/>
            <a:ext cx="77961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EER model</a:t>
            </a:r>
            <a:endParaRPr/>
          </a:p>
        </p:txBody>
      </p:sp>
      <p:sp>
        <p:nvSpPr>
          <p:cNvPr id="114" name="Google Shape;114;p18"/>
          <p:cNvSpPr txBox="1"/>
          <p:nvPr>
            <p:ph idx="1" type="body"/>
          </p:nvPr>
        </p:nvSpPr>
        <p:spPr>
          <a:xfrm>
            <a:off x="239712" y="1600200"/>
            <a:ext cx="8294700" cy="4572000"/>
          </a:xfrm>
          <a:prstGeom prst="rect">
            <a:avLst/>
          </a:prstGeom>
        </p:spPr>
        <p:txBody>
          <a:bodyPr anchorCtr="0" anchor="t" bIns="45700" lIns="91425" spcFirstLastPara="1" rIns="0" wrap="square" tIns="45700">
            <a:noAutofit/>
          </a:bodyPr>
          <a:lstStyle/>
          <a:p>
            <a:pPr indent="0" lvl="0" marL="0" rtl="0" algn="l">
              <a:spcBef>
                <a:spcPts val="360"/>
              </a:spcBef>
              <a:spcAft>
                <a:spcPts val="0"/>
              </a:spcAft>
              <a:buNone/>
            </a:pPr>
            <a:r>
              <a:t/>
            </a:r>
            <a:endParaRPr/>
          </a:p>
        </p:txBody>
      </p:sp>
      <p:sp>
        <p:nvSpPr>
          <p:cNvPr id="115" name="Google Shape;115;p18"/>
          <p:cNvSpPr txBox="1"/>
          <p:nvPr>
            <p:ph idx="12" type="sldNum"/>
          </p:nvPr>
        </p:nvSpPr>
        <p:spPr>
          <a:xfrm>
            <a:off x="69342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990033"/>
              </a:buClr>
              <a:buSzPts val="1400"/>
              <a:buFont typeface="Arial"/>
              <a:buNone/>
            </a:pPr>
            <a:r>
              <a:rPr lang="en-US"/>
              <a:t>Slide 7- </a:t>
            </a:r>
            <a:fld id="{00000000-1234-1234-1234-123412341234}" type="slidenum">
              <a:rPr lang="en-US"/>
              <a:t>‹#›</a:t>
            </a:fld>
            <a:endParaRPr/>
          </a:p>
        </p:txBody>
      </p:sp>
      <p:pic>
        <p:nvPicPr>
          <p:cNvPr id="116" name="Google Shape;116;p18"/>
          <p:cNvPicPr preferRelativeResize="0"/>
          <p:nvPr>
            <p:ph idx="1" type="body"/>
          </p:nvPr>
        </p:nvPicPr>
        <p:blipFill rotWithShape="1">
          <a:blip r:embed="rId3">
            <a:alphaModFix/>
          </a:blip>
          <a:srcRect b="0" l="0" r="0" t="0"/>
          <a:stretch/>
        </p:blipFill>
        <p:spPr>
          <a:xfrm>
            <a:off x="860100" y="1182150"/>
            <a:ext cx="7053900" cy="540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28600" y="303212"/>
            <a:ext cx="7796100" cy="9921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800">
                <a:solidFill>
                  <a:schemeClr val="dk2"/>
                </a:solidFill>
              </a:rPr>
              <a:t>Relational database schema</a:t>
            </a:r>
            <a:endParaRPr sz="2800">
              <a:solidFill>
                <a:schemeClr val="dk2"/>
              </a:solidFill>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119937" y="1016200"/>
            <a:ext cx="8294700" cy="4572000"/>
          </a:xfrm>
          <a:prstGeom prst="rect">
            <a:avLst/>
          </a:prstGeom>
        </p:spPr>
        <p:txBody>
          <a:bodyPr anchorCtr="0" anchor="t" bIns="45700" lIns="91425" spcFirstLastPara="1" rIns="0" wrap="square" tIns="45700">
            <a:noAutofit/>
          </a:bodyPr>
          <a:lstStyle/>
          <a:p>
            <a:pPr indent="0" lvl="0" marL="0" rtl="0" algn="l">
              <a:spcBef>
                <a:spcPts val="360"/>
              </a:spcBef>
              <a:spcAft>
                <a:spcPts val="0"/>
              </a:spcAft>
              <a:buNone/>
            </a:pPr>
            <a:r>
              <a:rPr lang="en-US"/>
              <a:t>Entities and relationships  mapped to relations and links in Relational database schema</a:t>
            </a:r>
            <a:endParaRPr/>
          </a:p>
          <a:p>
            <a:pPr indent="0" lvl="0" marL="0" rtl="0" algn="l">
              <a:spcBef>
                <a:spcPts val="360"/>
              </a:spcBef>
              <a:spcAft>
                <a:spcPts val="0"/>
              </a:spcAft>
              <a:buNone/>
            </a:pPr>
            <a:r>
              <a:rPr lang="en-US"/>
              <a:t>ex: </a:t>
            </a:r>
            <a:endParaRPr/>
          </a:p>
          <a:p>
            <a:pPr indent="0" lvl="0" marL="0" rtl="0" algn="l">
              <a:spcBef>
                <a:spcPts val="360"/>
              </a:spcBef>
              <a:spcAft>
                <a:spcPts val="0"/>
              </a:spcAft>
              <a:buNone/>
            </a:pPr>
            <a:r>
              <a:t/>
            </a:r>
            <a:endParaRPr/>
          </a:p>
        </p:txBody>
      </p:sp>
      <p:sp>
        <p:nvSpPr>
          <p:cNvPr id="124" name="Google Shape;124;p19"/>
          <p:cNvSpPr txBox="1"/>
          <p:nvPr>
            <p:ph idx="12" type="sldNum"/>
          </p:nvPr>
        </p:nvSpPr>
        <p:spPr>
          <a:xfrm>
            <a:off x="69342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990033"/>
              </a:buClr>
              <a:buSzPts val="1400"/>
              <a:buFont typeface="Arial"/>
              <a:buNone/>
            </a:pPr>
            <a:r>
              <a:rPr lang="en-US"/>
              <a:t>Slide 7- </a:t>
            </a:r>
            <a:fld id="{00000000-1234-1234-1234-123412341234}" type="slidenum">
              <a:rPr lang="en-US"/>
              <a:t>‹#›</a:t>
            </a:fld>
            <a:endParaRPr/>
          </a:p>
        </p:txBody>
      </p:sp>
      <p:pic>
        <p:nvPicPr>
          <p:cNvPr descr="fig07_02" id="125" name="Google Shape;125;p19"/>
          <p:cNvPicPr preferRelativeResize="0"/>
          <p:nvPr/>
        </p:nvPicPr>
        <p:blipFill rotWithShape="1">
          <a:blip r:embed="rId3">
            <a:alphaModFix/>
          </a:blip>
          <a:srcRect b="0" l="0" r="0" t="0"/>
          <a:stretch/>
        </p:blipFill>
        <p:spPr>
          <a:xfrm>
            <a:off x="778750" y="2270375"/>
            <a:ext cx="8060450" cy="4281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32" name="Google Shape;132;p20"/>
          <p:cNvSpPr txBox="1"/>
          <p:nvPr>
            <p:ph type="title"/>
          </p:nvPr>
        </p:nvSpPr>
        <p:spPr>
          <a:xfrm>
            <a:off x="228600" y="303212"/>
            <a:ext cx="77961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The following query results refer to this database state</a:t>
            </a:r>
            <a:endParaRPr/>
          </a:p>
        </p:txBody>
      </p:sp>
      <p:sp>
        <p:nvSpPr>
          <p:cNvPr id="133" name="Google Shape;133;p20"/>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 name="Google Shape;134;p20"/>
          <p:cNvSpPr txBox="1"/>
          <p:nvPr/>
        </p:nvSpPr>
        <p:spPr>
          <a:xfrm>
            <a:off x="1066800" y="2286000"/>
            <a:ext cx="72390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5_06" id="135" name="Google Shape;135;p20"/>
          <p:cNvPicPr preferRelativeResize="0"/>
          <p:nvPr/>
        </p:nvPicPr>
        <p:blipFill rotWithShape="1">
          <a:blip r:embed="rId3">
            <a:alphaModFix/>
          </a:blip>
          <a:srcRect b="0" l="0" r="0" t="0"/>
          <a:stretch/>
        </p:blipFill>
        <p:spPr>
          <a:xfrm>
            <a:off x="0" y="-76200"/>
            <a:ext cx="9144001" cy="6934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42" name="Google Shape;142;p2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br>
              <a:rPr b="0" i="0" lang="en-US" sz="3600" u="none">
                <a:solidFill>
                  <a:srgbClr val="800000"/>
                </a:solidFill>
                <a:latin typeface="Arial"/>
                <a:ea typeface="Arial"/>
                <a:cs typeface="Arial"/>
                <a:sym typeface="Arial"/>
              </a:rPr>
            </a:br>
            <a:r>
              <a:rPr b="0" i="0" lang="en-US" sz="3600" u="none">
                <a:solidFill>
                  <a:srgbClr val="800000"/>
                </a:solidFill>
                <a:latin typeface="Arial"/>
                <a:ea typeface="Arial"/>
                <a:cs typeface="Arial"/>
                <a:sym typeface="Arial"/>
              </a:rPr>
              <a:t>ER-to-Relational Mapping Algorithm</a:t>
            </a:r>
            <a:endParaRPr/>
          </a:p>
        </p:txBody>
      </p:sp>
      <p:sp>
        <p:nvSpPr>
          <p:cNvPr id="143" name="Google Shape;143;p2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Step 1: Mapping of Regular Entity Types.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each regular (strong) entity type E in the ER schema, create a relation R that includes all the simple attributes of E.</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Choose one of the key attributes of E as the primary key for R.</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the chosen key of E is composite, the set of simple attributes that form it will together form the primary key of R.</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We create the relations EMPLOYEE, DEPARTMENT, and PROJECT in the relational schema corresponding to the regular entities in the ER diagram.</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SSN, DNUMBER, and PNUMBER are the primary keys for the relations EMPLOYEE, DEPARTMENT, and PROJECT as shown.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7- </a:t>
            </a:r>
            <a:fld id="{00000000-1234-1234-1234-123412341234}" type="slidenum">
              <a:rPr b="1" i="0" lang="en-US" sz="1400" u="none">
                <a:solidFill>
                  <a:srgbClr val="990033"/>
                </a:solidFill>
                <a:latin typeface="Arial"/>
                <a:ea typeface="Arial"/>
                <a:cs typeface="Arial"/>
                <a:sym typeface="Arial"/>
              </a:rPr>
              <a:t>‹#›</a:t>
            </a:fld>
            <a:endParaRPr/>
          </a:p>
        </p:txBody>
      </p:sp>
      <p:sp>
        <p:nvSpPr>
          <p:cNvPr id="150" name="Google Shape;150;p22"/>
          <p:cNvSpPr txBox="1"/>
          <p:nvPr>
            <p:ph type="title"/>
          </p:nvPr>
        </p:nvSpPr>
        <p:spPr>
          <a:xfrm>
            <a:off x="685800" y="258762"/>
            <a:ext cx="7772400" cy="76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br>
              <a:rPr b="1" i="0" lang="en-US" sz="3600" u="none">
                <a:solidFill>
                  <a:srgbClr val="800000"/>
                </a:solidFill>
                <a:latin typeface="Arial"/>
                <a:ea typeface="Arial"/>
                <a:cs typeface="Arial"/>
                <a:sym typeface="Arial"/>
              </a:rPr>
            </a:br>
            <a:r>
              <a:rPr b="1" i="0" lang="en-US" sz="2800" u="none">
                <a:solidFill>
                  <a:srgbClr val="800000"/>
                </a:solidFill>
                <a:latin typeface="Arial"/>
                <a:ea typeface="Arial"/>
                <a:cs typeface="Arial"/>
                <a:sym typeface="Arial"/>
              </a:rPr>
              <a:t>ER-to-Relational Mapping Algorithm (contd.)</a:t>
            </a:r>
            <a:endParaRPr/>
          </a:p>
        </p:txBody>
      </p:sp>
      <p:sp>
        <p:nvSpPr>
          <p:cNvPr id="151" name="Google Shape;151;p22"/>
          <p:cNvSpPr txBox="1"/>
          <p:nvPr>
            <p:ph idx="1" type="body"/>
          </p:nvPr>
        </p:nvSpPr>
        <p:spPr>
          <a:xfrm>
            <a:off x="428625" y="1704975"/>
            <a:ext cx="8248650" cy="4886325"/>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Step 2: Mapping of Weak Entity Types</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For each weak entity type W in the ER schema with owner entity type E, create a relation R &amp; include all simple attributes (or simple components of composite attributes) of W as attributes of R.</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Also, include as foreign key attributes of R the primary key attribute(s) of the relation(s) that correspond to the owner entity type(s).</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primary key of R is the </a:t>
            </a:r>
            <a:r>
              <a:rPr b="0" i="1" lang="en-US" sz="2000" u="none">
                <a:solidFill>
                  <a:srgbClr val="800000"/>
                </a:solidFill>
                <a:latin typeface="Arial"/>
                <a:ea typeface="Arial"/>
                <a:cs typeface="Arial"/>
                <a:sym typeface="Arial"/>
              </a:rPr>
              <a:t>combination of</a:t>
            </a:r>
            <a:r>
              <a:rPr b="0" i="0" lang="en-US" sz="2000" u="none">
                <a:solidFill>
                  <a:srgbClr val="800000"/>
                </a:solidFill>
                <a:latin typeface="Arial"/>
                <a:ea typeface="Arial"/>
                <a:cs typeface="Arial"/>
                <a:sym typeface="Arial"/>
              </a:rPr>
              <a:t> the primary key(s) of the owner(s) and the partial key of the weak entity type W, if any.</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Example:</a:t>
            </a:r>
            <a:r>
              <a:rPr b="0" i="0" lang="en-US" sz="2400" u="none">
                <a:solidFill>
                  <a:schemeClr val="dk2"/>
                </a:solidFill>
                <a:latin typeface="Arial"/>
                <a:ea typeface="Arial"/>
                <a:cs typeface="Arial"/>
                <a:sym typeface="Arial"/>
              </a:rPr>
              <a:t> Create the relation DEPENDENT in this step to correspond to the weak entity type DEPENDENT.</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Include the primary key SSN of the EMPLOYEE relation as a foreign key attribute of DEPENDENT (renamed to ESSN).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primary key of the DEPENDENT relation is the combination {ESSN, DEPENDENT_NAME} because DEPENDENT_NAME is the partial key of DEPENDENT.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