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  <p:sldMasterId id="214748366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  <p:sldId id="315" r:id="rId66"/>
    <p:sldId id="316" r:id="rId67"/>
    <p:sldId id="317" r:id="rId68"/>
    <p:sldId id="318" r:id="rId69"/>
    <p:sldId id="319" r:id="rId70"/>
    <p:sldId id="320" r:id="rId71"/>
    <p:sldId id="321" r:id="rId72"/>
    <p:sldId id="322" r:id="rId73"/>
    <p:sldId id="323" r:id="rId74"/>
    <p:sldId id="324" r:id="rId75"/>
    <p:sldId id="325" r:id="rId76"/>
    <p:sldId id="326" r:id="rId77"/>
  </p:sldIdLst>
  <p:sldSz cy="6858000" cx="9144000"/>
  <p:notesSz cx="7315200" cy="9601200"/>
  <p:embeddedFontLst>
    <p:embeddedFont>
      <p:font typeface="Helvetica Neue"/>
      <p:regular r:id="rId78"/>
      <p:bold r:id="rId79"/>
      <p:italic r:id="rId80"/>
      <p:boldItalic r:id="rId81"/>
    </p:embeddedFont>
    <p:embeddedFont>
      <p:font typeface="Noto Sans Symbols"/>
      <p:regular r:id="rId82"/>
      <p:bold r:id="rId83"/>
    </p:embeddedFont>
    <p:embeddedFont>
      <p:font typeface="Century Gothic"/>
      <p:regular r:id="rId84"/>
      <p:bold r:id="rId85"/>
      <p:italic r:id="rId86"/>
      <p:boldItalic r:id="rId8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697">
          <p15:clr>
            <a:srgbClr val="000000"/>
          </p15:clr>
        </p15:guide>
        <p15:guide id="2" pos="466">
          <p15:clr>
            <a:srgbClr val="000000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697" orient="horz"/>
        <p:guide pos="46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84" Type="http://schemas.openxmlformats.org/officeDocument/2006/relationships/font" Target="fonts/CenturyGothic-regular.fntdata"/><Relationship Id="rId83" Type="http://schemas.openxmlformats.org/officeDocument/2006/relationships/font" Target="fonts/NotoSansSymbols-bold.fntdata"/><Relationship Id="rId42" Type="http://schemas.openxmlformats.org/officeDocument/2006/relationships/slide" Target="slides/slide36.xml"/><Relationship Id="rId86" Type="http://schemas.openxmlformats.org/officeDocument/2006/relationships/font" Target="fonts/CenturyGothic-italic.fntdata"/><Relationship Id="rId41" Type="http://schemas.openxmlformats.org/officeDocument/2006/relationships/slide" Target="slides/slide35.xml"/><Relationship Id="rId85" Type="http://schemas.openxmlformats.org/officeDocument/2006/relationships/font" Target="fonts/CenturyGothic-bold.fntdata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87" Type="http://schemas.openxmlformats.org/officeDocument/2006/relationships/font" Target="fonts/CenturyGothic-boldItalic.fntdata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80" Type="http://schemas.openxmlformats.org/officeDocument/2006/relationships/font" Target="fonts/HelveticaNeue-italic.fntdata"/><Relationship Id="rId82" Type="http://schemas.openxmlformats.org/officeDocument/2006/relationships/font" Target="fonts/NotoSansSymbols-regular.fntdata"/><Relationship Id="rId81" Type="http://schemas.openxmlformats.org/officeDocument/2006/relationships/font" Target="fonts/HelveticaNeue-boldItalic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73" Type="http://schemas.openxmlformats.org/officeDocument/2006/relationships/slide" Target="slides/slide67.xml"/><Relationship Id="rId72" Type="http://schemas.openxmlformats.org/officeDocument/2006/relationships/slide" Target="slides/slide66.xml"/><Relationship Id="rId31" Type="http://schemas.openxmlformats.org/officeDocument/2006/relationships/slide" Target="slides/slide25.xml"/><Relationship Id="rId75" Type="http://schemas.openxmlformats.org/officeDocument/2006/relationships/slide" Target="slides/slide69.xml"/><Relationship Id="rId30" Type="http://schemas.openxmlformats.org/officeDocument/2006/relationships/slide" Target="slides/slide24.xml"/><Relationship Id="rId74" Type="http://schemas.openxmlformats.org/officeDocument/2006/relationships/slide" Target="slides/slide68.xml"/><Relationship Id="rId33" Type="http://schemas.openxmlformats.org/officeDocument/2006/relationships/slide" Target="slides/slide27.xml"/><Relationship Id="rId77" Type="http://schemas.openxmlformats.org/officeDocument/2006/relationships/slide" Target="slides/slide71.xml"/><Relationship Id="rId32" Type="http://schemas.openxmlformats.org/officeDocument/2006/relationships/slide" Target="slides/slide26.xml"/><Relationship Id="rId76" Type="http://schemas.openxmlformats.org/officeDocument/2006/relationships/slide" Target="slides/slide70.xml"/><Relationship Id="rId35" Type="http://schemas.openxmlformats.org/officeDocument/2006/relationships/slide" Target="slides/slide29.xml"/><Relationship Id="rId79" Type="http://schemas.openxmlformats.org/officeDocument/2006/relationships/font" Target="fonts/HelveticaNeue-bold.fntdata"/><Relationship Id="rId34" Type="http://schemas.openxmlformats.org/officeDocument/2006/relationships/slide" Target="slides/slide28.xml"/><Relationship Id="rId78" Type="http://schemas.openxmlformats.org/officeDocument/2006/relationships/font" Target="fonts/HelveticaNeue-regular.fntdata"/><Relationship Id="rId71" Type="http://schemas.openxmlformats.org/officeDocument/2006/relationships/slide" Target="slides/slide65.xml"/><Relationship Id="rId70" Type="http://schemas.openxmlformats.org/officeDocument/2006/relationships/slide" Target="slides/slide64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slide" Target="slides/slide60.xml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slide" Target="slides/slide62.xml"/><Relationship Id="rId23" Type="http://schemas.openxmlformats.org/officeDocument/2006/relationships/slide" Target="slides/slide17.xml"/><Relationship Id="rId67" Type="http://schemas.openxmlformats.org/officeDocument/2006/relationships/slide" Target="slides/slide61.xml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slide" Target="slides/slide63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:notes"/>
          <p:cNvSpPr/>
          <p:nvPr>
            <p:ph idx="2" type="sldImg"/>
          </p:nvPr>
        </p:nvSpPr>
        <p:spPr>
          <a:xfrm>
            <a:off x="1258887" y="720725"/>
            <a:ext cx="4800600" cy="360045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74" name="Google Shape;74;p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0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4" name="Google Shape;134;p10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/>
          </a:p>
        </p:txBody>
      </p:sp>
      <p:sp>
        <p:nvSpPr>
          <p:cNvPr id="135" name="Google Shape;135;p10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6" name="Google Shape;136;p10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7" name="Google Shape;137;p10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5" name="Google Shape;145;p11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r>
            <a:endParaRPr/>
          </a:p>
        </p:txBody>
      </p:sp>
      <p:sp>
        <p:nvSpPr>
          <p:cNvPr id="146" name="Google Shape;146;p11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7" name="Google Shape;147;p11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8" name="Google Shape;148;p11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49" name="Google Shape;149;p1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2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5" name="Google Shape;155;p1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156" name="Google Shape;156;p12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7" name="Google Shape;157;p12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Google Shape;158;p12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59" name="Google Shape;159;p1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3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5" name="Google Shape;165;p13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166" name="Google Shape;166;p13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7" name="Google Shape;167;p13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8" name="Google Shape;168;p13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69" name="Google Shape;169;p1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4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5" name="Google Shape;175;p1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176" name="Google Shape;176;p14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7" name="Google Shape;177;p14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8" name="Google Shape;178;p14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79" name="Google Shape;179;p1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5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5" name="Google Shape;185;p15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r>
            <a:endParaRPr/>
          </a:p>
        </p:txBody>
      </p:sp>
      <p:sp>
        <p:nvSpPr>
          <p:cNvPr id="186" name="Google Shape;186;p15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7" name="Google Shape;187;p15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8" name="Google Shape;188;p15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189" name="Google Shape;189;p1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6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7" name="Google Shape;197;p16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r>
            <a:endParaRPr/>
          </a:p>
        </p:txBody>
      </p:sp>
      <p:sp>
        <p:nvSpPr>
          <p:cNvPr id="198" name="Google Shape;198;p16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9" name="Google Shape;199;p16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01" name="Google Shape;201;p1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7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8" name="Google Shape;208;p17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209" name="Google Shape;209;p17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0" name="Google Shape;210;p17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12" name="Google Shape;212;p1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0" name="Google Shape;220;p1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26" name="Google Shape;226;p1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9" name="Google Shape;79;p2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</a:t>
            </a:r>
            <a:endParaRPr/>
          </a:p>
        </p:txBody>
      </p:sp>
      <p:sp>
        <p:nvSpPr>
          <p:cNvPr id="80" name="Google Shape;80;p2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1" name="Google Shape;81;p2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2" name="Google Shape;82;p2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83" name="Google Shape;83;p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2" name="Google Shape;232;p2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1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8" name="Google Shape;238;p2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45" name="Google Shape;245;p2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51" name="Google Shape;251;p2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4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2" name="Google Shape;262;p2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25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68" name="Google Shape;268;p2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6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79" name="Google Shape;279;p2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7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8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93" name="Google Shape;293;p2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9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1" name="Google Shape;301;p2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3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0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07" name="Google Shape;307;p3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1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16" name="Google Shape;316;p3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32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324" name="Google Shape;324;p3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3" name="Google Shape;333;p33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3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34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35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36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3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7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8" name="Google Shape;368;p38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3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p39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4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4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2" name="Google Shape;382;p40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4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41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42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4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0" name="Google Shape;400;p43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4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6" name="Google Shape;406;p44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4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45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2f39f4b932_0_0:notes"/>
          <p:cNvSpPr txBox="1"/>
          <p:nvPr>
            <p:ph idx="1" type="body"/>
          </p:nvPr>
        </p:nvSpPr>
        <p:spPr>
          <a:xfrm>
            <a:off x="974725" y="4560887"/>
            <a:ext cx="5365800" cy="4319700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2" name="Google Shape;422;g32f39f4b932_0_0:notes"/>
          <p:cNvSpPr/>
          <p:nvPr>
            <p:ph idx="2" type="sldImg"/>
          </p:nvPr>
        </p:nvSpPr>
        <p:spPr>
          <a:xfrm>
            <a:off x="1266825" y="727075"/>
            <a:ext cx="4781700" cy="35862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1" name="Google Shape;431;p46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4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0" name="Google Shape;440;p47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4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48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5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4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49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5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50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1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3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p5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52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p5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53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8" name="Shape 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9" name="Google Shape;489;p5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p54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4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p5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6" name="Google Shape;496;p55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p5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56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6" name="Shape 5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7" name="Google Shape;507;p5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57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4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5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58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6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59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2" name="Google Shape;522;p5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60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28" name="Google Shape;528;p6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2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61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61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62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40" name="Google Shape;540;p62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63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63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64:notes"/>
          <p:cNvSpPr txBox="1"/>
          <p:nvPr/>
        </p:nvSpPr>
        <p:spPr>
          <a:xfrm>
            <a:off x="4144962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1" name="Google Shape;551;p64:notes"/>
          <p:cNvSpPr txBox="1"/>
          <p:nvPr/>
        </p:nvSpPr>
        <p:spPr>
          <a:xfrm>
            <a:off x="4144962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b" bIns="46975" lIns="95650" spcFirstLastPara="1" rIns="95650" wrap="square" tIns="469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Times New Roman"/>
              <a:buNone/>
            </a:pPr>
            <a:r>
              <a:rPr b="0" i="0" lang="en-US" sz="130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r>
            <a:endParaRPr/>
          </a:p>
        </p:txBody>
      </p:sp>
      <p:sp>
        <p:nvSpPr>
          <p:cNvPr id="552" name="Google Shape;552;p64:notes"/>
          <p:cNvSpPr txBox="1"/>
          <p:nvPr/>
        </p:nvSpPr>
        <p:spPr>
          <a:xfrm>
            <a:off x="0" y="9121775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3" name="Google Shape;553;p64:notes"/>
          <p:cNvSpPr txBox="1"/>
          <p:nvPr/>
        </p:nvSpPr>
        <p:spPr>
          <a:xfrm>
            <a:off x="0" y="0"/>
            <a:ext cx="3170237" cy="4794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rgbClr val="000000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4" name="Google Shape;554;p64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55" name="Google Shape;555;p64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0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65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65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6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66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68" name="Google Shape;568;p66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  <a:noFill/>
          <a:ln>
            <a:noFill/>
          </a:ln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7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6" name="Shape 6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7" name="Google Shape;607;p6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8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7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7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6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69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8" name="Shape 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9" name="Google Shape;619;p70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70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8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8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9:notes"/>
          <p:cNvSpPr txBox="1"/>
          <p:nvPr>
            <p:ph idx="1" type="body"/>
          </p:nvPr>
        </p:nvSpPr>
        <p:spPr>
          <a:xfrm>
            <a:off x="974725" y="4560887"/>
            <a:ext cx="5365750" cy="4319587"/>
          </a:xfrm>
          <a:prstGeom prst="rect">
            <a:avLst/>
          </a:prstGeom>
        </p:spPr>
        <p:txBody>
          <a:bodyPr anchorCtr="0" anchor="ctr" bIns="46975" lIns="95650" spcFirstLastPara="1" rIns="95650" wrap="square" tIns="469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9:notes"/>
          <p:cNvSpPr/>
          <p:nvPr>
            <p:ph idx="2" type="sldImg"/>
          </p:nvPr>
        </p:nvSpPr>
        <p:spPr>
          <a:xfrm>
            <a:off x="1266825" y="727075"/>
            <a:ext cx="4781550" cy="3586162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ctr">
              <a:spcBef>
                <a:spcPts val="630"/>
              </a:spcBef>
              <a:spcAft>
                <a:spcPts val="0"/>
              </a:spcAft>
              <a:buSzPts val="1620"/>
              <a:buFont typeface="Arial"/>
              <a:buNone/>
              <a:defRPr/>
            </a:lvl1pPr>
            <a:lvl2pPr lvl="1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lvl="2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lvl="3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lvl="4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lvl="5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lvl="6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lvl="7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lvl="8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2"/>
          <p:cNvSpPr txBox="1"/>
          <p:nvPr>
            <p:ph idx="1" type="body"/>
          </p:nvPr>
        </p:nvSpPr>
        <p:spPr>
          <a:xfrm>
            <a:off x="814388" y="1093788"/>
            <a:ext cx="3754437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6" name="Google Shape;66;p12"/>
          <p:cNvSpPr txBox="1"/>
          <p:nvPr>
            <p:ph idx="2" type="body"/>
          </p:nvPr>
        </p:nvSpPr>
        <p:spPr>
          <a:xfrm>
            <a:off x="4721225" y="1093788"/>
            <a:ext cx="3754438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spcBef>
                <a:spcPts val="980"/>
              </a:spcBef>
              <a:spcAft>
                <a:spcPts val="0"/>
              </a:spcAft>
              <a:buSzPts val="2520"/>
              <a:buChar char="●"/>
              <a:defRPr sz="2800"/>
            </a:lvl1pPr>
            <a:lvl2pPr indent="-350519" lvl="1" marL="914400" algn="l">
              <a:spcBef>
                <a:spcPts val="840"/>
              </a:spcBef>
              <a:spcAft>
                <a:spcPts val="0"/>
              </a:spcAft>
              <a:buSzPts val="1920"/>
              <a:buChar char="●"/>
              <a:defRPr sz="2400"/>
            </a:lvl2pPr>
            <a:lvl3pPr indent="-323850" lvl="2" marL="1371600" algn="l">
              <a:spcBef>
                <a:spcPts val="700"/>
              </a:spcBef>
              <a:spcAft>
                <a:spcPts val="0"/>
              </a:spcAft>
              <a:buSzPts val="1500"/>
              <a:buChar char="4"/>
              <a:defRPr sz="2000"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Font typeface="Helvetica Neue"/>
              <a:buChar char="–"/>
              <a:defRPr sz="1800"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Font typeface="Helvetica Neue"/>
              <a:buChar char="»"/>
              <a:defRPr sz="1800"/>
            </a:lvl9pPr>
          </a:lstStyle>
          <a:p/>
        </p:txBody>
      </p:sp>
      <p:sp>
        <p:nvSpPr>
          <p:cNvPr id="67" name="Google Shape;67;p12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4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700"/>
              </a:spcBef>
              <a:spcAft>
                <a:spcPts val="0"/>
              </a:spcAft>
              <a:buSzPts val="1800"/>
              <a:buNone/>
              <a:defRPr sz="2000"/>
            </a:lvl1pPr>
            <a:lvl2pPr indent="-228600" lvl="1" marL="914400" algn="l">
              <a:spcBef>
                <a:spcPts val="630"/>
              </a:spcBef>
              <a:spcAft>
                <a:spcPts val="0"/>
              </a:spcAft>
              <a:buSzPts val="1440"/>
              <a:buNone/>
              <a:defRPr sz="1800"/>
            </a:lvl2pPr>
            <a:lvl3pPr indent="-228600" lvl="2" marL="1371600" algn="l">
              <a:spcBef>
                <a:spcPts val="560"/>
              </a:spcBef>
              <a:spcAft>
                <a:spcPts val="0"/>
              </a:spcAft>
              <a:buSzPts val="1200"/>
              <a:buNone/>
              <a:defRPr sz="1600"/>
            </a:lvl3pPr>
            <a:lvl4pPr indent="-228600" lvl="3" marL="1828800" algn="l">
              <a:spcBef>
                <a:spcPts val="490"/>
              </a:spcBef>
              <a:spcAft>
                <a:spcPts val="0"/>
              </a:spcAft>
              <a:buSzPts val="1400"/>
              <a:buFont typeface="Helvetica Neue"/>
              <a:buNone/>
              <a:defRPr sz="1400"/>
            </a:lvl4pPr>
            <a:lvl5pPr indent="-228600" lvl="4" marL="22860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5pPr>
            <a:lvl6pPr indent="-228600" lvl="5" marL="27432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6pPr>
            <a:lvl7pPr indent="-228600" lvl="6" marL="32004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7pPr>
            <a:lvl8pPr indent="-228600" lvl="7" marL="36576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8pPr>
            <a:lvl9pPr indent="-228600" lvl="8" marL="4114800" algn="l">
              <a:spcBef>
                <a:spcPts val="490"/>
              </a:spcBef>
              <a:spcAft>
                <a:spcPts val="0"/>
              </a:spcAft>
              <a:buSzPts val="1050"/>
              <a:buFont typeface="Helvetica Neue"/>
              <a:buNone/>
              <a:defRPr sz="1400"/>
            </a:lvl9pPr>
          </a:lstStyle>
          <a:p/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/>
          <p:nvPr>
            <p:ph type="title"/>
          </p:nvPr>
        </p:nvSpPr>
        <p:spPr>
          <a:xfrm rot="5400000">
            <a:off x="4895850" y="2047875"/>
            <a:ext cx="5880100" cy="2019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 rot="5400000">
            <a:off x="781050" y="104775"/>
            <a:ext cx="5880100" cy="590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7"/>
          <p:cNvSpPr txBox="1"/>
          <p:nvPr>
            <p:ph idx="1" type="body"/>
          </p:nvPr>
        </p:nvSpPr>
        <p:spPr>
          <a:xfrm rot="5400000">
            <a:off x="2193131" y="-284957"/>
            <a:ext cx="4903787" cy="7661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algn="l">
              <a:spcBef>
                <a:spcPts val="630"/>
              </a:spcBef>
              <a:spcAft>
                <a:spcPts val="0"/>
              </a:spcAft>
              <a:buSzPts val="1620"/>
              <a:buChar char="●"/>
              <a:defRPr/>
            </a:lvl1pPr>
            <a:lvl2pPr indent="-320040" lvl="1" marL="914400" algn="l">
              <a:spcBef>
                <a:spcPts val="630"/>
              </a:spcBef>
              <a:spcAft>
                <a:spcPts val="0"/>
              </a:spcAft>
              <a:buSzPts val="1440"/>
              <a:buChar char="●"/>
              <a:defRPr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/>
            </a:lvl3pPr>
            <a:lvl4pPr indent="-342900" lvl="3" marL="1828800" algn="l">
              <a:spcBef>
                <a:spcPts val="630"/>
              </a:spcBef>
              <a:spcAft>
                <a:spcPts val="0"/>
              </a:spcAft>
              <a:buSzPts val="1800"/>
              <a:buChar char="–"/>
              <a:defRPr/>
            </a:lvl4pPr>
            <a:lvl5pPr indent="-314325" lvl="4" marL="22860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5pPr>
            <a:lvl6pPr indent="-314325" lvl="5" marL="27432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6pPr>
            <a:lvl7pPr indent="-314325" lvl="6" marL="32004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7pPr>
            <a:lvl8pPr indent="-314325" lvl="7" marL="36576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8pPr>
            <a:lvl9pPr indent="-314325" lvl="8" marL="4114800" algn="l">
              <a:spcBef>
                <a:spcPts val="630"/>
              </a:spcBef>
              <a:spcAft>
                <a:spcPts val="0"/>
              </a:spcAft>
              <a:buSzPts val="1350"/>
              <a:buChar char="»"/>
              <a:defRPr/>
            </a:lvl9pPr>
          </a:lstStyle>
          <a:p/>
        </p:txBody>
      </p:sp>
      <p:sp>
        <p:nvSpPr>
          <p:cNvPr id="43" name="Google Shape;43;p7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8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47" name="Google Shape;47;p8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48" name="Google Shape;48;p8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sz="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11480" lvl="0" marL="457200" algn="l">
              <a:spcBef>
                <a:spcPts val="1120"/>
              </a:spcBef>
              <a:spcAft>
                <a:spcPts val="0"/>
              </a:spcAft>
              <a:buSzPts val="2880"/>
              <a:buChar char="●"/>
              <a:defRPr sz="3200"/>
            </a:lvl1pPr>
            <a:lvl2pPr indent="-370840" lvl="1" marL="914400" algn="l">
              <a:spcBef>
                <a:spcPts val="980"/>
              </a:spcBef>
              <a:spcAft>
                <a:spcPts val="0"/>
              </a:spcAft>
              <a:buSzPts val="2240"/>
              <a:buChar char="●"/>
              <a:defRPr sz="2800"/>
            </a:lvl2pPr>
            <a:lvl3pPr indent="-342900" lvl="2" marL="1371600" algn="l">
              <a:spcBef>
                <a:spcPts val="840"/>
              </a:spcBef>
              <a:spcAft>
                <a:spcPts val="0"/>
              </a:spcAft>
              <a:buSzPts val="1800"/>
              <a:buChar char="4"/>
              <a:defRPr sz="2400"/>
            </a:lvl3pPr>
            <a:lvl4pPr indent="-355600" lvl="3" marL="1828800" algn="l">
              <a:spcBef>
                <a:spcPts val="700"/>
              </a:spcBef>
              <a:spcAft>
                <a:spcPts val="0"/>
              </a:spcAft>
              <a:buSzPts val="2000"/>
              <a:buFont typeface="Helvetica Neue"/>
              <a:buChar char="–"/>
              <a:defRPr sz="2000"/>
            </a:lvl4pPr>
            <a:lvl5pPr indent="-323850" lvl="4" marL="22860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5pPr>
            <a:lvl6pPr indent="-323850" lvl="5" marL="27432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6pPr>
            <a:lvl7pPr indent="-323850" lvl="6" marL="32004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7pPr>
            <a:lvl8pPr indent="-323850" lvl="7" marL="36576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8pPr>
            <a:lvl9pPr indent="-323850" lvl="8" marL="4114800" algn="l">
              <a:spcBef>
                <a:spcPts val="700"/>
              </a:spcBef>
              <a:spcAft>
                <a:spcPts val="0"/>
              </a:spcAft>
              <a:buSzPts val="1500"/>
              <a:buFont typeface="Helvetica Neue"/>
              <a:buChar char="»"/>
              <a:defRPr sz="2000"/>
            </a:lvl9pPr>
          </a:lstStyle>
          <a:p/>
        </p:txBody>
      </p:sp>
      <p:sp>
        <p:nvSpPr>
          <p:cNvPr id="52" name="Google Shape;52;p9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490"/>
              </a:spcBef>
              <a:spcAft>
                <a:spcPts val="0"/>
              </a:spcAft>
              <a:buSzPts val="1260"/>
              <a:buNone/>
              <a:defRPr sz="1400"/>
            </a:lvl1pPr>
            <a:lvl2pPr indent="-228600" lvl="1" marL="914400" algn="l">
              <a:spcBef>
                <a:spcPts val="42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350"/>
              </a:spcBef>
              <a:spcAft>
                <a:spcPts val="0"/>
              </a:spcAft>
              <a:buSzPts val="750"/>
              <a:buNone/>
              <a:defRPr sz="1000"/>
            </a:lvl3pPr>
            <a:lvl4pPr indent="-228600" lvl="3" marL="1828800" algn="l">
              <a:spcBef>
                <a:spcPts val="315"/>
              </a:spcBef>
              <a:spcAft>
                <a:spcPts val="0"/>
              </a:spcAft>
              <a:buSzPts val="900"/>
              <a:buFont typeface="Helvetica Neue"/>
              <a:buNone/>
              <a:defRPr sz="900"/>
            </a:lvl4pPr>
            <a:lvl5pPr indent="-228600" lvl="4" marL="22860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5pPr>
            <a:lvl6pPr indent="-228600" lvl="5" marL="27432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6pPr>
            <a:lvl7pPr indent="-228600" lvl="6" marL="32004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7pPr>
            <a:lvl8pPr indent="-228600" lvl="7" marL="36576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8pPr>
            <a:lvl9pPr indent="-228600" lvl="8" marL="4114800" algn="l">
              <a:spcBef>
                <a:spcPts val="315"/>
              </a:spcBef>
              <a:spcAft>
                <a:spcPts val="0"/>
              </a:spcAft>
              <a:buSzPts val="675"/>
              <a:buFont typeface="Helvetica Neue"/>
              <a:buNone/>
              <a:defRPr sz="900"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1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59" name="Google Shape;59;p11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0" name="Google Shape;60;p11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840"/>
              </a:spcBef>
              <a:spcAft>
                <a:spcPts val="0"/>
              </a:spcAft>
              <a:buSzPts val="2160"/>
              <a:buNone/>
              <a:defRPr b="1" sz="2400"/>
            </a:lvl1pPr>
            <a:lvl2pPr indent="-228600" lvl="1" marL="914400" algn="l">
              <a:spcBef>
                <a:spcPts val="7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630"/>
              </a:spcBef>
              <a:spcAft>
                <a:spcPts val="0"/>
              </a:spcAft>
              <a:buSzPts val="1350"/>
              <a:buNone/>
              <a:defRPr b="1" sz="1800"/>
            </a:lvl3pPr>
            <a:lvl4pPr indent="-2286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None/>
              <a:defRPr b="1" sz="1600"/>
            </a:lvl4pPr>
            <a:lvl5pPr indent="-2286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5pPr>
            <a:lvl6pPr indent="-2286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6pPr>
            <a:lvl7pPr indent="-2286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7pPr>
            <a:lvl8pPr indent="-2286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8pPr>
            <a:lvl9pPr indent="-2286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None/>
              <a:defRPr b="1" sz="1600"/>
            </a:lvl9pPr>
          </a:lstStyle>
          <a:p/>
        </p:txBody>
      </p:sp>
      <p:sp>
        <p:nvSpPr>
          <p:cNvPr id="61" name="Google Shape;61;p11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5760" lvl="0" marL="457200" algn="l">
              <a:spcBef>
                <a:spcPts val="840"/>
              </a:spcBef>
              <a:spcAft>
                <a:spcPts val="0"/>
              </a:spcAft>
              <a:buSzPts val="2160"/>
              <a:buChar char="●"/>
              <a:defRPr sz="2400"/>
            </a:lvl1pPr>
            <a:lvl2pPr indent="-330200" lvl="1" marL="914400" algn="l">
              <a:spcBef>
                <a:spcPts val="700"/>
              </a:spcBef>
              <a:spcAft>
                <a:spcPts val="0"/>
              </a:spcAft>
              <a:buSzPts val="1600"/>
              <a:buChar char="●"/>
              <a:defRPr sz="2000"/>
            </a:lvl2pPr>
            <a:lvl3pPr indent="-314325" lvl="2" marL="1371600" algn="l">
              <a:spcBef>
                <a:spcPts val="630"/>
              </a:spcBef>
              <a:spcAft>
                <a:spcPts val="0"/>
              </a:spcAft>
              <a:buSzPts val="1350"/>
              <a:buChar char="4"/>
              <a:defRPr sz="1800"/>
            </a:lvl3pPr>
            <a:lvl4pPr indent="-330200" lvl="3" marL="1828800" algn="l">
              <a:spcBef>
                <a:spcPts val="560"/>
              </a:spcBef>
              <a:spcAft>
                <a:spcPts val="0"/>
              </a:spcAft>
              <a:buSzPts val="1600"/>
              <a:buFont typeface="Helvetica Neue"/>
              <a:buChar char="–"/>
              <a:defRPr sz="1600"/>
            </a:lvl4pPr>
            <a:lvl5pPr indent="-304800" lvl="4" marL="22860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5pPr>
            <a:lvl6pPr indent="-304800" lvl="5" marL="27432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6pPr>
            <a:lvl7pPr indent="-304800" lvl="6" marL="32004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7pPr>
            <a:lvl8pPr indent="-304800" lvl="7" marL="36576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8pPr>
            <a:lvl9pPr indent="-304800" lvl="8" marL="4114800" algn="l">
              <a:spcBef>
                <a:spcPts val="560"/>
              </a:spcBef>
              <a:spcAft>
                <a:spcPts val="0"/>
              </a:spcAft>
              <a:buSzPts val="1200"/>
              <a:buFont typeface="Helvetica Neue"/>
              <a:buChar char="»"/>
              <a:defRPr sz="1600"/>
            </a:lvl9pPr>
          </a:lstStyle>
          <a:p/>
        </p:txBody>
      </p:sp>
      <p:sp>
        <p:nvSpPr>
          <p:cNvPr id="62" name="Google Shape;62;p11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www.db-book.com/" TargetMode="External"/><Relationship Id="rId2" Type="http://schemas.openxmlformats.org/officeDocument/2006/relationships/image" Target="../media/image3.jpg"/><Relationship Id="rId3" Type="http://schemas.openxmlformats.org/officeDocument/2006/relationships/image" Target="../media/image1.jpg"/><Relationship Id="rId4" Type="http://schemas.openxmlformats.org/officeDocument/2006/relationships/slideLayout" Target="../slideLayouts/slideLayout1.xml"/><Relationship Id="rId5" Type="http://schemas.openxmlformats.org/officeDocument/2006/relationships/theme" Target="../theme/theme2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3.jp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/>
          <p:nvPr/>
        </p:nvSpPr>
        <p:spPr>
          <a:xfrm>
            <a:off x="1524000" y="1397000"/>
            <a:ext cx="6096000" cy="4064000"/>
          </a:xfrm>
          <a:prstGeom prst="rect">
            <a:avLst/>
          </a:prstGeom>
          <a:noFill/>
          <a:ln>
            <a:noFill/>
          </a:ln>
        </p:spPr>
      </p:sp>
      <p:sp>
        <p:nvSpPr>
          <p:cNvPr id="7" name="Google Shape;7;p1"/>
          <p:cNvSpPr txBox="1"/>
          <p:nvPr/>
        </p:nvSpPr>
        <p:spPr>
          <a:xfrm>
            <a:off x="2673350" y="5726112"/>
            <a:ext cx="3694112" cy="7937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Helvetica Neue"/>
              <a:buNone/>
            </a:pPr>
            <a:r>
              <a:rPr b="1" i="0" lang="en-US" sz="16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5th Ed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Helvetica Neue"/>
              <a:buNone/>
            </a:pPr>
            <a: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b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See </a:t>
            </a:r>
            <a:r>
              <a:rPr b="1" i="0" lang="en-US" sz="1200" u="sng" cap="none" strike="noStrike">
                <a:solidFill>
                  <a:schemeClr val="hlink"/>
                </a:solidFill>
                <a:latin typeface="Helvetica Neue"/>
                <a:ea typeface="Helvetica Neue"/>
                <a:cs typeface="Helvetica Neue"/>
                <a:sym typeface="Helvetica Neue"/>
                <a:hlinkClick r:id="rId1"/>
              </a:rPr>
              <a:t>www.db-book.com</a:t>
            </a:r>
            <a:r>
              <a:rPr b="1" i="0" lang="en-US" sz="1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conditions on re-use </a:t>
            </a:r>
            <a:endParaRPr/>
          </a:p>
        </p:txBody>
      </p:sp>
      <p:pic>
        <p:nvPicPr>
          <p:cNvPr descr="Icon11" id="8" name="Google Shape;8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558800" cy="7429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01266J" id="9" name="Google Shape;9;p1"/>
          <p:cNvPicPr preferRelativeResize="0"/>
          <p:nvPr/>
        </p:nvPicPr>
        <p:blipFill rotWithShape="1">
          <a:blip r:embed="rId3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1" type="ftr"/>
          </p:nvPr>
        </p:nvSpPr>
        <p:spPr>
          <a:xfrm>
            <a:off x="2862262" y="5780087"/>
            <a:ext cx="34480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2" type="sldNum"/>
          </p:nvPr>
        </p:nvSpPr>
        <p:spPr>
          <a:xfrm>
            <a:off x="6596062" y="6218237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78963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rgbClr val="578963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DDDDDD"/>
            </a:gs>
            <a:gs pos="100000">
              <a:srgbClr val="F8F8F8"/>
            </a:gs>
          </a:gsLst>
          <a:lin ang="5400000" scaled="0"/>
        </a:gra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31470" lvl="0" marL="457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indent="-320040" lvl="1" marL="9144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indent="-314325" lvl="2" marL="1371600" marR="0" rtl="0" algn="l"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indent="-342900" lvl="3" marL="1828800" marR="0" rtl="0" algn="l"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800"/>
              <a:buFont typeface="Helvetica Neue"/>
              <a:buChar char="–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indent="-314325" lvl="4" marL="22860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indent="-314325" lvl="5" marL="27432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indent="-314325" lvl="6" marL="32004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indent="-314325" lvl="7" marL="36576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indent="-314325" lvl="8" marL="4114800" marR="0" rtl="0" algn="l"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350"/>
              <a:buFont typeface="Helvetica Neue"/>
              <a:buChar char="»"/>
              <a:defRPr b="0" i="0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12" type="sldNum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Times New Roman"/>
              <a:buNone/>
              <a:defRPr b="0" i="0" sz="1400" u="none" cap="none" strike="noStrike">
                <a:solidFill>
                  <a:schemeClr val="lt2"/>
                </a:solidFill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6759575" y="6613525"/>
            <a:ext cx="238760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©Silberschatz, Korth and Sudarshan</a:t>
            </a:r>
            <a:endParaRPr/>
          </a:p>
        </p:txBody>
      </p:sp>
      <p:sp>
        <p:nvSpPr>
          <p:cNvPr id="23" name="Google Shape;23;p3"/>
          <p:cNvSpPr txBox="1"/>
          <p:nvPr/>
        </p:nvSpPr>
        <p:spPr>
          <a:xfrm>
            <a:off x="4481512" y="6613525"/>
            <a:ext cx="446087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</a:t>
            </a:r>
            <a:fld id="{00000000-1234-1234-1234-123412341234}" type="slidenum"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‹#›</a:t>
            </a:fld>
            <a:endParaRPr/>
          </a:p>
        </p:txBody>
      </p:sp>
      <p:sp>
        <p:nvSpPr>
          <p:cNvPr id="24" name="Google Shape;24;p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2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/>
        </p:txBody>
      </p:sp>
      <p:sp>
        <p:nvSpPr>
          <p:cNvPr id="25" name="Google Shape;25;p3"/>
          <p:cNvSpPr txBox="1"/>
          <p:nvPr/>
        </p:nvSpPr>
        <p:spPr>
          <a:xfrm>
            <a:off x="0" y="6613525"/>
            <a:ext cx="3028950" cy="24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Helvetica Neue"/>
              <a:buNone/>
            </a:pP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Database System Concepts, 5</a:t>
            </a:r>
            <a:r>
              <a:rPr b="1" baseline="30000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 </a:t>
            </a: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Ed.,  June </a:t>
            </a:r>
            <a:r>
              <a:rPr b="1" baseline="30000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0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2006</a:t>
            </a:r>
            <a:endParaRPr/>
          </a:p>
        </p:txBody>
      </p:sp>
      <p:sp>
        <p:nvSpPr>
          <p:cNvPr id="26" name="Google Shape;26;p3"/>
          <p:cNvSpPr/>
          <p:nvPr/>
        </p:nvSpPr>
        <p:spPr>
          <a:xfrm>
            <a:off x="8916987" y="5445125"/>
            <a:ext cx="227012" cy="47625"/>
          </a:xfrm>
          <a:custGeom>
            <a:rect b="b" l="l" r="r" t="t"/>
            <a:pathLst>
              <a:path extrusionOk="0" h="61" w="285">
                <a:moveTo>
                  <a:pt x="2" y="61"/>
                </a:moveTo>
                <a:lnTo>
                  <a:pt x="0" y="59"/>
                </a:lnTo>
                <a:lnTo>
                  <a:pt x="0" y="55"/>
                </a:lnTo>
                <a:lnTo>
                  <a:pt x="2" y="48"/>
                </a:lnTo>
                <a:lnTo>
                  <a:pt x="5" y="40"/>
                </a:lnTo>
                <a:lnTo>
                  <a:pt x="9" y="34"/>
                </a:lnTo>
                <a:lnTo>
                  <a:pt x="13" y="31"/>
                </a:lnTo>
                <a:lnTo>
                  <a:pt x="17" y="25"/>
                </a:lnTo>
                <a:lnTo>
                  <a:pt x="24" y="21"/>
                </a:lnTo>
                <a:lnTo>
                  <a:pt x="30" y="17"/>
                </a:lnTo>
                <a:lnTo>
                  <a:pt x="40" y="13"/>
                </a:lnTo>
                <a:lnTo>
                  <a:pt x="45" y="10"/>
                </a:lnTo>
                <a:lnTo>
                  <a:pt x="51" y="8"/>
                </a:lnTo>
                <a:lnTo>
                  <a:pt x="57" y="6"/>
                </a:lnTo>
                <a:lnTo>
                  <a:pt x="64" y="6"/>
                </a:lnTo>
                <a:lnTo>
                  <a:pt x="70" y="2"/>
                </a:lnTo>
                <a:lnTo>
                  <a:pt x="78" y="2"/>
                </a:lnTo>
                <a:lnTo>
                  <a:pt x="85" y="0"/>
                </a:lnTo>
                <a:lnTo>
                  <a:pt x="93" y="0"/>
                </a:lnTo>
                <a:lnTo>
                  <a:pt x="100" y="0"/>
                </a:lnTo>
                <a:lnTo>
                  <a:pt x="110" y="0"/>
                </a:lnTo>
                <a:lnTo>
                  <a:pt x="118" y="0"/>
                </a:lnTo>
                <a:lnTo>
                  <a:pt x="129" y="0"/>
                </a:lnTo>
                <a:lnTo>
                  <a:pt x="137" y="0"/>
                </a:lnTo>
                <a:lnTo>
                  <a:pt x="146" y="2"/>
                </a:lnTo>
                <a:lnTo>
                  <a:pt x="154" y="2"/>
                </a:lnTo>
                <a:lnTo>
                  <a:pt x="163" y="4"/>
                </a:lnTo>
                <a:lnTo>
                  <a:pt x="173" y="6"/>
                </a:lnTo>
                <a:lnTo>
                  <a:pt x="182" y="8"/>
                </a:lnTo>
                <a:lnTo>
                  <a:pt x="192" y="8"/>
                </a:lnTo>
                <a:lnTo>
                  <a:pt x="201" y="12"/>
                </a:lnTo>
                <a:lnTo>
                  <a:pt x="209" y="12"/>
                </a:lnTo>
                <a:lnTo>
                  <a:pt x="216" y="13"/>
                </a:lnTo>
                <a:lnTo>
                  <a:pt x="224" y="15"/>
                </a:lnTo>
                <a:lnTo>
                  <a:pt x="234" y="17"/>
                </a:lnTo>
                <a:lnTo>
                  <a:pt x="239" y="19"/>
                </a:lnTo>
                <a:lnTo>
                  <a:pt x="247" y="21"/>
                </a:lnTo>
                <a:lnTo>
                  <a:pt x="254" y="23"/>
                </a:lnTo>
                <a:lnTo>
                  <a:pt x="260" y="25"/>
                </a:lnTo>
                <a:lnTo>
                  <a:pt x="266" y="25"/>
                </a:lnTo>
                <a:lnTo>
                  <a:pt x="270" y="27"/>
                </a:lnTo>
                <a:lnTo>
                  <a:pt x="273" y="27"/>
                </a:lnTo>
                <a:lnTo>
                  <a:pt x="279" y="29"/>
                </a:lnTo>
                <a:lnTo>
                  <a:pt x="283" y="31"/>
                </a:lnTo>
                <a:lnTo>
                  <a:pt x="285" y="32"/>
                </a:lnTo>
                <a:lnTo>
                  <a:pt x="279" y="44"/>
                </a:lnTo>
                <a:lnTo>
                  <a:pt x="277" y="44"/>
                </a:lnTo>
                <a:lnTo>
                  <a:pt x="273" y="42"/>
                </a:lnTo>
                <a:lnTo>
                  <a:pt x="268" y="42"/>
                </a:lnTo>
                <a:lnTo>
                  <a:pt x="260" y="40"/>
                </a:lnTo>
                <a:lnTo>
                  <a:pt x="251" y="38"/>
                </a:lnTo>
                <a:lnTo>
                  <a:pt x="241" y="36"/>
                </a:lnTo>
                <a:lnTo>
                  <a:pt x="235" y="34"/>
                </a:lnTo>
                <a:lnTo>
                  <a:pt x="230" y="34"/>
                </a:lnTo>
                <a:lnTo>
                  <a:pt x="224" y="32"/>
                </a:lnTo>
                <a:lnTo>
                  <a:pt x="218" y="32"/>
                </a:lnTo>
                <a:lnTo>
                  <a:pt x="213" y="31"/>
                </a:lnTo>
                <a:lnTo>
                  <a:pt x="207" y="31"/>
                </a:lnTo>
                <a:lnTo>
                  <a:pt x="201" y="29"/>
                </a:lnTo>
                <a:lnTo>
                  <a:pt x="196" y="29"/>
                </a:lnTo>
                <a:lnTo>
                  <a:pt x="190" y="27"/>
                </a:lnTo>
                <a:lnTo>
                  <a:pt x="182" y="27"/>
                </a:lnTo>
                <a:lnTo>
                  <a:pt x="178" y="25"/>
                </a:lnTo>
                <a:lnTo>
                  <a:pt x="173" y="25"/>
                </a:lnTo>
                <a:lnTo>
                  <a:pt x="167" y="23"/>
                </a:lnTo>
                <a:lnTo>
                  <a:pt x="163" y="23"/>
                </a:lnTo>
                <a:lnTo>
                  <a:pt x="158" y="21"/>
                </a:lnTo>
                <a:lnTo>
                  <a:pt x="154" y="21"/>
                </a:lnTo>
                <a:lnTo>
                  <a:pt x="148" y="19"/>
                </a:lnTo>
                <a:lnTo>
                  <a:pt x="142" y="19"/>
                </a:lnTo>
                <a:lnTo>
                  <a:pt x="144" y="48"/>
                </a:lnTo>
                <a:lnTo>
                  <a:pt x="110" y="15"/>
                </a:lnTo>
                <a:lnTo>
                  <a:pt x="118" y="48"/>
                </a:lnTo>
                <a:lnTo>
                  <a:pt x="83" y="21"/>
                </a:lnTo>
                <a:lnTo>
                  <a:pt x="91" y="48"/>
                </a:lnTo>
                <a:lnTo>
                  <a:pt x="59" y="29"/>
                </a:lnTo>
                <a:lnTo>
                  <a:pt x="57" y="29"/>
                </a:lnTo>
                <a:lnTo>
                  <a:pt x="53" y="31"/>
                </a:lnTo>
                <a:lnTo>
                  <a:pt x="49" y="31"/>
                </a:lnTo>
                <a:lnTo>
                  <a:pt x="43" y="34"/>
                </a:lnTo>
                <a:lnTo>
                  <a:pt x="38" y="36"/>
                </a:lnTo>
                <a:lnTo>
                  <a:pt x="32" y="38"/>
                </a:lnTo>
                <a:lnTo>
                  <a:pt x="26" y="42"/>
                </a:lnTo>
                <a:lnTo>
                  <a:pt x="23" y="44"/>
                </a:lnTo>
                <a:lnTo>
                  <a:pt x="15" y="50"/>
                </a:lnTo>
                <a:lnTo>
                  <a:pt x="7" y="55"/>
                </a:lnTo>
                <a:lnTo>
                  <a:pt x="4" y="59"/>
                </a:lnTo>
                <a:lnTo>
                  <a:pt x="2" y="6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descr="Icon11" id="27" name="Google Shape;27;p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0" y="0"/>
            <a:ext cx="660400" cy="87788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H01266J" id="28" name="Google Shape;28;p3"/>
          <p:cNvPicPr preferRelativeResize="0"/>
          <p:nvPr/>
        </p:nvPicPr>
        <p:blipFill rotWithShape="1">
          <a:blip r:embed="rId2">
            <a:alphaModFix/>
          </a:blip>
          <a:srcRect b="26144" l="0" r="0" t="0"/>
          <a:stretch/>
        </p:blipFill>
        <p:spPr>
          <a:xfrm>
            <a:off x="8528050" y="6053137"/>
            <a:ext cx="615950" cy="614362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5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7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11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11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0.png"/><Relationship Id="rId4" Type="http://schemas.openxmlformats.org/officeDocument/2006/relationships/image" Target="../media/image6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Relationship Id="rId3" Type="http://schemas.openxmlformats.org/officeDocument/2006/relationships/image" Target="../media/image9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0.xml"/><Relationship Id="rId3" Type="http://schemas.openxmlformats.org/officeDocument/2006/relationships/image" Target="../media/image4.png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1.xml"/><Relationship Id="rId3" Type="http://schemas.openxmlformats.org/officeDocument/2006/relationships/image" Target="../media/image1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4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3: SQL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Query Structure </a:t>
            </a:r>
            <a:endParaRPr/>
          </a:p>
        </p:txBody>
      </p:sp>
      <p:sp>
        <p:nvSpPr>
          <p:cNvPr id="141" name="Google Shape;141;p23"/>
          <p:cNvSpPr txBox="1"/>
          <p:nvPr>
            <p:ph idx="1" type="body"/>
          </p:nvPr>
        </p:nvSpPr>
        <p:spPr>
          <a:xfrm>
            <a:off x="739775" y="1106487"/>
            <a:ext cx="7640637" cy="510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typical SQL query has the form: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represents an attribute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represents a relation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predicate.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This query is equivalent to the relational algebra expression.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result of an SQL query is a relation.</a:t>
            </a:r>
            <a:endParaRPr/>
          </a:p>
        </p:txBody>
      </p:sp>
      <p:pic>
        <p:nvPicPr>
          <p:cNvPr id="142" name="Google Shape;142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01900" y="4452937"/>
            <a:ext cx="3886200" cy="457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select Clause</a:t>
            </a:r>
            <a:endParaRPr/>
          </a:p>
        </p:txBody>
      </p:sp>
      <p:sp>
        <p:nvSpPr>
          <p:cNvPr id="152" name="Google Shape;152;p24"/>
          <p:cNvSpPr txBox="1"/>
          <p:nvPr>
            <p:ph idx="1" type="body"/>
          </p:nvPr>
        </p:nvSpPr>
        <p:spPr>
          <a:xfrm>
            <a:off x="739775" y="1106487"/>
            <a:ext cx="8066087" cy="51657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 list the attributes desired in the result of a query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corresponds to the projection operation of the relational algebra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find the names of all branches in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relation: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the relational algebra, the query would be: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∏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 SQL names are case insensitive (i.e., you may use upper- or lower-case letters.)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≡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≡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people use upper case wherever we use bold font.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select Clause (Cont.)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739775" y="110648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allows duplicates in relations as well as in query results.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force the elimination of duplicates, insert the keyword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distinct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after select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branches in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relations, and remove duplicates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distinct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keyword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specifies that duplicates not be removed.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all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select Clause (Cont.)</a:t>
            </a:r>
            <a:endParaRPr/>
          </a:p>
        </p:txBody>
      </p:sp>
      <p:sp>
        <p:nvSpPr>
          <p:cNvPr id="172" name="Google Shape;172;p26"/>
          <p:cNvSpPr txBox="1"/>
          <p:nvPr>
            <p:ph idx="1" type="body"/>
          </p:nvPr>
        </p:nvSpPr>
        <p:spPr>
          <a:xfrm>
            <a:off x="739775" y="110648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asterisk in the select clause denotes “all attributes”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select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 can contain arithmetic expressions involving the operation, +, –,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/, and operating on constants or attributes of tuples.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   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loan_number, branch_name, amount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100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Clause</a:t>
            </a:r>
            <a:endParaRPr/>
          </a:p>
        </p:txBody>
      </p:sp>
      <p:sp>
        <p:nvSpPr>
          <p:cNvPr id="182" name="Google Shape;182;p27"/>
          <p:cNvSpPr txBox="1"/>
          <p:nvPr>
            <p:ph idx="1" type="body"/>
          </p:nvPr>
        </p:nvSpPr>
        <p:spPr>
          <a:xfrm>
            <a:off x="739775" y="110648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 specifies conditions that the result must satisfy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Corresponds to the selection predicate of the relational algebra. 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 find all loan number for loans made at the Perryridge branch with loan amounts greater than $1200.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Perryridge'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1200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Comparison results can be combined using the logical connectives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and, or,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from Clause</a:t>
            </a:r>
            <a:endParaRPr/>
          </a:p>
        </p:txBody>
      </p:sp>
      <p:sp>
        <p:nvSpPr>
          <p:cNvPr id="192" name="Google Shape;192;p28"/>
          <p:cNvSpPr txBox="1"/>
          <p:nvPr>
            <p:ph idx="1" type="body"/>
          </p:nvPr>
        </p:nvSpPr>
        <p:spPr>
          <a:xfrm>
            <a:off x="739775" y="1106487"/>
            <a:ext cx="8763000" cy="22494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 lists the relations involved in the query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Corresponds to the Cartesian product operation of the relational algebra.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Cartesian product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 X loan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select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*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borrower, loan</a:t>
            </a:r>
            <a:endParaRPr/>
          </a:p>
        </p:txBody>
      </p:sp>
      <p:sp>
        <p:nvSpPr>
          <p:cNvPr id="193" name="Google Shape;193;p28"/>
          <p:cNvSpPr txBox="1"/>
          <p:nvPr/>
        </p:nvSpPr>
        <p:spPr>
          <a:xfrm>
            <a:off x="769937" y="2838450"/>
            <a:ext cx="8251825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Find the name, loan number and loan amount of all customers 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having a loan at the Perryridge branch.</a:t>
            </a:r>
            <a:endParaRPr/>
          </a:p>
        </p:txBody>
      </p:sp>
      <p:sp>
        <p:nvSpPr>
          <p:cNvPr id="194" name="Google Shape;194;p28"/>
          <p:cNvSpPr txBox="1"/>
          <p:nvPr/>
        </p:nvSpPr>
        <p:spPr>
          <a:xfrm>
            <a:off x="1096962" y="3717925"/>
            <a:ext cx="665480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customer_name, borrower.loan_number, amount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borrower, 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borrower.loan_number = loan.loan_number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'Perryridge' 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Rename Operation</a:t>
            </a:r>
            <a:endParaRPr/>
          </a:p>
        </p:txBody>
      </p:sp>
      <p:sp>
        <p:nvSpPr>
          <p:cNvPr id="204" name="Google Shape;204;p29"/>
          <p:cNvSpPr txBox="1"/>
          <p:nvPr>
            <p:ph idx="1" type="body"/>
          </p:nvPr>
        </p:nvSpPr>
        <p:spPr>
          <a:xfrm>
            <a:off x="739775" y="1106487"/>
            <a:ext cx="8115300" cy="2481262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allows renaming relations and attributes using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old-name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new-name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Find the name, loan number and loan amount of all customers; rename the column name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loan_id.</a:t>
            </a:r>
            <a:endParaRPr/>
          </a:p>
        </p:txBody>
      </p:sp>
      <p:sp>
        <p:nvSpPr>
          <p:cNvPr id="205" name="Google Shape;205;p29"/>
          <p:cNvSpPr txBox="1"/>
          <p:nvPr/>
        </p:nvSpPr>
        <p:spPr>
          <a:xfrm>
            <a:off x="1254125" y="2835275"/>
            <a:ext cx="7573962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customer_name, borrower.loan_number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loan_id, amount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borrower, loan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borrower.loan_number = loan.loan_number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 Variables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815975" y="1108075"/>
            <a:ext cx="7661275" cy="148748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Tuple variables are defined in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 via the use of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customer names and their loan numbers and amount for all customers having a loan at some branch.</a:t>
            </a:r>
            <a:endParaRPr/>
          </a:p>
        </p:txBody>
      </p:sp>
      <p:sp>
        <p:nvSpPr>
          <p:cNvPr id="216" name="Google Shape;216;p30"/>
          <p:cNvSpPr txBox="1"/>
          <p:nvPr/>
        </p:nvSpPr>
        <p:spPr>
          <a:xfrm>
            <a:off x="758825" y="3636962"/>
            <a:ext cx="7564437" cy="27670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Find the names of all branches that have greater assets than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some branch located in Brooklyn.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Helvetica Neue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select distinct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T.branch_name</a:t>
            </a:r>
            <a:b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T, branch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b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T.assets &gt; S.assets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S.branch_city = '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Brooklyn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 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10287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Keyword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optional and may be omitted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 ≡ borrower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  <a:p>
            <a:pPr indent="-91440" lvl="1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2"/>
              </a:buClr>
              <a:buSzPts val="1440"/>
              <a:buFont typeface="Arial"/>
              <a:buChar char="●"/>
            </a:pP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Some database such as Oracle </a:t>
            </a:r>
            <a:r>
              <a:rPr b="0" i="1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require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b="0" i="0" lang="en-US" sz="16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be omitted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7" name="Google Shape;217;p30"/>
          <p:cNvSpPr txBox="1"/>
          <p:nvPr/>
        </p:nvSpPr>
        <p:spPr>
          <a:xfrm>
            <a:off x="1654175" y="2652712"/>
            <a:ext cx="5303837" cy="835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customer_name, T.loan_number, S.amount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T, loan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T.loan_number = S.loan_number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String Operations</a:t>
            </a:r>
            <a:endParaRPr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739775" y="1106487"/>
            <a:ext cx="7848600" cy="518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includes a string-matching operator for comparisons on character strings.  The operator “like” uses patterns that are described using two special characters: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percent (%).  The % character matches any substring.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underscore (_).  The _ character matches any character.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customers whose street includes the substring “Main”.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select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b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b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1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customer_street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 </a:t>
            </a:r>
            <a:r>
              <a:rPr b="1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% Main%</a:t>
            </a: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Match the name “Main%”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1440"/>
              <a:buNone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like </a:t>
            </a:r>
            <a:r>
              <a:rPr b="1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Main\%</a:t>
            </a: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escape  </a:t>
            </a:r>
            <a:r>
              <a:rPr b="1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\</a:t>
            </a:r>
            <a:r>
              <a:rPr b="0" i="0" lang="en-US" sz="16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</a:t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supports a variety of string operations such as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concatenation (using “||”)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converting from upper to lower case (and vice versa)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hlink"/>
              </a:buClr>
              <a:buSzPts val="128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finding string length, extracting substrings, etc.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Ordering the Display of Tuples</a:t>
            </a:r>
            <a:endParaRPr/>
          </a:p>
        </p:txBody>
      </p:sp>
      <p:sp>
        <p:nvSpPr>
          <p:cNvPr id="229" name="Google Shape;229;p32"/>
          <p:cNvSpPr txBox="1"/>
          <p:nvPr>
            <p:ph idx="1" type="body"/>
          </p:nvPr>
        </p:nvSpPr>
        <p:spPr>
          <a:xfrm>
            <a:off x="814387" y="1108075"/>
            <a:ext cx="7661275" cy="4202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List in alphabetic order the names of all customers having a loan in Perryridge branch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distinct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borrower, 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 loan_number = loan.loan_number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branch_name = 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Perryridge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We may specify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descending order or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ascending order, for each attribute; ascending order is the default.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order by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desc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Chapter 3:  SQL</a:t>
            </a:r>
            <a:endParaRPr/>
          </a:p>
        </p:txBody>
      </p:sp>
      <p:sp>
        <p:nvSpPr>
          <p:cNvPr id="86" name="Google Shape;86;p15"/>
          <p:cNvSpPr txBox="1"/>
          <p:nvPr>
            <p:ph idx="1" type="body"/>
          </p:nvPr>
        </p:nvSpPr>
        <p:spPr>
          <a:xfrm>
            <a:off x="809625" y="1104900"/>
            <a:ext cx="7413625" cy="4732337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Definition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Query Structure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Operations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Functions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Values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Subqueries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Queries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Modification of the Database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Relations** 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Duplicates</a:t>
            </a:r>
            <a:endParaRPr/>
          </a:p>
        </p:txBody>
      </p:sp>
      <p:sp>
        <p:nvSpPr>
          <p:cNvPr id="235" name="Google Shape;235;p33"/>
          <p:cNvSpPr txBox="1"/>
          <p:nvPr>
            <p:ph idx="1" type="body"/>
          </p:nvPr>
        </p:nvSpPr>
        <p:spPr>
          <a:xfrm>
            <a:off x="809625" y="1095375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relations with duplicates, SQL can define how many copies of tuples appear in the result.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versions of some of the relational algebra operators – given multiset 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84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1.	 </a:t>
            </a:r>
            <a:r>
              <a:rPr b="1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1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there are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copies of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satisfies selections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then there are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copies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 </a:t>
            </a:r>
            <a:r>
              <a:rPr b="0" i="0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σ</a:t>
            </a:r>
            <a:r>
              <a:rPr b="0" baseline="-25000" i="1" lang="en-US" sz="24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θ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2.	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Π</a:t>
            </a:r>
            <a:r>
              <a:rPr b="1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):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For each copy of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there is a copy of tuple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Π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Π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where Π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denotes the projection of the single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3.	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there are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copies of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copies of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there are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copies of the tuple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 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Duplicates (Cont.)</a:t>
            </a:r>
            <a:endParaRPr/>
          </a:p>
        </p:txBody>
      </p:sp>
      <p:sp>
        <p:nvSpPr>
          <p:cNvPr id="241" name="Google Shape;241;p34"/>
          <p:cNvSpPr txBox="1"/>
          <p:nvPr>
            <p:ph idx="1" type="body"/>
          </p:nvPr>
        </p:nvSpPr>
        <p:spPr>
          <a:xfrm>
            <a:off x="814387" y="1104900"/>
            <a:ext cx="6991350" cy="4549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Suppose multiset relations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A, 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are as follows: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{(1,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(2,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)}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{(2), (3), (3)}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 Π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would be {(a), (a)}, while Π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x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would be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{(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,2),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,2),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,3),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,3),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,3),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,3)}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duplicate semantics: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baseline="-25000" i="1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equivalent to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multiset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version of the expression: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endParaRPr/>
          </a:p>
        </p:txBody>
      </p:sp>
      <p:pic>
        <p:nvPicPr>
          <p:cNvPr id="242" name="Google Shape;242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2875" y="5108575"/>
            <a:ext cx="3640137" cy="42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Operations</a:t>
            </a:r>
            <a:endParaRPr/>
          </a:p>
        </p:txBody>
      </p:sp>
      <p:sp>
        <p:nvSpPr>
          <p:cNvPr id="248" name="Google Shape;248;p35"/>
          <p:cNvSpPr txBox="1"/>
          <p:nvPr>
            <p:ph idx="1" type="body"/>
          </p:nvPr>
        </p:nvSpPr>
        <p:spPr>
          <a:xfrm>
            <a:off x="809625" y="1095375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set operations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intersect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operate on relations and correspond to the relational algebra operations ∪, ∩, −.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of the above operations automatically eliminates duplicates; to retain all duplicates use the corresponding multiset versions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 all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intersect all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all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Suppose a tuple occurs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then, it occurs: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+ 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times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 all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m,n)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intersect all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max(0,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 – n)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times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 all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36"/>
          <p:cNvSpPr txBox="1"/>
          <p:nvPr>
            <p:ph type="title"/>
          </p:nvPr>
        </p:nvSpPr>
        <p:spPr>
          <a:xfrm>
            <a:off x="552450" y="381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Operations</a:t>
            </a:r>
            <a:endParaRPr/>
          </a:p>
        </p:txBody>
      </p:sp>
      <p:sp>
        <p:nvSpPr>
          <p:cNvPr id="254" name="Google Shape;254;p36"/>
          <p:cNvSpPr txBox="1"/>
          <p:nvPr>
            <p:ph idx="1" type="body"/>
          </p:nvPr>
        </p:nvSpPr>
        <p:spPr>
          <a:xfrm>
            <a:off x="814387" y="1108075"/>
            <a:ext cx="76612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customers who have a loan, an account, or both:</a:t>
            </a:r>
            <a:endParaRPr/>
          </a:p>
        </p:txBody>
      </p:sp>
      <p:sp>
        <p:nvSpPr>
          <p:cNvPr id="255" name="Google Shape;255;p36"/>
          <p:cNvSpPr txBox="1"/>
          <p:nvPr/>
        </p:nvSpPr>
        <p:spPr>
          <a:xfrm>
            <a:off x="1574800" y="4706937"/>
            <a:ext cx="6227762" cy="1109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borrower)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56" name="Google Shape;256;p36"/>
          <p:cNvSpPr txBox="1"/>
          <p:nvPr/>
        </p:nvSpPr>
        <p:spPr>
          <a:xfrm>
            <a:off x="1619250" y="3136900"/>
            <a:ext cx="4260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intersect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borrower)</a:t>
            </a:r>
            <a:endParaRPr/>
          </a:p>
        </p:txBody>
      </p:sp>
      <p:sp>
        <p:nvSpPr>
          <p:cNvPr id="257" name="Google Shape;257;p36"/>
          <p:cNvSpPr txBox="1"/>
          <p:nvPr/>
        </p:nvSpPr>
        <p:spPr>
          <a:xfrm>
            <a:off x="742950" y="4222750"/>
            <a:ext cx="6584950" cy="339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all customers who have an account but no loan.	</a:t>
            </a:r>
            <a:endParaRPr/>
          </a:p>
        </p:txBody>
      </p:sp>
      <p:sp>
        <p:nvSpPr>
          <p:cNvPr id="258" name="Google Shape;258;p36"/>
          <p:cNvSpPr txBox="1"/>
          <p:nvPr/>
        </p:nvSpPr>
        <p:spPr>
          <a:xfrm>
            <a:off x="1585912" y="1560512"/>
            <a:ext cx="4260850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borrower)</a:t>
            </a:r>
            <a:endParaRPr/>
          </a:p>
        </p:txBody>
      </p:sp>
      <p:sp>
        <p:nvSpPr>
          <p:cNvPr id="259" name="Google Shape;259;p36"/>
          <p:cNvSpPr txBox="1"/>
          <p:nvPr/>
        </p:nvSpPr>
        <p:spPr>
          <a:xfrm>
            <a:off x="742950" y="2678112"/>
            <a:ext cx="62468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Find all customers who have both a loan and an account.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Functions</a:t>
            </a:r>
            <a:endParaRPr/>
          </a:p>
        </p:txBody>
      </p:sp>
      <p:sp>
        <p:nvSpPr>
          <p:cNvPr id="265" name="Google Shape;265;p37"/>
          <p:cNvSpPr txBox="1"/>
          <p:nvPr>
            <p:ph idx="1" type="body"/>
          </p:nvPr>
        </p:nvSpPr>
        <p:spPr>
          <a:xfrm>
            <a:off x="814387" y="1093787"/>
            <a:ext cx="7010400" cy="3897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functions operate on the multiset of values of a column of a relation, and return a value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avg: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average value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min: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minimum value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max: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maximum value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sum: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 of values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count: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number of values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Functions (Cont.)</a:t>
            </a:r>
            <a:endParaRPr/>
          </a:p>
        </p:txBody>
      </p:sp>
      <p:sp>
        <p:nvSpPr>
          <p:cNvPr id="271" name="Google Shape;271;p38"/>
          <p:cNvSpPr txBox="1"/>
          <p:nvPr>
            <p:ph idx="1" type="body"/>
          </p:nvPr>
        </p:nvSpPr>
        <p:spPr>
          <a:xfrm>
            <a:off x="814387" y="1108075"/>
            <a:ext cx="7661275" cy="511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average account balance at the Perryridge branch.</a:t>
            </a:r>
            <a:endParaRPr/>
          </a:p>
        </p:txBody>
      </p:sp>
      <p:sp>
        <p:nvSpPr>
          <p:cNvPr id="272" name="Google Shape;272;p38"/>
          <p:cNvSpPr txBox="1"/>
          <p:nvPr/>
        </p:nvSpPr>
        <p:spPr>
          <a:xfrm>
            <a:off x="746125" y="4214812"/>
            <a:ext cx="48117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Find the number of depositors in the bank.</a:t>
            </a:r>
            <a:endParaRPr/>
          </a:p>
        </p:txBody>
      </p:sp>
      <p:sp>
        <p:nvSpPr>
          <p:cNvPr id="273" name="Google Shape;273;p38"/>
          <p:cNvSpPr txBox="1"/>
          <p:nvPr/>
        </p:nvSpPr>
        <p:spPr>
          <a:xfrm>
            <a:off x="758825" y="2813050"/>
            <a:ext cx="704215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Find the number of tuples in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relation.</a:t>
            </a:r>
            <a:endParaRPr/>
          </a:p>
        </p:txBody>
      </p:sp>
      <p:sp>
        <p:nvSpPr>
          <p:cNvPr id="274" name="Google Shape;274;p38"/>
          <p:cNvSpPr txBox="1"/>
          <p:nvPr/>
        </p:nvSpPr>
        <p:spPr>
          <a:xfrm>
            <a:off x="1966912" y="1660525"/>
            <a:ext cx="46831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avg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(balance)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'Perryridge' </a:t>
            </a:r>
            <a:endParaRPr/>
          </a:p>
        </p:txBody>
      </p:sp>
      <p:sp>
        <p:nvSpPr>
          <p:cNvPr id="275" name="Google Shape;275;p38"/>
          <p:cNvSpPr txBox="1"/>
          <p:nvPr/>
        </p:nvSpPr>
        <p:spPr>
          <a:xfrm>
            <a:off x="2047875" y="3341687"/>
            <a:ext cx="26098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(*)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endParaRPr/>
          </a:p>
        </p:txBody>
      </p:sp>
      <p:sp>
        <p:nvSpPr>
          <p:cNvPr id="276" name="Google Shape;276;p38"/>
          <p:cNvSpPr txBox="1"/>
          <p:nvPr/>
        </p:nvSpPr>
        <p:spPr>
          <a:xfrm>
            <a:off x="2068512" y="4724400"/>
            <a:ext cx="4248150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count (distinct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Functions – Group By</a:t>
            </a:r>
            <a:endParaRPr/>
          </a:p>
        </p:txBody>
      </p:sp>
      <p:sp>
        <p:nvSpPr>
          <p:cNvPr id="282" name="Google Shape;282;p39"/>
          <p:cNvSpPr txBox="1"/>
          <p:nvPr>
            <p:ph idx="1" type="body"/>
          </p:nvPr>
        </p:nvSpPr>
        <p:spPr>
          <a:xfrm>
            <a:off x="760412" y="1160462"/>
            <a:ext cx="8070850" cy="471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number of depositors for each branch.</a:t>
            </a:r>
            <a:endParaRPr/>
          </a:p>
        </p:txBody>
      </p:sp>
      <p:sp>
        <p:nvSpPr>
          <p:cNvPr id="283" name="Google Shape;283;p39"/>
          <p:cNvSpPr txBox="1"/>
          <p:nvPr/>
        </p:nvSpPr>
        <p:spPr>
          <a:xfrm>
            <a:off x="915987" y="3503612"/>
            <a:ext cx="798671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 Attributes in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 outside of aggregate functions must       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appear in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list</a:t>
            </a:r>
            <a:endParaRPr/>
          </a:p>
        </p:txBody>
      </p:sp>
      <p:sp>
        <p:nvSpPr>
          <p:cNvPr id="284" name="Google Shape;284;p39"/>
          <p:cNvSpPr txBox="1"/>
          <p:nvPr/>
        </p:nvSpPr>
        <p:spPr>
          <a:xfrm>
            <a:off x="1008062" y="1758950"/>
            <a:ext cx="78422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branch_name,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 (distinct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depositor, 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depositor.account_number = account.account_number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0" name="Google Shape;290;p40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4003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RESULT(SEATNO, NAME, BRANCH,)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*, MAX  (ATTEMPTS)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RESULT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41"/>
          <p:cNvSpPr txBox="1"/>
          <p:nvPr>
            <p:ph type="title"/>
          </p:nvPr>
        </p:nvSpPr>
        <p:spPr>
          <a:xfrm>
            <a:off x="923925" y="333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Aggregate Functions – Having Clause</a:t>
            </a:r>
            <a:endParaRPr/>
          </a:p>
        </p:txBody>
      </p:sp>
      <p:sp>
        <p:nvSpPr>
          <p:cNvPr id="296" name="Google Shape;296;p41"/>
          <p:cNvSpPr txBox="1"/>
          <p:nvPr>
            <p:ph idx="1" type="body"/>
          </p:nvPr>
        </p:nvSpPr>
        <p:spPr>
          <a:xfrm>
            <a:off x="814387" y="1193800"/>
            <a:ext cx="7661275" cy="773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branches where the average account balance is more than $1,200.</a:t>
            </a:r>
            <a:endParaRPr/>
          </a:p>
        </p:txBody>
      </p:sp>
      <p:sp>
        <p:nvSpPr>
          <p:cNvPr id="297" name="Google Shape;297;p41"/>
          <p:cNvSpPr txBox="1"/>
          <p:nvPr/>
        </p:nvSpPr>
        <p:spPr>
          <a:xfrm>
            <a:off x="658812" y="3659187"/>
            <a:ext cx="7659687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 predicates in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 are applied after the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formation of groups whereas predicates in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clause are applied before forming groups</a:t>
            </a:r>
            <a:endParaRPr/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8" name="Google Shape;298;p41"/>
          <p:cNvSpPr txBox="1"/>
          <p:nvPr/>
        </p:nvSpPr>
        <p:spPr>
          <a:xfrm>
            <a:off x="1677987" y="2114550"/>
            <a:ext cx="5616575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branch_name,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 by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having avg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&gt;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1200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Nested Subqueries</a:t>
            </a:r>
            <a:endParaRPr/>
          </a:p>
        </p:txBody>
      </p:sp>
      <p:sp>
        <p:nvSpPr>
          <p:cNvPr id="304" name="Google Shape;304;p42"/>
          <p:cNvSpPr txBox="1"/>
          <p:nvPr>
            <p:ph idx="1" type="body"/>
          </p:nvPr>
        </p:nvSpPr>
        <p:spPr>
          <a:xfrm>
            <a:off x="739775" y="110648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provides a mechanism for the nesting of subqueries.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subquery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select-from-where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expression that is nested within another query.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common use of subqueries is to perform tests for set membership, set comparisons, and set cardinality.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History</a:t>
            </a:r>
            <a:endParaRPr/>
          </a:p>
        </p:txBody>
      </p:sp>
      <p:sp>
        <p:nvSpPr>
          <p:cNvPr id="92" name="Google Shape;92;p16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IBM Sequel language developed as part of System R project at the IBM San Jose Research Laboratory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Renamed Structured Query Language (SQL)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ANSI and ISO standard SQL: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SQL-86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SQL-89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SQL-92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SQL:1999 (language name became Y2K compliant!)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SQL:2003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Commercial systems offer most, if not all, SQL-92 features, plus varying feature sets from later standards and special proprietary features.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all examples here may work on your particular system.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“In” Construct</a:t>
            </a:r>
            <a:endParaRPr/>
          </a:p>
        </p:txBody>
      </p:sp>
      <p:sp>
        <p:nvSpPr>
          <p:cNvPr id="310" name="Google Shape;310;p43"/>
          <p:cNvSpPr txBox="1"/>
          <p:nvPr>
            <p:ph idx="1" type="body"/>
          </p:nvPr>
        </p:nvSpPr>
        <p:spPr>
          <a:xfrm>
            <a:off x="811212" y="1109662"/>
            <a:ext cx="7661275" cy="91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customers who have both an account and a loan at the bank.</a:t>
            </a:r>
            <a:endParaRPr/>
          </a:p>
        </p:txBody>
      </p:sp>
      <p:sp>
        <p:nvSpPr>
          <p:cNvPr id="311" name="Google Shape;311;p43"/>
          <p:cNvSpPr txBox="1"/>
          <p:nvPr/>
        </p:nvSpPr>
        <p:spPr>
          <a:xfrm>
            <a:off x="758825" y="3595687"/>
            <a:ext cx="76882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Find all customers who have a loan at the bank but do not have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an account at the bank</a:t>
            </a:r>
            <a:endParaRPr/>
          </a:p>
        </p:txBody>
      </p:sp>
      <p:sp>
        <p:nvSpPr>
          <p:cNvPr id="312" name="Google Shape;312;p43"/>
          <p:cNvSpPr txBox="1"/>
          <p:nvPr/>
        </p:nvSpPr>
        <p:spPr>
          <a:xfrm>
            <a:off x="1470025" y="4519612"/>
            <a:ext cx="66357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distinct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in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313" name="Google Shape;313;p43"/>
          <p:cNvSpPr txBox="1"/>
          <p:nvPr/>
        </p:nvSpPr>
        <p:spPr>
          <a:xfrm>
            <a:off x="1849437" y="1952625"/>
            <a:ext cx="6216650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distinct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 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1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Query</a:t>
            </a:r>
            <a:endParaRPr/>
          </a:p>
        </p:txBody>
      </p:sp>
      <p:sp>
        <p:nvSpPr>
          <p:cNvPr id="319" name="Google Shape;319;p44"/>
          <p:cNvSpPr txBox="1"/>
          <p:nvPr>
            <p:ph idx="1" type="body"/>
          </p:nvPr>
        </p:nvSpPr>
        <p:spPr>
          <a:xfrm>
            <a:off x="739775" y="1106487"/>
            <a:ext cx="7661275" cy="76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customers who have both an account and a loan at the Perryridge branch</a:t>
            </a:r>
            <a:endParaRPr/>
          </a:p>
        </p:txBody>
      </p:sp>
      <p:sp>
        <p:nvSpPr>
          <p:cNvPr id="320" name="Google Shape;320;p44"/>
          <p:cNvSpPr txBox="1"/>
          <p:nvPr/>
        </p:nvSpPr>
        <p:spPr>
          <a:xfrm>
            <a:off x="742950" y="5086350"/>
            <a:ext cx="8056562" cy="64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Note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Above query can be written in a much simpler manner.  The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formulation above is simply to illustrate SQL features.</a:t>
            </a:r>
            <a:endParaRPr/>
          </a:p>
        </p:txBody>
      </p:sp>
      <p:sp>
        <p:nvSpPr>
          <p:cNvPr id="321" name="Google Shape;321;p44"/>
          <p:cNvSpPr txBox="1"/>
          <p:nvPr/>
        </p:nvSpPr>
        <p:spPr>
          <a:xfrm>
            <a:off x="1443037" y="2066925"/>
            <a:ext cx="6680200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distinct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borrower, 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borrower.loan_number = loan.loan_number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	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'Perryridge'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branch_name, customer_name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(select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branch_name, 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depositor, 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depositor.account_number = 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    account.account_number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45"/>
          <p:cNvSpPr txBox="1"/>
          <p:nvPr>
            <p:ph type="title"/>
          </p:nvPr>
        </p:nvSpPr>
        <p:spPr>
          <a:xfrm>
            <a:off x="552450" y="95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“Some” Construct</a:t>
            </a:r>
            <a:endParaRPr/>
          </a:p>
        </p:txBody>
      </p:sp>
      <p:sp>
        <p:nvSpPr>
          <p:cNvPr id="327" name="Google Shape;327;p45"/>
          <p:cNvSpPr txBox="1"/>
          <p:nvPr>
            <p:ph idx="1" type="body"/>
          </p:nvPr>
        </p:nvSpPr>
        <p:spPr>
          <a:xfrm>
            <a:off x="739775" y="1106487"/>
            <a:ext cx="7661275" cy="766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branches that have greater assets than some branch located in Brooklyn.</a:t>
            </a:r>
            <a:endParaRPr/>
          </a:p>
        </p:txBody>
      </p:sp>
      <p:sp>
        <p:nvSpPr>
          <p:cNvPr id="328" name="Google Shape;328;p45"/>
          <p:cNvSpPr txBox="1"/>
          <p:nvPr/>
        </p:nvSpPr>
        <p:spPr>
          <a:xfrm>
            <a:off x="739775" y="3411537"/>
            <a:ext cx="7235825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Same query using &gt;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</a:t>
            </a:r>
            <a:endParaRPr/>
          </a:p>
        </p:txBody>
      </p:sp>
      <p:sp>
        <p:nvSpPr>
          <p:cNvPr id="329" name="Google Shape;329;p45"/>
          <p:cNvSpPr txBox="1"/>
          <p:nvPr/>
        </p:nvSpPr>
        <p:spPr>
          <a:xfrm>
            <a:off x="1824037" y="3970337"/>
            <a:ext cx="5346700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assets &gt;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	(select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assets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	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branch_city = 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Brooklyn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/>
          </a:p>
        </p:txBody>
      </p:sp>
      <p:sp>
        <p:nvSpPr>
          <p:cNvPr id="330" name="Google Shape;330;p45"/>
          <p:cNvSpPr txBox="1"/>
          <p:nvPr/>
        </p:nvSpPr>
        <p:spPr>
          <a:xfrm>
            <a:off x="1952625" y="1957387"/>
            <a:ext cx="5275262" cy="1190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distinct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T.branch_name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T, branch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T.assets &gt; S.assets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S.branch_city = </a:t>
            </a:r>
            <a:r>
              <a:rPr b="0" i="1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Brooklyn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“All” Construct</a:t>
            </a:r>
            <a:endParaRPr/>
          </a:p>
        </p:txBody>
      </p:sp>
      <p:sp>
        <p:nvSpPr>
          <p:cNvPr id="336" name="Google Shape;336;p46"/>
          <p:cNvSpPr txBox="1"/>
          <p:nvPr>
            <p:ph idx="1" type="body"/>
          </p:nvPr>
        </p:nvSpPr>
        <p:spPr>
          <a:xfrm>
            <a:off x="814387" y="1108075"/>
            <a:ext cx="7661275" cy="9763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the names of all branches that have greater assets than all branches located in Brooklyn.</a:t>
            </a:r>
            <a:endParaRPr/>
          </a:p>
        </p:txBody>
      </p:sp>
      <p:sp>
        <p:nvSpPr>
          <p:cNvPr id="337" name="Google Shape;337;p46"/>
          <p:cNvSpPr txBox="1"/>
          <p:nvPr/>
        </p:nvSpPr>
        <p:spPr>
          <a:xfrm>
            <a:off x="1836737" y="2039937"/>
            <a:ext cx="5280025" cy="17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assets &gt;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(select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assets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branch_city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'Brooklyn')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“Exists” Construct</a:t>
            </a:r>
            <a:endParaRPr/>
          </a:p>
        </p:txBody>
      </p:sp>
      <p:sp>
        <p:nvSpPr>
          <p:cNvPr id="343" name="Google Shape;343;p47"/>
          <p:cNvSpPr txBox="1"/>
          <p:nvPr>
            <p:ph idx="1" type="body"/>
          </p:nvPr>
        </p:nvSpPr>
        <p:spPr>
          <a:xfrm>
            <a:off x="739775" y="1106487"/>
            <a:ext cx="7661275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customers who have an account at all branches located in Brooklyn.</a:t>
            </a:r>
            <a:endParaRPr/>
          </a:p>
        </p:txBody>
      </p:sp>
      <p:sp>
        <p:nvSpPr>
          <p:cNvPr id="344" name="Google Shape;344;p47"/>
          <p:cNvSpPr txBox="1"/>
          <p:nvPr/>
        </p:nvSpPr>
        <p:spPr>
          <a:xfrm>
            <a:off x="1054100" y="1951037"/>
            <a:ext cx="7304087" cy="31130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distinct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not exists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branch_city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'Brooklyn')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except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depositor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T, account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T.account_number = R.account_number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S.customer_name = T.customer_name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</p:txBody>
      </p:sp>
      <p:sp>
        <p:nvSpPr>
          <p:cNvPr id="345" name="Google Shape;345;p47"/>
          <p:cNvSpPr txBox="1"/>
          <p:nvPr/>
        </p:nvSpPr>
        <p:spPr>
          <a:xfrm>
            <a:off x="739775" y="5230812"/>
            <a:ext cx="6200775" cy="738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Note that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 – Y = Ø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⇔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⊆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Y</a:t>
            </a:r>
            <a:endParaRPr/>
          </a:p>
          <a:p>
            <a:pPr indent="-102870" lvl="0" marL="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Note: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Cannot write this query using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all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its variants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48"/>
          <p:cNvSpPr txBox="1"/>
          <p:nvPr>
            <p:ph type="title"/>
          </p:nvPr>
        </p:nvSpPr>
        <p:spPr>
          <a:xfrm>
            <a:off x="781050" y="95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Absence of Duplicate Tuples</a:t>
            </a:r>
            <a:endParaRPr/>
          </a:p>
        </p:txBody>
      </p:sp>
      <p:sp>
        <p:nvSpPr>
          <p:cNvPr id="351" name="Google Shape;351;p48"/>
          <p:cNvSpPr txBox="1"/>
          <p:nvPr>
            <p:ph idx="1" type="body"/>
          </p:nvPr>
        </p:nvSpPr>
        <p:spPr>
          <a:xfrm>
            <a:off x="814387" y="1112837"/>
            <a:ext cx="7586662" cy="43672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unique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construct tests whether a subquery has any duplicate tuples in its result.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customers who have at most one account at the Perryridge branch.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T.customer_name</a:t>
            </a:r>
            <a:endParaRPr/>
          </a:p>
          <a:p>
            <a:pPr indent="-342900" lvl="0" marL="342900" rtl="0" algn="l">
              <a:lnSpc>
                <a:spcPct val="5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</a:t>
            </a:r>
            <a:endParaRPr/>
          </a:p>
          <a:p>
            <a:pPr indent="-342900" lvl="0" marL="342900" rtl="0" algn="l">
              <a:lnSpc>
                <a:spcPct val="5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where unique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account, depositor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T.customer_name = R.customer_name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R.account_number = account.account_number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account.branch_name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'Perryridge') 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4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Query</a:t>
            </a:r>
            <a:endParaRPr/>
          </a:p>
        </p:txBody>
      </p:sp>
      <p:sp>
        <p:nvSpPr>
          <p:cNvPr id="357" name="Google Shape;357;p49"/>
          <p:cNvSpPr txBox="1"/>
          <p:nvPr>
            <p:ph idx="1" type="body"/>
          </p:nvPr>
        </p:nvSpPr>
        <p:spPr>
          <a:xfrm>
            <a:off x="814387" y="1093787"/>
            <a:ext cx="7661275" cy="87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customers who have at least two accounts at the Perryridge branch. </a:t>
            </a:r>
            <a:endParaRPr/>
          </a:p>
        </p:txBody>
      </p:sp>
      <p:sp>
        <p:nvSpPr>
          <p:cNvPr id="358" name="Google Shape;358;p49"/>
          <p:cNvSpPr txBox="1"/>
          <p:nvPr/>
        </p:nvSpPr>
        <p:spPr>
          <a:xfrm>
            <a:off x="1443037" y="2003425"/>
            <a:ext cx="7289800" cy="2289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distinct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T.customer_name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not unique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R.customer_name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account, depositor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T.customer_name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R.customer_name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R.account_number = account.account_number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account.branch_name =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Perryridge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/>
          </a:p>
        </p:txBody>
      </p:sp>
      <p:sp>
        <p:nvSpPr>
          <p:cNvPr id="359" name="Google Shape;359;p49"/>
          <p:cNvSpPr txBox="1"/>
          <p:nvPr/>
        </p:nvSpPr>
        <p:spPr>
          <a:xfrm>
            <a:off x="779462" y="4440237"/>
            <a:ext cx="7661275" cy="874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Variable from outer level is known as a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correlation variable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50"/>
          <p:cNvSpPr txBox="1"/>
          <p:nvPr>
            <p:ph type="title"/>
          </p:nvPr>
        </p:nvSpPr>
        <p:spPr>
          <a:xfrm>
            <a:off x="909637" y="33337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Modification of the Database – Deletion</a:t>
            </a:r>
            <a:endParaRPr/>
          </a:p>
        </p:txBody>
      </p:sp>
      <p:sp>
        <p:nvSpPr>
          <p:cNvPr id="365" name="Google Shape;365;p50"/>
          <p:cNvSpPr txBox="1"/>
          <p:nvPr>
            <p:ph idx="1" type="body"/>
          </p:nvPr>
        </p:nvSpPr>
        <p:spPr>
          <a:xfrm>
            <a:off x="739775" y="1106487"/>
            <a:ext cx="7747000" cy="5175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all account tuples at the Perryridge branch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branch_name = 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Perryridge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all accounts at every branch located in the city ‘Needham’.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branch_city = 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Needham</a:t>
            </a:r>
            <a:r>
              <a:rPr b="0" i="0" lang="en-US" sz="1800" u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Query</a:t>
            </a:r>
            <a:endParaRPr/>
          </a:p>
        </p:txBody>
      </p:sp>
      <p:sp>
        <p:nvSpPr>
          <p:cNvPr id="371" name="Google Shape;371;p51"/>
          <p:cNvSpPr txBox="1"/>
          <p:nvPr>
            <p:ph idx="1" type="body"/>
          </p:nvPr>
        </p:nvSpPr>
        <p:spPr>
          <a:xfrm>
            <a:off x="809625" y="1109662"/>
            <a:ext cx="7661275" cy="1268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the record of all accounts with balances below the average at the bank.</a:t>
            </a:r>
            <a:endParaRPr/>
          </a:p>
        </p:txBody>
      </p:sp>
      <p:sp>
        <p:nvSpPr>
          <p:cNvPr id="372" name="Google Shape;372;p51"/>
          <p:cNvSpPr txBox="1"/>
          <p:nvPr/>
        </p:nvSpPr>
        <p:spPr>
          <a:xfrm>
            <a:off x="920750" y="2160587"/>
            <a:ext cx="7415212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delete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avg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             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373" name="Google Shape;373;p51"/>
          <p:cNvSpPr txBox="1"/>
          <p:nvPr/>
        </p:nvSpPr>
        <p:spPr>
          <a:xfrm>
            <a:off x="676275" y="3521075"/>
            <a:ext cx="8140700" cy="20304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36550" lvl="1" marL="7937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Problem:  as we delete tuples from deposit, the average balance changes</a:t>
            </a:r>
            <a:endParaRPr/>
          </a:p>
          <a:p>
            <a:pPr indent="-336550" lvl="1" marL="793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 used in SQL:</a:t>
            </a:r>
            <a:endParaRPr/>
          </a:p>
          <a:p>
            <a:pPr indent="-336550" lvl="1" marL="793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1.   First, compute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balance and find all tuples to delete</a:t>
            </a:r>
            <a:endParaRPr/>
          </a:p>
          <a:p>
            <a:pPr indent="-336550" lvl="1" marL="7937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2.   Next, delete all tuples found above (without recomputing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  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retesting the tuples)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52"/>
          <p:cNvSpPr txBox="1"/>
          <p:nvPr>
            <p:ph type="title"/>
          </p:nvPr>
        </p:nvSpPr>
        <p:spPr>
          <a:xfrm>
            <a:off x="969962" y="1778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Modification of the Database – Insertion</a:t>
            </a:r>
            <a:endParaRPr/>
          </a:p>
        </p:txBody>
      </p:sp>
      <p:sp>
        <p:nvSpPr>
          <p:cNvPr id="379" name="Google Shape;379;p52"/>
          <p:cNvSpPr txBox="1"/>
          <p:nvPr>
            <p:ph idx="1" type="body"/>
          </p:nvPr>
        </p:nvSpPr>
        <p:spPr>
          <a:xfrm>
            <a:off x="739775" y="110648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new tuple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('A-9732', 'Perryridge', 1200)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or equivalently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branch_name, balance, account_number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('Perryridge',  1200, 'A-9732')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new tuple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set to null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('A-777','Perryridge',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Data Definition Language</a:t>
            </a:r>
            <a:endParaRPr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1223962" y="1898650"/>
            <a:ext cx="6637337" cy="26336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schema for each relation, including attribute types.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Integrity constraints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Authorization information for each relation.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Non-standard SQL extensions also allow specification of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set of indices to be maintained for each relations.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physical storage structure of each relation on disk.</a:t>
            </a:r>
            <a:endParaRPr/>
          </a:p>
        </p:txBody>
      </p:sp>
      <p:sp>
        <p:nvSpPr>
          <p:cNvPr id="99" name="Google Shape;99;p17"/>
          <p:cNvSpPr txBox="1"/>
          <p:nvPr/>
        </p:nvSpPr>
        <p:spPr>
          <a:xfrm>
            <a:off x="739775" y="1106487"/>
            <a:ext cx="723900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Helvetica Neue"/>
              <a:buNone/>
            </a:pPr>
            <a:r>
              <a:rPr b="0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Allows the specification of: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53"/>
          <p:cNvSpPr txBox="1"/>
          <p:nvPr>
            <p:ph type="title"/>
          </p:nvPr>
        </p:nvSpPr>
        <p:spPr>
          <a:xfrm>
            <a:off x="889000" y="203200"/>
            <a:ext cx="805815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Modification of the Database – Insertion</a:t>
            </a:r>
            <a:endParaRPr/>
          </a:p>
        </p:txBody>
      </p:sp>
      <p:sp>
        <p:nvSpPr>
          <p:cNvPr id="385" name="Google Shape;385;p53"/>
          <p:cNvSpPr txBox="1"/>
          <p:nvPr>
            <p:ph idx="1" type="body"/>
          </p:nvPr>
        </p:nvSpPr>
        <p:spPr>
          <a:xfrm>
            <a:off x="739775" y="1106487"/>
            <a:ext cx="8115300" cy="52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Provide as a gift for all loan customers of the Perryridge branch, a $200 savings account.  Let the loan number serve as the account number for the new savings account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loan_number, branch_name,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200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'Perryridge'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customer_name, loan_number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loan, borrower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Perryridge'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and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loan.account_number = borrower.account_number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from where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statement is evaluated fully before any of its results are inserted into the relation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Motivation: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*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4"/>
          <p:cNvSpPr txBox="1"/>
          <p:nvPr>
            <p:ph type="title"/>
          </p:nvPr>
        </p:nvSpPr>
        <p:spPr>
          <a:xfrm>
            <a:off x="881062" y="381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Modification of the Database – Updates</a:t>
            </a:r>
            <a:endParaRPr/>
          </a:p>
        </p:txBody>
      </p:sp>
      <p:sp>
        <p:nvSpPr>
          <p:cNvPr id="391" name="Google Shape;391;p54"/>
          <p:cNvSpPr txBox="1"/>
          <p:nvPr>
            <p:ph idx="1" type="body"/>
          </p:nvPr>
        </p:nvSpPr>
        <p:spPr>
          <a:xfrm>
            <a:off x="739775" y="110648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Increase all accounts with balances over $10,000 by 6%, all other accounts receive 5%.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Write two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statements: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= balance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1.06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&gt; 10000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balance = balance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* 1.05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≤ 10000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order is important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Can be done better using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 (next slide)</a:t>
            </a: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5"/>
          <p:cNvSpPr txBox="1"/>
          <p:nvPr>
            <p:ph type="title"/>
          </p:nvPr>
        </p:nvSpPr>
        <p:spPr>
          <a:xfrm>
            <a:off x="1066800" y="-476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 Statement for Conditional Updates</a:t>
            </a:r>
            <a:endParaRPr/>
          </a:p>
        </p:txBody>
      </p:sp>
      <p:sp>
        <p:nvSpPr>
          <p:cNvPr id="397" name="Google Shape;397;p55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Same query as before: Increase all accounts with balances over $10,000 by 6%, all other accounts receive 5%.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=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case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&lt;= 10000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*1.05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else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* 1.06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56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Features</a:t>
            </a:r>
            <a:endParaRPr/>
          </a:p>
        </p:txBody>
      </p:sp>
      <p:sp>
        <p:nvSpPr>
          <p:cNvPr id="403" name="Google Shape;403;p56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1620"/>
              <a:buFont typeface="Arial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5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Relations**</a:t>
            </a:r>
            <a:endParaRPr/>
          </a:p>
        </p:txBody>
      </p:sp>
      <p:sp>
        <p:nvSpPr>
          <p:cNvPr id="409" name="Google Shape;409;p57"/>
          <p:cNvSpPr txBox="1"/>
          <p:nvPr>
            <p:ph idx="1" type="body"/>
          </p:nvPr>
        </p:nvSpPr>
        <p:spPr>
          <a:xfrm>
            <a:off x="739775" y="1106487"/>
            <a:ext cx="7661275" cy="35750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operations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take two relations and return as a result another relation.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These additional operations are typically used as subquery expressions in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condition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defines which tuples in the two relations match, and what attributes are present in the result of the join.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 type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– defines how tuples in each relation that do not match any tuple in the other relation (based on the join condition) are treated.</a:t>
            </a:r>
            <a:endParaRPr/>
          </a:p>
        </p:txBody>
      </p:sp>
      <p:pic>
        <p:nvPicPr>
          <p:cNvPr id="410" name="Google Shape;410;p57"/>
          <p:cNvPicPr preferRelativeResize="0"/>
          <p:nvPr/>
        </p:nvPicPr>
        <p:blipFill rotWithShape="1">
          <a:blip r:embed="rId3">
            <a:alphaModFix/>
          </a:blip>
          <a:srcRect b="31503" l="375" r="375" t="32002"/>
          <a:stretch/>
        </p:blipFill>
        <p:spPr>
          <a:xfrm>
            <a:off x="1098550" y="4214812"/>
            <a:ext cx="7085012" cy="19542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58"/>
          <p:cNvSpPr txBox="1"/>
          <p:nvPr>
            <p:ph type="title"/>
          </p:nvPr>
        </p:nvSpPr>
        <p:spPr>
          <a:xfrm>
            <a:off x="906462" y="165100"/>
            <a:ext cx="8280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Relations – Datasets for Examples</a:t>
            </a:r>
            <a:endParaRPr/>
          </a:p>
        </p:txBody>
      </p:sp>
      <p:sp>
        <p:nvSpPr>
          <p:cNvPr id="416" name="Google Shape;416;p58"/>
          <p:cNvSpPr txBox="1"/>
          <p:nvPr>
            <p:ph idx="1" type="body"/>
          </p:nvPr>
        </p:nvSpPr>
        <p:spPr>
          <a:xfrm>
            <a:off x="817562" y="1109662"/>
            <a:ext cx="66389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endParaRPr/>
          </a:p>
        </p:txBody>
      </p:sp>
      <p:sp>
        <p:nvSpPr>
          <p:cNvPr id="417" name="Google Shape;417;p58"/>
          <p:cNvSpPr txBox="1"/>
          <p:nvPr/>
        </p:nvSpPr>
        <p:spPr>
          <a:xfrm>
            <a:off x="803275" y="1571625"/>
            <a:ext cx="68008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endParaRPr/>
          </a:p>
        </p:txBody>
      </p:sp>
      <p:sp>
        <p:nvSpPr>
          <p:cNvPr id="418" name="Google Shape;418;p58"/>
          <p:cNvSpPr txBox="1"/>
          <p:nvPr/>
        </p:nvSpPr>
        <p:spPr>
          <a:xfrm>
            <a:off x="760412" y="4189412"/>
            <a:ext cx="68008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 IDENTIFY  information missing </a:t>
            </a:r>
            <a:r>
              <a:rPr lang="en-US" sz="180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</p:txBody>
      </p:sp>
      <p:pic>
        <p:nvPicPr>
          <p:cNvPr id="419" name="Google Shape;419;p58"/>
          <p:cNvPicPr preferRelativeResize="0"/>
          <p:nvPr/>
        </p:nvPicPr>
        <p:blipFill rotWithShape="1">
          <a:blip r:embed="rId3">
            <a:alphaModFix/>
          </a:blip>
          <a:srcRect b="37253" l="374" r="563" t="36254"/>
          <a:stretch/>
        </p:blipFill>
        <p:spPr>
          <a:xfrm>
            <a:off x="979487" y="2266950"/>
            <a:ext cx="7585075" cy="152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59"/>
          <p:cNvSpPr txBox="1"/>
          <p:nvPr>
            <p:ph type="title"/>
          </p:nvPr>
        </p:nvSpPr>
        <p:spPr>
          <a:xfrm>
            <a:off x="906462" y="165100"/>
            <a:ext cx="82803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Relations – Datasets for Examples</a:t>
            </a:r>
            <a:endParaRPr/>
          </a:p>
        </p:txBody>
      </p:sp>
      <p:sp>
        <p:nvSpPr>
          <p:cNvPr id="425" name="Google Shape;425;p59"/>
          <p:cNvSpPr txBox="1"/>
          <p:nvPr>
            <p:ph idx="1" type="body"/>
          </p:nvPr>
        </p:nvSpPr>
        <p:spPr>
          <a:xfrm>
            <a:off x="817562" y="1109662"/>
            <a:ext cx="6639000" cy="4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endParaRPr/>
          </a:p>
        </p:txBody>
      </p:sp>
      <p:sp>
        <p:nvSpPr>
          <p:cNvPr id="426" name="Google Shape;426;p59"/>
          <p:cNvSpPr txBox="1"/>
          <p:nvPr/>
        </p:nvSpPr>
        <p:spPr>
          <a:xfrm>
            <a:off x="803275" y="1571625"/>
            <a:ext cx="6801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endParaRPr/>
          </a:p>
        </p:txBody>
      </p:sp>
      <p:sp>
        <p:nvSpPr>
          <p:cNvPr id="427" name="Google Shape;427;p59"/>
          <p:cNvSpPr txBox="1"/>
          <p:nvPr/>
        </p:nvSpPr>
        <p:spPr>
          <a:xfrm>
            <a:off x="760412" y="4189412"/>
            <a:ext cx="6801000" cy="4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borrower information missing for L-260 and loan information missing for L-155</a:t>
            </a:r>
            <a:endParaRPr/>
          </a:p>
        </p:txBody>
      </p:sp>
      <p:pic>
        <p:nvPicPr>
          <p:cNvPr id="428" name="Google Shape;428;p59"/>
          <p:cNvPicPr preferRelativeResize="0"/>
          <p:nvPr/>
        </p:nvPicPr>
        <p:blipFill rotWithShape="1">
          <a:blip r:embed="rId3">
            <a:alphaModFix/>
          </a:blip>
          <a:srcRect b="37253" l="376" r="564" t="36254"/>
          <a:stretch/>
        </p:blipFill>
        <p:spPr>
          <a:xfrm>
            <a:off x="979487" y="2266950"/>
            <a:ext cx="7585075" cy="152241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2" name="Shape 4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3" name="Google Shape;433;p60"/>
          <p:cNvSpPr txBox="1"/>
          <p:nvPr>
            <p:ph type="title"/>
          </p:nvPr>
        </p:nvSpPr>
        <p:spPr>
          <a:xfrm>
            <a:off x="738187" y="666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Relations – Examples </a:t>
            </a:r>
            <a:endParaRPr/>
          </a:p>
        </p:txBody>
      </p:sp>
      <p:sp>
        <p:nvSpPr>
          <p:cNvPr id="434" name="Google Shape;434;p60"/>
          <p:cNvSpPr txBox="1"/>
          <p:nvPr>
            <p:ph idx="1" type="body"/>
          </p:nvPr>
        </p:nvSpPr>
        <p:spPr>
          <a:xfrm>
            <a:off x="828675" y="1098550"/>
            <a:ext cx="6619875" cy="6889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inner join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loan.loan_number = borrower.loan_number</a:t>
            </a:r>
            <a:endParaRPr/>
          </a:p>
        </p:txBody>
      </p:sp>
      <p:sp>
        <p:nvSpPr>
          <p:cNvPr id="435" name="Google Shape;435;p60"/>
          <p:cNvSpPr txBox="1"/>
          <p:nvPr/>
        </p:nvSpPr>
        <p:spPr>
          <a:xfrm>
            <a:off x="757237" y="3300412"/>
            <a:ext cx="680085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left outer join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borrower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loan.loan_number = borrower.loan_number</a:t>
            </a:r>
            <a:endParaRPr/>
          </a:p>
        </p:txBody>
      </p:sp>
      <p:pic>
        <p:nvPicPr>
          <p:cNvPr id="436" name="Google Shape;436;p60"/>
          <p:cNvPicPr preferRelativeResize="0"/>
          <p:nvPr/>
        </p:nvPicPr>
        <p:blipFill rotWithShape="1">
          <a:blip r:embed="rId3">
            <a:alphaModFix/>
          </a:blip>
          <a:srcRect b="39227" l="827" r="414" t="38673"/>
          <a:stretch/>
        </p:blipFill>
        <p:spPr>
          <a:xfrm>
            <a:off x="947737" y="4181475"/>
            <a:ext cx="7235825" cy="1214437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37" name="Google Shape;437;p60"/>
          <p:cNvPicPr preferRelativeResize="0"/>
          <p:nvPr/>
        </p:nvPicPr>
        <p:blipFill rotWithShape="1">
          <a:blip r:embed="rId4">
            <a:alphaModFix/>
          </a:blip>
          <a:srcRect b="41992" l="589" r="393" t="41470"/>
          <a:stretch/>
        </p:blipFill>
        <p:spPr>
          <a:xfrm>
            <a:off x="947737" y="1928812"/>
            <a:ext cx="7985125" cy="100012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6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Relations – Examples</a:t>
            </a:r>
            <a:endParaRPr/>
          </a:p>
        </p:txBody>
      </p:sp>
      <p:sp>
        <p:nvSpPr>
          <p:cNvPr id="443" name="Google Shape;443;p61"/>
          <p:cNvSpPr txBox="1"/>
          <p:nvPr>
            <p:ph idx="1" type="body"/>
          </p:nvPr>
        </p:nvSpPr>
        <p:spPr>
          <a:xfrm>
            <a:off x="828675" y="1093787"/>
            <a:ext cx="6638925" cy="488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inner join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endParaRPr/>
          </a:p>
        </p:txBody>
      </p:sp>
      <p:sp>
        <p:nvSpPr>
          <p:cNvPr id="444" name="Google Shape;444;p61"/>
          <p:cNvSpPr txBox="1"/>
          <p:nvPr/>
        </p:nvSpPr>
        <p:spPr>
          <a:xfrm>
            <a:off x="755650" y="2900362"/>
            <a:ext cx="6800850" cy="485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natural right outer join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endParaRPr/>
          </a:p>
        </p:txBody>
      </p:sp>
      <p:pic>
        <p:nvPicPr>
          <p:cNvPr id="445" name="Google Shape;445;p61"/>
          <p:cNvPicPr preferRelativeResize="0"/>
          <p:nvPr/>
        </p:nvPicPr>
        <p:blipFill rotWithShape="1">
          <a:blip r:embed="rId3">
            <a:alphaModFix/>
          </a:blip>
          <a:srcRect b="41992" l="590" r="21089" t="41470"/>
          <a:stretch/>
        </p:blipFill>
        <p:spPr>
          <a:xfrm>
            <a:off x="1190625" y="1676400"/>
            <a:ext cx="5959475" cy="9429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  <p:pic>
        <p:nvPicPr>
          <p:cNvPr id="446" name="Google Shape;446;p61"/>
          <p:cNvPicPr preferRelativeResize="0"/>
          <p:nvPr/>
        </p:nvPicPr>
        <p:blipFill rotWithShape="1">
          <a:blip r:embed="rId4">
            <a:alphaModFix/>
          </a:blip>
          <a:srcRect b="36206" l="645" r="646" t="36494"/>
          <a:stretch/>
        </p:blipFill>
        <p:spPr>
          <a:xfrm>
            <a:off x="2103437" y="3441700"/>
            <a:ext cx="6280150" cy="13017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6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Relations – Examples</a:t>
            </a:r>
            <a:endParaRPr/>
          </a:p>
        </p:txBody>
      </p:sp>
      <p:sp>
        <p:nvSpPr>
          <p:cNvPr id="452" name="Google Shape;452;p62"/>
          <p:cNvSpPr txBox="1"/>
          <p:nvPr>
            <p:ph idx="1" type="body"/>
          </p:nvPr>
        </p:nvSpPr>
        <p:spPr>
          <a:xfrm>
            <a:off x="681037" y="1117600"/>
            <a:ext cx="8107362" cy="2479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join can get into trouble if two relations have an attribute with 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same name that should not affect the join condition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 an attribute such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remarks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may be present in many tables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Solution: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full outer join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using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pic>
        <p:nvPicPr>
          <p:cNvPr id="453" name="Google Shape;453;p62"/>
          <p:cNvPicPr preferRelativeResize="0"/>
          <p:nvPr/>
        </p:nvPicPr>
        <p:blipFill rotWithShape="1">
          <a:blip r:embed="rId3">
            <a:alphaModFix/>
          </a:blip>
          <a:srcRect b="33093" l="386" r="581" t="32835"/>
          <a:stretch/>
        </p:blipFill>
        <p:spPr>
          <a:xfrm>
            <a:off x="930275" y="3357562"/>
            <a:ext cx="7296150" cy="1882775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Construct</a:t>
            </a:r>
            <a:endParaRPr/>
          </a:p>
        </p:txBody>
      </p:sp>
      <p:sp>
        <p:nvSpPr>
          <p:cNvPr id="105" name="Google Shape;105;p18"/>
          <p:cNvSpPr txBox="1"/>
          <p:nvPr>
            <p:ph idx="1" type="body"/>
          </p:nvPr>
        </p:nvSpPr>
        <p:spPr>
          <a:xfrm>
            <a:off x="823912" y="1127125"/>
            <a:ext cx="7162800" cy="45640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 SQL relation is defined using 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(integrity-constraint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),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...,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(integrity-constraint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k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name of the relation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each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an attribute name in the schema of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data type of attribute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(15)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branch_city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char(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30),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assets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6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Joined Relations – Examples</a:t>
            </a:r>
            <a:endParaRPr/>
          </a:p>
        </p:txBody>
      </p:sp>
      <p:sp>
        <p:nvSpPr>
          <p:cNvPr id="459" name="Google Shape;459;p63"/>
          <p:cNvSpPr txBox="1"/>
          <p:nvPr/>
        </p:nvSpPr>
        <p:spPr>
          <a:xfrm>
            <a:off x="828675" y="1757362"/>
            <a:ext cx="7820025" cy="3365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160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Arial"/>
              <a:buChar char="●"/>
            </a:pP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Find all customers who have either an account or a loan (but not both) at the bank.</a:t>
            </a:r>
            <a:endParaRPr/>
          </a:p>
        </p:txBody>
      </p:sp>
      <p:sp>
        <p:nvSpPr>
          <p:cNvPr id="460" name="Google Shape;460;p63"/>
          <p:cNvSpPr txBox="1"/>
          <p:nvPr/>
        </p:nvSpPr>
        <p:spPr>
          <a:xfrm>
            <a:off x="1168400" y="2386012"/>
            <a:ext cx="66643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from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natural full outer join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null 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null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p6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200">
              <a:solidFill>
                <a:schemeClr val="dk2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66" name="Google Shape;466;p64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branch , avg(balance)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(select branch, avg(balance)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from account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groupby branch)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avg(balance)&gt;1200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65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Definition</a:t>
            </a:r>
            <a:endParaRPr/>
          </a:p>
        </p:txBody>
      </p:sp>
      <p:sp>
        <p:nvSpPr>
          <p:cNvPr id="472" name="Google Shape;472;p65"/>
          <p:cNvSpPr txBox="1"/>
          <p:nvPr>
            <p:ph idx="1" type="body"/>
          </p:nvPr>
        </p:nvSpPr>
        <p:spPr>
          <a:xfrm>
            <a:off x="814387" y="1093787"/>
            <a:ext cx="7305675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relation that is not of the conceptual model but is made visible to a user as a “virtual relation” is called a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view is defined using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view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statement which has the form</a:t>
            </a:r>
            <a:endParaRPr/>
          </a:p>
          <a:p>
            <a:pPr indent="-240030" lvl="0" marL="342900" rtl="0" algn="l">
              <a:lnSpc>
                <a:spcPct val="4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4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view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&lt;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query expression &gt;</a:t>
            </a:r>
            <a:endParaRPr/>
          </a:p>
          <a:p>
            <a:pPr indent="-342900" lvl="0" marL="342900" rtl="0" algn="l">
              <a:lnSpc>
                <a:spcPct val="2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where &lt;query expression&gt; is any legal SQL expression.  The view name is represented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Once a view is defined, the view name can be used to refer to the virtual relation that the view generates.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6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 Queries</a:t>
            </a:r>
            <a:endParaRPr/>
          </a:p>
        </p:txBody>
      </p:sp>
      <p:sp>
        <p:nvSpPr>
          <p:cNvPr id="478" name="Google Shape;478;p66"/>
          <p:cNvSpPr txBox="1"/>
          <p:nvPr>
            <p:ph idx="1" type="body"/>
          </p:nvPr>
        </p:nvSpPr>
        <p:spPr>
          <a:xfrm>
            <a:off x="739775" y="1106487"/>
            <a:ext cx="7962900" cy="477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view consisting of branches and their customers</a:t>
            </a:r>
            <a:endParaRPr/>
          </a:p>
        </p:txBody>
      </p:sp>
      <p:sp>
        <p:nvSpPr>
          <p:cNvPr id="479" name="Google Shape;479;p66"/>
          <p:cNvSpPr txBox="1"/>
          <p:nvPr/>
        </p:nvSpPr>
        <p:spPr>
          <a:xfrm>
            <a:off x="750887" y="4338637"/>
            <a:ext cx="6310312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0287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Find all customers of the Perryridge branch</a:t>
            </a:r>
            <a:endParaRPr/>
          </a:p>
        </p:txBody>
      </p:sp>
      <p:sp>
        <p:nvSpPr>
          <p:cNvPr id="480" name="Google Shape;480;p66"/>
          <p:cNvSpPr txBox="1"/>
          <p:nvPr/>
        </p:nvSpPr>
        <p:spPr>
          <a:xfrm>
            <a:off x="1152525" y="1574800"/>
            <a:ext cx="6970712" cy="2563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view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all_customer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branch_name, 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depositor, 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depositor.account_number =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account.account_number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union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branch_name, 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borrower, 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borrower.loan_number = loan.loan_number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481" name="Google Shape;481;p66"/>
          <p:cNvSpPr txBox="1"/>
          <p:nvPr/>
        </p:nvSpPr>
        <p:spPr>
          <a:xfrm>
            <a:off x="1733550" y="4738687"/>
            <a:ext cx="4683125" cy="915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all_customer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'Perryridge'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67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Uses of Views</a:t>
            </a:r>
            <a:endParaRPr/>
          </a:p>
        </p:txBody>
      </p:sp>
      <p:sp>
        <p:nvSpPr>
          <p:cNvPr id="487" name="Google Shape;487;p67"/>
          <p:cNvSpPr txBox="1"/>
          <p:nvPr>
            <p:ph idx="1" type="body"/>
          </p:nvPr>
        </p:nvSpPr>
        <p:spPr>
          <a:xfrm>
            <a:off x="739775" y="1106487"/>
            <a:ext cx="8088312" cy="496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Hiding some information from some users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Consider a user who needs to know a customer’s name, loan number and branch name, but has no need to see the loan amount. 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Define a view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view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cust_loan_data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customer_name, borrower.loan_number, 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borrower, 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borrower.loan_number = loan.loan_number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Grant the user permission to read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cust_loan_data,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but not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 or loan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Predefined queries to make writing of other queries easier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Common example: Aggregate queries used for statistical analysis of data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6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Processing of Views</a:t>
            </a:r>
            <a:endParaRPr/>
          </a:p>
        </p:txBody>
      </p:sp>
      <p:sp>
        <p:nvSpPr>
          <p:cNvPr id="493" name="Google Shape;493;p68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When a view is created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query expression is stored in  the database along with the view name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expression is substituted into any query using the view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Views definitions containing views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One view may be used in the expression defining another view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view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said to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 directly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on a view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used in the expression defining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9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view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said to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 on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view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either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depends directly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 </a:t>
            </a:r>
            <a:r>
              <a:rPr b="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or there is a path of dependencies from </a:t>
            </a:r>
            <a:r>
              <a:rPr b="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to </a:t>
            </a:r>
            <a:r>
              <a:rPr b="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2</a:t>
            </a:r>
            <a:r>
              <a:rPr b="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view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said to be </a:t>
            </a:r>
            <a:r>
              <a:rPr b="0" i="1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recursive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it depends on itself.</a:t>
            </a:r>
            <a:endParaRPr/>
          </a:p>
          <a:p>
            <a:pPr indent="-24003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6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Expansion</a:t>
            </a:r>
            <a:endParaRPr/>
          </a:p>
        </p:txBody>
      </p:sp>
      <p:sp>
        <p:nvSpPr>
          <p:cNvPr id="499" name="Google Shape;499;p69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way to define the meaning of views defined in terms of other views.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 view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be defined by an expression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that may itself contain uses of view relations.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View expansion of an expression repeats the following replacement step: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65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repeat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any view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Replace the view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by the expression defining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</a:t>
            </a:r>
            <a:r>
              <a:rPr b="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until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 more view relations are present in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</a:t>
            </a:r>
            <a:r>
              <a:rPr b="0" baseline="-25000" i="0" lang="en-US" sz="19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endParaRPr b="0" i="0" sz="19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long as the view definitions are not recursive, this loop will terminate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70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 Clause</a:t>
            </a:r>
            <a:endParaRPr/>
          </a:p>
        </p:txBody>
      </p:sp>
      <p:sp>
        <p:nvSpPr>
          <p:cNvPr id="505" name="Google Shape;505;p70"/>
          <p:cNvSpPr txBox="1"/>
          <p:nvPr>
            <p:ph idx="1" type="body"/>
          </p:nvPr>
        </p:nvSpPr>
        <p:spPr>
          <a:xfrm>
            <a:off x="739775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clause provides a way of defining a temporary view whose definition is available only to the query in which 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 occurs.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accounts with the maximum balance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with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max_balance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max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account, max_balance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account.balance = max_balance.value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7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Complex Queries using With Clause</a:t>
            </a:r>
            <a:endParaRPr/>
          </a:p>
        </p:txBody>
      </p:sp>
      <p:sp>
        <p:nvSpPr>
          <p:cNvPr id="511" name="Google Shape;511;p71"/>
          <p:cNvSpPr txBox="1"/>
          <p:nvPr>
            <p:ph idx="1" type="body"/>
          </p:nvPr>
        </p:nvSpPr>
        <p:spPr>
          <a:xfrm>
            <a:off x="814387" y="1147762"/>
            <a:ext cx="7661275" cy="9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Find all branches where the total account deposit is greater than the average of the total account deposits at all branches.</a:t>
            </a:r>
            <a:endParaRPr/>
          </a:p>
        </p:txBody>
      </p:sp>
      <p:sp>
        <p:nvSpPr>
          <p:cNvPr id="512" name="Google Shape;512;p71"/>
          <p:cNvSpPr txBox="1"/>
          <p:nvPr/>
        </p:nvSpPr>
        <p:spPr>
          <a:xfrm>
            <a:off x="1036637" y="1931987"/>
            <a:ext cx="7324725" cy="283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with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branch_total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sum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group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avg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name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_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total_avg 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branch_total.value &gt;= branch_total_avg.value</a:t>
            </a:r>
            <a:endParaRPr/>
          </a:p>
        </p:txBody>
      </p:sp>
      <p:sp>
        <p:nvSpPr>
          <p:cNvPr id="513" name="Google Shape;513;p71"/>
          <p:cNvSpPr txBox="1"/>
          <p:nvPr/>
        </p:nvSpPr>
        <p:spPr>
          <a:xfrm>
            <a:off x="820737" y="4926012"/>
            <a:ext cx="7661275" cy="9969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Note: the exact syntax supported by your database may vary slightly.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E.g.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Oracle syntax is of the form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with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branch_total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   ),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</a:t>
            </a:r>
            <a:r>
              <a:rPr b="0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branch_total_avg</a:t>
            </a:r>
            <a:r>
              <a:rPr b="1" i="1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 </a:t>
            </a: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.. )</a:t>
            </a:r>
            <a:b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0" lang="en-US" sz="1800" u="none" cap="none" strike="noStrik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…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7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 of a View</a:t>
            </a:r>
            <a:endParaRPr/>
          </a:p>
        </p:txBody>
      </p:sp>
      <p:sp>
        <p:nvSpPr>
          <p:cNvPr id="519" name="Google Shape;519;p72"/>
          <p:cNvSpPr txBox="1"/>
          <p:nvPr>
            <p:ph idx="1" type="body"/>
          </p:nvPr>
        </p:nvSpPr>
        <p:spPr>
          <a:xfrm>
            <a:off x="739775" y="1106487"/>
            <a:ext cx="7651750" cy="50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view of all loan data in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relation, hiding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attribute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view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loan_branch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loan_number, branch_name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new tuple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loan_branch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loan_branch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('L-37‘, 'Perryridge‘)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This insertion must be represented by the insertion of the tuple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	('L-37', 'Perryridge',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into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Domain Types in SQL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739775" y="1106487"/>
            <a:ext cx="81915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char(n).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Fixed length character string, with user-specified length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varchar(n).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Variable length character strings, with user-specified maximum length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int.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 (a finite subset of the integers that is machine-dependent).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smallint.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Small integer (a machine-dependent subset of the integer domain type).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numeric(p,d).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Fixed point number, with user-specified precision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digits, with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digits to the right of decimal point. 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real, double precision.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Floating point and double-precision floating point numbers, with machine-dependent precision.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float(n).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Floating point number, with user-specified precision of at least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digits.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are covered in Chapter 4.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73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Updates Through Views (Cont.)</a:t>
            </a:r>
            <a:endParaRPr/>
          </a:p>
        </p:txBody>
      </p:sp>
      <p:sp>
        <p:nvSpPr>
          <p:cNvPr id="525" name="Google Shape;525;p73"/>
          <p:cNvSpPr txBox="1"/>
          <p:nvPr>
            <p:ph idx="1" type="body"/>
          </p:nvPr>
        </p:nvSpPr>
        <p:spPr>
          <a:xfrm>
            <a:off x="814387" y="1147762"/>
            <a:ext cx="7065962" cy="48275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 updates through views are impossible to translate into updates on the database relations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view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select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loan_number, branch_name, amount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branch_name =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‘Perryridge’</a:t>
            </a:r>
            <a:endParaRPr b="0" i="1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insert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(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'L-99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','</a:t>
            </a:r>
            <a:r>
              <a:rPr b="0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Downtown</a:t>
            </a:r>
            <a:r>
              <a:rPr b="0" i="1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', '23'</a:t>
            </a:r>
            <a:r>
              <a:rPr b="1" i="0" lang="en-US" sz="16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44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Others cannot be translated uniquely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all_customer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Perryridge'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'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John')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28600" lvl="2" marL="10858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rgbClr val="33CC33"/>
              </a:buClr>
              <a:buSzPts val="1350"/>
              <a:buFont typeface="Arimo"/>
              <a:buChar char="4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Have to choose loan or account, and 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a new loan/account number!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Most SQL implementations allow updates only on simple views (without aggregates) defined on a single relation</a:t>
            </a:r>
            <a:endParaRPr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74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Values</a:t>
            </a:r>
            <a:endParaRPr/>
          </a:p>
        </p:txBody>
      </p:sp>
      <p:sp>
        <p:nvSpPr>
          <p:cNvPr id="531" name="Google Shape;531;p74"/>
          <p:cNvSpPr txBox="1"/>
          <p:nvPr>
            <p:ph idx="1" type="body"/>
          </p:nvPr>
        </p:nvSpPr>
        <p:spPr>
          <a:xfrm>
            <a:off x="739775" y="1106487"/>
            <a:ext cx="7689850" cy="500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It is possible for tuples to have a null value, denoted by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for some of their attributes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signifies an unknown value or that a value does not exist.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predicate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can be used to check for null values.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Find all loan number which appear in the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relation with null values 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loan_number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loan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is null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result of any arithmetic expression involving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5 +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returns null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aggregate functions simply ignore nulls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More on next slide</a:t>
            </a:r>
            <a:endParaRPr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5" name="Shape 5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6" name="Google Shape;536;p75"/>
          <p:cNvSpPr txBox="1"/>
          <p:nvPr>
            <p:ph type="title"/>
          </p:nvPr>
        </p:nvSpPr>
        <p:spPr>
          <a:xfrm>
            <a:off x="871537" y="5715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Values and Three Valued Logic</a:t>
            </a:r>
            <a:endParaRPr/>
          </a:p>
        </p:txBody>
      </p:sp>
      <p:sp>
        <p:nvSpPr>
          <p:cNvPr id="537" name="Google Shape;537;p75"/>
          <p:cNvSpPr txBox="1"/>
          <p:nvPr>
            <p:ph idx="1" type="body"/>
          </p:nvPr>
        </p:nvSpPr>
        <p:spPr>
          <a:xfrm>
            <a:off x="739775" y="11064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Any comparison with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returns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5 &lt; null   or   null &lt;&gt; null    or    null = null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Three-valued logic using the truth value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OR: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or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unknown) =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AND: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(true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unknown)  = unknown,    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(false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unknown) = false,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(unknown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unknown) =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(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unknown) = unknown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“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unknown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”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evaluates to true if predicate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evaluates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of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clause predicate is treated as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false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if it evaluates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unknown</a:t>
            </a:r>
            <a:endParaRPr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76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 Values and Aggregates</a:t>
            </a:r>
            <a:endParaRPr/>
          </a:p>
        </p:txBody>
      </p:sp>
      <p:sp>
        <p:nvSpPr>
          <p:cNvPr id="543" name="Google Shape;543;p76"/>
          <p:cNvSpPr txBox="1"/>
          <p:nvPr>
            <p:ph idx="1" type="body"/>
          </p:nvPr>
        </p:nvSpPr>
        <p:spPr>
          <a:xfrm>
            <a:off x="739775" y="1106487"/>
            <a:ext cx="7094537" cy="43926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Total all loan amounts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select sum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loan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Above statement ignores null amounts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Result is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there is no non-null amount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aggregate operations except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count(*)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ignore tuples with null values on the aggregated attributes.</a:t>
            </a:r>
            <a:endParaRPr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77"/>
          <p:cNvSpPr txBox="1"/>
          <p:nvPr>
            <p:ph type="ctr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End of Chapter 3</a:t>
            </a:r>
            <a:endParaRPr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78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450" lIns="90475" spcFirstLastPara="1" rIns="90475" wrap="square" tIns="4445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where Clause (Cont.)</a:t>
            </a:r>
            <a:endParaRPr/>
          </a:p>
        </p:txBody>
      </p:sp>
      <p:sp>
        <p:nvSpPr>
          <p:cNvPr id="558" name="Google Shape;558;p78"/>
          <p:cNvSpPr txBox="1"/>
          <p:nvPr>
            <p:ph idx="1" type="body"/>
          </p:nvPr>
        </p:nvSpPr>
        <p:spPr>
          <a:xfrm>
            <a:off x="739775" y="1106487"/>
            <a:ext cx="8089900" cy="191452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SQL includes a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comparison operator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Find the loan number of those loans with loan amounts between $90,000 and $100,000 (that is,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≥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$90,000 and </a:t>
            </a:r>
            <a:r>
              <a:rPr b="0" i="0" lang="en-US" sz="1800" u="none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≤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$100,000)</a:t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28600" lvl="0" marL="342900" rtl="0" algn="l"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b="0" i="0" sz="20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9" name="Google Shape;559;p78"/>
          <p:cNvSpPr txBox="1"/>
          <p:nvPr/>
        </p:nvSpPr>
        <p:spPr>
          <a:xfrm>
            <a:off x="1185862" y="2181225"/>
            <a:ext cx="7137400" cy="1465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select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loan_number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amount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between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90000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100000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3" name="Shape 5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" name="Google Shape;564;p79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3.1: Database Schema</a:t>
            </a:r>
            <a:endParaRPr/>
          </a:p>
        </p:txBody>
      </p:sp>
      <p:sp>
        <p:nvSpPr>
          <p:cNvPr id="565" name="Google Shape;565;p79"/>
          <p:cNvSpPr txBox="1"/>
          <p:nvPr>
            <p:ph idx="1" type="body"/>
          </p:nvPr>
        </p:nvSpPr>
        <p:spPr>
          <a:xfrm>
            <a:off x="814387" y="1093787"/>
            <a:ext cx="7661275" cy="4903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branch_city, assets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customer_street, customer_city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loan_number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branch_name, amount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customer_name, loan_number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account_number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branch_name, balance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  <a:p>
            <a:pPr indent="-342900" lvl="0" marL="342900" rtl="0" algn="l">
              <a:lnSpc>
                <a:spcPct val="13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depositor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sng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customer_name, account_number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9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80"/>
          <p:cNvSpPr txBox="1"/>
          <p:nvPr>
            <p:ph type="title"/>
          </p:nvPr>
        </p:nvSpPr>
        <p:spPr>
          <a:xfrm>
            <a:off x="623887" y="38100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 of  Some Clause</a:t>
            </a:r>
            <a:endParaRPr/>
          </a:p>
        </p:txBody>
      </p:sp>
      <p:sp>
        <p:nvSpPr>
          <p:cNvPr id="571" name="Google Shape;571;p80"/>
          <p:cNvSpPr txBox="1"/>
          <p:nvPr/>
        </p:nvSpPr>
        <p:spPr>
          <a:xfrm>
            <a:off x="2105025" y="2144712"/>
            <a:ext cx="457200" cy="307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72" name="Google Shape;572;p80"/>
          <p:cNvSpPr txBox="1"/>
          <p:nvPr/>
        </p:nvSpPr>
        <p:spPr>
          <a:xfrm>
            <a:off x="2105025" y="2449512"/>
            <a:ext cx="457200" cy="307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73" name="Google Shape;573;p80"/>
          <p:cNvSpPr txBox="1"/>
          <p:nvPr/>
        </p:nvSpPr>
        <p:spPr>
          <a:xfrm>
            <a:off x="2105025" y="2986087"/>
            <a:ext cx="457200" cy="307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0</a:t>
            </a:r>
            <a:endParaRPr/>
          </a:p>
        </p:txBody>
      </p:sp>
      <p:sp>
        <p:nvSpPr>
          <p:cNvPr id="574" name="Google Shape;574;p80"/>
          <p:cNvSpPr txBox="1"/>
          <p:nvPr/>
        </p:nvSpPr>
        <p:spPr>
          <a:xfrm>
            <a:off x="2105025" y="3290887"/>
            <a:ext cx="457200" cy="3095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75" name="Google Shape;575;p80"/>
          <p:cNvSpPr txBox="1"/>
          <p:nvPr/>
        </p:nvSpPr>
        <p:spPr>
          <a:xfrm>
            <a:off x="809625" y="3214687"/>
            <a:ext cx="1447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</a:t>
            </a:r>
            <a:endParaRPr/>
          </a:p>
        </p:txBody>
      </p:sp>
      <p:sp>
        <p:nvSpPr>
          <p:cNvPr id="576" name="Google Shape;576;p80"/>
          <p:cNvSpPr txBox="1"/>
          <p:nvPr/>
        </p:nvSpPr>
        <p:spPr>
          <a:xfrm>
            <a:off x="2638425" y="3214687"/>
            <a:ext cx="25146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true (since 0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5)</a:t>
            </a:r>
            <a:endParaRPr/>
          </a:p>
        </p:txBody>
      </p:sp>
      <p:sp>
        <p:nvSpPr>
          <p:cNvPr id="577" name="Google Shape;577;p80"/>
          <p:cNvSpPr txBox="1"/>
          <p:nvPr/>
        </p:nvSpPr>
        <p:spPr>
          <a:xfrm>
            <a:off x="2638425" y="237331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true</a:t>
            </a:r>
            <a:endParaRPr/>
          </a:p>
        </p:txBody>
      </p:sp>
      <p:sp>
        <p:nvSpPr>
          <p:cNvPr id="578" name="Google Shape;578;p80"/>
          <p:cNvSpPr txBox="1"/>
          <p:nvPr/>
        </p:nvSpPr>
        <p:spPr>
          <a:xfrm>
            <a:off x="885825" y="2376487"/>
            <a:ext cx="15240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</a:t>
            </a:r>
            <a:endParaRPr/>
          </a:p>
        </p:txBody>
      </p:sp>
      <p:sp>
        <p:nvSpPr>
          <p:cNvPr id="579" name="Google Shape;579;p80"/>
          <p:cNvSpPr txBox="1"/>
          <p:nvPr/>
        </p:nvSpPr>
        <p:spPr>
          <a:xfrm>
            <a:off x="738187" y="3686175"/>
            <a:ext cx="680085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80" name="Google Shape;580;p80"/>
          <p:cNvSpPr txBox="1"/>
          <p:nvPr>
            <p:ph idx="1" type="body"/>
          </p:nvPr>
        </p:nvSpPr>
        <p:spPr>
          <a:xfrm>
            <a:off x="636587" y="3968750"/>
            <a:ext cx="7661275" cy="156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≡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(≠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 is not equivalent to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in</a:t>
            </a:r>
            <a:endParaRPr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4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81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Definition of all Clause</a:t>
            </a:r>
            <a:endParaRPr/>
          </a:p>
        </p:txBody>
      </p:sp>
      <p:grpSp>
        <p:nvGrpSpPr>
          <p:cNvPr id="586" name="Google Shape;586;p81"/>
          <p:cNvGrpSpPr/>
          <p:nvPr/>
        </p:nvGrpSpPr>
        <p:grpSpPr>
          <a:xfrm>
            <a:off x="2619375" y="1338262"/>
            <a:ext cx="457200" cy="1066800"/>
            <a:chOff x="2448" y="1296"/>
            <a:chExt cx="288" cy="960"/>
          </a:xfrm>
        </p:grpSpPr>
        <p:sp>
          <p:nvSpPr>
            <p:cNvPr id="587" name="Google Shape;587;p81"/>
            <p:cNvSpPr txBox="1"/>
            <p:nvPr/>
          </p:nvSpPr>
          <p:spPr>
            <a:xfrm>
              <a:off x="2448" y="1296"/>
              <a:ext cx="288" cy="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/>
            </a:p>
          </p:txBody>
        </p:sp>
        <p:sp>
          <p:nvSpPr>
            <p:cNvPr id="588" name="Google Shape;588;p81"/>
            <p:cNvSpPr txBox="1"/>
            <p:nvPr/>
          </p:nvSpPr>
          <p:spPr>
            <a:xfrm>
              <a:off x="2448" y="1584"/>
              <a:ext cx="288" cy="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5</a:t>
              </a:r>
              <a:endParaRPr/>
            </a:p>
          </p:txBody>
        </p:sp>
        <p:sp>
          <p:nvSpPr>
            <p:cNvPr id="589" name="Google Shape;589;p81"/>
            <p:cNvSpPr txBox="1"/>
            <p:nvPr/>
          </p:nvSpPr>
          <p:spPr>
            <a:xfrm>
              <a:off x="2448" y="1920"/>
              <a:ext cx="288" cy="336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2400"/>
                <a:buFont typeface="Times New Roman"/>
                <a:buNone/>
              </a:pPr>
              <a:r>
                <a:rPr b="0" i="0" lang="en-US" sz="2400" u="none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</p:grpSp>
      <p:sp>
        <p:nvSpPr>
          <p:cNvPr id="590" name="Google Shape;590;p81"/>
          <p:cNvSpPr txBox="1"/>
          <p:nvPr/>
        </p:nvSpPr>
        <p:spPr>
          <a:xfrm>
            <a:off x="1593850" y="16430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 &lt;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endParaRPr/>
          </a:p>
        </p:txBody>
      </p:sp>
      <p:sp>
        <p:nvSpPr>
          <p:cNvPr id="591" name="Google Shape;591;p81"/>
          <p:cNvSpPr txBox="1"/>
          <p:nvPr/>
        </p:nvSpPr>
        <p:spPr>
          <a:xfrm>
            <a:off x="3152775" y="16430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false</a:t>
            </a:r>
            <a:endParaRPr/>
          </a:p>
        </p:txBody>
      </p:sp>
      <p:sp>
        <p:nvSpPr>
          <p:cNvPr id="592" name="Google Shape;592;p81"/>
          <p:cNvSpPr txBox="1"/>
          <p:nvPr/>
        </p:nvSpPr>
        <p:spPr>
          <a:xfrm>
            <a:off x="2619375" y="2557462"/>
            <a:ext cx="457200" cy="381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93" name="Google Shape;593;p81"/>
          <p:cNvSpPr txBox="1"/>
          <p:nvPr/>
        </p:nvSpPr>
        <p:spPr>
          <a:xfrm>
            <a:off x="2619375" y="2862262"/>
            <a:ext cx="457200" cy="2968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r>
            <a:endParaRPr/>
          </a:p>
        </p:txBody>
      </p:sp>
      <p:sp>
        <p:nvSpPr>
          <p:cNvPr id="594" name="Google Shape;594;p81"/>
          <p:cNvSpPr txBox="1"/>
          <p:nvPr/>
        </p:nvSpPr>
        <p:spPr>
          <a:xfrm>
            <a:off x="2619375" y="3316287"/>
            <a:ext cx="457200" cy="307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95" name="Google Shape;595;p81"/>
          <p:cNvSpPr txBox="1"/>
          <p:nvPr/>
        </p:nvSpPr>
        <p:spPr>
          <a:xfrm>
            <a:off x="3152775" y="2801937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true</a:t>
            </a:r>
            <a:endParaRPr/>
          </a:p>
        </p:txBody>
      </p:sp>
      <p:sp>
        <p:nvSpPr>
          <p:cNvPr id="596" name="Google Shape;596;p81"/>
          <p:cNvSpPr txBox="1"/>
          <p:nvPr/>
        </p:nvSpPr>
        <p:spPr>
          <a:xfrm>
            <a:off x="2619375" y="3621087"/>
            <a:ext cx="457200" cy="307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r>
            <a:endParaRPr/>
          </a:p>
        </p:txBody>
      </p:sp>
      <p:sp>
        <p:nvSpPr>
          <p:cNvPr id="597" name="Google Shape;597;p81"/>
          <p:cNvSpPr txBox="1"/>
          <p:nvPr/>
        </p:nvSpPr>
        <p:spPr>
          <a:xfrm>
            <a:off x="2619375" y="4157662"/>
            <a:ext cx="457200" cy="307975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r>
            <a:endParaRPr/>
          </a:p>
        </p:txBody>
      </p:sp>
      <p:sp>
        <p:nvSpPr>
          <p:cNvPr id="598" name="Google Shape;598;p81"/>
          <p:cNvSpPr txBox="1"/>
          <p:nvPr/>
        </p:nvSpPr>
        <p:spPr>
          <a:xfrm>
            <a:off x="2619375" y="4462462"/>
            <a:ext cx="457200" cy="309562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/>
          </a:p>
        </p:txBody>
      </p:sp>
      <p:sp>
        <p:nvSpPr>
          <p:cNvPr id="599" name="Google Shape;599;p81"/>
          <p:cNvSpPr txBox="1"/>
          <p:nvPr/>
        </p:nvSpPr>
        <p:spPr>
          <a:xfrm>
            <a:off x="1704975" y="4386262"/>
            <a:ext cx="16764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endParaRPr/>
          </a:p>
        </p:txBody>
      </p:sp>
      <p:sp>
        <p:nvSpPr>
          <p:cNvPr id="600" name="Google Shape;600;p81"/>
          <p:cNvSpPr txBox="1"/>
          <p:nvPr/>
        </p:nvSpPr>
        <p:spPr>
          <a:xfrm>
            <a:off x="3073400" y="436880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true (since 5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4 and 5 </a:t>
            </a:r>
            <a:r>
              <a:rPr b="0" i="0" lang="en-US" sz="2400" u="non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≠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6)</a:t>
            </a:r>
            <a:endParaRPr/>
          </a:p>
        </p:txBody>
      </p:sp>
      <p:sp>
        <p:nvSpPr>
          <p:cNvPr id="601" name="Google Shape;601;p81"/>
          <p:cNvSpPr txBox="1"/>
          <p:nvPr/>
        </p:nvSpPr>
        <p:spPr>
          <a:xfrm>
            <a:off x="1651000" y="2814637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 &lt;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endParaRPr/>
          </a:p>
        </p:txBody>
      </p:sp>
      <p:sp>
        <p:nvSpPr>
          <p:cNvPr id="602" name="Google Shape;602;p81"/>
          <p:cNvSpPr txBox="1"/>
          <p:nvPr/>
        </p:nvSpPr>
        <p:spPr>
          <a:xfrm>
            <a:off x="3152775" y="3544887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= false</a:t>
            </a:r>
            <a:endParaRPr/>
          </a:p>
        </p:txBody>
      </p:sp>
      <p:sp>
        <p:nvSpPr>
          <p:cNvPr id="603" name="Google Shape;603;p81"/>
          <p:cNvSpPr txBox="1"/>
          <p:nvPr/>
        </p:nvSpPr>
        <p:spPr>
          <a:xfrm>
            <a:off x="1704975" y="3548062"/>
            <a:ext cx="1219200" cy="366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(5 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endParaRPr/>
          </a:p>
        </p:txBody>
      </p:sp>
      <p:sp>
        <p:nvSpPr>
          <p:cNvPr id="604" name="Google Shape;604;p81"/>
          <p:cNvSpPr txBox="1"/>
          <p:nvPr/>
        </p:nvSpPr>
        <p:spPr>
          <a:xfrm>
            <a:off x="1238250" y="5257800"/>
            <a:ext cx="6800850" cy="714375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6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05" name="Google Shape;605;p81"/>
          <p:cNvSpPr txBox="1"/>
          <p:nvPr>
            <p:ph idx="1" type="body"/>
          </p:nvPr>
        </p:nvSpPr>
        <p:spPr>
          <a:xfrm>
            <a:off x="920750" y="5297487"/>
            <a:ext cx="7661275" cy="765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(≠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≡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in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However, (=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 is not equivalent to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</a:t>
            </a:r>
            <a:endParaRPr/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9" name="Shape 6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0" name="Google Shape;610;p8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Test for Empty Relations</a:t>
            </a:r>
            <a:endParaRPr/>
          </a:p>
        </p:txBody>
      </p:sp>
      <p:sp>
        <p:nvSpPr>
          <p:cNvPr id="611" name="Google Shape;611;p82"/>
          <p:cNvSpPr txBox="1"/>
          <p:nvPr>
            <p:ph idx="1" type="body"/>
          </p:nvPr>
        </p:nvSpPr>
        <p:spPr>
          <a:xfrm>
            <a:off x="739775" y="1106487"/>
            <a:ext cx="7848600" cy="487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exists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construct returns the value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true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if the argument subquery is nonempty.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exists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⇔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≠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Ø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exists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⇔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=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Ø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0"/>
          <p:cNvSpPr txBox="1"/>
          <p:nvPr>
            <p:ph type="title"/>
          </p:nvPr>
        </p:nvSpPr>
        <p:spPr>
          <a:xfrm>
            <a:off x="738187" y="952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Integrity Constraints on Tables</a:t>
            </a:r>
            <a:endParaRPr/>
          </a:p>
        </p:txBody>
      </p:sp>
      <p:sp>
        <p:nvSpPr>
          <p:cNvPr id="117" name="Google Shape;117;p20"/>
          <p:cNvSpPr txBox="1"/>
          <p:nvPr>
            <p:ph idx="1" type="body"/>
          </p:nvPr>
        </p:nvSpPr>
        <p:spPr>
          <a:xfrm>
            <a:off x="823912" y="1098550"/>
            <a:ext cx="6638925" cy="1254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null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1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 ...,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baseline="-2500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</a:t>
            </a:r>
            <a:endParaRPr/>
          </a:p>
        </p:txBody>
      </p:sp>
      <p:sp>
        <p:nvSpPr>
          <p:cNvPr id="118" name="Google Shape;118;p20"/>
          <p:cNvSpPr txBox="1"/>
          <p:nvPr/>
        </p:nvSpPr>
        <p:spPr>
          <a:xfrm>
            <a:off x="771525" y="2395537"/>
            <a:ext cx="6800850" cy="25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Example:  Declare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the primary key for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.</a:t>
            </a:r>
            <a:endParaRPr b="1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create table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char(15)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branch_city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char(30)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not 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,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assets		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integer,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      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branch_name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))</a:t>
            </a:r>
            <a:endParaRPr/>
          </a:p>
        </p:txBody>
      </p:sp>
      <p:sp>
        <p:nvSpPr>
          <p:cNvPr id="119" name="Google Shape;119;p20"/>
          <p:cNvSpPr txBox="1"/>
          <p:nvPr/>
        </p:nvSpPr>
        <p:spPr>
          <a:xfrm>
            <a:off x="804862" y="5229225"/>
            <a:ext cx="6800850" cy="6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None/>
            </a:pP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primary key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declaration on an attribute automatically ensures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not null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 SQL-92 onwards, needs to be explicitly stated in SQL-89</a:t>
            </a:r>
            <a:endParaRPr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83"/>
          <p:cNvSpPr txBox="1"/>
          <p:nvPr>
            <p:ph type="title"/>
          </p:nvPr>
        </p:nvSpPr>
        <p:spPr>
          <a:xfrm>
            <a:off x="741362" y="658812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3.3: Tuples inserted into </a:t>
            </a:r>
            <a:r>
              <a:rPr b="1" i="1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 </a:t>
            </a: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</a:t>
            </a:r>
            <a:endParaRPr/>
          </a:p>
        </p:txBody>
      </p:sp>
      <p:pic>
        <p:nvPicPr>
          <p:cNvPr id="617" name="Google Shape;617;p83"/>
          <p:cNvPicPr preferRelativeResize="0"/>
          <p:nvPr/>
        </p:nvPicPr>
        <p:blipFill rotWithShape="1">
          <a:blip r:embed="rId3">
            <a:alphaModFix/>
          </a:blip>
          <a:srcRect b="20285" l="428" r="641" t="19429"/>
          <a:stretch/>
        </p:blipFill>
        <p:spPr>
          <a:xfrm>
            <a:off x="1106487" y="1528762"/>
            <a:ext cx="7127875" cy="3257550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p84"/>
          <p:cNvSpPr txBox="1"/>
          <p:nvPr>
            <p:ph type="title"/>
          </p:nvPr>
        </p:nvSpPr>
        <p:spPr>
          <a:xfrm>
            <a:off x="749300" y="4730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Figure 3.4:</a:t>
            </a:r>
            <a:b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1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loan </a:t>
            </a: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and </a:t>
            </a:r>
            <a:r>
              <a:rPr b="1" i="1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borrower </a:t>
            </a: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relations</a:t>
            </a:r>
            <a:endParaRPr/>
          </a:p>
        </p:txBody>
      </p:sp>
      <p:pic>
        <p:nvPicPr>
          <p:cNvPr id="623" name="Google Shape;623;p84"/>
          <p:cNvPicPr preferRelativeResize="0"/>
          <p:nvPr/>
        </p:nvPicPr>
        <p:blipFill rotWithShape="1">
          <a:blip r:embed="rId3">
            <a:alphaModFix/>
          </a:blip>
          <a:srcRect b="37276" l="399" r="598" t="36213"/>
          <a:stretch/>
        </p:blipFill>
        <p:spPr>
          <a:xfrm>
            <a:off x="1054100" y="2149475"/>
            <a:ext cx="7580312" cy="1522412"/>
          </a:xfrm>
          <a:prstGeom prst="rect">
            <a:avLst/>
          </a:prstGeom>
          <a:noFill/>
          <a:ln cap="flat" cmpd="dbl" w="38100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1"/>
          <p:cNvSpPr txBox="1"/>
          <p:nvPr>
            <p:ph type="title"/>
          </p:nvPr>
        </p:nvSpPr>
        <p:spPr>
          <a:xfrm>
            <a:off x="969962" y="177800"/>
            <a:ext cx="80772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Basic Insertion and Deletion of Tuples</a:t>
            </a:r>
            <a:endParaRPr/>
          </a:p>
        </p:txBody>
      </p:sp>
      <p:sp>
        <p:nvSpPr>
          <p:cNvPr id="125" name="Google Shape;125;p21"/>
          <p:cNvSpPr txBox="1"/>
          <p:nvPr>
            <p:ph idx="1" type="body"/>
          </p:nvPr>
        </p:nvSpPr>
        <p:spPr>
          <a:xfrm>
            <a:off x="739775" y="1106487"/>
            <a:ext cx="7848600" cy="50117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Newly created table is empty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a new tuple 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 into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b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values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('A-9732', 'Perryridge', 1200)</a:t>
            </a:r>
            <a:b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</a:b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Insertion fails if any integrity constraint is violated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tuples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delete from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account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Note: Will see later how to delete selected tuples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40030" lvl="0" marL="342900" rtl="0" algn="l"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t/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2"/>
          <p:cNvSpPr txBox="1"/>
          <p:nvPr>
            <p:ph type="title"/>
          </p:nvPr>
        </p:nvSpPr>
        <p:spPr>
          <a:xfrm>
            <a:off x="768350" y="117475"/>
            <a:ext cx="8077200" cy="609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Helvetica Neue"/>
              <a:buNone/>
            </a:pPr>
            <a:r>
              <a:rPr b="1" i="0" lang="en-US" sz="32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and Alter Table Constructs</a:t>
            </a:r>
            <a:endParaRPr/>
          </a:p>
        </p:txBody>
      </p:sp>
      <p:sp>
        <p:nvSpPr>
          <p:cNvPr id="131" name="Google Shape;131;p22"/>
          <p:cNvSpPr txBox="1"/>
          <p:nvPr>
            <p:ph idx="1" type="body"/>
          </p:nvPr>
        </p:nvSpPr>
        <p:spPr>
          <a:xfrm>
            <a:off x="739775" y="1106487"/>
            <a:ext cx="7385050" cy="51593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 table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deletes all information about the dropped relation from the database.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table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 is used to add attributes to an existing relation: 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SzPts val="1800"/>
              <a:buNone/>
            </a:pPr>
            <a:r>
              <a:rPr b="1" i="0" lang="en-US" sz="20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       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table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add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 D</a:t>
            </a:r>
            <a:endParaRPr/>
          </a:p>
          <a:p>
            <a:pPr indent="-342900" lvl="0" marL="34290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name of the attribute to be added to relation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and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domain of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A.</a:t>
            </a:r>
            <a:endParaRPr b="0" i="0" sz="1800" u="none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All tuples in the relation are assigned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null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as the value for the new attribute. 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Clr>
                <a:schemeClr val="dk2"/>
              </a:buClr>
              <a:buSzPts val="162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The </a:t>
            </a:r>
            <a:r>
              <a:rPr b="1" i="0" lang="en-US" sz="1800" u="non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table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command can also be used to drop attributes of a relation: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	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alter table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</a:t>
            </a:r>
            <a:r>
              <a:rPr b="1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drop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A     </a:t>
            </a:r>
            <a:endParaRPr/>
          </a:p>
          <a:p>
            <a:pPr indent="-342900" lvl="0" marL="342900" rtl="0" algn="l">
              <a:lnSpc>
                <a:spcPct val="110000"/>
              </a:lnSpc>
              <a:spcBef>
                <a:spcPts val="630"/>
              </a:spcBef>
              <a:spcAft>
                <a:spcPts val="0"/>
              </a:spcAft>
              <a:buSzPts val="1620"/>
              <a:buNone/>
            </a:pP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    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where 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A</a:t>
            </a: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is the name of an attribute of relation</a:t>
            </a:r>
            <a:r>
              <a:rPr b="0" i="1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</a:t>
            </a:r>
            <a:endParaRPr/>
          </a:p>
          <a:p>
            <a:pPr indent="-285750" lvl="1" marL="742950" rtl="0" algn="l">
              <a:lnSpc>
                <a:spcPct val="100000"/>
              </a:lnSpc>
              <a:spcBef>
                <a:spcPts val="630"/>
              </a:spcBef>
              <a:spcAft>
                <a:spcPts val="0"/>
              </a:spcAft>
              <a:buClr>
                <a:schemeClr val="hlink"/>
              </a:buClr>
              <a:buSzPts val="1440"/>
              <a:buFont typeface="Arial"/>
              <a:buChar char="●"/>
            </a:pPr>
            <a:r>
              <a:rPr b="0" i="0" lang="en-US" sz="1800" u="none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Dropping of attributes not supported by many databases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1_db-5-grey">
  <a:themeElements>
    <a:clrScheme name="">
      <a:dk1>
        <a:srgbClr val="000000"/>
      </a:dk1>
      <a:lt1>
        <a:srgbClr val="CCECFF"/>
      </a:lt1>
      <a:dk2>
        <a:srgbClr val="CC3300"/>
      </a:dk2>
      <a:lt2>
        <a:srgbClr val="666699"/>
      </a:lt2>
      <a:accent1>
        <a:srgbClr val="FFFFFF"/>
      </a:accent1>
      <a:accent2>
        <a:srgbClr val="CCCC00"/>
      </a:accent2>
      <a:accent3>
        <a:srgbClr val="E2F4FF"/>
      </a:accent3>
      <a:accent4>
        <a:srgbClr val="000000"/>
      </a:accent4>
      <a:accent5>
        <a:srgbClr val="FFFFFF"/>
      </a:accent5>
      <a:accent6>
        <a:srgbClr val="B9B900"/>
      </a:accent6>
      <a:hlink>
        <a:srgbClr val="FF9900"/>
      </a:hlink>
      <a:folHlink>
        <a:srgbClr val="FF993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