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embeddedFontLst>
    <p:embeddedFont>
      <p:font typeface="Merriweather Sans"/>
      <p:regular r:id="rId53"/>
      <p:bold r:id="rId54"/>
      <p:italic r:id="rId55"/>
      <p:boldItalic r:id="rId56"/>
    </p:embeddedFont>
    <p:embeddedFont>
      <p:font typeface="Tahoma"/>
      <p:regular r:id="rId57"/>
      <p:bold r:id="rId58"/>
    </p:embeddedFont>
    <p:embeddedFont>
      <p:font typeface="Noto Sans Symbols"/>
      <p:regular r:id="rId59"/>
      <p:bold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otoSansSymbol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MerriweatherSans-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MerriweatherSans-italic.fntdata"/><Relationship Id="rId10" Type="http://schemas.openxmlformats.org/officeDocument/2006/relationships/slide" Target="slides/slide4.xml"/><Relationship Id="rId54" Type="http://schemas.openxmlformats.org/officeDocument/2006/relationships/font" Target="fonts/MerriweatherSans-bold.fntdata"/><Relationship Id="rId13" Type="http://schemas.openxmlformats.org/officeDocument/2006/relationships/slide" Target="slides/slide7.xml"/><Relationship Id="rId57" Type="http://schemas.openxmlformats.org/officeDocument/2006/relationships/font" Target="fonts/Tahoma-regular.fntdata"/><Relationship Id="rId12" Type="http://schemas.openxmlformats.org/officeDocument/2006/relationships/slide" Target="slides/slide6.xml"/><Relationship Id="rId56" Type="http://schemas.openxmlformats.org/officeDocument/2006/relationships/font" Target="fonts/MerriweatherSans-boldItalic.fntdata"/><Relationship Id="rId15" Type="http://schemas.openxmlformats.org/officeDocument/2006/relationships/slide" Target="slides/slide9.xml"/><Relationship Id="rId59" Type="http://schemas.openxmlformats.org/officeDocument/2006/relationships/font" Target="fonts/NotoSansSymbols-regular.fntdata"/><Relationship Id="rId14" Type="http://schemas.openxmlformats.org/officeDocument/2006/relationships/slide" Target="slides/slide8.xml"/><Relationship Id="rId58"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58" name="Google Shape;15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66" name="Google Shape;1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4" name="Google Shape;1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91" name="Google Shape;19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2" name="Google Shape;23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0" name="Google Shape;24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8" name="Google Shape;2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6" name="Google Shape;2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4" name="Google Shape;26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5" name="Google Shape;265;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72" name="Google Shape;27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8" name="Google Shape;2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05" name="Google Shape;30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4" name="Google Shape;31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22" name="Google Shape;3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7" name="Google Shape;33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45" name="Google Shape;34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54" name="Google Shape;35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62" name="Google Shape;36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0" name="Google Shape;37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8" name="Google Shape;37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86" name="Google Shape;38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94" name="Google Shape;39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2" name="Google Shape;4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0" name="Google Shape;41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8" name="Google Shape;41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26" name="Google Shape;42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4" name="Google Shape;43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2" name="Google Shape;44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 type="body"/>
          </p:nvPr>
        </p:nvSpPr>
        <p:spPr>
          <a:xfrm>
            <a:off x="722313" y="2906713"/>
            <a:ext cx="7772400" cy="1500187"/>
          </a:xfrm>
          <a:prstGeom prst="rect">
            <a:avLst/>
          </a:prstGeom>
          <a:noFill/>
          <a:ln>
            <a:noFill/>
          </a:ln>
        </p:spPr>
        <p:txBody>
          <a:bodyPr anchorCtr="0" anchor="b" bIns="45700" lIns="91425" spcFirstLastPara="1" rIns="0"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2" name="Google Shape;62;p1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descr="Pink tissue paper" id="73" name="Google Shape;73;p13"/>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Pink tissue paper" id="74" name="Google Shape;74;p13"/>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75" name="Google Shape;75;p13"/>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3"/>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561682" y="2199482"/>
            <a:ext cx="5868987"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rot="5400000">
            <a:off x="332582" y="199231"/>
            <a:ext cx="5868987" cy="607695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4"/>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rot="5400000">
            <a:off x="2101055" y="-261143"/>
            <a:ext cx="4572000" cy="8294687"/>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sp>
      <p:sp>
        <p:nvSpPr>
          <p:cNvPr id="38" name="Google Shape;38;p6"/>
          <p:cNvSpPr txBox="1"/>
          <p:nvPr>
            <p:ph idx="1" type="body"/>
          </p:nvPr>
        </p:nvSpPr>
        <p:spPr>
          <a:xfrm>
            <a:off x="1792288" y="5367338"/>
            <a:ext cx="5486400" cy="804862"/>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39" name="Google Shape;39;p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3575050" y="273050"/>
            <a:ext cx="5111750" cy="5853113"/>
          </a:xfrm>
          <a:prstGeom prst="rect">
            <a:avLst/>
          </a:prstGeom>
          <a:noFill/>
          <a:ln>
            <a:noFill/>
          </a:ln>
        </p:spPr>
        <p:txBody>
          <a:bodyPr anchorCtr="0" anchor="t" bIns="45700" lIns="91425" spcFirstLastPara="1" rIns="0"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43" name="Google Shape;43;p7"/>
          <p:cNvSpPr txBox="1"/>
          <p:nvPr>
            <p:ph idx="2" type="body"/>
          </p:nvPr>
        </p:nvSpPr>
        <p:spPr>
          <a:xfrm>
            <a:off x="457200" y="1435100"/>
            <a:ext cx="3008313" cy="4691063"/>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4" name="Google Shape;44;p7"/>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 type="body"/>
          </p:nvPr>
        </p:nvSpPr>
        <p:spPr>
          <a:xfrm>
            <a:off x="457200" y="1535113"/>
            <a:ext cx="4040188"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0" name="Google Shape;50;p9"/>
          <p:cNvSpPr txBox="1"/>
          <p:nvPr>
            <p:ph idx="2" type="body"/>
          </p:nvPr>
        </p:nvSpPr>
        <p:spPr>
          <a:xfrm>
            <a:off x="457200" y="2174875"/>
            <a:ext cx="4040188"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1" name="Google Shape;51;p9"/>
          <p:cNvSpPr txBox="1"/>
          <p:nvPr>
            <p:ph idx="3" type="body"/>
          </p:nvPr>
        </p:nvSpPr>
        <p:spPr>
          <a:xfrm>
            <a:off x="4645025" y="1535113"/>
            <a:ext cx="4041775"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2" name="Google Shape;52;p9"/>
          <p:cNvSpPr txBox="1"/>
          <p:nvPr>
            <p:ph idx="4" type="body"/>
          </p:nvPr>
        </p:nvSpPr>
        <p:spPr>
          <a:xfrm>
            <a:off x="4645025" y="2174875"/>
            <a:ext cx="4041775"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3" name="Google Shape;53;p9"/>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239713" y="1600200"/>
            <a:ext cx="4070350"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7" name="Google Shape;57;p10"/>
          <p:cNvSpPr txBox="1"/>
          <p:nvPr>
            <p:ph idx="2" type="body"/>
          </p:nvPr>
        </p:nvSpPr>
        <p:spPr>
          <a:xfrm>
            <a:off x="4462463" y="1600200"/>
            <a:ext cx="4071937"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8" name="Google Shape;58;p10"/>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3.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jpg"/><Relationship Id="rId3"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flipH="1" rot="10800000">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txBox="1"/>
              <p:nvPr/>
            </p:nvSpPr>
            <p:spPr>
              <a:xfrm flipH="1" rot="10800000">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17" name="Google Shape;17;p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11- </a:t>
            </a:r>
            <a:fld id="{00000000-1234-1234-1234-123412341234}" type="slidenum">
              <a:rPr lang="en-US"/>
              <a:t>‹#›</a:t>
            </a:fld>
            <a:endParaRPr b="0">
              <a:solidFill>
                <a:srgbClr val="000000"/>
              </a:solidFill>
            </a:endParaRPr>
          </a:p>
        </p:txBody>
      </p:sp>
      <p:sp>
        <p:nvSpPr>
          <p:cNvPr id="18" name="Google Shape;18;p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19" name="Google Shape;19;p1"/>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awtri_4c UPDATE_color" id="67" name="Google Shape;67;p12"/>
          <p:cNvPicPr preferRelativeResize="0"/>
          <p:nvPr/>
        </p:nvPicPr>
        <p:blipFill rotWithShape="1">
          <a:blip r:embed="rId1">
            <a:alphaModFix/>
          </a:blip>
          <a:srcRect b="0" l="0" r="0" t="0"/>
          <a:stretch/>
        </p:blipFill>
        <p:spPr>
          <a:xfrm>
            <a:off x="76200" y="5949950"/>
            <a:ext cx="684212" cy="831850"/>
          </a:xfrm>
          <a:prstGeom prst="rect">
            <a:avLst/>
          </a:prstGeom>
          <a:noFill/>
          <a:ln>
            <a:noFill/>
          </a:ln>
        </p:spPr>
      </p:pic>
      <p:pic>
        <p:nvPicPr>
          <p:cNvPr descr="elmasri_thumb" id="68" name="Google Shape;68;p12"/>
          <p:cNvPicPr preferRelativeResize="0"/>
          <p:nvPr/>
        </p:nvPicPr>
        <p:blipFill rotWithShape="1">
          <a:blip r:embed="rId2">
            <a:alphaModFix/>
          </a:blip>
          <a:srcRect b="0" l="0" r="0" t="0"/>
          <a:stretch/>
        </p:blipFill>
        <p:spPr>
          <a:xfrm>
            <a:off x="7419975" y="2514600"/>
            <a:ext cx="1724025" cy="2143125"/>
          </a:xfrm>
          <a:prstGeom prst="rect">
            <a:avLst/>
          </a:prstGeom>
          <a:noFill/>
          <a:ln>
            <a:noFill/>
          </a:ln>
        </p:spPr>
      </p:pic>
      <p:sp>
        <p:nvSpPr>
          <p:cNvPr id="69" name="Google Shape;69;p1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70" name="Google Shape;70;p1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71" name="Google Shape;71;p12"/>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82" name="Google Shape;82;p1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pic>
        <p:nvPicPr>
          <p:cNvPr descr="Elmasri_cov" id="83" name="Google Shape;8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54" name="Google Shape;154;p2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(4)</a:t>
            </a:r>
            <a:endParaRPr/>
          </a:p>
        </p:txBody>
      </p:sp>
      <p:sp>
        <p:nvSpPr>
          <p:cNvPr id="155" name="Google Shape;155;p2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Dependency Preservation Property of a Decomposition (cont.):</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Dependency Preservation Property:</a:t>
            </a:r>
            <a:endParaRPr/>
          </a:p>
          <a:p>
            <a:pPr indent="-228600" lvl="2" marL="1143000" rtl="0" algn="l">
              <a:lnSpc>
                <a:spcPct val="8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 decomposition D = {R1, R2, ..., Rm} of R is </a:t>
            </a:r>
            <a:r>
              <a:rPr b="1" i="0" lang="en-US" sz="2400" u="none">
                <a:solidFill>
                  <a:schemeClr val="dk2"/>
                </a:solidFill>
                <a:latin typeface="Arial"/>
                <a:ea typeface="Arial"/>
                <a:cs typeface="Arial"/>
                <a:sym typeface="Arial"/>
              </a:rPr>
              <a:t>dependency-preserving</a:t>
            </a:r>
            <a:r>
              <a:rPr b="0" i="0" lang="en-US" sz="2400" u="none">
                <a:solidFill>
                  <a:schemeClr val="dk2"/>
                </a:solidFill>
                <a:latin typeface="Arial"/>
                <a:ea typeface="Arial"/>
                <a:cs typeface="Arial"/>
                <a:sym typeface="Arial"/>
              </a:rPr>
              <a:t> with respect to F if the union of the projections of F on each Ri in D is equivalent to F; that is</a:t>
            </a:r>
            <a:br>
              <a:rPr b="0" i="0" lang="en-US" sz="24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R1</a:t>
            </a:r>
            <a:r>
              <a:rPr b="0" i="0" lang="en-US" sz="2400" u="none">
                <a:solidFill>
                  <a:schemeClr val="dk2"/>
                </a:solidFill>
                <a:latin typeface="Arial"/>
                <a:ea typeface="Arial"/>
                <a:cs typeface="Arial"/>
                <a:sym typeface="Arial"/>
              </a:rPr>
              <a:t>(F))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 . .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Rm</a:t>
            </a:r>
            <a:r>
              <a:rPr b="0" i="0" lang="en-US" sz="2400" u="none">
                <a:solidFill>
                  <a:schemeClr val="dk2"/>
                </a:solidFill>
                <a:latin typeface="Arial"/>
                <a:ea typeface="Arial"/>
                <a:cs typeface="Arial"/>
                <a:sym typeface="Arial"/>
              </a:rPr>
              <a:t>(F)))</a:t>
            </a:r>
            <a:r>
              <a:rPr b="0" baseline="30000" i="0" lang="en-US" sz="24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 F</a:t>
            </a:r>
            <a:r>
              <a:rPr b="0" baseline="30000" i="0" lang="en-US" sz="24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a:t>
            </a:r>
            <a:endParaRPr/>
          </a:p>
          <a:p>
            <a:pPr indent="-228600" lvl="2" marL="1143000" rtl="0" algn="l">
              <a:lnSpc>
                <a:spcPct val="8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(See examples in Fig 10.12a and Fig 10.11)</a:t>
            </a:r>
            <a:endParaRPr/>
          </a:p>
          <a:p>
            <a:pPr indent="-342900" lvl="0" marL="342900" rtl="0" algn="l">
              <a:lnSpc>
                <a:spcPct val="8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Claim 1:</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It is always possible to find a dependency-preserving decomposition D with respect to F such that each relation Ri in D is in 3nf.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62" name="Google Shape;162;p2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(5)</a:t>
            </a:r>
            <a:endParaRPr/>
          </a:p>
        </p:txBody>
      </p:sp>
      <p:sp>
        <p:nvSpPr>
          <p:cNvPr id="163" name="Google Shape;163;p2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Lossless (Non-additive) Join Property of a Decomposition: </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Definition: Lossless join property: a decomposition D = {R1, R2, ..., Rm} of R has the </a:t>
            </a:r>
            <a:r>
              <a:rPr b="1" i="0" lang="en-US" sz="2100" u="none">
                <a:solidFill>
                  <a:srgbClr val="800000"/>
                </a:solidFill>
                <a:latin typeface="Arial"/>
                <a:ea typeface="Arial"/>
                <a:cs typeface="Arial"/>
                <a:sym typeface="Arial"/>
              </a:rPr>
              <a:t>lossless (nonadditive) join property</a:t>
            </a:r>
            <a:r>
              <a:rPr b="0" i="0" lang="en-US" sz="2100" u="none">
                <a:solidFill>
                  <a:srgbClr val="800000"/>
                </a:solidFill>
                <a:latin typeface="Arial"/>
                <a:ea typeface="Arial"/>
                <a:cs typeface="Arial"/>
                <a:sym typeface="Arial"/>
              </a:rPr>
              <a:t> with respect to the set of dependencies F on R if, for </a:t>
            </a:r>
            <a:r>
              <a:rPr b="0" i="1" lang="en-US" sz="2100" u="none">
                <a:solidFill>
                  <a:srgbClr val="800000"/>
                </a:solidFill>
                <a:latin typeface="Arial"/>
                <a:ea typeface="Arial"/>
                <a:cs typeface="Arial"/>
                <a:sym typeface="Arial"/>
              </a:rPr>
              <a:t>every</a:t>
            </a:r>
            <a:r>
              <a:rPr b="0" i="0" lang="en-US" sz="2100" u="none">
                <a:solidFill>
                  <a:srgbClr val="800000"/>
                </a:solidFill>
                <a:latin typeface="Arial"/>
                <a:ea typeface="Arial"/>
                <a:cs typeface="Arial"/>
                <a:sym typeface="Arial"/>
              </a:rPr>
              <a:t> relation state r of R that satisfies F, the following holds, where * is the natural join of all the relations in D:  </a:t>
            </a:r>
            <a:endParaRPr/>
          </a:p>
          <a:p>
            <a:pPr indent="-342900" lvl="0" marL="342900" rtl="0" algn="ctr">
              <a:lnSpc>
                <a:spcPct val="80000"/>
              </a:lnSpc>
              <a:spcBef>
                <a:spcPts val="560"/>
              </a:spcBef>
              <a:spcAft>
                <a:spcPts val="0"/>
              </a:spcAft>
              <a:buSzPts val="1440"/>
              <a:buNone/>
            </a:pPr>
            <a:r>
              <a:rPr b="0" i="0" lang="en-US" sz="2400" u="none">
                <a:solidFill>
                  <a:schemeClr val="dk2"/>
                </a:solidFill>
                <a:latin typeface="Arial"/>
                <a:ea typeface="Arial"/>
                <a:cs typeface="Arial"/>
                <a:sym typeface="Arial"/>
              </a:rPr>
              <a:t>* (</a:t>
            </a:r>
            <a:r>
              <a:rPr b="0" i="0" lang="en-US" sz="28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 R1</a:t>
            </a:r>
            <a:r>
              <a:rPr b="0" i="0" lang="en-US" sz="2400" u="none">
                <a:solidFill>
                  <a:schemeClr val="dk2"/>
                </a:solidFill>
                <a:latin typeface="Arial"/>
                <a:ea typeface="Arial"/>
                <a:cs typeface="Arial"/>
                <a:sym typeface="Arial"/>
              </a:rPr>
              <a:t>(r), ..., </a:t>
            </a:r>
            <a:r>
              <a:rPr b="0" i="0" lang="en-US" sz="28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Rm</a:t>
            </a:r>
            <a:r>
              <a:rPr b="0" i="0" lang="en-US" sz="2400" u="none">
                <a:solidFill>
                  <a:schemeClr val="dk2"/>
                </a:solidFill>
                <a:latin typeface="Arial"/>
                <a:ea typeface="Arial"/>
                <a:cs typeface="Arial"/>
                <a:sym typeface="Arial"/>
              </a:rPr>
              <a:t>(r)) = r</a:t>
            </a:r>
            <a:endParaRPr/>
          </a:p>
          <a:p>
            <a:pPr indent="-285750" lvl="1" marL="742950" rtl="0" algn="l">
              <a:lnSpc>
                <a:spcPct val="80000"/>
              </a:lnSpc>
              <a:spcBef>
                <a:spcPts val="420"/>
              </a:spcBef>
              <a:spcAft>
                <a:spcPts val="0"/>
              </a:spcAft>
              <a:buClr>
                <a:schemeClr val="dk2"/>
              </a:buClr>
              <a:buSzPts val="1155"/>
              <a:buFont typeface="Noto Sans Symbols"/>
              <a:buChar char="■"/>
            </a:pPr>
            <a:r>
              <a:rPr b="0" i="0" lang="en-US" sz="2100" u="none">
                <a:solidFill>
                  <a:srgbClr val="800000"/>
                </a:solidFill>
                <a:latin typeface="Arial"/>
                <a:ea typeface="Arial"/>
                <a:cs typeface="Arial"/>
                <a:sym typeface="Arial"/>
              </a:rPr>
              <a:t>Note: The word loss in lossless refers to loss of information, not to loss of tuples. In fact, for “loss of information” a  better term is “</a:t>
            </a:r>
            <a:r>
              <a:rPr b="1" i="0" lang="en-US" sz="2100" u="none">
                <a:solidFill>
                  <a:srgbClr val="800000"/>
                </a:solidFill>
                <a:latin typeface="Arial"/>
                <a:ea typeface="Arial"/>
                <a:cs typeface="Arial"/>
                <a:sym typeface="Arial"/>
              </a:rPr>
              <a:t>addition of spurious information</a:t>
            </a:r>
            <a:r>
              <a:rPr b="0" i="0" lang="en-US" sz="2100" u="none">
                <a:solidFill>
                  <a:srgbClr val="800000"/>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70" name="Google Shape;170;p2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(6)</a:t>
            </a:r>
            <a:endParaRPr/>
          </a:p>
        </p:txBody>
      </p:sp>
      <p:sp>
        <p:nvSpPr>
          <p:cNvPr id="171" name="Google Shape;171;p2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81000" lvl="0" marL="381000" rtl="0" algn="l">
              <a:lnSpc>
                <a:spcPct val="9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Lossless (Non-additive) Join Property of a Decomposition (cont.): </a:t>
            </a:r>
            <a:endParaRPr/>
          </a:p>
          <a:p>
            <a:pPr indent="-381000" lvl="0" marL="381000" rtl="0" algn="l">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Algorithm 11.1: Testing for Lossless Join Property </a:t>
            </a:r>
            <a:endParaRPr/>
          </a:p>
          <a:p>
            <a:pPr indent="-381000" lvl="1" marL="83820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Input</a:t>
            </a:r>
            <a:r>
              <a:rPr b="0" i="0" lang="en-US" sz="2000" u="none">
                <a:solidFill>
                  <a:srgbClr val="800000"/>
                </a:solidFill>
                <a:latin typeface="Arial"/>
                <a:ea typeface="Arial"/>
                <a:cs typeface="Arial"/>
                <a:sym typeface="Arial"/>
              </a:rPr>
              <a:t>: A universal relation R, a decomposition D = {R1, R2, ..., Rm} of R, and a set F of functional dependencies. </a:t>
            </a:r>
            <a:endParaRPr/>
          </a:p>
          <a:p>
            <a:pPr indent="-381000" lvl="0" marL="381000" rtl="0" algn="l">
              <a:lnSpc>
                <a:spcPct val="90000"/>
              </a:lnSpc>
              <a:spcBef>
                <a:spcPts val="400"/>
              </a:spcBef>
              <a:spcAft>
                <a:spcPts val="0"/>
              </a:spcAft>
              <a:buSzPts val="1200"/>
              <a:buNone/>
            </a:pPr>
            <a:r>
              <a:rPr b="1" i="0" lang="en-US" sz="2000" u="none">
                <a:solidFill>
                  <a:srgbClr val="990033"/>
                </a:solidFill>
                <a:latin typeface="Arial"/>
                <a:ea typeface="Arial"/>
                <a:cs typeface="Arial"/>
                <a:sym typeface="Arial"/>
              </a:rPr>
              <a:t>1. </a:t>
            </a:r>
            <a:r>
              <a:rPr b="0" i="0" lang="en-US" sz="2000" u="none">
                <a:solidFill>
                  <a:schemeClr val="dk2"/>
                </a:solidFill>
                <a:latin typeface="Arial"/>
                <a:ea typeface="Arial"/>
                <a:cs typeface="Arial"/>
                <a:sym typeface="Arial"/>
              </a:rPr>
              <a:t>Create an initial matrix S with one row i for each relation Ri in D, and one column j for each attribute Aj in R.</a:t>
            </a:r>
            <a:endParaRPr/>
          </a:p>
          <a:p>
            <a:pPr indent="-381000" lvl="0" marL="381000" rtl="0" algn="l">
              <a:lnSpc>
                <a:spcPct val="90000"/>
              </a:lnSpc>
              <a:spcBef>
                <a:spcPts val="400"/>
              </a:spcBef>
              <a:spcAft>
                <a:spcPts val="0"/>
              </a:spcAft>
              <a:buSzPts val="1200"/>
              <a:buNone/>
            </a:pPr>
            <a:r>
              <a:rPr b="0" i="0" lang="en-US" sz="2000" u="none">
                <a:solidFill>
                  <a:srgbClr val="990033"/>
                </a:solidFill>
                <a:latin typeface="Arial"/>
                <a:ea typeface="Arial"/>
                <a:cs typeface="Arial"/>
                <a:sym typeface="Arial"/>
              </a:rPr>
              <a:t>2. </a:t>
            </a:r>
            <a:r>
              <a:rPr b="0" i="0" lang="en-US" sz="2000" u="none">
                <a:solidFill>
                  <a:schemeClr val="dk2"/>
                </a:solidFill>
                <a:latin typeface="Arial"/>
                <a:ea typeface="Arial"/>
                <a:cs typeface="Arial"/>
                <a:sym typeface="Arial"/>
              </a:rPr>
              <a:t>Set S(i,j):=bij for all matrix entries. (* each bij is a distinct symbol associated with indices (i,j) *).</a:t>
            </a:r>
            <a:endParaRPr/>
          </a:p>
          <a:p>
            <a:pPr indent="-381000" lvl="0" marL="381000" rtl="0" algn="l">
              <a:lnSpc>
                <a:spcPct val="90000"/>
              </a:lnSpc>
              <a:spcBef>
                <a:spcPts val="400"/>
              </a:spcBef>
              <a:spcAft>
                <a:spcPts val="0"/>
              </a:spcAft>
              <a:buSzPts val="1200"/>
              <a:buNone/>
            </a:pPr>
            <a:r>
              <a:rPr b="1" i="0" lang="en-US" sz="2000" u="none">
                <a:solidFill>
                  <a:srgbClr val="990033"/>
                </a:solidFill>
                <a:latin typeface="Arial"/>
                <a:ea typeface="Arial"/>
                <a:cs typeface="Arial"/>
                <a:sym typeface="Arial"/>
              </a:rPr>
              <a:t>3. </a:t>
            </a:r>
            <a:r>
              <a:rPr b="0" i="0" lang="en-US" sz="2000" u="none">
                <a:solidFill>
                  <a:schemeClr val="dk2"/>
                </a:solidFill>
                <a:latin typeface="Arial"/>
                <a:ea typeface="Arial"/>
                <a:cs typeface="Arial"/>
                <a:sym typeface="Arial"/>
              </a:rPr>
              <a:t>For each row i representing relation schema Ri</a:t>
            </a:r>
            <a:endParaRPr/>
          </a:p>
          <a:p>
            <a:pPr indent="-381000" lvl="0" marL="3810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{for each column j representing attribute Aj</a:t>
            </a:r>
            <a:endParaRPr/>
          </a:p>
          <a:p>
            <a:pPr indent="-381000" lvl="0" marL="3810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{if (relation Ri includes attribute Aj) then set S(i,j):= aj;};};</a:t>
            </a:r>
            <a:endParaRPr/>
          </a:p>
          <a:p>
            <a:pPr indent="-381000" lvl="1" marL="83820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 each aj is a distinct symbol associated with index (j) *)</a:t>
            </a:r>
            <a:endParaRPr/>
          </a:p>
          <a:p>
            <a:pPr indent="-381000" lvl="1" marL="838200" rtl="0" algn="r">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CONTINUED on NEXT SLIDE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78" name="Google Shape;178;p2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(7)</a:t>
            </a:r>
            <a:endParaRPr/>
          </a:p>
        </p:txBody>
      </p:sp>
      <p:sp>
        <p:nvSpPr>
          <p:cNvPr id="179" name="Google Shape;179;p2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960"/>
              <a:buFont typeface="Noto Sans Symbols"/>
              <a:buChar char="■"/>
            </a:pPr>
            <a:r>
              <a:rPr b="1" i="0" lang="en-US" sz="1600" u="none">
                <a:solidFill>
                  <a:schemeClr val="dk2"/>
                </a:solidFill>
                <a:latin typeface="Arial"/>
                <a:ea typeface="Arial"/>
                <a:cs typeface="Arial"/>
                <a:sym typeface="Arial"/>
              </a:rPr>
              <a:t>Lossless (Non-additive) Join Property of a Decomposition (cont.): </a:t>
            </a:r>
            <a:endParaRPr/>
          </a:p>
          <a:p>
            <a:pPr indent="-342900" lvl="0" marL="342900" rtl="0" algn="l">
              <a:lnSpc>
                <a:spcPct val="80000"/>
              </a:lnSpc>
              <a:spcBef>
                <a:spcPts val="320"/>
              </a:spcBef>
              <a:spcAft>
                <a:spcPts val="0"/>
              </a:spcAft>
              <a:buClr>
                <a:srgbClr val="990033"/>
              </a:buClr>
              <a:buSzPts val="960"/>
              <a:buFont typeface="Noto Sans Symbols"/>
              <a:buChar char="■"/>
            </a:pPr>
            <a:r>
              <a:rPr b="1" i="0" lang="en-US" sz="1600" u="none">
                <a:solidFill>
                  <a:schemeClr val="dk2"/>
                </a:solidFill>
                <a:latin typeface="Arial"/>
                <a:ea typeface="Arial"/>
                <a:cs typeface="Arial"/>
                <a:sym typeface="Arial"/>
              </a:rPr>
              <a:t>Algorithm 11.1: Testing for Lossless Join Property </a:t>
            </a:r>
            <a:endParaRPr/>
          </a:p>
          <a:p>
            <a:pPr indent="-342900" lvl="0" marL="342900" rtl="0" algn="l">
              <a:lnSpc>
                <a:spcPct val="80000"/>
              </a:lnSpc>
              <a:spcBef>
                <a:spcPts val="320"/>
              </a:spcBef>
              <a:spcAft>
                <a:spcPts val="0"/>
              </a:spcAft>
              <a:buSzPts val="960"/>
              <a:buNone/>
            </a:pPr>
            <a:r>
              <a:rPr b="1" i="0" lang="en-US" sz="1600" u="none">
                <a:solidFill>
                  <a:srgbClr val="990033"/>
                </a:solidFill>
                <a:latin typeface="Arial"/>
                <a:ea typeface="Arial"/>
                <a:cs typeface="Arial"/>
                <a:sym typeface="Arial"/>
              </a:rPr>
              <a:t>4. </a:t>
            </a:r>
            <a:r>
              <a:rPr b="0" i="0" lang="en-US" sz="1600" u="none">
                <a:solidFill>
                  <a:schemeClr val="dk2"/>
                </a:solidFill>
                <a:latin typeface="Arial"/>
                <a:ea typeface="Arial"/>
                <a:cs typeface="Arial"/>
                <a:sym typeface="Arial"/>
              </a:rPr>
              <a:t>Repeat the following loop until a complete loop execution results in no changes to S </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{for each functional dependency X →Y in F </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{for all rows in S </a:t>
            </a:r>
            <a:r>
              <a:rPr b="0" i="1" lang="en-US" sz="1600" u="none">
                <a:solidFill>
                  <a:schemeClr val="dk2"/>
                </a:solidFill>
                <a:latin typeface="Arial"/>
                <a:ea typeface="Arial"/>
                <a:cs typeface="Arial"/>
                <a:sym typeface="Arial"/>
              </a:rPr>
              <a:t>which have the same symbols</a:t>
            </a:r>
            <a:r>
              <a:rPr b="0" i="0" lang="en-US" sz="1600" u="none">
                <a:solidFill>
                  <a:schemeClr val="dk2"/>
                </a:solidFill>
                <a:latin typeface="Arial"/>
                <a:ea typeface="Arial"/>
                <a:cs typeface="Arial"/>
                <a:sym typeface="Arial"/>
              </a:rPr>
              <a:t> in the columns corresponding to attributes in X</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{make the symbols in each column that correspond to an attribute in Y be the same in all these rows as follows:</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If any of the rows has an “a” symbol for the column, set the other rows to that </a:t>
            </a:r>
            <a:r>
              <a:rPr b="0" i="1" lang="en-US" sz="1600" u="none">
                <a:solidFill>
                  <a:schemeClr val="dk2"/>
                </a:solidFill>
                <a:latin typeface="Arial"/>
                <a:ea typeface="Arial"/>
                <a:cs typeface="Arial"/>
                <a:sym typeface="Arial"/>
              </a:rPr>
              <a:t>same</a:t>
            </a:r>
            <a:r>
              <a:rPr b="0" i="0" lang="en-US" sz="1600" u="none">
                <a:solidFill>
                  <a:schemeClr val="dk2"/>
                </a:solidFill>
                <a:latin typeface="Arial"/>
                <a:ea typeface="Arial"/>
                <a:cs typeface="Arial"/>
                <a:sym typeface="Arial"/>
              </a:rPr>
              <a:t> “a” symbol in the column.</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If no “a” symbol exists for the attribute in any of the rows, choose one of the “b” symbols that appear in one of the rows for the attribute and set the other rows to that same “b” symbol in the column ;};</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a:t>
            </a:r>
            <a:endParaRPr/>
          </a:p>
          <a:p>
            <a:pPr indent="-342900" lvl="0" marL="342900" rtl="0" algn="l">
              <a:lnSpc>
                <a:spcPct val="80000"/>
              </a:lnSpc>
              <a:spcBef>
                <a:spcPts val="320"/>
              </a:spcBef>
              <a:spcAft>
                <a:spcPts val="0"/>
              </a:spcAft>
              <a:buSzPts val="960"/>
              <a:buNone/>
            </a:pPr>
            <a:r>
              <a:rPr b="0" i="0" lang="en-US" sz="1600" u="none">
                <a:solidFill>
                  <a:schemeClr val="dk2"/>
                </a:solidFill>
                <a:latin typeface="Arial"/>
                <a:ea typeface="Arial"/>
                <a:cs typeface="Arial"/>
                <a:sym typeface="Arial"/>
              </a:rPr>
              <a:t>	};</a:t>
            </a:r>
            <a:endParaRPr/>
          </a:p>
          <a:p>
            <a:pPr indent="-342900" lvl="0" marL="342900" rtl="0" algn="l">
              <a:lnSpc>
                <a:spcPct val="80000"/>
              </a:lnSpc>
              <a:spcBef>
                <a:spcPts val="320"/>
              </a:spcBef>
              <a:spcAft>
                <a:spcPts val="0"/>
              </a:spcAft>
              <a:buSzPts val="960"/>
              <a:buNone/>
            </a:pPr>
            <a:r>
              <a:rPr b="1" i="0" lang="en-US" sz="1600" u="none">
                <a:solidFill>
                  <a:srgbClr val="990033"/>
                </a:solidFill>
                <a:latin typeface="Arial"/>
                <a:ea typeface="Arial"/>
                <a:cs typeface="Arial"/>
                <a:sym typeface="Arial"/>
              </a:rPr>
              <a:t>5. </a:t>
            </a:r>
            <a:r>
              <a:rPr b="0" i="0" lang="en-US" sz="1600" u="none">
                <a:solidFill>
                  <a:schemeClr val="dk2"/>
                </a:solidFill>
                <a:latin typeface="Arial"/>
                <a:ea typeface="Arial"/>
                <a:cs typeface="Arial"/>
                <a:sym typeface="Arial"/>
              </a:rPr>
              <a:t>If a row is made up entirely of “a” symbols, then the decomposition has the lossless join property; otherwise it does not.</a:t>
            </a:r>
            <a:endParaRPr/>
          </a:p>
          <a:p>
            <a:pPr indent="-281940" lvl="0" marL="342900" rtl="0" algn="l">
              <a:spcBef>
                <a:spcPts val="320"/>
              </a:spcBef>
              <a:spcAft>
                <a:spcPts val="0"/>
              </a:spcAft>
              <a:buSzPts val="960"/>
              <a:buNone/>
            </a:pPr>
            <a:r>
              <a:t/>
            </a:r>
            <a:endParaRPr b="0" i="0" sz="1600" u="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86" name="Google Shape;186;p2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Properties of Relational Decompositions (8)</a:t>
            </a:r>
            <a:endParaRPr/>
          </a:p>
        </p:txBody>
      </p:sp>
      <p:pic>
        <p:nvPicPr>
          <p:cNvPr id="187" name="Google Shape;187;p27"/>
          <p:cNvPicPr preferRelativeResize="0"/>
          <p:nvPr/>
        </p:nvPicPr>
        <p:blipFill rotWithShape="1">
          <a:blip r:embed="rId3">
            <a:alphaModFix/>
          </a:blip>
          <a:srcRect b="0" l="0" r="0" t="0"/>
          <a:stretch/>
        </p:blipFill>
        <p:spPr>
          <a:xfrm>
            <a:off x="1127125" y="2884487"/>
            <a:ext cx="7102475" cy="3744912"/>
          </a:xfrm>
          <a:prstGeom prst="rect">
            <a:avLst/>
          </a:prstGeom>
          <a:noFill/>
          <a:ln>
            <a:noFill/>
          </a:ln>
        </p:spPr>
      </p:pic>
      <p:sp>
        <p:nvSpPr>
          <p:cNvPr id="188" name="Google Shape;188;p27"/>
          <p:cNvSpPr txBox="1"/>
          <p:nvPr/>
        </p:nvSpPr>
        <p:spPr>
          <a:xfrm flipH="1">
            <a:off x="762000" y="1524000"/>
            <a:ext cx="7467600" cy="1200150"/>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Lossless (nonadditive) join test for </a:t>
            </a:r>
            <a:r>
              <a:rPr b="0" i="1" lang="en-US" sz="1800" u="none">
                <a:solidFill>
                  <a:schemeClr val="dk2"/>
                </a:solidFill>
                <a:latin typeface="Arial"/>
                <a:ea typeface="Arial"/>
                <a:cs typeface="Arial"/>
                <a:sym typeface="Arial"/>
              </a:rPr>
              <a:t>n</a:t>
            </a:r>
            <a:r>
              <a:rPr b="0" i="0" lang="en-US" sz="1800" u="none">
                <a:solidFill>
                  <a:schemeClr val="dk2"/>
                </a:solidFill>
                <a:latin typeface="Arial"/>
                <a:ea typeface="Arial"/>
                <a:cs typeface="Arial"/>
                <a:sym typeface="Arial"/>
              </a:rPr>
              <a:t>-ary decompositions. </a:t>
            </a:r>
            <a:br>
              <a:rPr b="0" i="0" lang="en-US" sz="1800" u="none">
                <a:solidFill>
                  <a:schemeClr val="dk2"/>
                </a:solidFill>
                <a:latin typeface="Arial"/>
                <a:ea typeface="Arial"/>
                <a:cs typeface="Arial"/>
                <a:sym typeface="Arial"/>
              </a:rPr>
            </a:br>
            <a:r>
              <a:rPr b="0" i="0" lang="en-US" sz="1800" u="none">
                <a:solidFill>
                  <a:schemeClr val="dk2"/>
                </a:solidFill>
                <a:latin typeface="Arial"/>
                <a:ea typeface="Arial"/>
                <a:cs typeface="Arial"/>
                <a:sym typeface="Arial"/>
              </a:rPr>
              <a:t>(a) Case 1: Decomposition of EMP_PROJ into EMP_PROJ1 and EMP_LOCS fails test.</a:t>
            </a:r>
            <a:endParaRPr/>
          </a:p>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(b) A decomposition of EMP_PROJ that has the lossless join property.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95" name="Google Shape;195;p28"/>
          <p:cNvSpPr txBox="1"/>
          <p:nvPr>
            <p:ph type="title"/>
          </p:nvPr>
        </p:nvSpPr>
        <p:spPr>
          <a:xfrm>
            <a:off x="254000" y="346075"/>
            <a:ext cx="8712200" cy="9223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400"/>
              <a:buFont typeface="Arial"/>
              <a:buNone/>
            </a:pPr>
            <a:r>
              <a:rPr b="0" i="0" lang="en-US" sz="2400" u="none">
                <a:solidFill>
                  <a:srgbClr val="800000"/>
                </a:solidFill>
                <a:latin typeface="Arial"/>
                <a:ea typeface="Arial"/>
                <a:cs typeface="Arial"/>
                <a:sym typeface="Arial"/>
              </a:rPr>
              <a:t>Properties of Relational Decompositions (8)</a:t>
            </a:r>
            <a:br>
              <a:rPr b="0" i="0" lang="en-US" sz="2400" u="none">
                <a:solidFill>
                  <a:srgbClr val="800000"/>
                </a:solidFill>
                <a:latin typeface="Arial"/>
                <a:ea typeface="Arial"/>
                <a:cs typeface="Arial"/>
                <a:sym typeface="Arial"/>
              </a:rPr>
            </a:br>
            <a:endParaRPr/>
          </a:p>
        </p:txBody>
      </p:sp>
      <p:pic>
        <p:nvPicPr>
          <p:cNvPr id="196" name="Google Shape;196;p28"/>
          <p:cNvPicPr preferRelativeResize="0"/>
          <p:nvPr/>
        </p:nvPicPr>
        <p:blipFill rotWithShape="1">
          <a:blip r:embed="rId3">
            <a:alphaModFix/>
          </a:blip>
          <a:srcRect b="0" l="0" r="0" t="0"/>
          <a:stretch/>
        </p:blipFill>
        <p:spPr>
          <a:xfrm>
            <a:off x="3238500" y="1676400"/>
            <a:ext cx="5562600" cy="4800600"/>
          </a:xfrm>
          <a:prstGeom prst="rect">
            <a:avLst/>
          </a:prstGeom>
          <a:noFill/>
          <a:ln>
            <a:noFill/>
          </a:ln>
        </p:spPr>
      </p:pic>
      <p:sp>
        <p:nvSpPr>
          <p:cNvPr id="197" name="Google Shape;197;p28"/>
          <p:cNvSpPr txBox="1"/>
          <p:nvPr/>
        </p:nvSpPr>
        <p:spPr>
          <a:xfrm>
            <a:off x="152400" y="1709737"/>
            <a:ext cx="2984500" cy="2024062"/>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Lossless (nonadditive) join test for n-ary decompositions. </a:t>
            </a:r>
            <a:br>
              <a:rPr b="0" i="0" lang="en-US" sz="1800" u="none">
                <a:solidFill>
                  <a:schemeClr val="dk2"/>
                </a:solidFill>
                <a:latin typeface="Arial"/>
                <a:ea typeface="Arial"/>
                <a:cs typeface="Arial"/>
                <a:sym typeface="Arial"/>
              </a:rPr>
            </a:br>
            <a:r>
              <a:rPr b="0" i="0" lang="en-US" sz="1800" u="none">
                <a:solidFill>
                  <a:schemeClr val="dk2"/>
                </a:solidFill>
                <a:latin typeface="Arial"/>
                <a:ea typeface="Arial"/>
                <a:cs typeface="Arial"/>
                <a:sym typeface="Arial"/>
              </a:rPr>
              <a:t>(c) Case 2: Decomposition of EMP_PROJ into EMP, PROJECT, and WORKS_ON satisfies test.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04" name="Google Shape;204;p2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(9)</a:t>
            </a:r>
            <a:endParaRPr/>
          </a:p>
        </p:txBody>
      </p:sp>
      <p:sp>
        <p:nvSpPr>
          <p:cNvPr id="205" name="Google Shape;205;p2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Testing Binary Decompositions for Lossless Join Property</a:t>
            </a:r>
            <a:endParaRPr/>
          </a:p>
          <a:p>
            <a:pPr indent="-285750" lvl="1" marL="742950" rtl="0" algn="l">
              <a:lnSpc>
                <a:spcPct val="90000"/>
              </a:lnSpc>
              <a:spcBef>
                <a:spcPts val="520"/>
              </a:spcBef>
              <a:spcAft>
                <a:spcPts val="0"/>
              </a:spcAft>
              <a:buClr>
                <a:schemeClr val="dk2"/>
              </a:buClr>
              <a:buSzPts val="1430"/>
              <a:buFont typeface="Noto Sans Symbols"/>
              <a:buChar char="■"/>
            </a:pPr>
            <a:r>
              <a:rPr b="1" i="0" lang="en-US" sz="2600" u="none">
                <a:solidFill>
                  <a:srgbClr val="800000"/>
                </a:solidFill>
                <a:latin typeface="Arial"/>
                <a:ea typeface="Arial"/>
                <a:cs typeface="Arial"/>
                <a:sym typeface="Arial"/>
              </a:rPr>
              <a:t>Binary Decomposition:</a:t>
            </a:r>
            <a:r>
              <a:rPr b="0" i="0" lang="en-US" sz="2600" u="none">
                <a:solidFill>
                  <a:srgbClr val="800000"/>
                </a:solidFill>
                <a:latin typeface="Arial"/>
                <a:ea typeface="Arial"/>
                <a:cs typeface="Arial"/>
                <a:sym typeface="Arial"/>
              </a:rPr>
              <a:t> Decomposition of a relation R into two relations. </a:t>
            </a:r>
            <a:endParaRPr/>
          </a:p>
          <a:p>
            <a:pPr indent="-285750" lvl="1" marL="742950" rtl="0" algn="l">
              <a:lnSpc>
                <a:spcPct val="90000"/>
              </a:lnSpc>
              <a:spcBef>
                <a:spcPts val="520"/>
              </a:spcBef>
              <a:spcAft>
                <a:spcPts val="0"/>
              </a:spcAft>
              <a:buClr>
                <a:schemeClr val="dk2"/>
              </a:buClr>
              <a:buSzPts val="1430"/>
              <a:buFont typeface="Noto Sans Symbols"/>
              <a:buChar char="■"/>
            </a:pPr>
            <a:r>
              <a:rPr b="1" i="0" lang="en-US" sz="2600" u="none">
                <a:solidFill>
                  <a:srgbClr val="800000"/>
                </a:solidFill>
                <a:latin typeface="Arial"/>
                <a:ea typeface="Arial"/>
                <a:cs typeface="Arial"/>
                <a:sym typeface="Arial"/>
              </a:rPr>
              <a:t>PROPERTY LJ1 (lossless join test for binary decompositions):</a:t>
            </a:r>
            <a:r>
              <a:rPr b="0" i="0" lang="en-US" sz="2600" u="none">
                <a:solidFill>
                  <a:srgbClr val="800000"/>
                </a:solidFill>
                <a:latin typeface="Arial"/>
                <a:ea typeface="Arial"/>
                <a:cs typeface="Arial"/>
                <a:sym typeface="Arial"/>
              </a:rPr>
              <a:t> A decomposition D = {R1, R2} of R has the lossless join property with respect to a set of functional dependencies F on R </a:t>
            </a:r>
            <a:r>
              <a:rPr b="0" i="1" lang="en-US" sz="2600" u="none">
                <a:solidFill>
                  <a:srgbClr val="800000"/>
                </a:solidFill>
                <a:latin typeface="Arial"/>
                <a:ea typeface="Arial"/>
                <a:cs typeface="Arial"/>
                <a:sym typeface="Arial"/>
              </a:rPr>
              <a:t>if and only if</a:t>
            </a:r>
            <a:r>
              <a:rPr b="0" i="0" lang="en-US" sz="2600" u="none">
                <a:solidFill>
                  <a:srgbClr val="800000"/>
                </a:solidFill>
                <a:latin typeface="Arial"/>
                <a:ea typeface="Arial"/>
                <a:cs typeface="Arial"/>
                <a:sym typeface="Arial"/>
              </a:rPr>
              <a:t> either</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f.d. ((R1 ∩ R2) → (R1- R2)) is in F</a:t>
            </a:r>
            <a:r>
              <a:rPr b="0" baseline="30000" i="0" lang="en-US" sz="24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or</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f.d. ((R1 ∩ R2) → (R2 - R1)) is in F</a:t>
            </a:r>
            <a:r>
              <a:rPr b="0" baseline="30000" i="0" lang="en-US" sz="24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12" name="Google Shape;212;p3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(10)</a:t>
            </a:r>
            <a:endParaRPr/>
          </a:p>
        </p:txBody>
      </p:sp>
      <p:sp>
        <p:nvSpPr>
          <p:cNvPr id="213" name="Google Shape;213;p3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Successive Lossless Join Decomposition: </a:t>
            </a:r>
            <a:endParaRPr/>
          </a:p>
          <a:p>
            <a:pPr indent="-285750" lvl="1" marL="742950" rtl="0" algn="l">
              <a:lnSpc>
                <a:spcPct val="100000"/>
              </a:lnSpc>
              <a:spcBef>
                <a:spcPts val="520"/>
              </a:spcBef>
              <a:spcAft>
                <a:spcPts val="0"/>
              </a:spcAft>
              <a:buClr>
                <a:schemeClr val="dk2"/>
              </a:buClr>
              <a:buSzPts val="1430"/>
              <a:buFont typeface="Noto Sans Symbols"/>
              <a:buChar char="■"/>
            </a:pPr>
            <a:r>
              <a:rPr b="1" i="0" lang="en-US" sz="2600" u="none">
                <a:solidFill>
                  <a:srgbClr val="800000"/>
                </a:solidFill>
                <a:latin typeface="Arial"/>
                <a:ea typeface="Arial"/>
                <a:cs typeface="Arial"/>
                <a:sym typeface="Arial"/>
              </a:rPr>
              <a:t>Claim 2 (Preservation of non-additivity in successive decompositions):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a decomposition D = {R1, R2, ..., Rm} of R has the lossless (non-additive) join property with respect to a set of functional dependencies F on R,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and if a decomposition Di = {Q1, Q2, ..., Qk} of Ri has the lossless (non-additive) join property with respect to the projection of F on Ri,</a:t>
            </a:r>
            <a:endParaRPr/>
          </a:p>
          <a:p>
            <a:pPr indent="-228600" lvl="3" marL="1600200" rtl="0" algn="l">
              <a:lnSpc>
                <a:spcPct val="10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then the decomposition D2 = {R1, R2, ..., Ri-1, Q1, Q2, ..., Qk, Ri+1, ..., Rm} of R has the non-additive join property with respect to 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20" name="Google Shape;220;p3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2. Algorithms for Relational Database Schema Design (1)</a:t>
            </a:r>
            <a:endParaRPr/>
          </a:p>
        </p:txBody>
      </p:sp>
      <p:sp>
        <p:nvSpPr>
          <p:cNvPr id="221" name="Google Shape;221;p3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Algorithm 11.2: Relational Synthesis into 3NF with Dependency Preservation (Relational Synthesis Algorithm) </a:t>
            </a:r>
            <a:endParaRPr/>
          </a:p>
          <a:p>
            <a:pPr indent="-285750" lvl="1" marL="742950" rtl="0" algn="l">
              <a:lnSpc>
                <a:spcPct val="8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Input: A universal relation R and a set of functional dependencies F on the attributes of R.</a:t>
            </a:r>
            <a:endParaRPr/>
          </a:p>
          <a:p>
            <a:pPr indent="-342900" lvl="0" marL="342900" rtl="0" algn="l">
              <a:lnSpc>
                <a:spcPct val="80000"/>
              </a:lnSpc>
              <a:spcBef>
                <a:spcPts val="400"/>
              </a:spcBef>
              <a:spcAft>
                <a:spcPts val="0"/>
              </a:spcAft>
              <a:buSzPts val="1200"/>
              <a:buNone/>
            </a:pPr>
            <a:r>
              <a:rPr b="1" i="0" lang="en-US" sz="2000" u="none">
                <a:solidFill>
                  <a:srgbClr val="800000"/>
                </a:solidFill>
                <a:latin typeface="Arial"/>
                <a:ea typeface="Arial"/>
                <a:cs typeface="Arial"/>
                <a:sym typeface="Arial"/>
              </a:rPr>
              <a:t>1.</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Find a minimal cover G for F (use Algorithm 10.2);</a:t>
            </a:r>
            <a:endParaRPr/>
          </a:p>
          <a:p>
            <a:pPr indent="-342900" lvl="0" marL="342900" rtl="0" algn="l">
              <a:lnSpc>
                <a:spcPct val="80000"/>
              </a:lnSpc>
              <a:spcBef>
                <a:spcPts val="400"/>
              </a:spcBef>
              <a:spcAft>
                <a:spcPts val="0"/>
              </a:spcAft>
              <a:buSzPts val="1200"/>
              <a:buNone/>
            </a:pPr>
            <a:r>
              <a:rPr b="1" i="0" lang="en-US" sz="2000" u="none">
                <a:solidFill>
                  <a:srgbClr val="800000"/>
                </a:solidFill>
                <a:latin typeface="Arial"/>
                <a:ea typeface="Arial"/>
                <a:cs typeface="Arial"/>
                <a:sym typeface="Arial"/>
              </a:rPr>
              <a:t>2.</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For each left-hand-side X of a functional dependency that appears in G, </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create a relation schema in D with attributes {X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{A1}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{A2} ...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{Ak}}, </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where X → A1, X → A2, ..., X → Ak are the only dependencies in G with X as left-hand-side (X is the key of this relation) ;</a:t>
            </a:r>
            <a:endParaRPr/>
          </a:p>
          <a:p>
            <a:pPr indent="-342900" lvl="0" marL="342900" rtl="0" algn="l">
              <a:lnSpc>
                <a:spcPct val="80000"/>
              </a:lnSpc>
              <a:spcBef>
                <a:spcPts val="400"/>
              </a:spcBef>
              <a:spcAft>
                <a:spcPts val="0"/>
              </a:spcAft>
              <a:buSzPts val="1200"/>
              <a:buNone/>
            </a:pPr>
            <a:r>
              <a:rPr b="1" i="0" lang="en-US" sz="2000" u="none">
                <a:solidFill>
                  <a:srgbClr val="800000"/>
                </a:solidFill>
                <a:latin typeface="Arial"/>
                <a:ea typeface="Arial"/>
                <a:cs typeface="Arial"/>
                <a:sym typeface="Arial"/>
              </a:rPr>
              <a:t>3.</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Place any remaining attributes (that have not been placed in any relation) in a single relation schema to ensure the attribute preservation property. </a:t>
            </a:r>
            <a:endParaRPr/>
          </a:p>
          <a:p>
            <a:pPr indent="-285750" lvl="1" marL="742950" rtl="0" algn="l">
              <a:lnSpc>
                <a:spcPct val="8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Claim 3: Every relation schema created by Algorithm 11.2 is in 3NF.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28" name="Google Shape;228;p3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Relational Database Schema Design (2)</a:t>
            </a:r>
            <a:endParaRPr/>
          </a:p>
        </p:txBody>
      </p:sp>
      <p:sp>
        <p:nvSpPr>
          <p:cNvPr id="229" name="Google Shape;229;p3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Algorithm 11.3: Relational Decomposition into BCNF with Lossless (non-additive) join property</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Input: A universal relation R and a set of functional dependencies F on the attributes of R.</a:t>
            </a:r>
            <a:endParaRPr/>
          </a:p>
          <a:p>
            <a:pPr indent="-342900" lvl="0" marL="342900" rtl="0" algn="l">
              <a:lnSpc>
                <a:spcPct val="90000"/>
              </a:lnSpc>
              <a:spcBef>
                <a:spcPts val="400"/>
              </a:spcBef>
              <a:spcAft>
                <a:spcPts val="0"/>
              </a:spcAft>
              <a:buSzPts val="1200"/>
              <a:buNone/>
            </a:pPr>
            <a:r>
              <a:rPr b="1" i="0" lang="en-US" sz="2000" u="none">
                <a:solidFill>
                  <a:srgbClr val="800000"/>
                </a:solidFill>
                <a:latin typeface="Arial"/>
                <a:ea typeface="Arial"/>
                <a:cs typeface="Arial"/>
                <a:sym typeface="Arial"/>
              </a:rPr>
              <a:t>1.</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Set D := {R};</a:t>
            </a:r>
            <a:endParaRPr/>
          </a:p>
          <a:p>
            <a:pPr indent="-342900" lvl="0" marL="342900" rtl="0" algn="l">
              <a:lnSpc>
                <a:spcPct val="90000"/>
              </a:lnSpc>
              <a:spcBef>
                <a:spcPts val="400"/>
              </a:spcBef>
              <a:spcAft>
                <a:spcPts val="0"/>
              </a:spcAft>
              <a:buSzPts val="1200"/>
              <a:buNone/>
            </a:pPr>
            <a:r>
              <a:rPr b="1" i="0" lang="en-US" sz="2000" u="none">
                <a:solidFill>
                  <a:srgbClr val="800000"/>
                </a:solidFill>
                <a:latin typeface="Arial"/>
                <a:ea typeface="Arial"/>
                <a:cs typeface="Arial"/>
                <a:sym typeface="Arial"/>
              </a:rPr>
              <a:t>2.</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While there is a relation schema Q in D that is not in BCNF </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do {</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choose a relation schema Q in D that is not in BCNF;</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find a functional dependency X → Y in Q that violates BCNF;</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replace Q in D by two relation schemas (Q - Y) and (X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Y);</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 </a:t>
            </a:r>
            <a:endParaRPr/>
          </a:p>
          <a:p>
            <a:pPr indent="-342900" lvl="0" marL="342900" rtl="0" algn="l">
              <a:lnSpc>
                <a:spcPct val="90000"/>
              </a:lnSpc>
              <a:spcBef>
                <a:spcPts val="400"/>
              </a:spcBef>
              <a:spcAft>
                <a:spcPts val="0"/>
              </a:spcAft>
              <a:buSzPts val="1200"/>
              <a:buNone/>
            </a:pPr>
            <a:r>
              <a:t/>
            </a:r>
            <a:endParaRPr b="0" i="0" sz="2000" u="none">
              <a:solidFill>
                <a:schemeClr val="dk2"/>
              </a:solidFill>
              <a:latin typeface="Arial"/>
              <a:ea typeface="Arial"/>
              <a:cs typeface="Arial"/>
              <a:sym typeface="Arial"/>
            </a:endParaRPr>
          </a:p>
          <a:p>
            <a:pPr indent="-342900" lvl="0" marL="342900" rtl="0" algn="l">
              <a:lnSpc>
                <a:spcPct val="90000"/>
              </a:lnSpc>
              <a:spcBef>
                <a:spcPts val="400"/>
              </a:spcBef>
              <a:spcAft>
                <a:spcPts val="0"/>
              </a:spcAft>
              <a:buSzPts val="1200"/>
              <a:buNone/>
            </a:pPr>
            <a:r>
              <a:rPr b="0" i="1" lang="en-US" sz="2000" u="none">
                <a:solidFill>
                  <a:schemeClr val="dk2"/>
                </a:solidFill>
                <a:latin typeface="Arial"/>
                <a:ea typeface="Arial"/>
                <a:cs typeface="Arial"/>
                <a:sym typeface="Arial"/>
              </a:rPr>
              <a:t>Assumption: No null values are allowed for the join attributes.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
        <p:nvSpPr>
          <p:cNvPr descr="Pink tissue paper" id="90" name="Google Shape;90;p15"/>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33"/>
              </a:buClr>
              <a:buSzPts val="6600"/>
              <a:buFont typeface="Arial"/>
              <a:buNone/>
            </a:pPr>
            <a:r>
              <a:rPr b="0" i="0" lang="en-US" sz="6600" u="none">
                <a:solidFill>
                  <a:srgbClr val="990033"/>
                </a:solidFill>
                <a:latin typeface="Arial"/>
                <a:ea typeface="Arial"/>
                <a:cs typeface="Arial"/>
                <a:sym typeface="Arial"/>
              </a:rPr>
              <a:t>Chapter 11</a:t>
            </a:r>
            <a:endParaRPr/>
          </a:p>
        </p:txBody>
      </p:sp>
      <p:sp>
        <p:nvSpPr>
          <p:cNvPr descr="Pink tissue paper" id="91" name="Google Shape;91;p15"/>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920"/>
              <a:buNone/>
            </a:pPr>
            <a:r>
              <a:rPr b="0" i="0" lang="en-US" sz="3200" u="none">
                <a:solidFill>
                  <a:schemeClr val="dk2"/>
                </a:solidFill>
                <a:latin typeface="Arial"/>
                <a:ea typeface="Arial"/>
                <a:cs typeface="Arial"/>
                <a:sym typeface="Arial"/>
              </a:rPr>
              <a:t>Relational Database Design Algorithms and Further Dependencies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36" name="Google Shape;236;p3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Relational Database Schema Design (3)</a:t>
            </a:r>
            <a:endParaRPr/>
          </a:p>
        </p:txBody>
      </p:sp>
      <p:sp>
        <p:nvSpPr>
          <p:cNvPr id="237" name="Google Shape;237;p3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Algorithm 11.4 Relational Synthesis into 3NF with Dependency Preservation and Lossless (Non-Additive) Join Property</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Input: A universal relation R and a set of functional dependencies F on the attributes of R.</a:t>
            </a:r>
            <a:endParaRPr/>
          </a:p>
          <a:p>
            <a:pPr indent="-342900" lvl="0" marL="342900" rtl="0" algn="l">
              <a:lnSpc>
                <a:spcPct val="90000"/>
              </a:lnSpc>
              <a:spcBef>
                <a:spcPts val="400"/>
              </a:spcBef>
              <a:spcAft>
                <a:spcPts val="0"/>
              </a:spcAft>
              <a:buSzPts val="1200"/>
              <a:buNone/>
            </a:pPr>
            <a:r>
              <a:rPr b="1" i="0" lang="en-US" sz="2000" u="none">
                <a:solidFill>
                  <a:srgbClr val="800000"/>
                </a:solidFill>
                <a:latin typeface="Arial"/>
                <a:ea typeface="Arial"/>
                <a:cs typeface="Arial"/>
                <a:sym typeface="Arial"/>
              </a:rPr>
              <a:t>1.</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Find a minimal cover G for F (Use Algorithm 10.2).</a:t>
            </a:r>
            <a:endParaRPr/>
          </a:p>
          <a:p>
            <a:pPr indent="-342900" lvl="0" marL="342900" rtl="0" algn="l">
              <a:lnSpc>
                <a:spcPct val="90000"/>
              </a:lnSpc>
              <a:spcBef>
                <a:spcPts val="400"/>
              </a:spcBef>
              <a:spcAft>
                <a:spcPts val="0"/>
              </a:spcAft>
              <a:buSzPts val="1200"/>
              <a:buNone/>
            </a:pPr>
            <a:r>
              <a:rPr b="1" i="0" lang="en-US" sz="2000" u="none">
                <a:solidFill>
                  <a:srgbClr val="800000"/>
                </a:solidFill>
                <a:latin typeface="Arial"/>
                <a:ea typeface="Arial"/>
                <a:cs typeface="Arial"/>
                <a:sym typeface="Arial"/>
              </a:rPr>
              <a:t>2.</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For each left-hand-side X of a functional dependency that appears in G,</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create a relation schema in D with attributes {X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{A1}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{A2} ...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{Ak}}, </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		where X → A1, X → A2, ..., X –&gt;Ak are the only dependencies in G with X as left-hand-side (X is the key of this relation).</a:t>
            </a:r>
            <a:endParaRPr/>
          </a:p>
          <a:p>
            <a:pPr indent="-342900" lvl="0" marL="342900" rtl="0" algn="l">
              <a:lnSpc>
                <a:spcPct val="90000"/>
              </a:lnSpc>
              <a:spcBef>
                <a:spcPts val="400"/>
              </a:spcBef>
              <a:spcAft>
                <a:spcPts val="0"/>
              </a:spcAft>
              <a:buSzPts val="1200"/>
              <a:buNone/>
            </a:pPr>
            <a:r>
              <a:rPr b="1" i="0" lang="en-US" sz="2000" u="none">
                <a:solidFill>
                  <a:srgbClr val="800000"/>
                </a:solidFill>
                <a:latin typeface="Arial"/>
                <a:ea typeface="Arial"/>
                <a:cs typeface="Arial"/>
                <a:sym typeface="Arial"/>
              </a:rPr>
              <a:t>3.</a:t>
            </a:r>
            <a:r>
              <a:rPr b="1" i="0" lang="en-US" sz="2000" u="none">
                <a:solidFill>
                  <a:schemeClr val="dk2"/>
                </a:solidFill>
                <a:latin typeface="Arial"/>
                <a:ea typeface="Arial"/>
                <a:cs typeface="Arial"/>
                <a:sym typeface="Arial"/>
              </a:rPr>
              <a:t> </a:t>
            </a:r>
            <a:r>
              <a:rPr b="0" i="0" lang="en-US" sz="2000" u="none">
                <a:solidFill>
                  <a:schemeClr val="dk2"/>
                </a:solidFill>
                <a:latin typeface="Arial"/>
                <a:ea typeface="Arial"/>
                <a:cs typeface="Arial"/>
                <a:sym typeface="Arial"/>
              </a:rPr>
              <a:t>If none of the relation schemas in D contains a key of R, then create one more relation schema in D that contains attributes that form a key of R. </a:t>
            </a:r>
            <a:r>
              <a:rPr b="0" i="1" lang="en-US" sz="2000" u="none">
                <a:solidFill>
                  <a:schemeClr val="dk2"/>
                </a:solidFill>
                <a:latin typeface="Arial"/>
                <a:ea typeface="Arial"/>
                <a:cs typeface="Arial"/>
                <a:sym typeface="Arial"/>
              </a:rPr>
              <a:t>(Use Algorithm 11.4a to find the key of R)</a:t>
            </a:r>
            <a:endParaRPr/>
          </a:p>
          <a:p>
            <a:pPr indent="-266700" lvl="0" marL="342900" rtl="0" algn="l">
              <a:spcBef>
                <a:spcPts val="400"/>
              </a:spcBef>
              <a:spcAft>
                <a:spcPts val="0"/>
              </a:spcAft>
              <a:buSzPts val="1200"/>
              <a:buNone/>
            </a:pPr>
            <a:r>
              <a:t/>
            </a:r>
            <a:endParaRPr b="0" i="1" sz="2000" u="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44" name="Google Shape;244;p3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Relational Database Schema Design (4)</a:t>
            </a:r>
            <a:endParaRPr/>
          </a:p>
        </p:txBody>
      </p:sp>
      <p:sp>
        <p:nvSpPr>
          <p:cNvPr id="245" name="Google Shape;245;p3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Algorithm 11.4a Finding a Key K for R Given a set F of Functional Dependencies</a:t>
            </a:r>
            <a:endParaRPr/>
          </a:p>
          <a:p>
            <a:pPr indent="-285750" lvl="1" marL="742950" rtl="0" algn="l">
              <a:lnSpc>
                <a:spcPct val="80000"/>
              </a:lnSpc>
              <a:spcBef>
                <a:spcPts val="560"/>
              </a:spcBef>
              <a:spcAft>
                <a:spcPts val="0"/>
              </a:spcAft>
              <a:buClr>
                <a:schemeClr val="dk2"/>
              </a:buClr>
              <a:buSzPts val="1540"/>
              <a:buFont typeface="Noto Sans Symbols"/>
              <a:buChar char="■"/>
            </a:pPr>
            <a:r>
              <a:rPr b="1" i="0" lang="en-US" sz="2800" u="none">
                <a:solidFill>
                  <a:srgbClr val="800000"/>
                </a:solidFill>
                <a:latin typeface="Arial"/>
                <a:ea typeface="Arial"/>
                <a:cs typeface="Arial"/>
                <a:sym typeface="Arial"/>
              </a:rPr>
              <a:t>Input: A universal relation R and a set of functional dependencies F on the attributes of R.</a:t>
            </a:r>
            <a:endParaRPr/>
          </a:p>
          <a:p>
            <a:pPr indent="-342900" lvl="0" marL="342900" rtl="0" algn="l">
              <a:lnSpc>
                <a:spcPct val="80000"/>
              </a:lnSpc>
              <a:spcBef>
                <a:spcPts val="560"/>
              </a:spcBef>
              <a:spcAft>
                <a:spcPts val="0"/>
              </a:spcAft>
              <a:buSzPts val="1440"/>
              <a:buNone/>
            </a:pPr>
            <a:r>
              <a:rPr b="1" i="0" lang="en-US" sz="2400" u="none">
                <a:solidFill>
                  <a:srgbClr val="800000"/>
                </a:solidFill>
                <a:latin typeface="Arial"/>
                <a:ea typeface="Arial"/>
                <a:cs typeface="Arial"/>
                <a:sym typeface="Arial"/>
              </a:rPr>
              <a:t>1.</a:t>
            </a:r>
            <a:r>
              <a:rPr b="1" i="0" lang="en-US" sz="2400" u="none">
                <a:solidFill>
                  <a:schemeClr val="dk2"/>
                </a:solidFill>
                <a:latin typeface="Arial"/>
                <a:ea typeface="Arial"/>
                <a:cs typeface="Arial"/>
                <a:sym typeface="Arial"/>
              </a:rPr>
              <a:t> </a:t>
            </a:r>
            <a:r>
              <a:rPr b="0" i="0" lang="en-US" sz="2800" u="none">
                <a:solidFill>
                  <a:schemeClr val="dk2"/>
                </a:solidFill>
                <a:latin typeface="Arial"/>
                <a:ea typeface="Arial"/>
                <a:cs typeface="Arial"/>
                <a:sym typeface="Arial"/>
              </a:rPr>
              <a:t>Set K := R;</a:t>
            </a:r>
            <a:endParaRPr/>
          </a:p>
          <a:p>
            <a:pPr indent="-342900" lvl="0" marL="342900" rtl="0" algn="l">
              <a:lnSpc>
                <a:spcPct val="80000"/>
              </a:lnSpc>
              <a:spcBef>
                <a:spcPts val="560"/>
              </a:spcBef>
              <a:spcAft>
                <a:spcPts val="0"/>
              </a:spcAft>
              <a:buSzPts val="1440"/>
              <a:buNone/>
            </a:pPr>
            <a:r>
              <a:rPr b="1" i="0" lang="en-US" sz="2400" u="none">
                <a:solidFill>
                  <a:srgbClr val="800000"/>
                </a:solidFill>
                <a:latin typeface="Arial"/>
                <a:ea typeface="Arial"/>
                <a:cs typeface="Arial"/>
                <a:sym typeface="Arial"/>
              </a:rPr>
              <a:t>2.</a:t>
            </a:r>
            <a:r>
              <a:rPr b="1" i="0" lang="en-US" sz="2400" u="none">
                <a:solidFill>
                  <a:schemeClr val="dk2"/>
                </a:solidFill>
                <a:latin typeface="Arial"/>
                <a:ea typeface="Arial"/>
                <a:cs typeface="Arial"/>
                <a:sym typeface="Arial"/>
              </a:rPr>
              <a:t> </a:t>
            </a:r>
            <a:r>
              <a:rPr b="0" i="0" lang="en-US" sz="2800" u="none">
                <a:solidFill>
                  <a:schemeClr val="dk2"/>
                </a:solidFill>
                <a:latin typeface="Arial"/>
                <a:ea typeface="Arial"/>
                <a:cs typeface="Arial"/>
                <a:sym typeface="Arial"/>
              </a:rPr>
              <a:t>For each attribute A in K {</a:t>
            </a:r>
            <a:endParaRPr/>
          </a:p>
          <a:p>
            <a:pPr indent="-342900" lvl="0" marL="342900" rtl="0" algn="l">
              <a:lnSpc>
                <a:spcPct val="80000"/>
              </a:lnSpc>
              <a:spcBef>
                <a:spcPts val="560"/>
              </a:spcBef>
              <a:spcAft>
                <a:spcPts val="0"/>
              </a:spcAft>
              <a:buSzPts val="1680"/>
              <a:buNone/>
            </a:pPr>
            <a:r>
              <a:rPr b="0" i="0" lang="en-US" sz="2800" u="none">
                <a:solidFill>
                  <a:schemeClr val="dk2"/>
                </a:solidFill>
                <a:latin typeface="Arial"/>
                <a:ea typeface="Arial"/>
                <a:cs typeface="Arial"/>
                <a:sym typeface="Arial"/>
              </a:rPr>
              <a:t>		Compute (K - A)+ with respect to F;</a:t>
            </a:r>
            <a:endParaRPr/>
          </a:p>
          <a:p>
            <a:pPr indent="-342900" lvl="0" marL="342900" rtl="0" algn="l">
              <a:lnSpc>
                <a:spcPct val="80000"/>
              </a:lnSpc>
              <a:spcBef>
                <a:spcPts val="560"/>
              </a:spcBef>
              <a:spcAft>
                <a:spcPts val="0"/>
              </a:spcAft>
              <a:buSzPts val="1680"/>
              <a:buNone/>
            </a:pPr>
            <a:r>
              <a:rPr b="0" i="0" lang="en-US" sz="2800" u="none">
                <a:solidFill>
                  <a:schemeClr val="dk2"/>
                </a:solidFill>
                <a:latin typeface="Arial"/>
                <a:ea typeface="Arial"/>
                <a:cs typeface="Arial"/>
                <a:sym typeface="Arial"/>
              </a:rPr>
              <a:t>		If (K - A)+ contains all the attributes in R, </a:t>
            </a:r>
            <a:endParaRPr/>
          </a:p>
          <a:p>
            <a:pPr indent="-342900" lvl="0" marL="342900" rtl="0" algn="l">
              <a:lnSpc>
                <a:spcPct val="80000"/>
              </a:lnSpc>
              <a:spcBef>
                <a:spcPts val="560"/>
              </a:spcBef>
              <a:spcAft>
                <a:spcPts val="0"/>
              </a:spcAft>
              <a:buSzPts val="1680"/>
              <a:buNone/>
            </a:pPr>
            <a:r>
              <a:rPr b="0" i="0" lang="en-US" sz="2800" u="none">
                <a:solidFill>
                  <a:schemeClr val="dk2"/>
                </a:solidFill>
                <a:latin typeface="Arial"/>
                <a:ea typeface="Arial"/>
                <a:cs typeface="Arial"/>
                <a:sym typeface="Arial"/>
              </a:rPr>
              <a:t>			then set K := K - {A}; </a:t>
            </a:r>
            <a:endParaRPr/>
          </a:p>
          <a:p>
            <a:pPr indent="-342900" lvl="0" marL="342900" rtl="0" algn="l">
              <a:lnSpc>
                <a:spcPct val="80000"/>
              </a:lnSpc>
              <a:spcBef>
                <a:spcPts val="560"/>
              </a:spcBef>
              <a:spcAft>
                <a:spcPts val="0"/>
              </a:spcAft>
              <a:buSzPts val="1680"/>
              <a:buNone/>
            </a:pPr>
            <a:r>
              <a:rPr b="0" i="0" lang="en-US" sz="2800" u="none">
                <a:solidFill>
                  <a:schemeClr val="dk2"/>
                </a:solidFill>
                <a:latin typeface="Arial"/>
                <a:ea typeface="Arial"/>
                <a:cs typeface="Arial"/>
                <a:sym typeface="Arial"/>
              </a:rPr>
              <a:t>	}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52" name="Google Shape;252;p3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Algorithms for Relational Database Schema Design (5)</a:t>
            </a:r>
            <a:endParaRPr/>
          </a:p>
        </p:txBody>
      </p:sp>
      <p:pic>
        <p:nvPicPr>
          <p:cNvPr descr="fig11_02a" id="253" name="Google Shape;253;p35"/>
          <p:cNvPicPr preferRelativeResize="0"/>
          <p:nvPr/>
        </p:nvPicPr>
        <p:blipFill rotWithShape="1">
          <a:blip r:embed="rId3">
            <a:alphaModFix/>
          </a:blip>
          <a:srcRect b="0" l="0" r="0" t="0"/>
          <a:stretch/>
        </p:blipFill>
        <p:spPr>
          <a:xfrm>
            <a:off x="457200" y="1752600"/>
            <a:ext cx="8153400" cy="4400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60" name="Google Shape;260;p3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Algorithms for Relational Database Schema Design (5)</a:t>
            </a:r>
            <a:endParaRPr/>
          </a:p>
        </p:txBody>
      </p:sp>
      <p:pic>
        <p:nvPicPr>
          <p:cNvPr descr="fig11_02b" id="261" name="Google Shape;261;p36"/>
          <p:cNvPicPr preferRelativeResize="0"/>
          <p:nvPr/>
        </p:nvPicPr>
        <p:blipFill rotWithShape="1">
          <a:blip r:embed="rId3">
            <a:alphaModFix/>
          </a:blip>
          <a:srcRect b="0" l="0" r="0" t="0"/>
          <a:stretch/>
        </p:blipFill>
        <p:spPr>
          <a:xfrm>
            <a:off x="228600" y="1633537"/>
            <a:ext cx="8534400" cy="44307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68" name="Google Shape;268;p3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Relational Database Schema Design (6)</a:t>
            </a:r>
            <a:endParaRPr/>
          </a:p>
        </p:txBody>
      </p:sp>
      <p:pic>
        <p:nvPicPr>
          <p:cNvPr descr="fig11_03a" id="269" name="Google Shape;269;p37"/>
          <p:cNvPicPr preferRelativeResize="0"/>
          <p:nvPr/>
        </p:nvPicPr>
        <p:blipFill rotWithShape="1">
          <a:blip r:embed="rId3">
            <a:alphaModFix/>
          </a:blip>
          <a:srcRect b="0" l="0" r="0" t="0"/>
          <a:stretch/>
        </p:blipFill>
        <p:spPr>
          <a:xfrm>
            <a:off x="228600" y="1638300"/>
            <a:ext cx="8382000" cy="453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76" name="Google Shape;276;p3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Algorithms for Relational Database Schema Design (6)</a:t>
            </a:r>
            <a:endParaRPr/>
          </a:p>
        </p:txBody>
      </p:sp>
      <p:pic>
        <p:nvPicPr>
          <p:cNvPr descr="fig11_03b" id="277" name="Google Shape;277;p38"/>
          <p:cNvPicPr preferRelativeResize="0"/>
          <p:nvPr/>
        </p:nvPicPr>
        <p:blipFill rotWithShape="1">
          <a:blip r:embed="rId3">
            <a:alphaModFix/>
          </a:blip>
          <a:srcRect b="0" l="0" r="0" t="0"/>
          <a:stretch/>
        </p:blipFill>
        <p:spPr>
          <a:xfrm>
            <a:off x="363537" y="1663700"/>
            <a:ext cx="8018462" cy="4737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84" name="Google Shape;284;p3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Relational Database Schema Design (7)</a:t>
            </a:r>
            <a:endParaRPr/>
          </a:p>
        </p:txBody>
      </p:sp>
      <p:sp>
        <p:nvSpPr>
          <p:cNvPr id="285" name="Google Shape;285;p3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Discussion of Normalization Algorithms:</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Problems: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database designer must first specify </a:t>
            </a:r>
            <a:r>
              <a:rPr b="0" i="1" lang="en-US" sz="2600" u="none">
                <a:solidFill>
                  <a:srgbClr val="800000"/>
                </a:solidFill>
                <a:latin typeface="Arial"/>
                <a:ea typeface="Arial"/>
                <a:cs typeface="Arial"/>
                <a:sym typeface="Arial"/>
              </a:rPr>
              <a:t>all</a:t>
            </a:r>
            <a:r>
              <a:rPr b="0" i="0" lang="en-US" sz="2600" u="none">
                <a:solidFill>
                  <a:srgbClr val="800000"/>
                </a:solidFill>
                <a:latin typeface="Arial"/>
                <a:ea typeface="Arial"/>
                <a:cs typeface="Arial"/>
                <a:sym typeface="Arial"/>
              </a:rPr>
              <a:t> the relevant functional dependencies among the database attributes.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These algorithms are </a:t>
            </a:r>
            <a:r>
              <a:rPr b="0" i="1" lang="en-US" sz="2600" u="none">
                <a:solidFill>
                  <a:srgbClr val="800000"/>
                </a:solidFill>
                <a:latin typeface="Arial"/>
                <a:ea typeface="Arial"/>
                <a:cs typeface="Arial"/>
                <a:sym typeface="Arial"/>
              </a:rPr>
              <a:t>not deterministic</a:t>
            </a:r>
            <a:r>
              <a:rPr b="0" i="0" lang="en-US" sz="2600" u="none">
                <a:solidFill>
                  <a:srgbClr val="800000"/>
                </a:solidFill>
                <a:latin typeface="Arial"/>
                <a:ea typeface="Arial"/>
                <a:cs typeface="Arial"/>
                <a:sym typeface="Arial"/>
              </a:rPr>
              <a:t> in general.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It is not always possible to find a decomposition into relation schemas that preserves dependencies and allows each relation schema in the decomposition to be in BCNF (instead of 3NF as in Algorithm 11.4).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292" name="Google Shape;292;p4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Relational Database Schema Design (8)</a:t>
            </a:r>
            <a:endParaRPr/>
          </a:p>
        </p:txBody>
      </p:sp>
      <p:pic>
        <p:nvPicPr>
          <p:cNvPr descr="tbl11_01" id="293" name="Google Shape;293;p40"/>
          <p:cNvPicPr preferRelativeResize="0"/>
          <p:nvPr/>
        </p:nvPicPr>
        <p:blipFill rotWithShape="1">
          <a:blip r:embed="rId3">
            <a:alphaModFix/>
          </a:blip>
          <a:srcRect b="0" l="0" r="0" t="0"/>
          <a:stretch/>
        </p:blipFill>
        <p:spPr>
          <a:xfrm>
            <a:off x="979487" y="1600200"/>
            <a:ext cx="7021512" cy="48434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00" name="Google Shape;300;p4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3. Multivalued Dependencies and Fourth Normal Form (1)</a:t>
            </a:r>
            <a:endParaRPr/>
          </a:p>
        </p:txBody>
      </p:sp>
      <p:pic>
        <p:nvPicPr>
          <p:cNvPr id="301" name="Google Shape;301;p41"/>
          <p:cNvPicPr preferRelativeResize="0"/>
          <p:nvPr/>
        </p:nvPicPr>
        <p:blipFill rotWithShape="1">
          <a:blip r:embed="rId3">
            <a:alphaModFix/>
          </a:blip>
          <a:srcRect b="0" l="0" r="0" t="0"/>
          <a:stretch/>
        </p:blipFill>
        <p:spPr>
          <a:xfrm>
            <a:off x="1828800" y="2947987"/>
            <a:ext cx="5822950" cy="3681412"/>
          </a:xfrm>
          <a:prstGeom prst="rect">
            <a:avLst/>
          </a:prstGeom>
          <a:noFill/>
          <a:ln>
            <a:noFill/>
          </a:ln>
        </p:spPr>
      </p:pic>
      <p:sp>
        <p:nvSpPr>
          <p:cNvPr id="302" name="Google Shape;302;p41"/>
          <p:cNvSpPr txBox="1"/>
          <p:nvPr/>
        </p:nvSpPr>
        <p:spPr>
          <a:xfrm>
            <a:off x="762000" y="1600200"/>
            <a:ext cx="7467600" cy="1200150"/>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2"/>
              </a:buClr>
              <a:buSzPts val="1800"/>
              <a:buFont typeface="Arial"/>
              <a:buAutoNum type="alphaLcParenBoth"/>
            </a:pPr>
            <a:r>
              <a:rPr b="0" i="0" lang="en-US" sz="1800" u="none">
                <a:solidFill>
                  <a:schemeClr val="dk2"/>
                </a:solidFill>
                <a:latin typeface="Arial"/>
                <a:ea typeface="Arial"/>
                <a:cs typeface="Arial"/>
                <a:sym typeface="Arial"/>
              </a:rPr>
              <a:t>The EMP relation with two MVDs: ENAME —&gt;&gt; PNAME and ENAME —&gt;&gt; DNAME.</a:t>
            </a:r>
            <a:endParaRPr/>
          </a:p>
          <a:p>
            <a:pPr indent="-457200" lvl="0" marL="457200" marR="0" rtl="0" algn="l">
              <a:lnSpc>
                <a:spcPct val="100000"/>
              </a:lnSpc>
              <a:spcBef>
                <a:spcPts val="0"/>
              </a:spcBef>
              <a:spcAft>
                <a:spcPts val="0"/>
              </a:spcAft>
              <a:buClr>
                <a:schemeClr val="dk2"/>
              </a:buClr>
              <a:buSzPts val="1800"/>
              <a:buFont typeface="Arial"/>
              <a:buAutoNum type="alphaLcParenBoth"/>
            </a:pPr>
            <a:r>
              <a:rPr b="0" i="0" lang="en-US" sz="1800" u="none">
                <a:solidFill>
                  <a:schemeClr val="dk2"/>
                </a:solidFill>
                <a:latin typeface="Arial"/>
                <a:ea typeface="Arial"/>
                <a:cs typeface="Arial"/>
                <a:sym typeface="Arial"/>
              </a:rPr>
              <a:t>Decomposing the EMP relation into two 4NF relations EMP_PROJECTS and EMP_DEPENDENTS.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09" name="Google Shape;309;p4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3. Multivalued Dependencies and Fourth Normal Form (1)</a:t>
            </a:r>
            <a:endParaRPr/>
          </a:p>
        </p:txBody>
      </p:sp>
      <p:pic>
        <p:nvPicPr>
          <p:cNvPr id="310" name="Google Shape;310;p42"/>
          <p:cNvPicPr preferRelativeResize="0"/>
          <p:nvPr/>
        </p:nvPicPr>
        <p:blipFill rotWithShape="1">
          <a:blip r:embed="rId3">
            <a:alphaModFix/>
          </a:blip>
          <a:srcRect b="0" l="0" r="0" t="0"/>
          <a:stretch/>
        </p:blipFill>
        <p:spPr>
          <a:xfrm>
            <a:off x="1447800" y="2647950"/>
            <a:ext cx="6751637" cy="3829050"/>
          </a:xfrm>
          <a:prstGeom prst="rect">
            <a:avLst/>
          </a:prstGeom>
          <a:noFill/>
          <a:ln>
            <a:noFill/>
          </a:ln>
        </p:spPr>
      </p:pic>
      <p:sp>
        <p:nvSpPr>
          <p:cNvPr id="311" name="Google Shape;311;p42"/>
          <p:cNvSpPr txBox="1"/>
          <p:nvPr/>
        </p:nvSpPr>
        <p:spPr>
          <a:xfrm>
            <a:off x="838200" y="1589087"/>
            <a:ext cx="7467600" cy="925512"/>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800000"/>
              </a:buClr>
              <a:buSzPts val="1800"/>
              <a:buFont typeface="Arial"/>
              <a:buNone/>
            </a:pPr>
            <a:r>
              <a:rPr b="0" i="0" lang="en-US" sz="1800" u="none">
                <a:solidFill>
                  <a:srgbClr val="800000"/>
                </a:solidFill>
                <a:latin typeface="Arial"/>
                <a:ea typeface="Arial"/>
                <a:cs typeface="Arial"/>
                <a:sym typeface="Arial"/>
              </a:rPr>
              <a:t>(c) The relation SUPPLY with no MVDs is in 4NF but not in 5NF if it has the JD(R1, R2, R3). (d) Decomposing the relation SUPPLY into the 5NF relations R1, R2, and R3.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98" name="Google Shape;98;p1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Chapter Outline</a:t>
            </a:r>
            <a:endParaRPr/>
          </a:p>
        </p:txBody>
      </p:sp>
      <p:sp>
        <p:nvSpPr>
          <p:cNvPr id="99" name="Google Shape;99;p1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0. Designing a Set of Relations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1. Properties of Relational Decompositions</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2. Algorithms for Relational Database Schema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3. Multivalued Dependencies and Fourth Normal Form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4. Join Dependencies and Fifth Normal Form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5. Inclusion Dependencies</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6. Other Dependencies and Normal Forms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18" name="Google Shape;318;p43"/>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Multivalued Dependencies and Fourth Normal Form (2)</a:t>
            </a:r>
            <a:endParaRPr/>
          </a:p>
        </p:txBody>
      </p:sp>
      <p:sp>
        <p:nvSpPr>
          <p:cNvPr id="319" name="Google Shape;319;p43"/>
          <p:cNvSpPr txBox="1"/>
          <p:nvPr>
            <p:ph idx="1" type="body"/>
          </p:nvPr>
        </p:nvSpPr>
        <p:spPr>
          <a:xfrm>
            <a:off x="254000" y="1574800"/>
            <a:ext cx="8356600" cy="4749800"/>
          </a:xfrm>
          <a:prstGeom prst="rect">
            <a:avLst/>
          </a:prstGeom>
          <a:noFill/>
          <a:ln>
            <a:noFill/>
          </a:ln>
        </p:spPr>
        <p:txBody>
          <a:bodyPr anchorCtr="0" anchor="t" bIns="45700" lIns="91425" spcFirstLastPara="1" rIns="0" wrap="square" tIns="45700">
            <a:noAutofit/>
          </a:bodyPr>
          <a:lstStyle/>
          <a:p>
            <a:pPr indent="-609600" lvl="0" marL="609600" rtl="0" algn="just">
              <a:lnSpc>
                <a:spcPct val="90000"/>
              </a:lnSpc>
              <a:spcBef>
                <a:spcPts val="0"/>
              </a:spcBef>
              <a:spcAft>
                <a:spcPts val="0"/>
              </a:spcAft>
              <a:buSzPts val="1200"/>
              <a:buNone/>
            </a:pPr>
            <a:r>
              <a:rPr b="1" i="0" lang="en-US" sz="2000" u="sng">
                <a:solidFill>
                  <a:schemeClr val="dk2"/>
                </a:solidFill>
                <a:latin typeface="Arial"/>
                <a:ea typeface="Arial"/>
                <a:cs typeface="Arial"/>
                <a:sym typeface="Arial"/>
              </a:rPr>
              <a:t>Definition:</a:t>
            </a:r>
            <a:r>
              <a:rPr b="1" i="0" lang="en-US" sz="2000" u="none">
                <a:solidFill>
                  <a:schemeClr val="dk2"/>
                </a:solidFill>
                <a:latin typeface="Arial"/>
                <a:ea typeface="Arial"/>
                <a:cs typeface="Arial"/>
                <a:sym typeface="Arial"/>
              </a:rPr>
              <a:t> </a:t>
            </a:r>
            <a:endParaRPr/>
          </a:p>
          <a:p>
            <a:pPr indent="-609600" lvl="0" marL="609600" rtl="0" algn="just">
              <a:lnSpc>
                <a:spcPct val="12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 </a:t>
            </a:r>
            <a:r>
              <a:rPr b="1" i="0" lang="en-US" sz="2000" u="none">
                <a:solidFill>
                  <a:schemeClr val="dk2"/>
                </a:solidFill>
                <a:latin typeface="Arial"/>
                <a:ea typeface="Arial"/>
                <a:cs typeface="Arial"/>
                <a:sym typeface="Arial"/>
              </a:rPr>
              <a:t>multivalued dependency </a:t>
            </a:r>
            <a:r>
              <a:rPr b="0" i="0" lang="en-US" sz="2000" u="none">
                <a:solidFill>
                  <a:schemeClr val="dk2"/>
                </a:solidFill>
                <a:latin typeface="Arial"/>
                <a:ea typeface="Arial"/>
                <a:cs typeface="Arial"/>
                <a:sym typeface="Arial"/>
              </a:rPr>
              <a:t>(</a:t>
            </a:r>
            <a:r>
              <a:rPr b="1" i="0" lang="en-US" sz="2000" u="none">
                <a:solidFill>
                  <a:schemeClr val="dk2"/>
                </a:solidFill>
                <a:latin typeface="Arial"/>
                <a:ea typeface="Arial"/>
                <a:cs typeface="Arial"/>
                <a:sym typeface="Arial"/>
              </a:rPr>
              <a:t>MVD</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&gt;&gt;</a:t>
            </a:r>
            <a:r>
              <a:rPr b="0" i="1" lang="en-US" sz="2000" u="none">
                <a:solidFill>
                  <a:schemeClr val="dk2"/>
                </a:solidFill>
                <a:latin typeface="Arial"/>
                <a:ea typeface="Arial"/>
                <a:cs typeface="Arial"/>
                <a:sym typeface="Arial"/>
              </a:rPr>
              <a:t> Y</a:t>
            </a:r>
            <a:r>
              <a:rPr b="0" i="0" lang="en-US" sz="2000" u="none">
                <a:solidFill>
                  <a:schemeClr val="dk2"/>
                </a:solidFill>
                <a:latin typeface="Arial"/>
                <a:ea typeface="Arial"/>
                <a:cs typeface="Arial"/>
                <a:sym typeface="Arial"/>
              </a:rPr>
              <a:t> specified on relation schema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where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 are both subsets of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specifies the following constraint on any relation state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of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If two tuples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 exist in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such that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then two tuples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3</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t</a:t>
            </a:r>
            <a:r>
              <a:rPr b="0" baseline="-25000" i="0" lang="en-US" sz="2000" u="none">
                <a:solidFill>
                  <a:schemeClr val="dk2"/>
                </a:solidFill>
                <a:latin typeface="Arial"/>
                <a:ea typeface="Arial"/>
                <a:cs typeface="Arial"/>
                <a:sym typeface="Arial"/>
              </a:rPr>
              <a:t>4</a:t>
            </a:r>
            <a:r>
              <a:rPr b="0" i="0" lang="en-US" sz="2000" u="none">
                <a:solidFill>
                  <a:schemeClr val="dk2"/>
                </a:solidFill>
                <a:latin typeface="Arial"/>
                <a:ea typeface="Arial"/>
                <a:cs typeface="Arial"/>
                <a:sym typeface="Arial"/>
              </a:rPr>
              <a:t> should also exist in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with the following properties, where we use </a:t>
            </a:r>
            <a:r>
              <a:rPr b="0" i="1" lang="en-US" sz="2000" u="none">
                <a:solidFill>
                  <a:schemeClr val="dk2"/>
                </a:solidFill>
                <a:latin typeface="Arial"/>
                <a:ea typeface="Arial"/>
                <a:cs typeface="Arial"/>
                <a:sym typeface="Arial"/>
              </a:rPr>
              <a:t>Z</a:t>
            </a:r>
            <a:r>
              <a:rPr b="0" i="0" lang="en-US" sz="2000" u="none">
                <a:solidFill>
                  <a:schemeClr val="dk2"/>
                </a:solidFill>
                <a:latin typeface="Arial"/>
                <a:ea typeface="Arial"/>
                <a:cs typeface="Arial"/>
                <a:sym typeface="Arial"/>
              </a:rPr>
              <a:t> to denote (</a:t>
            </a:r>
            <a:r>
              <a:rPr b="0" i="1" lang="en-US" sz="2000" u="none">
                <a:solidFill>
                  <a:schemeClr val="dk2"/>
                </a:solidFill>
                <a:latin typeface="Arial"/>
                <a:ea typeface="Arial"/>
                <a:cs typeface="Arial"/>
                <a:sym typeface="Arial"/>
              </a:rPr>
              <a:t>R </a:t>
            </a:r>
            <a:r>
              <a:rPr b="0" i="0" lang="en-US" sz="1800" u="none">
                <a:solidFill>
                  <a:schemeClr val="dk2"/>
                </a:solidFill>
                <a:latin typeface="Arial"/>
                <a:ea typeface="Arial"/>
                <a:cs typeface="Arial"/>
                <a:sym typeface="Arial"/>
              </a:rPr>
              <a: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a:t>
            </a:r>
            <a:endParaRPr/>
          </a:p>
          <a:p>
            <a:pPr indent="-533400" lvl="1" marL="990600" rtl="0" algn="just">
              <a:lnSpc>
                <a:spcPct val="12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3</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4</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1</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2</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a:t>
            </a:r>
            <a:endParaRPr/>
          </a:p>
          <a:p>
            <a:pPr indent="-533400" lvl="1" marL="990600" rtl="0" algn="just">
              <a:lnSpc>
                <a:spcPct val="120000"/>
              </a:lnSpc>
              <a:spcBef>
                <a:spcPts val="400"/>
              </a:spcBef>
              <a:spcAft>
                <a:spcPts val="0"/>
              </a:spcAft>
              <a:buClr>
                <a:schemeClr val="dk2"/>
              </a:buClr>
              <a:buSzPts val="1100"/>
              <a:buFont typeface="Noto Sans Symbols"/>
              <a:buChar char="■"/>
            </a:pP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3</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1</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and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4</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2</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a:t>
            </a:r>
            <a:endParaRPr/>
          </a:p>
          <a:p>
            <a:pPr indent="-533400" lvl="1" marL="990600" rtl="0" algn="just">
              <a:lnSpc>
                <a:spcPct val="120000"/>
              </a:lnSpc>
              <a:spcBef>
                <a:spcPts val="400"/>
              </a:spcBef>
              <a:spcAft>
                <a:spcPts val="0"/>
              </a:spcAft>
              <a:buClr>
                <a:schemeClr val="dk2"/>
              </a:buClr>
              <a:buSzPts val="1100"/>
              <a:buFont typeface="Noto Sans Symbols"/>
              <a:buChar char="■"/>
            </a:pP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3</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2</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and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4</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t</a:t>
            </a:r>
            <a:r>
              <a:rPr b="0" baseline="-25000" i="0" lang="en-US" sz="2000" u="none">
                <a:solidFill>
                  <a:srgbClr val="800000"/>
                </a:solidFill>
                <a:latin typeface="Arial"/>
                <a:ea typeface="Arial"/>
                <a:cs typeface="Arial"/>
                <a:sym typeface="Arial"/>
              </a:rPr>
              <a:t>1</a:t>
            </a: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a:t>
            </a:r>
            <a:endParaRPr/>
          </a:p>
          <a:p>
            <a:pPr indent="-609600" lvl="0" marL="609600" rtl="0" algn="just">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An MVD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1800" u="none">
                <a:solidFill>
                  <a:schemeClr val="dk2"/>
                </a:solidFill>
                <a:latin typeface="Times New Roman"/>
                <a:ea typeface="Times New Roman"/>
                <a:cs typeface="Times New Roman"/>
                <a:sym typeface="Times New Roman"/>
              </a:rPr>
              <a:t>—</a:t>
            </a:r>
            <a:r>
              <a:rPr b="0" i="0" lang="en-US" sz="1800" u="none">
                <a:solidFill>
                  <a:schemeClr val="dk2"/>
                </a:solidFill>
                <a:latin typeface="Arial"/>
                <a:ea typeface="Arial"/>
                <a:cs typeface="Arial"/>
                <a:sym typeface="Arial"/>
              </a:rPr>
              <a:t>&gt;&gt;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 in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is called a </a:t>
            </a:r>
            <a:r>
              <a:rPr b="1" i="0" lang="en-US" sz="2000" u="none">
                <a:solidFill>
                  <a:schemeClr val="dk2"/>
                </a:solidFill>
                <a:latin typeface="Arial"/>
                <a:ea typeface="Arial"/>
                <a:cs typeface="Arial"/>
                <a:sym typeface="Arial"/>
              </a:rPr>
              <a:t>trivial MVD</a:t>
            </a:r>
            <a:r>
              <a:rPr b="0" i="0" lang="en-US" sz="2000" u="none">
                <a:solidFill>
                  <a:schemeClr val="dk2"/>
                </a:solidFill>
                <a:latin typeface="Arial"/>
                <a:ea typeface="Arial"/>
                <a:cs typeface="Arial"/>
                <a:sym typeface="Arial"/>
              </a:rPr>
              <a:t> if (a)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 is a subset of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or (b)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26" name="Google Shape;326;p44"/>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Multivalued Dependencies and Fourth Normal Form (3)</a:t>
            </a:r>
            <a:endParaRPr/>
          </a:p>
        </p:txBody>
      </p:sp>
      <p:sp>
        <p:nvSpPr>
          <p:cNvPr id="327" name="Google Shape;327;p44"/>
          <p:cNvSpPr txBox="1"/>
          <p:nvPr>
            <p:ph idx="1" type="body"/>
          </p:nvPr>
        </p:nvSpPr>
        <p:spPr>
          <a:xfrm>
            <a:off x="152400" y="1600200"/>
            <a:ext cx="8458200" cy="4724400"/>
          </a:xfrm>
          <a:prstGeom prst="rect">
            <a:avLst/>
          </a:prstGeom>
          <a:noFill/>
          <a:ln>
            <a:noFill/>
          </a:ln>
        </p:spPr>
        <p:txBody>
          <a:bodyPr anchorCtr="0" anchor="t" bIns="45700" lIns="91425" spcFirstLastPara="1" rIns="0" wrap="square" tIns="45700">
            <a:noAutofit/>
          </a:bodyPr>
          <a:lstStyle/>
          <a:p>
            <a:pPr indent="-609600" lvl="0" marL="609600" rtl="0" algn="just">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Inference Rules for Functional and </a:t>
            </a:r>
            <a:br>
              <a:rPr b="1" i="0" lang="en-US" sz="2400" u="none">
                <a:solidFill>
                  <a:schemeClr val="dk2"/>
                </a:solidFill>
                <a:latin typeface="Arial"/>
                <a:ea typeface="Arial"/>
                <a:cs typeface="Arial"/>
                <a:sym typeface="Arial"/>
              </a:rPr>
            </a:br>
            <a:r>
              <a:rPr b="1" i="0" lang="en-US" sz="2400" u="none">
                <a:solidFill>
                  <a:schemeClr val="dk2"/>
                </a:solidFill>
                <a:latin typeface="Arial"/>
                <a:ea typeface="Arial"/>
                <a:cs typeface="Arial"/>
                <a:sym typeface="Arial"/>
              </a:rPr>
              <a:t>Multivalued Dependencies</a:t>
            </a:r>
            <a:r>
              <a:rPr b="0" i="0" lang="en-US" sz="2400" u="none">
                <a:solidFill>
                  <a:schemeClr val="dk2"/>
                </a:solidFill>
                <a:latin typeface="Arial"/>
                <a:ea typeface="Arial"/>
                <a:cs typeface="Arial"/>
                <a:sym typeface="Arial"/>
              </a:rPr>
              <a:t>:</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IR1 (</a:t>
            </a:r>
            <a:r>
              <a:rPr b="1" i="0" lang="en-US" sz="2000" u="none">
                <a:solidFill>
                  <a:srgbClr val="800000"/>
                </a:solidFill>
                <a:latin typeface="Arial"/>
                <a:ea typeface="Arial"/>
                <a:cs typeface="Arial"/>
                <a:sym typeface="Arial"/>
              </a:rPr>
              <a:t>reflexive rule for FDs</a:t>
            </a:r>
            <a:r>
              <a:rPr b="0" i="0" lang="en-US" sz="2000" u="none">
                <a:solidFill>
                  <a:srgbClr val="800000"/>
                </a:solidFill>
                <a:latin typeface="Arial"/>
                <a:ea typeface="Arial"/>
                <a:cs typeface="Arial"/>
                <a:sym typeface="Arial"/>
              </a:rPr>
              <a:t>): If </a:t>
            </a:r>
            <a:r>
              <a:rPr b="0" i="1" lang="en-US" sz="2000" u="none">
                <a:solidFill>
                  <a:srgbClr val="800000"/>
                </a:solidFill>
                <a:latin typeface="Arial"/>
                <a:ea typeface="Arial"/>
                <a:cs typeface="Arial"/>
                <a:sym typeface="Arial"/>
              </a:rPr>
              <a:t>X ⊇</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then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2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IR2 (</a:t>
            </a:r>
            <a:r>
              <a:rPr b="1" i="0" lang="en-US" sz="2000" u="none">
                <a:solidFill>
                  <a:srgbClr val="800000"/>
                </a:solidFill>
                <a:latin typeface="Arial"/>
                <a:ea typeface="Arial"/>
                <a:cs typeface="Arial"/>
                <a:sym typeface="Arial"/>
              </a:rPr>
              <a:t>augmentation rule for FDs</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100" u="none">
                <a:solidFill>
                  <a:srgbClr val="800000"/>
                </a:solidFill>
                <a:latin typeface="Times New Roman"/>
                <a:ea typeface="Times New Roman"/>
                <a:cs typeface="Times New Roman"/>
                <a:sym typeface="Times New Roman"/>
              </a:rPr>
              <a:t>–</a:t>
            </a:r>
            <a:r>
              <a:rPr b="0" i="0" lang="en-US" sz="2100" u="none">
                <a:solidFill>
                  <a:srgbClr val="800000"/>
                </a:solidFill>
                <a:latin typeface="Arial"/>
                <a:ea typeface="Arial"/>
                <a:cs typeface="Arial"/>
                <a:sym typeface="Arial"/>
              </a:rPr>
              <a:t>&gt;</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XZ</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 </a:t>
            </a:r>
            <a:r>
              <a:rPr b="0" i="1" lang="en-US" sz="2000" u="none">
                <a:solidFill>
                  <a:srgbClr val="800000"/>
                </a:solidFill>
                <a:latin typeface="Arial"/>
                <a:ea typeface="Arial"/>
                <a:cs typeface="Arial"/>
                <a:sym typeface="Arial"/>
              </a:rPr>
              <a:t>YZ</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IR3 (</a:t>
            </a:r>
            <a:r>
              <a:rPr b="1" i="0" lang="en-US" sz="2000" u="none">
                <a:solidFill>
                  <a:srgbClr val="800000"/>
                </a:solidFill>
                <a:latin typeface="Arial"/>
                <a:ea typeface="Arial"/>
                <a:cs typeface="Arial"/>
                <a:sym typeface="Arial"/>
              </a:rPr>
              <a:t>transitive rule for FDs</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 </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2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IR4 (</a:t>
            </a:r>
            <a:r>
              <a:rPr b="1" i="0" lang="en-US" sz="2000" u="none">
                <a:solidFill>
                  <a:srgbClr val="800000"/>
                </a:solidFill>
                <a:latin typeface="Arial"/>
                <a:ea typeface="Arial"/>
                <a:cs typeface="Arial"/>
                <a:sym typeface="Arial"/>
              </a:rPr>
              <a:t>complementation rule for MVDs</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 </a:t>
            </a:r>
            <a:br>
              <a:rPr b="0" i="0" lang="en-US" sz="2000" u="none">
                <a:solidFill>
                  <a:srgbClr val="800000"/>
                </a:solidFill>
                <a:latin typeface="Arial"/>
                <a:ea typeface="Arial"/>
                <a:cs typeface="Arial"/>
                <a:sym typeface="Arial"/>
              </a:rPr>
            </a:br>
            <a:r>
              <a:rPr b="0" i="0" lang="en-US" sz="2000" u="none">
                <a:solidFill>
                  <a:srgbClr val="800000"/>
                </a:solidFill>
                <a:latin typeface="Arial"/>
                <a:ea typeface="Arial"/>
                <a:cs typeface="Arial"/>
                <a:sym typeface="Arial"/>
              </a:rPr>
              <a:t>(</a:t>
            </a:r>
            <a:r>
              <a:rPr b="0" i="1" lang="en-US" sz="2000" u="none">
                <a:solidFill>
                  <a:srgbClr val="800000"/>
                </a:solidFill>
                <a:latin typeface="Arial"/>
                <a:ea typeface="Arial"/>
                <a:cs typeface="Arial"/>
                <a:sym typeface="Arial"/>
              </a:rPr>
              <a:t>R</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100" u="none">
                <a:solidFill>
                  <a:srgbClr val="800000"/>
                </a:solidFill>
                <a:latin typeface="Arial"/>
                <a:ea typeface="Arial"/>
                <a:cs typeface="Arial"/>
                <a:sym typeface="Arial"/>
              </a:rPr>
              <a:t>∪</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IR5 (</a:t>
            </a:r>
            <a:r>
              <a:rPr b="1" i="0" lang="en-US" sz="2000" u="none">
                <a:solidFill>
                  <a:srgbClr val="800000"/>
                </a:solidFill>
                <a:latin typeface="Arial"/>
                <a:ea typeface="Arial"/>
                <a:cs typeface="Arial"/>
                <a:sym typeface="Arial"/>
              </a:rPr>
              <a:t>augmentation rule for MVDs</a:t>
            </a:r>
            <a:r>
              <a:rPr b="0" i="0" lang="en-US" sz="2000" u="none">
                <a:solidFill>
                  <a:srgbClr val="800000"/>
                </a:solidFill>
                <a:latin typeface="Arial"/>
                <a:ea typeface="Arial"/>
                <a:cs typeface="Arial"/>
                <a:sym typeface="Arial"/>
              </a:rPr>
              <a:t>): If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Y</a:t>
            </a:r>
            <a:r>
              <a:rPr b="0" i="0" lang="en-US" sz="2000" u="none">
                <a:solidFill>
                  <a:srgbClr val="800000"/>
                </a:solidFill>
                <a:latin typeface="Arial"/>
                <a:ea typeface="Arial"/>
                <a:cs typeface="Arial"/>
                <a:sym typeface="Arial"/>
              </a:rPr>
              <a:t> and </a:t>
            </a:r>
            <a:r>
              <a:rPr b="0" i="1" lang="en-US" sz="2000" u="none">
                <a:solidFill>
                  <a:srgbClr val="800000"/>
                </a:solidFill>
                <a:latin typeface="Arial"/>
                <a:ea typeface="Arial"/>
                <a:cs typeface="Arial"/>
                <a:sym typeface="Arial"/>
              </a:rPr>
              <a:t>W</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a:t>
            </a:r>
            <a:br>
              <a:rPr b="0" i="0" lang="en-US" sz="2000" u="none">
                <a:solidFill>
                  <a:srgbClr val="800000"/>
                </a:solidFill>
                <a:latin typeface="Arial"/>
                <a:ea typeface="Arial"/>
                <a:cs typeface="Arial"/>
                <a:sym typeface="Arial"/>
              </a:rPr>
            </a:br>
            <a:r>
              <a:rPr b="0" i="0" lang="en-US" sz="2000" u="none">
                <a:solidFill>
                  <a:srgbClr val="800000"/>
                </a:solidFill>
                <a:latin typeface="Arial"/>
                <a:ea typeface="Arial"/>
                <a:cs typeface="Arial"/>
                <a:sym typeface="Arial"/>
              </a:rPr>
              <a:t>then </a:t>
            </a:r>
            <a:r>
              <a:rPr b="0" i="1" lang="en-US" sz="2000" u="none">
                <a:solidFill>
                  <a:srgbClr val="800000"/>
                </a:solidFill>
                <a:latin typeface="Arial"/>
                <a:ea typeface="Arial"/>
                <a:cs typeface="Arial"/>
                <a:sym typeface="Arial"/>
              </a:rPr>
              <a:t>WX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YZ</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IR6 (</a:t>
            </a:r>
            <a:r>
              <a:rPr b="1" i="0" lang="en-US" sz="2000" u="none">
                <a:solidFill>
                  <a:srgbClr val="800000"/>
                </a:solidFill>
                <a:latin typeface="Arial"/>
                <a:ea typeface="Arial"/>
                <a:cs typeface="Arial"/>
                <a:sym typeface="Arial"/>
              </a:rPr>
              <a:t>transitive rule for MVDs</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Y</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Z</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 (</a:t>
            </a:r>
            <a:r>
              <a:rPr b="0" i="1" lang="en-US" sz="2000" u="none">
                <a:solidFill>
                  <a:srgbClr val="800000"/>
                </a:solidFill>
                <a:latin typeface="Arial"/>
                <a:ea typeface="Arial"/>
                <a:cs typeface="Arial"/>
                <a:sym typeface="Arial"/>
              </a:rPr>
              <a:t>Z</a:t>
            </a:r>
            <a:r>
              <a:rPr b="0" i="0" lang="en-US" sz="2000" u="none">
                <a:solidFill>
                  <a:srgbClr val="800000"/>
                </a:solidFill>
                <a:latin typeface="Arial"/>
                <a:ea typeface="Arial"/>
                <a:cs typeface="Arial"/>
                <a:sym typeface="Arial"/>
              </a:rPr>
              <a:t> 2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2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IR7 (</a:t>
            </a:r>
            <a:r>
              <a:rPr b="1" i="0" lang="en-US" sz="2000" u="none">
                <a:solidFill>
                  <a:srgbClr val="800000"/>
                </a:solidFill>
                <a:latin typeface="Arial"/>
                <a:ea typeface="Arial"/>
                <a:cs typeface="Arial"/>
                <a:sym typeface="Arial"/>
              </a:rPr>
              <a:t>replication rule for FD to MVD</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100" u="none">
                <a:solidFill>
                  <a:srgbClr val="800000"/>
                </a:solidFill>
                <a:latin typeface="Times New Roman"/>
                <a:ea typeface="Times New Roman"/>
                <a:cs typeface="Times New Roman"/>
                <a:sym typeface="Times New Roman"/>
              </a:rPr>
              <a:t>–</a:t>
            </a:r>
            <a:r>
              <a:rPr b="0" i="0" lang="en-US" sz="2100" u="none">
                <a:solidFill>
                  <a:srgbClr val="800000"/>
                </a:solidFill>
                <a:latin typeface="Arial"/>
                <a:ea typeface="Arial"/>
                <a:cs typeface="Arial"/>
                <a:sym typeface="Arial"/>
              </a:rPr>
              <a:t>&gt;</a:t>
            </a:r>
            <a:r>
              <a:rPr b="0" i="0" lang="en-US" sz="2000" u="none">
                <a:solidFill>
                  <a:srgbClr val="800000"/>
                </a:solidFill>
                <a:latin typeface="Arial"/>
                <a:ea typeface="Arial"/>
                <a:cs typeface="Arial"/>
                <a:sym typeface="Arial"/>
              </a:rPr>
              <a:t> </a:t>
            </a:r>
            <a:r>
              <a:rPr b="0" i="1" lang="en-US" sz="2000" u="none">
                <a:solidFill>
                  <a:srgbClr val="800000"/>
                </a:solidFill>
                <a:latin typeface="Arial"/>
                <a:ea typeface="Arial"/>
                <a:cs typeface="Arial"/>
                <a:sym typeface="Arial"/>
              </a:rPr>
              <a:t>Y</a:t>
            </a:r>
            <a:r>
              <a:rPr b="0" i="0" lang="en-US" sz="2000" u="none">
                <a:solidFill>
                  <a:srgbClr val="800000"/>
                </a:solidFill>
                <a:latin typeface="Arial"/>
                <a:ea typeface="Arial"/>
                <a:cs typeface="Arial"/>
                <a:sym typeface="Arial"/>
              </a:rPr>
              <a:t>} ⏐=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Y</a:t>
            </a:r>
            <a:r>
              <a:rPr b="0" i="0" lang="en-US" sz="2000" u="none">
                <a:solidFill>
                  <a:srgbClr val="800000"/>
                </a:solidFill>
                <a:latin typeface="Arial"/>
                <a:ea typeface="Arial"/>
                <a:cs typeface="Arial"/>
                <a:sym typeface="Arial"/>
              </a:rPr>
              <a:t>.</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IR8 (</a:t>
            </a:r>
            <a:r>
              <a:rPr b="1" i="0" lang="en-US" sz="2000" u="none">
                <a:solidFill>
                  <a:srgbClr val="800000"/>
                </a:solidFill>
                <a:latin typeface="Arial"/>
                <a:ea typeface="Arial"/>
                <a:cs typeface="Arial"/>
                <a:sym typeface="Arial"/>
              </a:rPr>
              <a:t>coalescence rule for FDs and MVDs</a:t>
            </a:r>
            <a:r>
              <a:rPr b="0" i="0" lang="en-US" sz="2000" u="none">
                <a:solidFill>
                  <a:srgbClr val="800000"/>
                </a:solidFill>
                <a:latin typeface="Arial"/>
                <a:ea typeface="Arial"/>
                <a:cs typeface="Arial"/>
                <a:sym typeface="Arial"/>
              </a:rPr>
              <a:t>): If </a:t>
            </a:r>
            <a:r>
              <a:rPr b="0" i="1" lang="en-US" sz="2000" u="none">
                <a:solidFill>
                  <a:srgbClr val="800000"/>
                </a:solidFill>
                <a:latin typeface="Arial"/>
                <a:ea typeface="Arial"/>
                <a:cs typeface="Arial"/>
                <a:sym typeface="Arial"/>
              </a:rPr>
              <a:t>X</a:t>
            </a:r>
            <a:r>
              <a:rPr b="0" i="0" lang="en-US" sz="2000" u="none">
                <a:solidFill>
                  <a:srgbClr val="800000"/>
                </a:solidFill>
                <a:latin typeface="Arial"/>
                <a:ea typeface="Arial"/>
                <a:cs typeface="Arial"/>
                <a:sym typeface="Arial"/>
              </a:rPr>
              <a:t> </a:t>
            </a:r>
            <a:r>
              <a:rPr b="0" i="0" lang="en-US" sz="2000" u="none">
                <a:solidFill>
                  <a:srgbClr val="800000"/>
                </a:solidFill>
                <a:latin typeface="Times New Roman"/>
                <a:ea typeface="Times New Roman"/>
                <a:cs typeface="Times New Roman"/>
                <a:sym typeface="Times New Roman"/>
              </a:rPr>
              <a:t>—</a:t>
            </a:r>
            <a:r>
              <a:rPr b="0" i="0" lang="en-US" sz="2000" u="none">
                <a:solidFill>
                  <a:srgbClr val="800000"/>
                </a:solidFill>
                <a:latin typeface="Arial"/>
                <a:ea typeface="Arial"/>
                <a:cs typeface="Arial"/>
                <a:sym typeface="Arial"/>
              </a:rPr>
              <a:t>&gt;&gt;</a:t>
            </a:r>
            <a:r>
              <a:rPr b="0" i="1" lang="en-US" sz="2000" u="none">
                <a:solidFill>
                  <a:srgbClr val="800000"/>
                </a:solidFill>
                <a:latin typeface="Arial"/>
                <a:ea typeface="Arial"/>
                <a:cs typeface="Arial"/>
                <a:sym typeface="Arial"/>
              </a:rPr>
              <a:t> Y</a:t>
            </a:r>
            <a:r>
              <a:rPr b="0" i="0" lang="en-US" sz="2000" u="none">
                <a:solidFill>
                  <a:srgbClr val="800000"/>
                </a:solidFill>
                <a:latin typeface="Arial"/>
                <a:ea typeface="Arial"/>
                <a:cs typeface="Arial"/>
                <a:sym typeface="Arial"/>
              </a:rPr>
              <a:t> and there exists </a:t>
            </a:r>
            <a:r>
              <a:rPr b="0" i="1" lang="en-US" sz="2000" u="none">
                <a:solidFill>
                  <a:srgbClr val="800000"/>
                </a:solidFill>
                <a:latin typeface="Arial"/>
                <a:ea typeface="Arial"/>
                <a:cs typeface="Arial"/>
                <a:sym typeface="Arial"/>
              </a:rPr>
              <a:t>W</a:t>
            </a:r>
            <a:r>
              <a:rPr b="0" i="0" lang="en-US" sz="2000" u="none">
                <a:solidFill>
                  <a:srgbClr val="800000"/>
                </a:solidFill>
                <a:latin typeface="Arial"/>
                <a:ea typeface="Arial"/>
                <a:cs typeface="Arial"/>
                <a:sym typeface="Arial"/>
              </a:rPr>
              <a:t> with the properties that</a:t>
            </a:r>
            <a:endParaRPr/>
          </a:p>
          <a:p>
            <a:pPr indent="-457200" lvl="2" marL="1371600" rtl="0" algn="just">
              <a:lnSpc>
                <a:spcPct val="90000"/>
              </a:lnSpc>
              <a:spcBef>
                <a:spcPts val="40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(a) </a:t>
            </a:r>
            <a:r>
              <a:rPr b="0" i="1" lang="en-US" sz="1800" u="none">
                <a:solidFill>
                  <a:schemeClr val="dk2"/>
                </a:solidFill>
                <a:latin typeface="Arial"/>
                <a:ea typeface="Arial"/>
                <a:cs typeface="Arial"/>
                <a:sym typeface="Arial"/>
              </a:rPr>
              <a:t>W</a:t>
            </a:r>
            <a:r>
              <a:rPr b="0" i="0" lang="en-US" sz="1800" u="none">
                <a:solidFill>
                  <a:schemeClr val="dk2"/>
                </a:solidFill>
                <a:latin typeface="Arial"/>
                <a:ea typeface="Arial"/>
                <a:cs typeface="Arial"/>
                <a:sym typeface="Arial"/>
              </a:rPr>
              <a:t> ∩ </a:t>
            </a:r>
            <a:r>
              <a:rPr b="0" i="1" lang="en-US" sz="1800" u="none">
                <a:solidFill>
                  <a:schemeClr val="dk2"/>
                </a:solidFill>
                <a:latin typeface="Arial"/>
                <a:ea typeface="Arial"/>
                <a:cs typeface="Arial"/>
                <a:sym typeface="Arial"/>
              </a:rPr>
              <a:t>Y</a:t>
            </a:r>
            <a:r>
              <a:rPr b="0" i="0" lang="en-US" sz="1800" u="none">
                <a:solidFill>
                  <a:schemeClr val="dk2"/>
                </a:solidFill>
                <a:latin typeface="Arial"/>
                <a:ea typeface="Arial"/>
                <a:cs typeface="Arial"/>
                <a:sym typeface="Arial"/>
              </a:rPr>
              <a:t> is empty, (b) </a:t>
            </a:r>
            <a:r>
              <a:rPr b="0" i="1" lang="en-US" sz="1800" u="none">
                <a:solidFill>
                  <a:schemeClr val="dk2"/>
                </a:solidFill>
                <a:latin typeface="Arial"/>
                <a:ea typeface="Arial"/>
                <a:cs typeface="Arial"/>
                <a:sym typeface="Arial"/>
              </a:rPr>
              <a:t>W</a:t>
            </a:r>
            <a:r>
              <a:rPr b="0" i="0" lang="en-US" sz="1800" u="none">
                <a:solidFill>
                  <a:schemeClr val="dk2"/>
                </a:solidFill>
                <a:latin typeface="Arial"/>
                <a:ea typeface="Arial"/>
                <a:cs typeface="Arial"/>
                <a:sym typeface="Arial"/>
              </a:rPr>
              <a:t> </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&gt;</a:t>
            </a:r>
            <a:r>
              <a:rPr b="0" i="0" lang="en-US" sz="1800" u="none">
                <a:solidFill>
                  <a:schemeClr val="dk2"/>
                </a:solidFill>
                <a:latin typeface="Arial"/>
                <a:ea typeface="Arial"/>
                <a:cs typeface="Arial"/>
                <a:sym typeface="Arial"/>
              </a:rPr>
              <a:t> </a:t>
            </a:r>
            <a:r>
              <a:rPr b="0" i="1" lang="en-US" sz="1800" u="none">
                <a:solidFill>
                  <a:schemeClr val="dk2"/>
                </a:solidFill>
                <a:latin typeface="Arial"/>
                <a:ea typeface="Arial"/>
                <a:cs typeface="Arial"/>
                <a:sym typeface="Arial"/>
              </a:rPr>
              <a:t>Z</a:t>
            </a:r>
            <a:r>
              <a:rPr b="0" i="0" lang="en-US" sz="1800" u="none">
                <a:solidFill>
                  <a:schemeClr val="dk2"/>
                </a:solidFill>
                <a:latin typeface="Arial"/>
                <a:ea typeface="Arial"/>
                <a:cs typeface="Arial"/>
                <a:sym typeface="Arial"/>
              </a:rPr>
              <a:t>, and (c) </a:t>
            </a:r>
            <a:r>
              <a:rPr b="0" i="1" lang="en-US" sz="1800" u="none">
                <a:solidFill>
                  <a:schemeClr val="dk2"/>
                </a:solidFill>
                <a:latin typeface="Arial"/>
                <a:ea typeface="Arial"/>
                <a:cs typeface="Arial"/>
                <a:sym typeface="Arial"/>
              </a:rPr>
              <a:t>Y</a:t>
            </a:r>
            <a:r>
              <a:rPr b="0" i="0" lang="en-US" sz="1800" u="none">
                <a:solidFill>
                  <a:schemeClr val="dk2"/>
                </a:solidFill>
                <a:latin typeface="Arial"/>
                <a:ea typeface="Arial"/>
                <a:cs typeface="Arial"/>
                <a:sym typeface="Arial"/>
              </a:rPr>
              <a:t> </a:t>
            </a:r>
            <a:r>
              <a:rPr b="0" i="1" lang="en-US" sz="1800" u="none">
                <a:solidFill>
                  <a:schemeClr val="dk2"/>
                </a:solidFill>
                <a:latin typeface="Arial"/>
                <a:ea typeface="Arial"/>
                <a:cs typeface="Arial"/>
                <a:sym typeface="Arial"/>
              </a:rPr>
              <a:t>⊇</a:t>
            </a:r>
            <a:r>
              <a:rPr b="0" i="0" lang="en-US" sz="1800" u="none">
                <a:solidFill>
                  <a:schemeClr val="dk2"/>
                </a:solidFill>
                <a:latin typeface="Arial"/>
                <a:ea typeface="Arial"/>
                <a:cs typeface="Arial"/>
                <a:sym typeface="Arial"/>
              </a:rPr>
              <a:t> </a:t>
            </a:r>
            <a:r>
              <a:rPr b="0" i="1" lang="en-US" sz="1800" u="none">
                <a:solidFill>
                  <a:schemeClr val="dk2"/>
                </a:solidFill>
                <a:latin typeface="Arial"/>
                <a:ea typeface="Arial"/>
                <a:cs typeface="Arial"/>
                <a:sym typeface="Arial"/>
              </a:rPr>
              <a:t>Z</a:t>
            </a:r>
            <a:r>
              <a:rPr b="0" i="0" lang="en-US" sz="1800" u="none">
                <a:solidFill>
                  <a:schemeClr val="dk2"/>
                </a:solidFill>
                <a:latin typeface="Arial"/>
                <a:ea typeface="Arial"/>
                <a:cs typeface="Arial"/>
                <a:sym typeface="Arial"/>
              </a:rPr>
              <a:t>, then   </a:t>
            </a:r>
            <a:r>
              <a:rPr b="0" i="1" lang="en-US" sz="1800" u="none">
                <a:solidFill>
                  <a:schemeClr val="dk2"/>
                </a:solidFill>
                <a:latin typeface="Arial"/>
                <a:ea typeface="Arial"/>
                <a:cs typeface="Arial"/>
                <a:sym typeface="Arial"/>
              </a:rPr>
              <a:t>X </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&gt;</a:t>
            </a:r>
            <a:r>
              <a:rPr b="0" i="0" lang="en-US" sz="1800" u="none">
                <a:solidFill>
                  <a:schemeClr val="dk2"/>
                </a:solidFill>
                <a:latin typeface="Arial"/>
                <a:ea typeface="Arial"/>
                <a:cs typeface="Arial"/>
                <a:sym typeface="Arial"/>
              </a:rPr>
              <a:t> </a:t>
            </a:r>
            <a:r>
              <a:rPr b="0" i="1" lang="en-US" sz="1800" u="none">
                <a:solidFill>
                  <a:schemeClr val="dk2"/>
                </a:solidFill>
                <a:latin typeface="Arial"/>
                <a:ea typeface="Arial"/>
                <a:cs typeface="Arial"/>
                <a:sym typeface="Arial"/>
              </a:rPr>
              <a:t>Z</a:t>
            </a:r>
            <a:r>
              <a:rPr b="0" i="0" lang="en-US" sz="1800" u="none">
                <a:solidFill>
                  <a:schemeClr val="dk2"/>
                </a:solidFill>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333" name="Google Shape;333;p4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cap="none" strike="noStrike">
                <a:solidFill>
                  <a:schemeClr val="dk2"/>
                </a:solidFill>
                <a:latin typeface="Arial"/>
                <a:ea typeface="Arial"/>
                <a:cs typeface="Arial"/>
                <a:sym typeface="Arial"/>
              </a:rPr>
              <a:t>{</a:t>
            </a:r>
            <a:r>
              <a:rPr b="0" i="1" lang="en-US" sz="2800" u="none" cap="none" strike="noStrike">
                <a:solidFill>
                  <a:schemeClr val="dk2"/>
                </a:solidFill>
                <a:latin typeface="Arial"/>
                <a:ea typeface="Arial"/>
                <a:cs typeface="Arial"/>
                <a:sym typeface="Arial"/>
              </a:rPr>
              <a:t>X</a:t>
            </a:r>
            <a:r>
              <a:rPr b="0" i="0" lang="en-US" sz="2800" u="none" cap="none" strike="noStrike">
                <a:solidFill>
                  <a:schemeClr val="dk2"/>
                </a:solidFill>
                <a:latin typeface="Arial"/>
                <a:ea typeface="Arial"/>
                <a:cs typeface="Arial"/>
                <a:sym typeface="Arial"/>
              </a:rPr>
              <a:t> </a:t>
            </a:r>
            <a:r>
              <a:rPr b="0" i="0" lang="en-US" sz="2800" u="none" cap="none" strike="noStrike">
                <a:solidFill>
                  <a:schemeClr val="dk2"/>
                </a:solidFill>
                <a:latin typeface="Times New Roman"/>
                <a:ea typeface="Times New Roman"/>
                <a:cs typeface="Times New Roman"/>
                <a:sym typeface="Times New Roman"/>
              </a:rPr>
              <a:t>—</a:t>
            </a:r>
            <a:r>
              <a:rPr b="0" i="0" lang="en-US" sz="2800" u="none" cap="none" strike="noStrike">
                <a:solidFill>
                  <a:schemeClr val="dk2"/>
                </a:solidFill>
                <a:latin typeface="Arial"/>
                <a:ea typeface="Arial"/>
                <a:cs typeface="Arial"/>
                <a:sym typeface="Arial"/>
              </a:rPr>
              <a:t>&gt;&gt;</a:t>
            </a:r>
            <a:r>
              <a:rPr b="0" i="1" lang="en-US" sz="2800" u="none" cap="none" strike="noStrike">
                <a:solidFill>
                  <a:schemeClr val="dk2"/>
                </a:solidFill>
                <a:latin typeface="Arial"/>
                <a:ea typeface="Arial"/>
                <a:cs typeface="Arial"/>
                <a:sym typeface="Arial"/>
              </a:rPr>
              <a:t> Y</a:t>
            </a:r>
            <a:r>
              <a:rPr b="0" i="0" lang="en-US" sz="2800" u="none" cap="none" strike="noStrike">
                <a:solidFill>
                  <a:schemeClr val="dk2"/>
                </a:solidFill>
                <a:latin typeface="Arial"/>
                <a:ea typeface="Arial"/>
                <a:cs typeface="Arial"/>
                <a:sym typeface="Arial"/>
              </a:rPr>
              <a:t>, in R is trivial MVD if</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cap="none" strike="noStrike">
                <a:solidFill>
                  <a:schemeClr val="dk2"/>
                </a:solidFill>
                <a:latin typeface="Arial"/>
                <a:ea typeface="Arial"/>
                <a:cs typeface="Arial"/>
                <a:sym typeface="Arial"/>
              </a:rPr>
              <a:t>    a. Y is subset of X   OR</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cap="none" strike="noStrike">
                <a:solidFill>
                  <a:schemeClr val="dk2"/>
                </a:solidFill>
                <a:latin typeface="Arial"/>
                <a:ea typeface="Arial"/>
                <a:cs typeface="Arial"/>
                <a:sym typeface="Arial"/>
              </a:rPr>
              <a:t>    b.  XUY = R</a:t>
            </a:r>
            <a:endParaRPr/>
          </a:p>
          <a:p>
            <a:pPr indent="-342900" lvl="0" marL="342900" marR="0" rtl="0" algn="l">
              <a:lnSpc>
                <a:spcPct val="100000"/>
              </a:lnSpc>
              <a:spcBef>
                <a:spcPts val="560"/>
              </a:spcBef>
              <a:spcAft>
                <a:spcPts val="0"/>
              </a:spcAft>
              <a:buClr>
                <a:srgbClr val="990033"/>
              </a:buClr>
              <a:buSzPts val="1680"/>
              <a:buFont typeface="Noto Sans Symbols"/>
              <a:buNone/>
            </a:pPr>
            <a:r>
              <a:t/>
            </a:r>
            <a:endParaRPr b="0" i="0" sz="2800" u="none" cap="none" strike="noStrike">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cap="none" strike="noStrike">
                <a:solidFill>
                  <a:schemeClr val="dk2"/>
                </a:solidFill>
                <a:latin typeface="Arial"/>
                <a:ea typeface="Arial"/>
                <a:cs typeface="Arial"/>
                <a:sym typeface="Arial"/>
              </a:rPr>
              <a:t>An MVD which satisfies  neither (a) nor (b) is called nontrivial  MVD</a:t>
            </a:r>
            <a:endParaRPr/>
          </a:p>
        </p:txBody>
      </p:sp>
      <p:sp>
        <p:nvSpPr>
          <p:cNvPr id="334" name="Google Shape;334;p4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41" name="Google Shape;341;p46"/>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Multivalued Dependencies and Fourth Normal Form (4)</a:t>
            </a:r>
            <a:endParaRPr/>
          </a:p>
        </p:txBody>
      </p:sp>
      <p:sp>
        <p:nvSpPr>
          <p:cNvPr id="342" name="Google Shape;342;p46"/>
          <p:cNvSpPr txBox="1"/>
          <p:nvPr>
            <p:ph idx="1" type="body"/>
          </p:nvPr>
        </p:nvSpPr>
        <p:spPr>
          <a:xfrm>
            <a:off x="254000" y="1574800"/>
            <a:ext cx="8204200" cy="4749800"/>
          </a:xfrm>
          <a:prstGeom prst="rect">
            <a:avLst/>
          </a:prstGeom>
          <a:noFill/>
          <a:ln>
            <a:noFill/>
          </a:ln>
        </p:spPr>
        <p:txBody>
          <a:bodyPr anchorCtr="0" anchor="t" bIns="45700" lIns="91425" spcFirstLastPara="1" rIns="0" wrap="square" tIns="45700">
            <a:noAutofit/>
          </a:bodyPr>
          <a:lstStyle/>
          <a:p>
            <a:pPr indent="-609600" lvl="0" marL="609600" rtl="0" algn="just">
              <a:lnSpc>
                <a:spcPct val="90000"/>
              </a:lnSpc>
              <a:spcBef>
                <a:spcPts val="0"/>
              </a:spcBef>
              <a:spcAft>
                <a:spcPts val="0"/>
              </a:spcAft>
              <a:buSzPts val="1440"/>
              <a:buNone/>
            </a:pPr>
            <a:r>
              <a:rPr b="1" i="0" lang="en-US" sz="2400" u="sng">
                <a:solidFill>
                  <a:schemeClr val="dk2"/>
                </a:solidFill>
                <a:latin typeface="Arial"/>
                <a:ea typeface="Arial"/>
                <a:cs typeface="Arial"/>
                <a:sym typeface="Arial"/>
              </a:rPr>
              <a:t>Definition:</a:t>
            </a:r>
            <a:r>
              <a:rPr b="1" i="0" lang="en-US" sz="2000" u="none">
                <a:solidFill>
                  <a:schemeClr val="dk2"/>
                </a:solidFill>
                <a:latin typeface="Arial"/>
                <a:ea typeface="Arial"/>
                <a:cs typeface="Arial"/>
                <a:sym typeface="Arial"/>
              </a:rPr>
              <a:t> </a:t>
            </a:r>
            <a:endParaRPr/>
          </a:p>
          <a:p>
            <a:pPr indent="-609600" lvl="0" marL="609600" rtl="0" algn="just">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 relation schema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is in </a:t>
            </a:r>
            <a:r>
              <a:rPr b="1" i="0" lang="en-US" sz="2400" u="none">
                <a:solidFill>
                  <a:schemeClr val="dk2"/>
                </a:solidFill>
                <a:latin typeface="Arial"/>
                <a:ea typeface="Arial"/>
                <a:cs typeface="Arial"/>
                <a:sym typeface="Arial"/>
              </a:rPr>
              <a:t>4NF</a:t>
            </a:r>
            <a:r>
              <a:rPr b="0" i="0" lang="en-US" sz="2400" u="none">
                <a:solidFill>
                  <a:schemeClr val="dk2"/>
                </a:solidFill>
                <a:latin typeface="Arial"/>
                <a:ea typeface="Arial"/>
                <a:cs typeface="Arial"/>
                <a:sym typeface="Arial"/>
              </a:rPr>
              <a:t> with respect to a set of dependencies </a:t>
            </a:r>
            <a:r>
              <a:rPr b="0" i="1" lang="en-US" sz="2400" u="none">
                <a:solidFill>
                  <a:schemeClr val="dk2"/>
                </a:solidFill>
                <a:latin typeface="Arial"/>
                <a:ea typeface="Arial"/>
                <a:cs typeface="Arial"/>
                <a:sym typeface="Arial"/>
              </a:rPr>
              <a:t>F</a:t>
            </a:r>
            <a:r>
              <a:rPr b="0" i="0" lang="en-US" sz="2400" u="none">
                <a:solidFill>
                  <a:schemeClr val="dk2"/>
                </a:solidFill>
                <a:latin typeface="Arial"/>
                <a:ea typeface="Arial"/>
                <a:cs typeface="Arial"/>
                <a:sym typeface="Arial"/>
              </a:rPr>
              <a:t> (that includes functional dependencies and multivalued dependencies) if, for every </a:t>
            </a:r>
            <a:r>
              <a:rPr b="0" i="1" lang="en-US" sz="2400" u="none">
                <a:solidFill>
                  <a:schemeClr val="dk2"/>
                </a:solidFill>
                <a:latin typeface="Arial"/>
                <a:ea typeface="Arial"/>
                <a:cs typeface="Arial"/>
                <a:sym typeface="Arial"/>
              </a:rPr>
              <a:t>nontrivial</a:t>
            </a:r>
            <a:r>
              <a:rPr b="0" i="0" lang="en-US" sz="2400" u="none">
                <a:solidFill>
                  <a:schemeClr val="dk2"/>
                </a:solidFill>
                <a:latin typeface="Arial"/>
                <a:ea typeface="Arial"/>
                <a:cs typeface="Arial"/>
                <a:sym typeface="Arial"/>
              </a:rPr>
              <a:t> multivalued dependency </a:t>
            </a:r>
            <a:r>
              <a:rPr b="0" i="1" lang="en-US" sz="2400" u="none">
                <a:solidFill>
                  <a:schemeClr val="dk2"/>
                </a:solidFill>
                <a:latin typeface="Arial"/>
                <a:ea typeface="Arial"/>
                <a:cs typeface="Arial"/>
                <a:sym typeface="Arial"/>
              </a:rPr>
              <a:t>X</a:t>
            </a:r>
            <a:r>
              <a:rPr b="0" i="0" lang="en-US" sz="2400" u="none">
                <a:solidFill>
                  <a:schemeClr val="dk2"/>
                </a:solidFill>
                <a:latin typeface="Arial"/>
                <a:ea typeface="Arial"/>
                <a:cs typeface="Arial"/>
                <a:sym typeface="Arial"/>
              </a:rPr>
              <a:t> </a:t>
            </a:r>
            <a:r>
              <a:rPr b="0" i="0" lang="en-US" sz="1800" u="none">
                <a:solidFill>
                  <a:schemeClr val="dk2"/>
                </a:solidFill>
                <a:latin typeface="Times New Roman"/>
                <a:ea typeface="Times New Roman"/>
                <a:cs typeface="Times New Roman"/>
                <a:sym typeface="Times New Roman"/>
              </a:rPr>
              <a:t>—</a:t>
            </a:r>
            <a:r>
              <a:rPr b="0" i="0" lang="en-US" sz="1800" u="none">
                <a:solidFill>
                  <a:schemeClr val="dk2"/>
                </a:solidFill>
                <a:latin typeface="Arial"/>
                <a:ea typeface="Arial"/>
                <a:cs typeface="Arial"/>
                <a:sym typeface="Arial"/>
              </a:rPr>
              <a:t>&gt;&gt;</a:t>
            </a:r>
            <a:r>
              <a:rPr b="0" i="1" lang="en-US" sz="2400" u="none">
                <a:solidFill>
                  <a:schemeClr val="dk2"/>
                </a:solidFill>
                <a:latin typeface="Arial"/>
                <a:ea typeface="Arial"/>
                <a:cs typeface="Arial"/>
                <a:sym typeface="Arial"/>
              </a:rPr>
              <a:t> Y</a:t>
            </a:r>
            <a:r>
              <a:rPr b="0" i="0" lang="en-US" sz="2400" u="none">
                <a:solidFill>
                  <a:schemeClr val="dk2"/>
                </a:solidFill>
                <a:latin typeface="Arial"/>
                <a:ea typeface="Arial"/>
                <a:cs typeface="Arial"/>
                <a:sym typeface="Arial"/>
              </a:rPr>
              <a:t> in </a:t>
            </a:r>
            <a:r>
              <a:rPr b="0" i="1" lang="en-US" sz="2400" u="none">
                <a:solidFill>
                  <a:schemeClr val="dk2"/>
                </a:solidFill>
                <a:latin typeface="Arial"/>
                <a:ea typeface="Arial"/>
                <a:cs typeface="Arial"/>
                <a:sym typeface="Arial"/>
              </a:rPr>
              <a:t>F</a:t>
            </a:r>
            <a:r>
              <a:rPr b="0" baseline="30000" i="0" lang="en-US" sz="24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X</a:t>
            </a:r>
            <a:r>
              <a:rPr b="0" i="0" lang="en-US" sz="2400" u="none">
                <a:solidFill>
                  <a:schemeClr val="dk2"/>
                </a:solidFill>
                <a:latin typeface="Arial"/>
                <a:ea typeface="Arial"/>
                <a:cs typeface="Arial"/>
                <a:sym typeface="Arial"/>
              </a:rPr>
              <a:t> is a superkey for R.</a:t>
            </a:r>
            <a:endParaRPr/>
          </a:p>
          <a:p>
            <a:pPr indent="-533400" lvl="1" marL="990600" rtl="0" algn="just">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Note: </a:t>
            </a:r>
            <a:r>
              <a:rPr b="0" i="1" lang="en-US" sz="2200" u="none">
                <a:solidFill>
                  <a:srgbClr val="800000"/>
                </a:solidFill>
                <a:latin typeface="Arial"/>
                <a:ea typeface="Arial"/>
                <a:cs typeface="Arial"/>
                <a:sym typeface="Arial"/>
              </a:rPr>
              <a:t>F</a:t>
            </a:r>
            <a:r>
              <a:rPr b="0" baseline="30000" i="0" lang="en-US" sz="2200" u="none">
                <a:solidFill>
                  <a:srgbClr val="800000"/>
                </a:solidFill>
                <a:latin typeface="Arial"/>
                <a:ea typeface="Arial"/>
                <a:cs typeface="Arial"/>
                <a:sym typeface="Arial"/>
              </a:rPr>
              <a:t>+ </a:t>
            </a:r>
            <a:r>
              <a:rPr b="0" i="0" lang="en-US" sz="2200" u="none">
                <a:solidFill>
                  <a:srgbClr val="800000"/>
                </a:solidFill>
                <a:latin typeface="Arial"/>
                <a:ea typeface="Arial"/>
                <a:cs typeface="Arial"/>
                <a:sym typeface="Arial"/>
              </a:rPr>
              <a:t>is the (complete) set of all dependencies (functional or multivalued) that will hold in every relation state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of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that satisfies </a:t>
            </a:r>
            <a:r>
              <a:rPr b="0" i="1" lang="en-US" sz="2200" u="none">
                <a:solidFill>
                  <a:srgbClr val="800000"/>
                </a:solidFill>
                <a:latin typeface="Arial"/>
                <a:ea typeface="Arial"/>
                <a:cs typeface="Arial"/>
                <a:sym typeface="Arial"/>
              </a:rPr>
              <a:t>F</a:t>
            </a:r>
            <a:r>
              <a:rPr b="0" i="0" lang="en-US" sz="2200" u="none">
                <a:solidFill>
                  <a:srgbClr val="800000"/>
                </a:solidFill>
                <a:latin typeface="Arial"/>
                <a:ea typeface="Arial"/>
                <a:cs typeface="Arial"/>
                <a:sym typeface="Arial"/>
              </a:rPr>
              <a:t>. It is also called the </a:t>
            </a:r>
            <a:r>
              <a:rPr b="1" i="0" lang="en-US" sz="2200" u="none">
                <a:solidFill>
                  <a:srgbClr val="800000"/>
                </a:solidFill>
                <a:latin typeface="Arial"/>
                <a:ea typeface="Arial"/>
                <a:cs typeface="Arial"/>
                <a:sym typeface="Arial"/>
              </a:rPr>
              <a:t>closure</a:t>
            </a:r>
            <a:r>
              <a:rPr b="0" i="0" lang="en-US" sz="2200" u="none">
                <a:solidFill>
                  <a:srgbClr val="800000"/>
                </a:solidFill>
                <a:latin typeface="Arial"/>
                <a:ea typeface="Arial"/>
                <a:cs typeface="Arial"/>
                <a:sym typeface="Arial"/>
              </a:rPr>
              <a:t> of </a:t>
            </a:r>
            <a:r>
              <a:rPr b="0" i="1" lang="en-US" sz="2200" u="none">
                <a:solidFill>
                  <a:srgbClr val="800000"/>
                </a:solidFill>
                <a:latin typeface="Arial"/>
                <a:ea typeface="Arial"/>
                <a:cs typeface="Arial"/>
                <a:sym typeface="Arial"/>
              </a:rPr>
              <a:t>F</a:t>
            </a:r>
            <a:r>
              <a:rPr b="0" i="0" lang="en-US" sz="2200" u="none">
                <a:solidFill>
                  <a:srgbClr val="800000"/>
                </a:solidFill>
                <a:latin typeface="Arial"/>
                <a:ea typeface="Arial"/>
                <a:cs typeface="Arial"/>
                <a:sym typeface="Arial"/>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49" name="Google Shape;349;p4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Multivalued Dependencies and Fourth Normal Form (5)</a:t>
            </a:r>
            <a:endParaRPr/>
          </a:p>
        </p:txBody>
      </p:sp>
      <p:pic>
        <p:nvPicPr>
          <p:cNvPr id="350" name="Google Shape;350;p47"/>
          <p:cNvPicPr preferRelativeResize="0"/>
          <p:nvPr/>
        </p:nvPicPr>
        <p:blipFill rotWithShape="1">
          <a:blip r:embed="rId3">
            <a:alphaModFix/>
          </a:blip>
          <a:srcRect b="0" l="0" r="0" t="0"/>
          <a:stretch/>
        </p:blipFill>
        <p:spPr>
          <a:xfrm>
            <a:off x="1066800" y="2741612"/>
            <a:ext cx="6959600" cy="3887787"/>
          </a:xfrm>
          <a:prstGeom prst="rect">
            <a:avLst/>
          </a:prstGeom>
          <a:noFill/>
          <a:ln>
            <a:noFill/>
          </a:ln>
        </p:spPr>
      </p:pic>
      <p:sp>
        <p:nvSpPr>
          <p:cNvPr id="351" name="Google Shape;351;p47"/>
          <p:cNvSpPr txBox="1"/>
          <p:nvPr/>
        </p:nvSpPr>
        <p:spPr>
          <a:xfrm>
            <a:off x="1447800" y="1511300"/>
            <a:ext cx="6172200" cy="1079500"/>
          </a:xfrm>
          <a:prstGeom prst="rect">
            <a:avLst/>
          </a:prstGeom>
          <a:solidFill>
            <a:srgbClr val="FFFF00"/>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800000"/>
              </a:buClr>
              <a:buSzPts val="1600"/>
              <a:buFont typeface="Arial"/>
              <a:buNone/>
            </a:pPr>
            <a:r>
              <a:rPr b="0" i="0" lang="en-US" sz="1600" u="none">
                <a:solidFill>
                  <a:srgbClr val="800000"/>
                </a:solidFill>
                <a:latin typeface="Arial"/>
                <a:ea typeface="Arial"/>
                <a:cs typeface="Arial"/>
                <a:sym typeface="Arial"/>
              </a:rPr>
              <a:t>Decomposing a relation state of EMP that is not in 4NF:</a:t>
            </a:r>
            <a:endParaRPr/>
          </a:p>
          <a:p>
            <a:pPr indent="-457200" lvl="0" marL="457200" marR="0" rtl="0" algn="l">
              <a:lnSpc>
                <a:spcPct val="100000"/>
              </a:lnSpc>
              <a:spcBef>
                <a:spcPts val="0"/>
              </a:spcBef>
              <a:spcAft>
                <a:spcPts val="0"/>
              </a:spcAft>
              <a:buClr>
                <a:srgbClr val="800000"/>
              </a:buClr>
              <a:buSzPts val="1600"/>
              <a:buFont typeface="Arial"/>
              <a:buAutoNum type="alphaLcParenBoth"/>
            </a:pPr>
            <a:r>
              <a:rPr b="0" i="0" lang="en-US" sz="1600" u="none">
                <a:solidFill>
                  <a:srgbClr val="800000"/>
                </a:solidFill>
                <a:latin typeface="Arial"/>
                <a:ea typeface="Arial"/>
                <a:cs typeface="Arial"/>
                <a:sym typeface="Arial"/>
              </a:rPr>
              <a:t>EMP relation with additional tuples. </a:t>
            </a:r>
            <a:endParaRPr/>
          </a:p>
          <a:p>
            <a:pPr indent="-457200" lvl="0" marL="457200" marR="0" rtl="0" algn="l">
              <a:lnSpc>
                <a:spcPct val="100000"/>
              </a:lnSpc>
              <a:spcBef>
                <a:spcPts val="0"/>
              </a:spcBef>
              <a:spcAft>
                <a:spcPts val="0"/>
              </a:spcAft>
              <a:buClr>
                <a:srgbClr val="800000"/>
              </a:buClr>
              <a:buSzPts val="1600"/>
              <a:buFont typeface="Arial"/>
              <a:buAutoNum type="alphaLcParenBoth"/>
            </a:pPr>
            <a:r>
              <a:rPr b="0" i="0" lang="en-US" sz="1600" u="none">
                <a:solidFill>
                  <a:srgbClr val="800000"/>
                </a:solidFill>
                <a:latin typeface="Arial"/>
                <a:ea typeface="Arial"/>
                <a:cs typeface="Arial"/>
                <a:sym typeface="Arial"/>
              </a:rPr>
              <a:t>Two corresponding 4NF relations EMP_PROJECTS and EMP_DEPENDENTS.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58" name="Google Shape;358;p48"/>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Multivalued Dependencies and Fourth Normal Form (6)</a:t>
            </a:r>
            <a:endParaRPr/>
          </a:p>
        </p:txBody>
      </p:sp>
      <p:sp>
        <p:nvSpPr>
          <p:cNvPr id="359" name="Google Shape;359;p48"/>
          <p:cNvSpPr txBox="1"/>
          <p:nvPr>
            <p:ph idx="1" type="body"/>
          </p:nvPr>
        </p:nvSpPr>
        <p:spPr>
          <a:xfrm>
            <a:off x="254000" y="1651000"/>
            <a:ext cx="8204200" cy="4673600"/>
          </a:xfrm>
          <a:prstGeom prst="rect">
            <a:avLst/>
          </a:prstGeom>
          <a:noFill/>
          <a:ln>
            <a:noFill/>
          </a:ln>
        </p:spPr>
        <p:txBody>
          <a:bodyPr anchorCtr="0" anchor="t" bIns="45700" lIns="91425" spcFirstLastPara="1" rIns="0" wrap="square" tIns="45700">
            <a:noAutofit/>
          </a:bodyPr>
          <a:lstStyle/>
          <a:p>
            <a:pPr indent="-609600" lvl="0" marL="609600" rtl="0" algn="just">
              <a:lnSpc>
                <a:spcPct val="100000"/>
              </a:lnSpc>
              <a:spcBef>
                <a:spcPts val="0"/>
              </a:spcBef>
              <a:spcAft>
                <a:spcPts val="0"/>
              </a:spcAft>
              <a:buSzPts val="1680"/>
              <a:buNone/>
            </a:pPr>
            <a:r>
              <a:rPr b="1" i="0" lang="en-US" sz="2800" u="none">
                <a:solidFill>
                  <a:schemeClr val="dk2"/>
                </a:solidFill>
                <a:latin typeface="Arial"/>
                <a:ea typeface="Arial"/>
                <a:cs typeface="Arial"/>
                <a:sym typeface="Arial"/>
              </a:rPr>
              <a:t>Lossless (Non-additive) Join Decomposition into 4NF Relations:</a:t>
            </a:r>
            <a:endParaRPr/>
          </a:p>
          <a:p>
            <a:pPr indent="-609600" lvl="0" marL="609600" rtl="0" algn="just">
              <a:lnSpc>
                <a:spcPct val="10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PROPERTY LJ1’</a:t>
            </a:r>
            <a:endParaRPr b="0" i="0" sz="2800" u="none">
              <a:solidFill>
                <a:schemeClr val="dk2"/>
              </a:solidFill>
              <a:latin typeface="Arial"/>
              <a:ea typeface="Arial"/>
              <a:cs typeface="Arial"/>
              <a:sym typeface="Arial"/>
            </a:endParaRPr>
          </a:p>
          <a:p>
            <a:pPr indent="-533400" lvl="1" marL="990600" rtl="0" algn="just">
              <a:lnSpc>
                <a:spcPct val="100000"/>
              </a:lnSpc>
              <a:spcBef>
                <a:spcPts val="480"/>
              </a:spcBef>
              <a:spcAft>
                <a:spcPts val="0"/>
              </a:spcAft>
              <a:buClr>
                <a:schemeClr val="dk2"/>
              </a:buClr>
              <a:buSzPts val="1320"/>
              <a:buFont typeface="Noto Sans Symbols"/>
              <a:buChar char="■"/>
            </a:pPr>
            <a:r>
              <a:rPr b="0" i="0" lang="en-US" sz="2400" u="none">
                <a:solidFill>
                  <a:srgbClr val="800000"/>
                </a:solidFill>
                <a:latin typeface="Arial"/>
                <a:ea typeface="Arial"/>
                <a:cs typeface="Arial"/>
                <a:sym typeface="Arial"/>
              </a:rPr>
              <a:t>The relation schemas </a:t>
            </a:r>
            <a:r>
              <a:rPr b="0" i="1" lang="en-US" sz="2400" u="none">
                <a:solidFill>
                  <a:srgbClr val="800000"/>
                </a:solidFill>
                <a:latin typeface="Arial"/>
                <a:ea typeface="Arial"/>
                <a:cs typeface="Arial"/>
                <a:sym typeface="Arial"/>
              </a:rPr>
              <a:t>R</a:t>
            </a:r>
            <a:r>
              <a:rPr b="0" baseline="-25000" i="0" lang="en-US" sz="2400" u="none">
                <a:solidFill>
                  <a:srgbClr val="800000"/>
                </a:solidFill>
                <a:latin typeface="Arial"/>
                <a:ea typeface="Arial"/>
                <a:cs typeface="Arial"/>
                <a:sym typeface="Arial"/>
              </a:rPr>
              <a:t>1</a:t>
            </a:r>
            <a:r>
              <a:rPr b="0" i="0" lang="en-US" sz="2400" u="none">
                <a:solidFill>
                  <a:srgbClr val="800000"/>
                </a:solidFill>
                <a:latin typeface="Arial"/>
                <a:ea typeface="Arial"/>
                <a:cs typeface="Arial"/>
                <a:sym typeface="Arial"/>
              </a:rPr>
              <a:t> and </a:t>
            </a:r>
            <a:r>
              <a:rPr b="0" i="1" lang="en-US" sz="2400" u="none">
                <a:solidFill>
                  <a:srgbClr val="800000"/>
                </a:solidFill>
                <a:latin typeface="Arial"/>
                <a:ea typeface="Arial"/>
                <a:cs typeface="Arial"/>
                <a:sym typeface="Arial"/>
              </a:rPr>
              <a:t>R</a:t>
            </a:r>
            <a:r>
              <a:rPr b="0" baseline="-25000" i="0" lang="en-US" sz="2400" u="none">
                <a:solidFill>
                  <a:srgbClr val="800000"/>
                </a:solidFill>
                <a:latin typeface="Arial"/>
                <a:ea typeface="Arial"/>
                <a:cs typeface="Arial"/>
                <a:sym typeface="Arial"/>
              </a:rPr>
              <a:t>2</a:t>
            </a:r>
            <a:r>
              <a:rPr b="0" i="0" lang="en-US" sz="2400" u="none">
                <a:solidFill>
                  <a:srgbClr val="800000"/>
                </a:solidFill>
                <a:latin typeface="Arial"/>
                <a:ea typeface="Arial"/>
                <a:cs typeface="Arial"/>
                <a:sym typeface="Arial"/>
              </a:rPr>
              <a:t> form a lossless (non-additive) join decomposition of </a:t>
            </a:r>
            <a:r>
              <a:rPr b="0" i="1" lang="en-US" sz="2400" u="none">
                <a:solidFill>
                  <a:srgbClr val="800000"/>
                </a:solidFill>
                <a:latin typeface="Arial"/>
                <a:ea typeface="Arial"/>
                <a:cs typeface="Arial"/>
                <a:sym typeface="Arial"/>
              </a:rPr>
              <a:t>R</a:t>
            </a:r>
            <a:r>
              <a:rPr b="0" i="0" lang="en-US" sz="2400" u="none">
                <a:solidFill>
                  <a:srgbClr val="800000"/>
                </a:solidFill>
                <a:latin typeface="Arial"/>
                <a:ea typeface="Arial"/>
                <a:cs typeface="Arial"/>
                <a:sym typeface="Arial"/>
              </a:rPr>
              <a:t> with respect to a set F of functional </a:t>
            </a:r>
            <a:r>
              <a:rPr b="0" i="1" lang="en-US" sz="2400" u="none">
                <a:solidFill>
                  <a:srgbClr val="800000"/>
                </a:solidFill>
                <a:latin typeface="Arial"/>
                <a:ea typeface="Arial"/>
                <a:cs typeface="Arial"/>
                <a:sym typeface="Arial"/>
              </a:rPr>
              <a:t>and </a:t>
            </a:r>
            <a:r>
              <a:rPr b="0" i="0" lang="en-US" sz="2400" u="none">
                <a:solidFill>
                  <a:srgbClr val="800000"/>
                </a:solidFill>
                <a:latin typeface="Arial"/>
                <a:ea typeface="Arial"/>
                <a:cs typeface="Arial"/>
                <a:sym typeface="Arial"/>
              </a:rPr>
              <a:t>multivalued dependencies if and only if </a:t>
            </a:r>
            <a:endParaRPr/>
          </a:p>
          <a:p>
            <a:pPr indent="-457200" lvl="2" marL="1371600" rtl="0" algn="just">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1 </a:t>
            </a:r>
            <a:r>
              <a:rPr b="0" i="0" lang="en-US" sz="1800" u="none">
                <a:solidFill>
                  <a:schemeClr val="dk2"/>
                </a:solidFill>
                <a:latin typeface="Arial"/>
                <a:ea typeface="Arial"/>
                <a:cs typeface="Arial"/>
                <a:sym typeface="Arial"/>
              </a:rPr>
              <a: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 </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&gt;&gt;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a:t>
            </a:r>
            <a:endParaRPr/>
          </a:p>
          <a:p>
            <a:pPr indent="-533400" lvl="1" marL="990600" rtl="0" algn="just">
              <a:lnSpc>
                <a:spcPct val="100000"/>
              </a:lnSpc>
              <a:spcBef>
                <a:spcPts val="480"/>
              </a:spcBef>
              <a:spcAft>
                <a:spcPts val="0"/>
              </a:spcAft>
              <a:buClr>
                <a:schemeClr val="dk2"/>
              </a:buClr>
              <a:buSzPts val="1320"/>
              <a:buFont typeface="Noto Sans Symbols"/>
              <a:buChar char="■"/>
            </a:pPr>
            <a:r>
              <a:rPr b="0" i="0" lang="en-US" sz="2400" u="none">
                <a:solidFill>
                  <a:srgbClr val="800000"/>
                </a:solidFill>
                <a:latin typeface="Arial"/>
                <a:ea typeface="Arial"/>
                <a:cs typeface="Arial"/>
                <a:sym typeface="Arial"/>
              </a:rPr>
              <a:t>or by symmetry, if and only if </a:t>
            </a:r>
            <a:endParaRPr/>
          </a:p>
          <a:p>
            <a:pPr indent="-457200" lvl="2" marL="1371600" rtl="0" algn="just">
              <a:lnSpc>
                <a:spcPct val="100000"/>
              </a:lnSpc>
              <a:spcBef>
                <a:spcPts val="48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 </a:t>
            </a:r>
            <a:r>
              <a:rPr b="0" i="0" lang="en-US" sz="1800" u="none">
                <a:solidFill>
                  <a:schemeClr val="dk2"/>
                </a:solidFill>
                <a:latin typeface="Arial"/>
                <a:ea typeface="Arial"/>
                <a:cs typeface="Arial"/>
                <a:sym typeface="Arial"/>
              </a:rPr>
              <a: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 </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&gt;&gt;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R</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a:t>
            </a:r>
            <a:r>
              <a:rPr b="0" i="0" lang="en-US" sz="2400" u="none">
                <a:solidFill>
                  <a:schemeClr val="dk2"/>
                </a:solidFill>
                <a:latin typeface="Arial"/>
                <a:ea typeface="Arial"/>
                <a:cs typeface="Arial"/>
                <a:sym typeface="Arial"/>
              </a:rPr>
              <a:t> </a:t>
            </a:r>
            <a:r>
              <a:rPr b="1" i="0" lang="en-US" sz="2400" u="none">
                <a:solidFill>
                  <a:schemeClr val="dk2"/>
                </a:solidFill>
                <a:latin typeface="Arial"/>
                <a:ea typeface="Arial"/>
                <a:cs typeface="Arial"/>
                <a:sym typeface="Aria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66" name="Google Shape;366;p49"/>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Multivalued Dependencies and Fourth Normal Form (7)</a:t>
            </a:r>
            <a:endParaRPr/>
          </a:p>
        </p:txBody>
      </p:sp>
      <p:sp>
        <p:nvSpPr>
          <p:cNvPr id="367" name="Google Shape;367;p49"/>
          <p:cNvSpPr txBox="1"/>
          <p:nvPr>
            <p:ph idx="1" type="body"/>
          </p:nvPr>
        </p:nvSpPr>
        <p:spPr>
          <a:xfrm>
            <a:off x="228600" y="1574800"/>
            <a:ext cx="8229600" cy="4978400"/>
          </a:xfrm>
          <a:prstGeom prst="rect">
            <a:avLst/>
          </a:prstGeom>
          <a:noFill/>
          <a:ln>
            <a:noFill/>
          </a:ln>
        </p:spPr>
        <p:txBody>
          <a:bodyPr anchorCtr="0" anchor="t" bIns="45700" lIns="91425" spcFirstLastPara="1" rIns="0" wrap="square" tIns="45700">
            <a:noAutofit/>
          </a:bodyPr>
          <a:lstStyle/>
          <a:p>
            <a:pPr indent="-609600" lvl="0" marL="609600" rtl="0" algn="just">
              <a:lnSpc>
                <a:spcPct val="100000"/>
              </a:lnSpc>
              <a:spcBef>
                <a:spcPts val="0"/>
              </a:spcBef>
              <a:spcAft>
                <a:spcPts val="0"/>
              </a:spcAft>
              <a:buSzPts val="1440"/>
              <a:buNone/>
            </a:pPr>
            <a:r>
              <a:rPr b="1" i="0" lang="en-US" sz="2400" u="none">
                <a:solidFill>
                  <a:schemeClr val="dk2"/>
                </a:solidFill>
                <a:latin typeface="Arial"/>
                <a:ea typeface="Arial"/>
                <a:cs typeface="Arial"/>
                <a:sym typeface="Arial"/>
              </a:rPr>
              <a:t>Algorithm 11.5: Relational decomposition into 4NF relations with non-additive join property</a:t>
            </a:r>
            <a:endParaRPr/>
          </a:p>
          <a:p>
            <a:pPr indent="-609600" lvl="0" marL="609600" rtl="0" algn="just">
              <a:lnSpc>
                <a:spcPct val="10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Input: </a:t>
            </a:r>
            <a:r>
              <a:rPr b="0" i="0" lang="en-US" sz="2000" u="none">
                <a:solidFill>
                  <a:schemeClr val="dk2"/>
                </a:solidFill>
                <a:latin typeface="Arial"/>
                <a:ea typeface="Arial"/>
                <a:cs typeface="Arial"/>
                <a:sym typeface="Arial"/>
              </a:rPr>
              <a:t>A universal relation R and a set of functional and multivalued dependencies F.</a:t>
            </a:r>
            <a:endParaRPr/>
          </a:p>
          <a:p>
            <a:pPr indent="-533400" lvl="0" marL="609600" rtl="0" algn="just">
              <a:lnSpc>
                <a:spcPct val="100000"/>
              </a:lnSpc>
              <a:spcBef>
                <a:spcPts val="400"/>
              </a:spcBef>
              <a:spcAft>
                <a:spcPts val="0"/>
              </a:spcAft>
              <a:buClr>
                <a:srgbClr val="990033"/>
              </a:buClr>
              <a:buSzPts val="1200"/>
              <a:buFont typeface="Noto Sans Symbols"/>
              <a:buNone/>
            </a:pPr>
            <a:r>
              <a:t/>
            </a:r>
            <a:endParaRPr b="0" i="0" sz="2000" u="none">
              <a:solidFill>
                <a:schemeClr val="dk2"/>
              </a:solidFill>
              <a:latin typeface="Arial"/>
              <a:ea typeface="Arial"/>
              <a:cs typeface="Arial"/>
              <a:sym typeface="Arial"/>
            </a:endParaRPr>
          </a:p>
          <a:p>
            <a:pPr indent="-609600" lvl="0" marL="609600" rtl="0" algn="just">
              <a:lnSpc>
                <a:spcPct val="100000"/>
              </a:lnSpc>
              <a:spcBef>
                <a:spcPts val="400"/>
              </a:spcBef>
              <a:spcAft>
                <a:spcPts val="0"/>
              </a:spcAft>
              <a:buClr>
                <a:srgbClr val="990033"/>
              </a:buClr>
              <a:buSzPts val="1200"/>
              <a:buFont typeface="Noto Sans Symbols"/>
              <a:buAutoNum type="arabicPeriod"/>
            </a:pPr>
            <a:r>
              <a:rPr b="0" i="0" lang="en-US" sz="2000" u="none">
                <a:solidFill>
                  <a:schemeClr val="dk2"/>
                </a:solidFill>
                <a:latin typeface="Arial"/>
                <a:ea typeface="Arial"/>
                <a:cs typeface="Arial"/>
                <a:sym typeface="Arial"/>
              </a:rPr>
              <a:t>Set D := { R };</a:t>
            </a:r>
            <a:endParaRPr/>
          </a:p>
          <a:p>
            <a:pPr indent="-609600" lvl="0" marL="609600" rtl="0" algn="just">
              <a:lnSpc>
                <a:spcPct val="100000"/>
              </a:lnSpc>
              <a:spcBef>
                <a:spcPts val="400"/>
              </a:spcBef>
              <a:spcAft>
                <a:spcPts val="0"/>
              </a:spcAft>
              <a:buClr>
                <a:srgbClr val="990033"/>
              </a:buClr>
              <a:buSzPts val="1200"/>
              <a:buFont typeface="Noto Sans Symbols"/>
              <a:buAutoNum type="arabicPeriod"/>
            </a:pPr>
            <a:r>
              <a:rPr b="0" i="0" lang="en-US" sz="2000" u="none">
                <a:solidFill>
                  <a:schemeClr val="dk2"/>
                </a:solidFill>
                <a:latin typeface="Arial"/>
                <a:ea typeface="Arial"/>
                <a:cs typeface="Arial"/>
                <a:sym typeface="Arial"/>
              </a:rPr>
              <a:t>While there is a relation schema </a:t>
            </a:r>
            <a:r>
              <a:rPr b="0" i="1" lang="en-US" sz="2000" u="none">
                <a:solidFill>
                  <a:schemeClr val="dk2"/>
                </a:solidFill>
                <a:latin typeface="Arial"/>
                <a:ea typeface="Arial"/>
                <a:cs typeface="Arial"/>
                <a:sym typeface="Arial"/>
              </a:rPr>
              <a:t>Q</a:t>
            </a:r>
            <a:r>
              <a:rPr b="0" i="0" lang="en-US" sz="2000" u="none">
                <a:solidFill>
                  <a:schemeClr val="dk2"/>
                </a:solidFill>
                <a:latin typeface="Arial"/>
                <a:ea typeface="Arial"/>
                <a:cs typeface="Arial"/>
                <a:sym typeface="Arial"/>
              </a:rPr>
              <a:t> in </a:t>
            </a:r>
            <a:r>
              <a:rPr b="0" i="1" lang="en-US" sz="2000" u="none">
                <a:solidFill>
                  <a:schemeClr val="dk2"/>
                </a:solidFill>
                <a:latin typeface="Arial"/>
                <a:ea typeface="Arial"/>
                <a:cs typeface="Arial"/>
                <a:sym typeface="Arial"/>
              </a:rPr>
              <a:t>D</a:t>
            </a:r>
            <a:r>
              <a:rPr b="0" i="0" lang="en-US" sz="2000" u="none">
                <a:solidFill>
                  <a:schemeClr val="dk2"/>
                </a:solidFill>
                <a:latin typeface="Arial"/>
                <a:ea typeface="Arial"/>
                <a:cs typeface="Arial"/>
                <a:sym typeface="Arial"/>
              </a:rPr>
              <a:t> that is not in 4NF do {</a:t>
            </a:r>
            <a:endParaRPr/>
          </a:p>
          <a:p>
            <a:pPr indent="-609600" lvl="0" marL="609600" rtl="0" algn="just">
              <a:lnSpc>
                <a:spcPct val="100000"/>
              </a:lnSpc>
              <a:spcBef>
                <a:spcPts val="400"/>
              </a:spcBef>
              <a:spcAft>
                <a:spcPts val="0"/>
              </a:spcAft>
              <a:buSzPts val="1200"/>
              <a:buNone/>
            </a:pPr>
            <a:r>
              <a:rPr b="0" i="0" lang="en-US" sz="2000" u="none">
                <a:solidFill>
                  <a:schemeClr val="dk2"/>
                </a:solidFill>
                <a:latin typeface="Arial"/>
                <a:ea typeface="Arial"/>
                <a:cs typeface="Arial"/>
                <a:sym typeface="Arial"/>
              </a:rPr>
              <a:t>		choose a relation schema </a:t>
            </a:r>
            <a:r>
              <a:rPr b="0" i="1" lang="en-US" sz="2000" u="none">
                <a:solidFill>
                  <a:schemeClr val="dk2"/>
                </a:solidFill>
                <a:latin typeface="Arial"/>
                <a:ea typeface="Arial"/>
                <a:cs typeface="Arial"/>
                <a:sym typeface="Arial"/>
              </a:rPr>
              <a:t>Q</a:t>
            </a:r>
            <a:r>
              <a:rPr b="0" i="0" lang="en-US" sz="2000" u="none">
                <a:solidFill>
                  <a:schemeClr val="dk2"/>
                </a:solidFill>
                <a:latin typeface="Arial"/>
                <a:ea typeface="Arial"/>
                <a:cs typeface="Arial"/>
                <a:sym typeface="Arial"/>
              </a:rPr>
              <a:t> in </a:t>
            </a:r>
            <a:r>
              <a:rPr b="0" i="1" lang="en-US" sz="2000" u="none">
                <a:solidFill>
                  <a:schemeClr val="dk2"/>
                </a:solidFill>
                <a:latin typeface="Arial"/>
                <a:ea typeface="Arial"/>
                <a:cs typeface="Arial"/>
                <a:sym typeface="Arial"/>
              </a:rPr>
              <a:t>D</a:t>
            </a:r>
            <a:r>
              <a:rPr b="0" i="0" lang="en-US" sz="2000" u="none">
                <a:solidFill>
                  <a:schemeClr val="dk2"/>
                </a:solidFill>
                <a:latin typeface="Arial"/>
                <a:ea typeface="Arial"/>
                <a:cs typeface="Arial"/>
                <a:sym typeface="Arial"/>
              </a:rPr>
              <a:t> that is not in 4NF;</a:t>
            </a:r>
            <a:endParaRPr/>
          </a:p>
          <a:p>
            <a:pPr indent="-609600" lvl="0" marL="609600" rtl="0" algn="just">
              <a:lnSpc>
                <a:spcPct val="100000"/>
              </a:lnSpc>
              <a:spcBef>
                <a:spcPts val="400"/>
              </a:spcBef>
              <a:spcAft>
                <a:spcPts val="0"/>
              </a:spcAft>
              <a:buSzPts val="1200"/>
              <a:buNone/>
            </a:pPr>
            <a:r>
              <a:rPr b="0" i="0" lang="en-US" sz="2000" u="none">
                <a:solidFill>
                  <a:schemeClr val="dk2"/>
                </a:solidFill>
                <a:latin typeface="Arial"/>
                <a:ea typeface="Arial"/>
                <a:cs typeface="Arial"/>
                <a:sym typeface="Arial"/>
              </a:rPr>
              <a:t>		find a nontrivial MVD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1800" u="none">
                <a:solidFill>
                  <a:schemeClr val="dk2"/>
                </a:solidFill>
                <a:latin typeface="Times New Roman"/>
                <a:ea typeface="Times New Roman"/>
                <a:cs typeface="Times New Roman"/>
                <a:sym typeface="Times New Roman"/>
              </a:rPr>
              <a:t>—</a:t>
            </a:r>
            <a:r>
              <a:rPr b="0" i="0" lang="en-US" sz="1800" u="none">
                <a:solidFill>
                  <a:schemeClr val="dk2"/>
                </a:solidFill>
                <a:latin typeface="Arial"/>
                <a:ea typeface="Arial"/>
                <a:cs typeface="Arial"/>
                <a:sym typeface="Arial"/>
              </a:rPr>
              <a:t>&gt;&gt;</a:t>
            </a:r>
            <a:r>
              <a:rPr b="0" i="1" lang="en-US" sz="2000" u="none">
                <a:solidFill>
                  <a:schemeClr val="dk2"/>
                </a:solidFill>
                <a:latin typeface="Arial"/>
                <a:ea typeface="Arial"/>
                <a:cs typeface="Arial"/>
                <a:sym typeface="Arial"/>
              </a:rPr>
              <a:t> Y</a:t>
            </a:r>
            <a:r>
              <a:rPr b="0" i="0" lang="en-US" sz="2000" u="none">
                <a:solidFill>
                  <a:schemeClr val="dk2"/>
                </a:solidFill>
                <a:latin typeface="Arial"/>
                <a:ea typeface="Arial"/>
                <a:cs typeface="Arial"/>
                <a:sym typeface="Arial"/>
              </a:rPr>
              <a:t> in </a:t>
            </a:r>
            <a:r>
              <a:rPr b="0" i="1" lang="en-US" sz="2000" u="none">
                <a:solidFill>
                  <a:schemeClr val="dk2"/>
                </a:solidFill>
                <a:latin typeface="Arial"/>
                <a:ea typeface="Arial"/>
                <a:cs typeface="Arial"/>
                <a:sym typeface="Arial"/>
              </a:rPr>
              <a:t>Q</a:t>
            </a:r>
            <a:r>
              <a:rPr b="0" i="0" lang="en-US" sz="2000" u="none">
                <a:solidFill>
                  <a:schemeClr val="dk2"/>
                </a:solidFill>
                <a:latin typeface="Arial"/>
                <a:ea typeface="Arial"/>
                <a:cs typeface="Arial"/>
                <a:sym typeface="Arial"/>
              </a:rPr>
              <a:t> that violates 4NF;</a:t>
            </a:r>
            <a:endParaRPr/>
          </a:p>
          <a:p>
            <a:pPr indent="-609600" lvl="0" marL="609600" rtl="0" algn="l">
              <a:lnSpc>
                <a:spcPct val="100000"/>
              </a:lnSpc>
              <a:spcBef>
                <a:spcPts val="400"/>
              </a:spcBef>
              <a:spcAft>
                <a:spcPts val="0"/>
              </a:spcAft>
              <a:buSzPts val="1200"/>
              <a:buNone/>
            </a:pPr>
            <a:r>
              <a:rPr b="0" i="0" lang="en-US" sz="2000" u="none">
                <a:solidFill>
                  <a:schemeClr val="dk2"/>
                </a:solidFill>
                <a:latin typeface="Arial"/>
                <a:ea typeface="Arial"/>
                <a:cs typeface="Arial"/>
                <a:sym typeface="Arial"/>
              </a:rPr>
              <a:t>		replace </a:t>
            </a:r>
            <a:r>
              <a:rPr b="0" i="1" lang="en-US" sz="2000" u="none">
                <a:solidFill>
                  <a:schemeClr val="dk2"/>
                </a:solidFill>
                <a:latin typeface="Arial"/>
                <a:ea typeface="Arial"/>
                <a:cs typeface="Arial"/>
                <a:sym typeface="Arial"/>
              </a:rPr>
              <a:t>Q</a:t>
            </a:r>
            <a:r>
              <a:rPr b="0" i="0" lang="en-US" sz="2000" u="none">
                <a:solidFill>
                  <a:schemeClr val="dk2"/>
                </a:solidFill>
                <a:latin typeface="Arial"/>
                <a:ea typeface="Arial"/>
                <a:cs typeface="Arial"/>
                <a:sym typeface="Arial"/>
              </a:rPr>
              <a:t> in </a:t>
            </a:r>
            <a:r>
              <a:rPr b="0" i="1" lang="en-US" sz="2000" u="none">
                <a:solidFill>
                  <a:schemeClr val="dk2"/>
                </a:solidFill>
                <a:latin typeface="Arial"/>
                <a:ea typeface="Arial"/>
                <a:cs typeface="Arial"/>
                <a:sym typeface="Arial"/>
              </a:rPr>
              <a:t>D</a:t>
            </a:r>
            <a:r>
              <a:rPr b="0" i="0" lang="en-US" sz="2000" u="none">
                <a:solidFill>
                  <a:schemeClr val="dk2"/>
                </a:solidFill>
                <a:latin typeface="Arial"/>
                <a:ea typeface="Arial"/>
                <a:cs typeface="Arial"/>
                <a:sym typeface="Arial"/>
              </a:rPr>
              <a:t> by two relation schemas (</a:t>
            </a:r>
            <a:r>
              <a:rPr b="0" i="1" lang="en-US" sz="2000" u="none">
                <a:solidFill>
                  <a:schemeClr val="dk2"/>
                </a:solidFill>
                <a:latin typeface="Arial"/>
                <a:ea typeface="Arial"/>
                <a:cs typeface="Arial"/>
                <a:sym typeface="Arial"/>
              </a:rPr>
              <a:t>Q</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X</a:t>
            </a:r>
            <a:r>
              <a:rPr b="0" i="0" lang="en-US" sz="2000" u="none">
                <a:solidFill>
                  <a:schemeClr val="dk2"/>
                </a:solidFill>
                <a:latin typeface="Arial"/>
                <a:ea typeface="Arial"/>
                <a:cs typeface="Arial"/>
                <a:sym typeface="Arial"/>
              </a:rPr>
              <a:t> </a:t>
            </a:r>
            <a:r>
              <a:rPr b="0" i="0" lang="en-US" sz="2000" u="none">
                <a:solidFill>
                  <a:schemeClr val="dk2"/>
                </a:solidFill>
                <a:latin typeface="Merriweather Sans"/>
                <a:ea typeface="Merriweather Sans"/>
                <a:cs typeface="Merriweather Sans"/>
                <a:sym typeface="Merriweather Sans"/>
              </a:rPr>
              <a:t>υ</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Y</a:t>
            </a:r>
            <a:r>
              <a:rPr b="0" i="0" lang="en-US" sz="2000" u="none">
                <a:solidFill>
                  <a:schemeClr val="dk2"/>
                </a:solidFill>
                <a:latin typeface="Arial"/>
                <a:ea typeface="Arial"/>
                <a:cs typeface="Arial"/>
                <a:sym typeface="Arial"/>
              </a:rPr>
              <a:t>);</a:t>
            </a:r>
            <a:endParaRPr/>
          </a:p>
          <a:p>
            <a:pPr indent="-609600" lvl="0" marL="609600" rtl="0" algn="just">
              <a:lnSpc>
                <a:spcPct val="100000"/>
              </a:lnSpc>
              <a:spcBef>
                <a:spcPts val="400"/>
              </a:spcBef>
              <a:spcAft>
                <a:spcPts val="0"/>
              </a:spcAft>
              <a:buSzPts val="1200"/>
              <a:buNone/>
            </a:pPr>
            <a:r>
              <a:rPr b="0" i="0" lang="en-US" sz="2000" u="none">
                <a:solidFill>
                  <a:schemeClr val="dk2"/>
                </a:solidFill>
                <a:latin typeface="Arial"/>
                <a:ea typeface="Arial"/>
                <a:cs typeface="Arial"/>
                <a:sym typeface="Arial"/>
              </a:rPr>
              <a:t>	};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74" name="Google Shape;374;p50"/>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4. Join Dependencies and Fifth Normal Form (1)</a:t>
            </a:r>
            <a:endParaRPr/>
          </a:p>
        </p:txBody>
      </p:sp>
      <p:sp>
        <p:nvSpPr>
          <p:cNvPr id="375" name="Google Shape;375;p50"/>
          <p:cNvSpPr txBox="1"/>
          <p:nvPr>
            <p:ph idx="1" type="body"/>
          </p:nvPr>
        </p:nvSpPr>
        <p:spPr>
          <a:xfrm>
            <a:off x="228600" y="1574800"/>
            <a:ext cx="8305800" cy="4749800"/>
          </a:xfrm>
          <a:prstGeom prst="rect">
            <a:avLst/>
          </a:prstGeom>
          <a:noFill/>
          <a:ln>
            <a:noFill/>
          </a:ln>
        </p:spPr>
        <p:txBody>
          <a:bodyPr anchorCtr="0" anchor="t" bIns="45700" lIns="91425" spcFirstLastPara="1" rIns="0" wrap="square" tIns="45700">
            <a:noAutofit/>
          </a:bodyPr>
          <a:lstStyle/>
          <a:p>
            <a:pPr indent="-609600" lvl="0" marL="609600" rtl="0" algn="just">
              <a:lnSpc>
                <a:spcPct val="100000"/>
              </a:lnSpc>
              <a:spcBef>
                <a:spcPts val="0"/>
              </a:spcBef>
              <a:spcAft>
                <a:spcPts val="0"/>
              </a:spcAft>
              <a:buSzPts val="1440"/>
              <a:buNone/>
            </a:pPr>
            <a:r>
              <a:rPr b="1" i="0" lang="en-US" sz="2400" u="sng">
                <a:solidFill>
                  <a:schemeClr val="dk2"/>
                </a:solidFill>
                <a:latin typeface="Arial"/>
                <a:ea typeface="Arial"/>
                <a:cs typeface="Arial"/>
                <a:sym typeface="Arial"/>
              </a:rPr>
              <a:t>Definition:</a:t>
            </a:r>
            <a:r>
              <a:rPr b="1" i="0" lang="en-US" sz="2400" u="none">
                <a:solidFill>
                  <a:schemeClr val="dk2"/>
                </a:solidFill>
                <a:latin typeface="Arial"/>
                <a:ea typeface="Arial"/>
                <a:cs typeface="Arial"/>
                <a:sym typeface="Arial"/>
              </a:rPr>
              <a:t> </a:t>
            </a:r>
            <a:endParaRPr/>
          </a:p>
          <a:p>
            <a:pPr indent="-609600" lvl="0" marL="609600" rtl="0" algn="just">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 </a:t>
            </a:r>
            <a:r>
              <a:rPr b="1" i="0" lang="en-US" sz="2400" u="none">
                <a:solidFill>
                  <a:schemeClr val="dk2"/>
                </a:solidFill>
                <a:latin typeface="Arial"/>
                <a:ea typeface="Arial"/>
                <a:cs typeface="Arial"/>
                <a:sym typeface="Arial"/>
              </a:rPr>
              <a:t>join dependency</a:t>
            </a:r>
            <a:r>
              <a:rPr b="0" i="0" lang="en-US" sz="2400" u="none">
                <a:solidFill>
                  <a:schemeClr val="dk2"/>
                </a:solidFill>
                <a:latin typeface="Arial"/>
                <a:ea typeface="Arial"/>
                <a:cs typeface="Arial"/>
                <a:sym typeface="Arial"/>
              </a:rPr>
              <a:t> (</a:t>
            </a:r>
            <a:r>
              <a:rPr b="1" i="0" lang="en-US" sz="2400" u="none">
                <a:solidFill>
                  <a:schemeClr val="dk2"/>
                </a:solidFill>
                <a:latin typeface="Arial"/>
                <a:ea typeface="Arial"/>
                <a:cs typeface="Arial"/>
                <a:sym typeface="Arial"/>
              </a:rPr>
              <a:t>JD</a:t>
            </a:r>
            <a:r>
              <a:rPr b="0" i="0" lang="en-US" sz="2400" u="none">
                <a:solidFill>
                  <a:schemeClr val="dk2"/>
                </a:solidFill>
                <a:latin typeface="Arial"/>
                <a:ea typeface="Arial"/>
                <a:cs typeface="Arial"/>
                <a:sym typeface="Arial"/>
              </a:rPr>
              <a:t>), denoted by JD(</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1</a:t>
            </a: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2</a:t>
            </a:r>
            <a:r>
              <a:rPr b="0" i="0" lang="en-US" sz="2400" u="none">
                <a:solidFill>
                  <a:schemeClr val="dk2"/>
                </a:solidFill>
                <a:latin typeface="Arial"/>
                <a:ea typeface="Arial"/>
                <a:cs typeface="Arial"/>
                <a:sym typeface="Arial"/>
              </a:rPr>
              <a:t>, ...,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n</a:t>
            </a:r>
            <a:r>
              <a:rPr b="0" i="0" lang="en-US" sz="2400" u="none">
                <a:solidFill>
                  <a:schemeClr val="dk2"/>
                </a:solidFill>
                <a:latin typeface="Arial"/>
                <a:ea typeface="Arial"/>
                <a:cs typeface="Arial"/>
                <a:sym typeface="Arial"/>
              </a:rPr>
              <a:t>), specified on relation schema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specifies a constraint on the states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of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a:t>
            </a:r>
            <a:endParaRPr/>
          </a:p>
          <a:p>
            <a:pPr indent="-533400" lvl="1" marL="990600" rtl="0" algn="just">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constraint states that every legal state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of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should have a non-additive join decomposition into </a:t>
            </a:r>
            <a:r>
              <a:rPr b="0" i="1" lang="en-US" sz="2200" u="none">
                <a:solidFill>
                  <a:srgbClr val="800000"/>
                </a:solidFill>
                <a:latin typeface="Arial"/>
                <a:ea typeface="Arial"/>
                <a:cs typeface="Arial"/>
                <a:sym typeface="Arial"/>
              </a:rPr>
              <a:t>R</a:t>
            </a:r>
            <a:r>
              <a:rPr b="0" baseline="-25000" i="0" lang="en-US" sz="2200" u="none">
                <a:solidFill>
                  <a:srgbClr val="800000"/>
                </a:solidFill>
                <a:latin typeface="Arial"/>
                <a:ea typeface="Arial"/>
                <a:cs typeface="Arial"/>
                <a:sym typeface="Arial"/>
              </a:rPr>
              <a:t>1</a:t>
            </a:r>
            <a:r>
              <a:rPr b="0" i="0" lang="en-US" sz="2200" u="none">
                <a:solidFill>
                  <a:srgbClr val="800000"/>
                </a:solidFill>
                <a:latin typeface="Arial"/>
                <a:ea typeface="Arial"/>
                <a:cs typeface="Arial"/>
                <a:sym typeface="Arial"/>
              </a:rPr>
              <a:t>, </a:t>
            </a:r>
            <a:r>
              <a:rPr b="0" i="1" lang="en-US" sz="2200" u="none">
                <a:solidFill>
                  <a:srgbClr val="800000"/>
                </a:solidFill>
                <a:latin typeface="Arial"/>
                <a:ea typeface="Arial"/>
                <a:cs typeface="Arial"/>
                <a:sym typeface="Arial"/>
              </a:rPr>
              <a:t>R</a:t>
            </a:r>
            <a:r>
              <a:rPr b="0" baseline="-25000" i="0" lang="en-US" sz="2200" u="none">
                <a:solidFill>
                  <a:srgbClr val="800000"/>
                </a:solidFill>
                <a:latin typeface="Arial"/>
                <a:ea typeface="Arial"/>
                <a:cs typeface="Arial"/>
                <a:sym typeface="Arial"/>
              </a:rPr>
              <a:t>2</a:t>
            </a:r>
            <a:r>
              <a:rPr b="0" i="0" lang="en-US" sz="2200" u="none">
                <a:solidFill>
                  <a:srgbClr val="800000"/>
                </a:solidFill>
                <a:latin typeface="Arial"/>
                <a:ea typeface="Arial"/>
                <a:cs typeface="Arial"/>
                <a:sym typeface="Arial"/>
              </a:rPr>
              <a:t>, ..., </a:t>
            </a:r>
            <a:r>
              <a:rPr b="0" i="1" lang="en-US" sz="2200" u="none">
                <a:solidFill>
                  <a:srgbClr val="800000"/>
                </a:solidFill>
                <a:latin typeface="Arial"/>
                <a:ea typeface="Arial"/>
                <a:cs typeface="Arial"/>
                <a:sym typeface="Arial"/>
              </a:rPr>
              <a:t>R</a:t>
            </a:r>
            <a:r>
              <a:rPr b="0" baseline="-25000" i="0" lang="en-US" sz="2200" u="none">
                <a:solidFill>
                  <a:srgbClr val="800000"/>
                </a:solidFill>
                <a:latin typeface="Arial"/>
                <a:ea typeface="Arial"/>
                <a:cs typeface="Arial"/>
                <a:sym typeface="Arial"/>
              </a:rPr>
              <a:t>n</a:t>
            </a:r>
            <a:r>
              <a:rPr b="0" i="0" lang="en-US" sz="2200" u="none">
                <a:solidFill>
                  <a:srgbClr val="800000"/>
                </a:solidFill>
                <a:latin typeface="Arial"/>
                <a:ea typeface="Arial"/>
                <a:cs typeface="Arial"/>
                <a:sym typeface="Arial"/>
              </a:rPr>
              <a:t>; that is, for every such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we have</a:t>
            </a:r>
            <a:endParaRPr/>
          </a:p>
          <a:p>
            <a:pPr indent="-533400" lvl="1" marL="990600" rtl="0" algn="just">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		* (</a:t>
            </a:r>
            <a:r>
              <a:rPr b="0" i="0" lang="en-US" sz="2200" u="none">
                <a:solidFill>
                  <a:srgbClr val="800000"/>
                </a:solidFill>
                <a:latin typeface="Noto Sans Symbols"/>
                <a:ea typeface="Noto Sans Symbols"/>
                <a:cs typeface="Noto Sans Symbols"/>
                <a:sym typeface="Noto Sans Symbols"/>
              </a:rPr>
              <a:t>π</a:t>
            </a:r>
            <a:r>
              <a:rPr b="0" baseline="-25000" i="1" lang="en-US" sz="2200" u="none">
                <a:solidFill>
                  <a:srgbClr val="800000"/>
                </a:solidFill>
                <a:latin typeface="Arial"/>
                <a:ea typeface="Arial"/>
                <a:cs typeface="Arial"/>
                <a:sym typeface="Arial"/>
              </a:rPr>
              <a:t>R1</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a:t>
            </a:r>
            <a:r>
              <a:rPr b="0" i="0" lang="en-US" sz="2200" u="none">
                <a:solidFill>
                  <a:srgbClr val="800000"/>
                </a:solidFill>
                <a:latin typeface="Noto Sans Symbols"/>
                <a:ea typeface="Noto Sans Symbols"/>
                <a:cs typeface="Noto Sans Symbols"/>
                <a:sym typeface="Noto Sans Symbols"/>
              </a:rPr>
              <a:t>π</a:t>
            </a:r>
            <a:r>
              <a:rPr b="0" baseline="-25000" i="1" lang="en-US" sz="2200" u="none">
                <a:solidFill>
                  <a:srgbClr val="800000"/>
                </a:solidFill>
                <a:latin typeface="Arial"/>
                <a:ea typeface="Arial"/>
                <a:cs typeface="Arial"/>
                <a:sym typeface="Arial"/>
              </a:rPr>
              <a:t>R2</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a:t>
            </a:r>
            <a:r>
              <a:rPr b="0" i="0" lang="en-US" sz="2200" u="none">
                <a:solidFill>
                  <a:srgbClr val="800000"/>
                </a:solidFill>
                <a:latin typeface="Noto Sans Symbols"/>
                <a:ea typeface="Noto Sans Symbols"/>
                <a:cs typeface="Noto Sans Symbols"/>
                <a:sym typeface="Noto Sans Symbols"/>
              </a:rPr>
              <a:t>π</a:t>
            </a:r>
            <a:r>
              <a:rPr b="0" baseline="-25000" i="1" lang="en-US" sz="2200" u="none">
                <a:solidFill>
                  <a:srgbClr val="800000"/>
                </a:solidFill>
                <a:latin typeface="Arial"/>
                <a:ea typeface="Arial"/>
                <a:cs typeface="Arial"/>
                <a:sym typeface="Arial"/>
              </a:rPr>
              <a:t>Rn</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a:t>
            </a:r>
            <a:r>
              <a:rPr b="0" i="1" lang="en-US" sz="2200" u="none">
                <a:solidFill>
                  <a:srgbClr val="800000"/>
                </a:solidFill>
                <a:latin typeface="Arial"/>
                <a:ea typeface="Arial"/>
                <a:cs typeface="Arial"/>
                <a:sym typeface="Arial"/>
              </a:rPr>
              <a:t>r</a:t>
            </a:r>
            <a:endParaRPr/>
          </a:p>
          <a:p>
            <a:pPr indent="-609600" lvl="0" marL="609600" rtl="0" algn="just">
              <a:lnSpc>
                <a:spcPct val="100000"/>
              </a:lnSpc>
              <a:spcBef>
                <a:spcPts val="480"/>
              </a:spcBef>
              <a:spcAft>
                <a:spcPts val="0"/>
              </a:spcAft>
              <a:buSzPts val="1440"/>
              <a:buNone/>
            </a:pPr>
            <a:r>
              <a:rPr b="0" i="1" lang="en-US" sz="2400" u="none">
                <a:solidFill>
                  <a:schemeClr val="dk2"/>
                </a:solidFill>
                <a:latin typeface="Arial"/>
                <a:ea typeface="Arial"/>
                <a:cs typeface="Arial"/>
                <a:sym typeface="Arial"/>
              </a:rPr>
              <a:t>	</a:t>
            </a:r>
            <a:r>
              <a:rPr b="1" i="1" lang="en-US" sz="2400" u="none">
                <a:solidFill>
                  <a:schemeClr val="dk2"/>
                </a:solidFill>
                <a:latin typeface="Arial"/>
                <a:ea typeface="Arial"/>
                <a:cs typeface="Arial"/>
                <a:sym typeface="Arial"/>
              </a:rPr>
              <a:t>Note</a:t>
            </a:r>
            <a:r>
              <a:rPr b="0" i="1" lang="en-US" sz="2400" u="none">
                <a:solidFill>
                  <a:schemeClr val="dk2"/>
                </a:solidFill>
                <a:latin typeface="Arial"/>
                <a:ea typeface="Arial"/>
                <a:cs typeface="Arial"/>
                <a:sym typeface="Arial"/>
              </a:rPr>
              <a:t>: an MVD is a special case of a JD where n = 2. </a:t>
            </a:r>
            <a:endParaRPr/>
          </a:p>
          <a:p>
            <a:pPr indent="-609600" lvl="0" marL="609600" rtl="0" algn="just">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 join dependency JD(</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1</a:t>
            </a: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2</a:t>
            </a:r>
            <a:r>
              <a:rPr b="0" i="0" lang="en-US" sz="2400" u="none">
                <a:solidFill>
                  <a:schemeClr val="dk2"/>
                </a:solidFill>
                <a:latin typeface="Arial"/>
                <a:ea typeface="Arial"/>
                <a:cs typeface="Arial"/>
                <a:sym typeface="Arial"/>
              </a:rPr>
              <a:t>, ...,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n</a:t>
            </a:r>
            <a:r>
              <a:rPr b="0" i="0" lang="en-US" sz="2400" u="none">
                <a:solidFill>
                  <a:schemeClr val="dk2"/>
                </a:solidFill>
                <a:latin typeface="Arial"/>
                <a:ea typeface="Arial"/>
                <a:cs typeface="Arial"/>
                <a:sym typeface="Arial"/>
              </a:rPr>
              <a:t>), specified on relation schema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is a </a:t>
            </a:r>
            <a:r>
              <a:rPr b="1" i="0" lang="en-US" sz="2400" u="none">
                <a:solidFill>
                  <a:schemeClr val="dk2"/>
                </a:solidFill>
                <a:latin typeface="Arial"/>
                <a:ea typeface="Arial"/>
                <a:cs typeface="Arial"/>
                <a:sym typeface="Arial"/>
              </a:rPr>
              <a:t>trivial JD</a:t>
            </a:r>
            <a:r>
              <a:rPr b="0" i="0" lang="en-US" sz="2400" u="none">
                <a:solidFill>
                  <a:schemeClr val="dk2"/>
                </a:solidFill>
                <a:latin typeface="Arial"/>
                <a:ea typeface="Arial"/>
                <a:cs typeface="Arial"/>
                <a:sym typeface="Arial"/>
              </a:rPr>
              <a:t> if one of the relation schemas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i</a:t>
            </a:r>
            <a:r>
              <a:rPr b="0" i="0" lang="en-US" sz="2400" u="none">
                <a:solidFill>
                  <a:schemeClr val="dk2"/>
                </a:solidFill>
                <a:latin typeface="Arial"/>
                <a:ea typeface="Arial"/>
                <a:cs typeface="Arial"/>
                <a:sym typeface="Arial"/>
              </a:rPr>
              <a:t> in JD(</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1</a:t>
            </a: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2</a:t>
            </a:r>
            <a:r>
              <a:rPr b="0" i="0" lang="en-US" sz="2400" u="none">
                <a:solidFill>
                  <a:schemeClr val="dk2"/>
                </a:solidFill>
                <a:latin typeface="Arial"/>
                <a:ea typeface="Arial"/>
                <a:cs typeface="Arial"/>
                <a:sym typeface="Arial"/>
              </a:rPr>
              <a:t>, ...,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n</a:t>
            </a:r>
            <a:r>
              <a:rPr b="0" i="0" lang="en-US" sz="2400" u="none">
                <a:solidFill>
                  <a:schemeClr val="dk2"/>
                </a:solidFill>
                <a:latin typeface="Arial"/>
                <a:ea typeface="Arial"/>
                <a:cs typeface="Arial"/>
                <a:sym typeface="Arial"/>
              </a:rPr>
              <a:t>) is equal to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82" name="Google Shape;382;p51"/>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Join Dependencies and Fifth Normal Form (2)</a:t>
            </a:r>
            <a:endParaRPr/>
          </a:p>
        </p:txBody>
      </p:sp>
      <p:sp>
        <p:nvSpPr>
          <p:cNvPr id="383" name="Google Shape;383;p51"/>
          <p:cNvSpPr txBox="1"/>
          <p:nvPr>
            <p:ph idx="1" type="body"/>
          </p:nvPr>
        </p:nvSpPr>
        <p:spPr>
          <a:xfrm>
            <a:off x="254000" y="1574800"/>
            <a:ext cx="8356600" cy="4978400"/>
          </a:xfrm>
          <a:prstGeom prst="rect">
            <a:avLst/>
          </a:prstGeom>
          <a:noFill/>
          <a:ln>
            <a:noFill/>
          </a:ln>
        </p:spPr>
        <p:txBody>
          <a:bodyPr anchorCtr="0" anchor="t" bIns="45700" lIns="91425" spcFirstLastPara="1" rIns="0" wrap="square" tIns="45700">
            <a:noAutofit/>
          </a:bodyPr>
          <a:lstStyle/>
          <a:p>
            <a:pPr indent="-609600" lvl="0" marL="609600" rtl="0" algn="just">
              <a:lnSpc>
                <a:spcPct val="100000"/>
              </a:lnSpc>
              <a:spcBef>
                <a:spcPts val="0"/>
              </a:spcBef>
              <a:spcAft>
                <a:spcPts val="0"/>
              </a:spcAft>
              <a:buSzPts val="1680"/>
              <a:buNone/>
            </a:pPr>
            <a:r>
              <a:rPr b="1" i="0" lang="en-US" sz="2800" u="sng">
                <a:solidFill>
                  <a:schemeClr val="dk2"/>
                </a:solidFill>
                <a:latin typeface="Arial"/>
                <a:ea typeface="Arial"/>
                <a:cs typeface="Arial"/>
                <a:sym typeface="Arial"/>
              </a:rPr>
              <a:t>Definition:</a:t>
            </a:r>
            <a:r>
              <a:rPr b="1" i="0" lang="en-US" sz="2800" u="none">
                <a:solidFill>
                  <a:schemeClr val="dk2"/>
                </a:solidFill>
                <a:latin typeface="Arial"/>
                <a:ea typeface="Arial"/>
                <a:cs typeface="Arial"/>
                <a:sym typeface="Arial"/>
              </a:rPr>
              <a:t> </a:t>
            </a:r>
            <a:endParaRPr/>
          </a:p>
          <a:p>
            <a:pPr indent="-609600" lvl="0" marL="609600" rtl="0" algn="just">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relation schema </a:t>
            </a:r>
            <a:r>
              <a:rPr b="0" i="1" lang="en-US" sz="2800" u="none">
                <a:solidFill>
                  <a:schemeClr val="dk2"/>
                </a:solidFill>
                <a:latin typeface="Arial"/>
                <a:ea typeface="Arial"/>
                <a:cs typeface="Arial"/>
                <a:sym typeface="Arial"/>
              </a:rPr>
              <a:t>R</a:t>
            </a:r>
            <a:r>
              <a:rPr b="0" i="0" lang="en-US" sz="2800" u="none">
                <a:solidFill>
                  <a:schemeClr val="dk2"/>
                </a:solidFill>
                <a:latin typeface="Arial"/>
                <a:ea typeface="Arial"/>
                <a:cs typeface="Arial"/>
                <a:sym typeface="Arial"/>
              </a:rPr>
              <a:t> is in </a:t>
            </a:r>
            <a:r>
              <a:rPr b="1" i="0" lang="en-US" sz="2800" u="none">
                <a:solidFill>
                  <a:schemeClr val="dk2"/>
                </a:solidFill>
                <a:latin typeface="Arial"/>
                <a:ea typeface="Arial"/>
                <a:cs typeface="Arial"/>
                <a:sym typeface="Arial"/>
              </a:rPr>
              <a:t>fifth normal form </a:t>
            </a:r>
            <a:r>
              <a:rPr b="0" i="0" lang="en-US" sz="2800" u="none">
                <a:solidFill>
                  <a:schemeClr val="dk2"/>
                </a:solidFill>
                <a:latin typeface="Arial"/>
                <a:ea typeface="Arial"/>
                <a:cs typeface="Arial"/>
                <a:sym typeface="Arial"/>
              </a:rPr>
              <a:t>(</a:t>
            </a:r>
            <a:r>
              <a:rPr b="1" i="0" lang="en-US" sz="2800" u="none">
                <a:solidFill>
                  <a:schemeClr val="dk2"/>
                </a:solidFill>
                <a:latin typeface="Arial"/>
                <a:ea typeface="Arial"/>
                <a:cs typeface="Arial"/>
                <a:sym typeface="Arial"/>
              </a:rPr>
              <a:t>5NF</a:t>
            </a:r>
            <a:r>
              <a:rPr b="0" i="0" lang="en-US" sz="2800" u="none">
                <a:solidFill>
                  <a:schemeClr val="dk2"/>
                </a:solidFill>
                <a:latin typeface="Arial"/>
                <a:ea typeface="Arial"/>
                <a:cs typeface="Arial"/>
                <a:sym typeface="Arial"/>
              </a:rPr>
              <a:t>) (or </a:t>
            </a:r>
            <a:r>
              <a:rPr b="1" i="0" lang="en-US" sz="2800" u="none">
                <a:solidFill>
                  <a:schemeClr val="dk2"/>
                </a:solidFill>
                <a:latin typeface="Arial"/>
                <a:ea typeface="Arial"/>
                <a:cs typeface="Arial"/>
                <a:sym typeface="Arial"/>
              </a:rPr>
              <a:t>Project-Join Normal Form </a:t>
            </a:r>
            <a:r>
              <a:rPr b="0" i="0" lang="en-US" sz="2800" u="none">
                <a:solidFill>
                  <a:schemeClr val="dk2"/>
                </a:solidFill>
                <a:latin typeface="Arial"/>
                <a:ea typeface="Arial"/>
                <a:cs typeface="Arial"/>
                <a:sym typeface="Arial"/>
              </a:rPr>
              <a:t>(</a:t>
            </a:r>
            <a:r>
              <a:rPr b="1" i="0" lang="en-US" sz="2800" u="none">
                <a:solidFill>
                  <a:schemeClr val="dk2"/>
                </a:solidFill>
                <a:latin typeface="Arial"/>
                <a:ea typeface="Arial"/>
                <a:cs typeface="Arial"/>
                <a:sym typeface="Arial"/>
              </a:rPr>
              <a:t>PJNF</a:t>
            </a:r>
            <a:r>
              <a:rPr b="0" i="0" lang="en-US" sz="2800" u="none">
                <a:solidFill>
                  <a:schemeClr val="dk2"/>
                </a:solidFill>
                <a:latin typeface="Arial"/>
                <a:ea typeface="Arial"/>
                <a:cs typeface="Arial"/>
                <a:sym typeface="Arial"/>
              </a:rPr>
              <a:t>)) with respect to a set </a:t>
            </a:r>
            <a:r>
              <a:rPr b="0" i="1" lang="en-US" sz="2800" u="none">
                <a:solidFill>
                  <a:schemeClr val="dk2"/>
                </a:solidFill>
                <a:latin typeface="Arial"/>
                <a:ea typeface="Arial"/>
                <a:cs typeface="Arial"/>
                <a:sym typeface="Arial"/>
              </a:rPr>
              <a:t>F</a:t>
            </a:r>
            <a:r>
              <a:rPr b="0" i="0" lang="en-US" sz="2800" u="none">
                <a:solidFill>
                  <a:schemeClr val="dk2"/>
                </a:solidFill>
                <a:latin typeface="Arial"/>
                <a:ea typeface="Arial"/>
                <a:cs typeface="Arial"/>
                <a:sym typeface="Arial"/>
              </a:rPr>
              <a:t> of functional, multivalued, and join dependencies if, </a:t>
            </a:r>
            <a:endParaRPr/>
          </a:p>
          <a:p>
            <a:pPr indent="-533400" lvl="1" marL="990600" rtl="0" algn="just">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for every nontrivial join dependency JD(</a:t>
            </a:r>
            <a:r>
              <a:rPr b="0" i="1" lang="en-US" sz="2600" u="none">
                <a:solidFill>
                  <a:srgbClr val="800000"/>
                </a:solidFill>
                <a:latin typeface="Arial"/>
                <a:ea typeface="Arial"/>
                <a:cs typeface="Arial"/>
                <a:sym typeface="Arial"/>
              </a:rPr>
              <a:t>R</a:t>
            </a:r>
            <a:r>
              <a:rPr b="0" baseline="-25000" i="0" lang="en-US" sz="2600" u="none">
                <a:solidFill>
                  <a:srgbClr val="800000"/>
                </a:solidFill>
                <a:latin typeface="Arial"/>
                <a:ea typeface="Arial"/>
                <a:cs typeface="Arial"/>
                <a:sym typeface="Arial"/>
              </a:rPr>
              <a:t>1</a:t>
            </a:r>
            <a:r>
              <a:rPr b="0" i="0" lang="en-US" sz="2600" u="none">
                <a:solidFill>
                  <a:srgbClr val="800000"/>
                </a:solidFill>
                <a:latin typeface="Arial"/>
                <a:ea typeface="Arial"/>
                <a:cs typeface="Arial"/>
                <a:sym typeface="Arial"/>
              </a:rPr>
              <a:t>, </a:t>
            </a:r>
            <a:r>
              <a:rPr b="0" i="1" lang="en-US" sz="2600" u="none">
                <a:solidFill>
                  <a:srgbClr val="800000"/>
                </a:solidFill>
                <a:latin typeface="Arial"/>
                <a:ea typeface="Arial"/>
                <a:cs typeface="Arial"/>
                <a:sym typeface="Arial"/>
              </a:rPr>
              <a:t>R</a:t>
            </a:r>
            <a:r>
              <a:rPr b="0" baseline="-25000" i="0" lang="en-US" sz="2600" u="none">
                <a:solidFill>
                  <a:srgbClr val="800000"/>
                </a:solidFill>
                <a:latin typeface="Arial"/>
                <a:ea typeface="Arial"/>
                <a:cs typeface="Arial"/>
                <a:sym typeface="Arial"/>
              </a:rPr>
              <a:t>2</a:t>
            </a:r>
            <a:r>
              <a:rPr b="0" i="0" lang="en-US" sz="2600" u="none">
                <a:solidFill>
                  <a:srgbClr val="800000"/>
                </a:solidFill>
                <a:latin typeface="Arial"/>
                <a:ea typeface="Arial"/>
                <a:cs typeface="Arial"/>
                <a:sym typeface="Arial"/>
              </a:rPr>
              <a:t>, ..., </a:t>
            </a:r>
            <a:r>
              <a:rPr b="0" i="1" lang="en-US" sz="2600" u="none">
                <a:solidFill>
                  <a:srgbClr val="800000"/>
                </a:solidFill>
                <a:latin typeface="Arial"/>
                <a:ea typeface="Arial"/>
                <a:cs typeface="Arial"/>
                <a:sym typeface="Arial"/>
              </a:rPr>
              <a:t>R</a:t>
            </a:r>
            <a:r>
              <a:rPr b="0" baseline="-25000" i="0" lang="en-US" sz="2600" u="none">
                <a:solidFill>
                  <a:srgbClr val="800000"/>
                </a:solidFill>
                <a:latin typeface="Arial"/>
                <a:ea typeface="Arial"/>
                <a:cs typeface="Arial"/>
                <a:sym typeface="Arial"/>
              </a:rPr>
              <a:t>n</a:t>
            </a:r>
            <a:r>
              <a:rPr b="0" i="0" lang="en-US" sz="2600" u="none">
                <a:solidFill>
                  <a:srgbClr val="800000"/>
                </a:solidFill>
                <a:latin typeface="Arial"/>
                <a:ea typeface="Arial"/>
                <a:cs typeface="Arial"/>
                <a:sym typeface="Arial"/>
              </a:rPr>
              <a:t>) in </a:t>
            </a:r>
            <a:r>
              <a:rPr b="0" i="1" lang="en-US" sz="2600" u="none">
                <a:solidFill>
                  <a:srgbClr val="800000"/>
                </a:solidFill>
                <a:latin typeface="Arial"/>
                <a:ea typeface="Arial"/>
                <a:cs typeface="Arial"/>
                <a:sym typeface="Arial"/>
              </a:rPr>
              <a:t>F</a:t>
            </a:r>
            <a:r>
              <a:rPr b="0" baseline="30000" i="0" lang="en-US" sz="2600" u="none">
                <a:solidFill>
                  <a:srgbClr val="800000"/>
                </a:solidFill>
                <a:latin typeface="Arial"/>
                <a:ea typeface="Arial"/>
                <a:cs typeface="Arial"/>
                <a:sym typeface="Arial"/>
              </a:rPr>
              <a:t>+</a:t>
            </a:r>
            <a:r>
              <a:rPr b="0" i="0" lang="en-US" sz="2600" u="none">
                <a:solidFill>
                  <a:srgbClr val="800000"/>
                </a:solidFill>
                <a:latin typeface="Arial"/>
                <a:ea typeface="Arial"/>
                <a:cs typeface="Arial"/>
                <a:sym typeface="Arial"/>
              </a:rPr>
              <a:t> (that is, implied by </a:t>
            </a:r>
            <a:r>
              <a:rPr b="0" i="1" lang="en-US" sz="2600" u="none">
                <a:solidFill>
                  <a:srgbClr val="800000"/>
                </a:solidFill>
                <a:latin typeface="Arial"/>
                <a:ea typeface="Arial"/>
                <a:cs typeface="Arial"/>
                <a:sym typeface="Arial"/>
              </a:rPr>
              <a:t>F</a:t>
            </a:r>
            <a:r>
              <a:rPr b="0" i="0" lang="en-US" sz="2600" u="none">
                <a:solidFill>
                  <a:srgbClr val="800000"/>
                </a:solidFill>
                <a:latin typeface="Arial"/>
                <a:ea typeface="Arial"/>
                <a:cs typeface="Arial"/>
                <a:sym typeface="Arial"/>
              </a:rPr>
              <a:t>), </a:t>
            </a:r>
            <a:endParaRPr/>
          </a:p>
          <a:p>
            <a:pPr indent="-457200" lvl="2" marL="1371600" rtl="0" algn="just">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every </a:t>
            </a:r>
            <a:r>
              <a:rPr b="0" i="1" lang="en-US" sz="2400" u="none">
                <a:solidFill>
                  <a:schemeClr val="dk2"/>
                </a:solidFill>
                <a:latin typeface="Arial"/>
                <a:ea typeface="Arial"/>
                <a:cs typeface="Arial"/>
                <a:sym typeface="Arial"/>
              </a:rPr>
              <a:t>R</a:t>
            </a:r>
            <a:r>
              <a:rPr b="0" baseline="-25000" i="0" lang="en-US" sz="2400" u="none">
                <a:solidFill>
                  <a:schemeClr val="dk2"/>
                </a:solidFill>
                <a:latin typeface="Arial"/>
                <a:ea typeface="Arial"/>
                <a:cs typeface="Arial"/>
                <a:sym typeface="Arial"/>
              </a:rPr>
              <a:t>i</a:t>
            </a:r>
            <a:r>
              <a:rPr b="0" i="0" lang="en-US" sz="2400" u="none">
                <a:solidFill>
                  <a:schemeClr val="dk2"/>
                </a:solidFill>
                <a:latin typeface="Arial"/>
                <a:ea typeface="Arial"/>
                <a:cs typeface="Arial"/>
                <a:sym typeface="Arial"/>
              </a:rPr>
              <a:t> is a superkey of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90" name="Google Shape;390;p52"/>
          <p:cNvSpPr txBox="1"/>
          <p:nvPr>
            <p:ph type="title"/>
          </p:nvPr>
        </p:nvSpPr>
        <p:spPr>
          <a:xfrm>
            <a:off x="254000" y="333375"/>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Relation SUPPLY with Join Dependency and conversion to Fifth Normal Form</a:t>
            </a:r>
            <a:endParaRPr/>
          </a:p>
        </p:txBody>
      </p:sp>
      <p:pic>
        <p:nvPicPr>
          <p:cNvPr descr="fig11_04a" id="391" name="Google Shape;391;p52"/>
          <p:cNvPicPr preferRelativeResize="0"/>
          <p:nvPr/>
        </p:nvPicPr>
        <p:blipFill rotWithShape="1">
          <a:blip r:embed="rId3">
            <a:alphaModFix/>
          </a:blip>
          <a:srcRect b="0" l="0" r="0" t="0"/>
          <a:stretch/>
        </p:blipFill>
        <p:spPr>
          <a:xfrm>
            <a:off x="609600" y="1600200"/>
            <a:ext cx="7772400" cy="48593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06" name="Google Shape;106;p1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DESIGNING A SET OF RELATIONS (1) </a:t>
            </a:r>
            <a:endParaRPr/>
          </a:p>
        </p:txBody>
      </p:sp>
      <p:sp>
        <p:nvSpPr>
          <p:cNvPr id="107" name="Google Shape;107;p1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The Approach of Relational Synthesis (Bottom-up Design):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Assumes that all possible functional dependencies are known.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First constructs a minimal set of FDs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Then applies algorithms that construct a target set of 3NF or BCNF relations.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Additional criteria may be needed to ensure the the </a:t>
            </a:r>
            <a:r>
              <a:rPr b="0" i="1" lang="en-US" sz="2600" u="none">
                <a:solidFill>
                  <a:srgbClr val="800000"/>
                </a:solidFill>
                <a:latin typeface="Arial"/>
                <a:ea typeface="Arial"/>
                <a:cs typeface="Arial"/>
                <a:sym typeface="Arial"/>
              </a:rPr>
              <a:t>set of relations</a:t>
            </a:r>
            <a:r>
              <a:rPr b="0" i="0" lang="en-US" sz="2600" u="none">
                <a:solidFill>
                  <a:srgbClr val="800000"/>
                </a:solidFill>
                <a:latin typeface="Arial"/>
                <a:ea typeface="Arial"/>
                <a:cs typeface="Arial"/>
                <a:sym typeface="Arial"/>
              </a:rPr>
              <a:t> in a relational database are satisfactory (see Algorithms 11.2 and 11.4).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398" name="Google Shape;398;p53"/>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5. Inclusion Dependencies (1)</a:t>
            </a:r>
            <a:endParaRPr/>
          </a:p>
        </p:txBody>
      </p:sp>
      <p:sp>
        <p:nvSpPr>
          <p:cNvPr id="399" name="Google Shape;399;p53"/>
          <p:cNvSpPr txBox="1"/>
          <p:nvPr>
            <p:ph idx="1" type="body"/>
          </p:nvPr>
        </p:nvSpPr>
        <p:spPr>
          <a:xfrm>
            <a:off x="304800" y="1651000"/>
            <a:ext cx="8432800" cy="4978400"/>
          </a:xfrm>
          <a:prstGeom prst="rect">
            <a:avLst/>
          </a:prstGeom>
          <a:noFill/>
          <a:ln>
            <a:noFill/>
          </a:ln>
        </p:spPr>
        <p:txBody>
          <a:bodyPr anchorCtr="0" anchor="t" bIns="45700" lIns="91425" spcFirstLastPara="1" rIns="0" wrap="square" tIns="45700">
            <a:noAutofit/>
          </a:bodyPr>
          <a:lstStyle/>
          <a:p>
            <a:pPr indent="-609600" lvl="0" marL="609600" rtl="0" algn="just">
              <a:lnSpc>
                <a:spcPct val="80000"/>
              </a:lnSpc>
              <a:spcBef>
                <a:spcPts val="0"/>
              </a:spcBef>
              <a:spcAft>
                <a:spcPts val="0"/>
              </a:spcAft>
              <a:buSzPts val="1440"/>
              <a:buNone/>
            </a:pPr>
            <a:r>
              <a:rPr b="1" i="0" lang="en-US" sz="2400" u="sng">
                <a:solidFill>
                  <a:schemeClr val="dk2"/>
                </a:solidFill>
                <a:latin typeface="Arial"/>
                <a:ea typeface="Arial"/>
                <a:cs typeface="Arial"/>
                <a:sym typeface="Arial"/>
              </a:rPr>
              <a:t>Definition:</a:t>
            </a:r>
            <a:r>
              <a:rPr b="1" i="0" lang="en-US" sz="2400" u="none">
                <a:solidFill>
                  <a:schemeClr val="dk2"/>
                </a:solidFill>
                <a:latin typeface="Arial"/>
                <a:ea typeface="Arial"/>
                <a:cs typeface="Arial"/>
                <a:sym typeface="Arial"/>
              </a:rPr>
              <a:t> </a:t>
            </a:r>
            <a:endParaRPr/>
          </a:p>
          <a:p>
            <a:pPr indent="-609600" lvl="0" marL="609600" rtl="0" algn="just">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An </a:t>
            </a:r>
            <a:r>
              <a:rPr b="1" i="0" lang="en-US" sz="2400" u="none">
                <a:solidFill>
                  <a:schemeClr val="dk2"/>
                </a:solidFill>
                <a:latin typeface="Arial"/>
                <a:ea typeface="Arial"/>
                <a:cs typeface="Arial"/>
                <a:sym typeface="Arial"/>
              </a:rPr>
              <a:t>inclusion dependency</a:t>
            </a:r>
            <a:r>
              <a:rPr b="0" i="0" lang="en-US" sz="2400" u="none">
                <a:solidFill>
                  <a:schemeClr val="dk2"/>
                </a:solidFill>
                <a:latin typeface="Arial"/>
                <a:ea typeface="Arial"/>
                <a:cs typeface="Arial"/>
                <a:sym typeface="Arial"/>
              </a:rPr>
              <a:t>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a:t>
            </a:r>
            <a:r>
              <a:rPr b="0" i="1" lang="en-US" sz="2400" u="none">
                <a:solidFill>
                  <a:schemeClr val="dk2"/>
                </a:solidFill>
                <a:latin typeface="Arial"/>
                <a:ea typeface="Arial"/>
                <a:cs typeface="Arial"/>
                <a:sym typeface="Arial"/>
              </a:rPr>
              <a:t>X</a:t>
            </a:r>
            <a:r>
              <a:rPr b="0" i="0" lang="en-US" sz="2400" u="none">
                <a:solidFill>
                  <a:schemeClr val="dk2"/>
                </a:solidFill>
                <a:latin typeface="Arial"/>
                <a:ea typeface="Arial"/>
                <a:cs typeface="Arial"/>
                <a:sym typeface="Arial"/>
              </a:rPr>
              <a:t> &lt; </a:t>
            </a:r>
            <a:r>
              <a:rPr b="0" i="1" lang="en-US" sz="2400" u="none">
                <a:solidFill>
                  <a:schemeClr val="dk2"/>
                </a:solidFill>
                <a:latin typeface="Arial"/>
                <a:ea typeface="Arial"/>
                <a:cs typeface="Arial"/>
                <a:sym typeface="Arial"/>
              </a:rPr>
              <a:t>S</a:t>
            </a:r>
            <a:r>
              <a:rPr b="0" i="0" lang="en-US" sz="2400" u="none">
                <a:solidFill>
                  <a:schemeClr val="dk2"/>
                </a:solidFill>
                <a:latin typeface="Arial"/>
                <a:ea typeface="Arial"/>
                <a:cs typeface="Arial"/>
                <a:sym typeface="Arial"/>
              </a:rPr>
              <a:t>.</a:t>
            </a:r>
            <a:r>
              <a:rPr b="0" i="1" lang="en-US" sz="2400" u="none">
                <a:solidFill>
                  <a:schemeClr val="dk2"/>
                </a:solidFill>
                <a:latin typeface="Arial"/>
                <a:ea typeface="Arial"/>
                <a:cs typeface="Arial"/>
                <a:sym typeface="Arial"/>
              </a:rPr>
              <a:t>Y</a:t>
            </a:r>
            <a:r>
              <a:rPr b="0" i="0" lang="en-US" sz="2400" u="none">
                <a:solidFill>
                  <a:schemeClr val="dk2"/>
                </a:solidFill>
                <a:latin typeface="Arial"/>
                <a:ea typeface="Arial"/>
                <a:cs typeface="Arial"/>
                <a:sym typeface="Arial"/>
              </a:rPr>
              <a:t> between two sets of attributes</a:t>
            </a:r>
            <a:r>
              <a:rPr b="0" i="0" lang="en-US" sz="2400" u="none">
                <a:solidFill>
                  <a:schemeClr val="dk2"/>
                </a:solidFill>
                <a:latin typeface="Times New Roman"/>
                <a:ea typeface="Times New Roman"/>
                <a:cs typeface="Times New Roman"/>
                <a:sym typeface="Times New Roman"/>
              </a:rPr>
              <a:t>—</a:t>
            </a:r>
            <a:r>
              <a:rPr b="0" i="1" lang="en-US" sz="2400" u="none">
                <a:solidFill>
                  <a:schemeClr val="dk2"/>
                </a:solidFill>
                <a:latin typeface="Arial"/>
                <a:ea typeface="Arial"/>
                <a:cs typeface="Arial"/>
                <a:sym typeface="Arial"/>
              </a:rPr>
              <a:t>X</a:t>
            </a:r>
            <a:r>
              <a:rPr b="0" i="0" lang="en-US" sz="2400" u="none">
                <a:solidFill>
                  <a:schemeClr val="dk2"/>
                </a:solidFill>
                <a:latin typeface="Arial"/>
                <a:ea typeface="Arial"/>
                <a:cs typeface="Arial"/>
                <a:sym typeface="Arial"/>
              </a:rPr>
              <a:t> of relation schema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and </a:t>
            </a:r>
            <a:r>
              <a:rPr b="0" i="1" lang="en-US" sz="2400" u="none">
                <a:solidFill>
                  <a:schemeClr val="dk2"/>
                </a:solidFill>
                <a:latin typeface="Arial"/>
                <a:ea typeface="Arial"/>
                <a:cs typeface="Arial"/>
                <a:sym typeface="Arial"/>
              </a:rPr>
              <a:t>Y</a:t>
            </a:r>
            <a:r>
              <a:rPr b="0" i="0" lang="en-US" sz="2400" u="none">
                <a:solidFill>
                  <a:schemeClr val="dk2"/>
                </a:solidFill>
                <a:latin typeface="Arial"/>
                <a:ea typeface="Arial"/>
                <a:cs typeface="Arial"/>
                <a:sym typeface="Arial"/>
              </a:rPr>
              <a:t> of relation schema </a:t>
            </a:r>
            <a:r>
              <a:rPr b="0" i="1" lang="en-US" sz="2400" u="none">
                <a:solidFill>
                  <a:schemeClr val="dk2"/>
                </a:solidFill>
                <a:latin typeface="Arial"/>
                <a:ea typeface="Arial"/>
                <a:cs typeface="Arial"/>
                <a:sym typeface="Arial"/>
              </a:rPr>
              <a:t>S</a:t>
            </a:r>
            <a:r>
              <a:rPr b="0" i="0" lang="en-US" sz="2400" u="none">
                <a:solidFill>
                  <a:schemeClr val="dk2"/>
                </a:solidFill>
                <a:latin typeface="Times New Roman"/>
                <a:ea typeface="Times New Roman"/>
                <a:cs typeface="Times New Roman"/>
                <a:sym typeface="Times New Roman"/>
              </a:rPr>
              <a:t>—</a:t>
            </a:r>
            <a:r>
              <a:rPr b="0" i="0" lang="en-US" sz="2400" u="none">
                <a:solidFill>
                  <a:schemeClr val="dk2"/>
                </a:solidFill>
                <a:latin typeface="Arial"/>
                <a:ea typeface="Arial"/>
                <a:cs typeface="Arial"/>
                <a:sym typeface="Arial"/>
              </a:rPr>
              <a:t>specifies the constraint that, at any specific time when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is a relation state of </a:t>
            </a:r>
            <a:r>
              <a:rPr b="0" i="1" lang="en-US" sz="2400" u="none">
                <a:solidFill>
                  <a:schemeClr val="dk2"/>
                </a:solidFill>
                <a:latin typeface="Arial"/>
                <a:ea typeface="Arial"/>
                <a:cs typeface="Arial"/>
                <a:sym typeface="Arial"/>
              </a:rPr>
              <a:t>R</a:t>
            </a:r>
            <a:r>
              <a:rPr b="0" i="0" lang="en-US" sz="2400" u="none">
                <a:solidFill>
                  <a:schemeClr val="dk2"/>
                </a:solidFill>
                <a:latin typeface="Arial"/>
                <a:ea typeface="Arial"/>
                <a:cs typeface="Arial"/>
                <a:sym typeface="Arial"/>
              </a:rPr>
              <a:t> and </a:t>
            </a:r>
            <a:r>
              <a:rPr b="0" i="1" lang="en-US" sz="2400" u="none">
                <a:solidFill>
                  <a:schemeClr val="dk2"/>
                </a:solidFill>
                <a:latin typeface="Arial"/>
                <a:ea typeface="Arial"/>
                <a:cs typeface="Arial"/>
                <a:sym typeface="Arial"/>
              </a:rPr>
              <a:t>s</a:t>
            </a:r>
            <a:r>
              <a:rPr b="0" i="0" lang="en-US" sz="2400" u="none">
                <a:solidFill>
                  <a:schemeClr val="dk2"/>
                </a:solidFill>
                <a:latin typeface="Arial"/>
                <a:ea typeface="Arial"/>
                <a:cs typeface="Arial"/>
                <a:sym typeface="Arial"/>
              </a:rPr>
              <a:t> a relation state of </a:t>
            </a:r>
            <a:r>
              <a:rPr b="0" i="1" lang="en-US" sz="2400" u="none">
                <a:solidFill>
                  <a:schemeClr val="dk2"/>
                </a:solidFill>
                <a:latin typeface="Arial"/>
                <a:ea typeface="Arial"/>
                <a:cs typeface="Arial"/>
                <a:sym typeface="Arial"/>
              </a:rPr>
              <a:t>S</a:t>
            </a:r>
            <a:r>
              <a:rPr b="0" i="0" lang="en-US" sz="2400" u="none">
                <a:solidFill>
                  <a:schemeClr val="dk2"/>
                </a:solidFill>
                <a:latin typeface="Arial"/>
                <a:ea typeface="Arial"/>
                <a:cs typeface="Arial"/>
                <a:sym typeface="Arial"/>
              </a:rPr>
              <a:t>, we must have		</a:t>
            </a:r>
            <a:endParaRPr/>
          </a:p>
          <a:p>
            <a:pPr indent="-533400" lvl="1" marL="990600" rtl="0" algn="ctr">
              <a:lnSpc>
                <a:spcPct val="80000"/>
              </a:lnSpc>
              <a:spcBef>
                <a:spcPts val="440"/>
              </a:spcBef>
              <a:spcAft>
                <a:spcPts val="0"/>
              </a:spcAft>
              <a:buSzPts val="1210"/>
              <a:buNone/>
            </a:pPr>
            <a:r>
              <a:rPr b="0" i="0" lang="en-US" sz="22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(r(R)) </a:t>
            </a:r>
            <a:r>
              <a:rPr b="0" i="1" lang="en-US" sz="2000" u="none">
                <a:solidFill>
                  <a:srgbClr val="800000"/>
                </a:solidFill>
                <a:latin typeface="Arial"/>
                <a:ea typeface="Arial"/>
                <a:cs typeface="Arial"/>
                <a:sym typeface="Arial"/>
              </a:rPr>
              <a:t>⊇</a:t>
            </a:r>
            <a:r>
              <a:rPr b="0" i="0" lang="en-US" sz="2000" u="none">
                <a:solidFill>
                  <a:srgbClr val="800000"/>
                </a:solidFill>
                <a:latin typeface="Arial"/>
                <a:ea typeface="Arial"/>
                <a:cs typeface="Arial"/>
                <a:sym typeface="Arial"/>
              </a:rPr>
              <a:t> </a:t>
            </a:r>
            <a:r>
              <a:rPr b="0" i="0" lang="en-US" sz="22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Y</a:t>
            </a:r>
            <a:r>
              <a:rPr b="0" i="0" lang="en-US" sz="2200" u="none">
                <a:solidFill>
                  <a:srgbClr val="800000"/>
                </a:solidFill>
                <a:latin typeface="Arial"/>
                <a:ea typeface="Arial"/>
                <a:cs typeface="Arial"/>
                <a:sym typeface="Arial"/>
              </a:rPr>
              <a:t>(s(S))</a:t>
            </a:r>
            <a:endParaRPr/>
          </a:p>
          <a:p>
            <a:pPr indent="-609600" lvl="0" marL="609600" rtl="0" algn="just">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Note</a:t>
            </a:r>
            <a:r>
              <a:rPr b="0" i="0" lang="en-US" sz="2400" u="none">
                <a:solidFill>
                  <a:schemeClr val="dk2"/>
                </a:solidFill>
                <a:latin typeface="Arial"/>
                <a:ea typeface="Arial"/>
                <a:cs typeface="Arial"/>
                <a:sym typeface="Arial"/>
              </a:rPr>
              <a:t>: </a:t>
            </a:r>
            <a:endParaRPr/>
          </a:p>
          <a:p>
            <a:pPr indent="-533400" lvl="1" marL="990600" rtl="0" algn="just">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 (subset) relationship does not necessarily have to be a proper subset. </a:t>
            </a:r>
            <a:endParaRPr/>
          </a:p>
          <a:p>
            <a:pPr indent="-533400" lvl="1" marL="990600" rtl="0" algn="just">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sets of attributes on which the inclusion dependency is specified</a:t>
            </a:r>
            <a:r>
              <a:rPr b="0" i="0" lang="en-US" sz="2200" u="none">
                <a:solidFill>
                  <a:srgbClr val="800000"/>
                </a:solidFill>
                <a:latin typeface="Times New Roman"/>
                <a:ea typeface="Times New Roman"/>
                <a:cs typeface="Times New Roman"/>
                <a:sym typeface="Times New Roman"/>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 of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and </a:t>
            </a:r>
            <a:r>
              <a:rPr b="0" i="1" lang="en-US" sz="2200" u="none">
                <a:solidFill>
                  <a:srgbClr val="800000"/>
                </a:solidFill>
                <a:latin typeface="Arial"/>
                <a:ea typeface="Arial"/>
                <a:cs typeface="Arial"/>
                <a:sym typeface="Arial"/>
              </a:rPr>
              <a:t>Y</a:t>
            </a:r>
            <a:r>
              <a:rPr b="0" i="0" lang="en-US" sz="2200" u="none">
                <a:solidFill>
                  <a:srgbClr val="800000"/>
                </a:solidFill>
                <a:latin typeface="Arial"/>
                <a:ea typeface="Arial"/>
                <a:cs typeface="Arial"/>
                <a:sym typeface="Arial"/>
              </a:rPr>
              <a:t> of </a:t>
            </a:r>
            <a:r>
              <a:rPr b="0" i="1" lang="en-US" sz="2200" u="none">
                <a:solidFill>
                  <a:srgbClr val="800000"/>
                </a:solidFill>
                <a:latin typeface="Arial"/>
                <a:ea typeface="Arial"/>
                <a:cs typeface="Arial"/>
                <a:sym typeface="Arial"/>
              </a:rPr>
              <a:t>S</a:t>
            </a:r>
            <a:r>
              <a:rPr b="0" i="0" lang="en-US" sz="2200" u="none">
                <a:solidFill>
                  <a:srgbClr val="800000"/>
                </a:solidFill>
                <a:latin typeface="Times New Roman"/>
                <a:ea typeface="Times New Roman"/>
                <a:cs typeface="Times New Roman"/>
                <a:sym typeface="Times New Roman"/>
              </a:rPr>
              <a:t>—</a:t>
            </a:r>
            <a:r>
              <a:rPr b="0" i="0" lang="en-US" sz="2200" u="none">
                <a:solidFill>
                  <a:srgbClr val="800000"/>
                </a:solidFill>
                <a:latin typeface="Arial"/>
                <a:ea typeface="Arial"/>
                <a:cs typeface="Arial"/>
                <a:sym typeface="Arial"/>
              </a:rPr>
              <a:t>must have the same number of attributes.</a:t>
            </a:r>
            <a:endParaRPr/>
          </a:p>
          <a:p>
            <a:pPr indent="-533400" lvl="1" marL="990600" rtl="0" algn="just">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 addition, the domains for each pair of corresponding attributes should be compatible.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06" name="Google Shape;406;p54"/>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Inclusion Dependencies (2)</a:t>
            </a:r>
            <a:endParaRPr/>
          </a:p>
        </p:txBody>
      </p:sp>
      <p:sp>
        <p:nvSpPr>
          <p:cNvPr id="407" name="Google Shape;407;p54"/>
          <p:cNvSpPr txBox="1"/>
          <p:nvPr>
            <p:ph idx="1" type="body"/>
          </p:nvPr>
        </p:nvSpPr>
        <p:spPr>
          <a:xfrm>
            <a:off x="152400" y="1651000"/>
            <a:ext cx="8483600" cy="4749800"/>
          </a:xfrm>
          <a:prstGeom prst="rect">
            <a:avLst/>
          </a:prstGeom>
          <a:noFill/>
          <a:ln>
            <a:noFill/>
          </a:ln>
        </p:spPr>
        <p:txBody>
          <a:bodyPr anchorCtr="0" anchor="t" bIns="45700" lIns="91425" spcFirstLastPara="1" rIns="0" wrap="square" tIns="45700">
            <a:noAutofit/>
          </a:bodyPr>
          <a:lstStyle/>
          <a:p>
            <a:pPr indent="-609600" lvl="0" marL="609600" rtl="0" algn="just">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Objective of Inclusion Dependencies</a:t>
            </a:r>
            <a:r>
              <a:rPr b="1" i="0" lang="en-US" sz="2400" u="none">
                <a:solidFill>
                  <a:schemeClr val="dk2"/>
                </a:solidFill>
                <a:latin typeface="Arial"/>
                <a:ea typeface="Arial"/>
                <a:cs typeface="Arial"/>
                <a:sym typeface="Arial"/>
              </a:rPr>
              <a:t>:</a:t>
            </a:r>
            <a:endParaRPr/>
          </a:p>
          <a:p>
            <a:pPr indent="-533400" lvl="1" marL="990600" rtl="0" algn="just">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To formalize two types of interrelational constraints which cannot be expressed using F.D.s or MVDs:</a:t>
            </a:r>
            <a:endParaRPr/>
          </a:p>
          <a:p>
            <a:pPr indent="-457200" lvl="2" marL="1371600" rtl="0" algn="just">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Referential integrity constraints</a:t>
            </a:r>
            <a:endParaRPr/>
          </a:p>
          <a:p>
            <a:pPr indent="-457200" lvl="2" marL="1371600" rtl="0" algn="just">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Class/subclass relationships</a:t>
            </a:r>
            <a:endParaRPr/>
          </a:p>
          <a:p>
            <a:pPr indent="-609600" lvl="0" marL="609600" rtl="0" algn="just">
              <a:lnSpc>
                <a:spcPct val="9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Inclusion dependency inference rules</a:t>
            </a:r>
            <a:r>
              <a:rPr b="1" i="0" lang="en-US" sz="2400" u="none">
                <a:solidFill>
                  <a:schemeClr val="dk2"/>
                </a:solidFill>
                <a:latin typeface="Arial"/>
                <a:ea typeface="Arial"/>
                <a:cs typeface="Arial"/>
                <a:sym typeface="Arial"/>
              </a:rPr>
              <a:t> </a:t>
            </a:r>
            <a:endParaRPr/>
          </a:p>
          <a:p>
            <a:pPr indent="-533400" lvl="1" marL="990600" rtl="0" algn="just">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IDIR1</a:t>
            </a:r>
            <a:r>
              <a:rPr b="0" i="0" lang="en-US" sz="2200" u="none">
                <a:solidFill>
                  <a:srgbClr val="800000"/>
                </a:solidFill>
                <a:latin typeface="Arial"/>
                <a:ea typeface="Arial"/>
                <a:cs typeface="Arial"/>
                <a:sym typeface="Arial"/>
              </a:rPr>
              <a:t> (</a:t>
            </a:r>
            <a:r>
              <a:rPr b="1" i="0" lang="en-US" sz="2200" u="none">
                <a:solidFill>
                  <a:srgbClr val="800000"/>
                </a:solidFill>
                <a:latin typeface="Arial"/>
                <a:ea typeface="Arial"/>
                <a:cs typeface="Arial"/>
                <a:sym typeface="Arial"/>
              </a:rPr>
              <a:t>reflexivity</a:t>
            </a:r>
            <a:r>
              <a:rPr b="0" i="0" lang="en-US" sz="2200" u="none">
                <a:solidFill>
                  <a:srgbClr val="800000"/>
                </a:solidFill>
                <a:latin typeface="Arial"/>
                <a:ea typeface="Arial"/>
                <a:cs typeface="Arial"/>
                <a:sym typeface="Arial"/>
              </a:rPr>
              <a:t>):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 &lt;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a:t>
            </a:r>
            <a:endParaRPr/>
          </a:p>
          <a:p>
            <a:pPr indent="-533400" lvl="1" marL="990600" rtl="0" algn="just">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IDIR2</a:t>
            </a:r>
            <a:r>
              <a:rPr b="0" i="0" lang="en-US" sz="2200" u="none">
                <a:solidFill>
                  <a:srgbClr val="800000"/>
                </a:solidFill>
                <a:latin typeface="Arial"/>
                <a:ea typeface="Arial"/>
                <a:cs typeface="Arial"/>
                <a:sym typeface="Arial"/>
              </a:rPr>
              <a:t> (</a:t>
            </a:r>
            <a:r>
              <a:rPr b="1" i="0" lang="en-US" sz="2200" u="none">
                <a:solidFill>
                  <a:srgbClr val="800000"/>
                </a:solidFill>
                <a:latin typeface="Arial"/>
                <a:ea typeface="Arial"/>
                <a:cs typeface="Arial"/>
                <a:sym typeface="Arial"/>
              </a:rPr>
              <a:t>attribute correspondence</a:t>
            </a:r>
            <a:r>
              <a:rPr b="0" i="0" lang="en-US" sz="2200" u="none">
                <a:solidFill>
                  <a:srgbClr val="800000"/>
                </a:solidFill>
                <a:latin typeface="Arial"/>
                <a:ea typeface="Arial"/>
                <a:cs typeface="Arial"/>
                <a:sym typeface="Arial"/>
              </a:rPr>
              <a:t>): If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 &lt; </a:t>
            </a:r>
            <a:r>
              <a:rPr b="0" i="1"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Y</a:t>
            </a:r>
            <a:endParaRPr/>
          </a:p>
          <a:p>
            <a:pPr indent="-457200" lvl="2" marL="1371600" rtl="0" algn="just">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where </a:t>
            </a:r>
            <a:r>
              <a:rPr b="0" i="1" lang="en-US" sz="2000" u="none">
                <a:solidFill>
                  <a:schemeClr val="dk2"/>
                </a:solidFill>
                <a:latin typeface="Arial"/>
                <a:ea typeface="Arial"/>
                <a:cs typeface="Arial"/>
                <a:sym typeface="Arial"/>
              </a:rPr>
              <a:t>X </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A</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A</a:t>
            </a:r>
            <a:r>
              <a:rPr b="0" baseline="-25000" i="0" lang="en-US" sz="2000" u="none">
                <a:solidFill>
                  <a:schemeClr val="dk2"/>
                </a:solidFill>
                <a:latin typeface="Arial"/>
                <a:ea typeface="Arial"/>
                <a:cs typeface="Arial"/>
                <a:sym typeface="Arial"/>
              </a:rPr>
              <a:t>2 </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A</a:t>
            </a:r>
            <a:r>
              <a:rPr b="0" baseline="-25000" i="0" lang="en-US" sz="2000" u="none">
                <a:solidFill>
                  <a:schemeClr val="dk2"/>
                </a:solidFill>
                <a:latin typeface="Arial"/>
                <a:ea typeface="Arial"/>
                <a:cs typeface="Arial"/>
                <a:sym typeface="Arial"/>
              </a:rPr>
              <a:t>n</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Y </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B</a:t>
            </a:r>
            <a:r>
              <a:rPr b="0" baseline="-25000" i="0" lang="en-US" sz="2000" u="none">
                <a:solidFill>
                  <a:schemeClr val="dk2"/>
                </a:solidFill>
                <a:latin typeface="Arial"/>
                <a:ea typeface="Arial"/>
                <a:cs typeface="Arial"/>
                <a:sym typeface="Arial"/>
              </a:rPr>
              <a:t>1</a:t>
            </a:r>
            <a:r>
              <a:rPr b="0" i="0" lang="en-US" sz="2000" u="none">
                <a:solidFill>
                  <a:schemeClr val="dk2"/>
                </a:solidFill>
                <a:latin typeface="Arial"/>
                <a:ea typeface="Arial"/>
                <a:cs typeface="Arial"/>
                <a:sym typeface="Arial"/>
              </a:rPr>
              <a:t>, </a:t>
            </a:r>
            <a:br>
              <a:rPr b="0" i="0" lang="en-US" sz="2000" u="none">
                <a:solidFill>
                  <a:schemeClr val="dk2"/>
                </a:solidFill>
                <a:latin typeface="Arial"/>
                <a:ea typeface="Arial"/>
                <a:cs typeface="Arial"/>
                <a:sym typeface="Arial"/>
              </a:rPr>
            </a:b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B</a:t>
            </a:r>
            <a:r>
              <a:rPr b="0" baseline="-25000" i="0" lang="en-US" sz="2000" u="none">
                <a:solidFill>
                  <a:schemeClr val="dk2"/>
                </a:solidFill>
                <a:latin typeface="Arial"/>
                <a:ea typeface="Arial"/>
                <a:cs typeface="Arial"/>
                <a:sym typeface="Arial"/>
              </a:rPr>
              <a:t>2</a:t>
            </a:r>
            <a:r>
              <a:rPr b="0" i="0" lang="en-US" sz="2000" u="none">
                <a:solidFill>
                  <a:schemeClr val="dk2"/>
                </a:solidFill>
                <a:latin typeface="Arial"/>
                <a:ea typeface="Arial"/>
                <a:cs typeface="Arial"/>
                <a:sym typeface="Arial"/>
              </a:rPr>
              <a:t>, ..., </a:t>
            </a:r>
            <a:r>
              <a:rPr b="0" i="1" lang="en-US" sz="2000" u="none">
                <a:solidFill>
                  <a:schemeClr val="dk2"/>
                </a:solidFill>
                <a:latin typeface="Arial"/>
                <a:ea typeface="Arial"/>
                <a:cs typeface="Arial"/>
                <a:sym typeface="Arial"/>
              </a:rPr>
              <a:t>B</a:t>
            </a:r>
            <a:r>
              <a:rPr b="0" baseline="-25000" i="0" lang="en-US" sz="2000" u="none">
                <a:solidFill>
                  <a:schemeClr val="dk2"/>
                </a:solidFill>
                <a:latin typeface="Arial"/>
                <a:ea typeface="Arial"/>
                <a:cs typeface="Arial"/>
                <a:sym typeface="Arial"/>
              </a:rPr>
              <a:t>n</a:t>
            </a:r>
            <a:r>
              <a:rPr b="0" i="0" lang="en-US" sz="2000" u="none">
                <a:solidFill>
                  <a:schemeClr val="dk2"/>
                </a:solidFill>
                <a:latin typeface="Arial"/>
                <a:ea typeface="Arial"/>
                <a:cs typeface="Arial"/>
                <a:sym typeface="Arial"/>
              </a:rPr>
              <a:t>} and </a:t>
            </a:r>
            <a:r>
              <a:rPr b="0" i="1" lang="en-US" sz="2000" u="none">
                <a:solidFill>
                  <a:schemeClr val="dk2"/>
                </a:solidFill>
                <a:latin typeface="Arial"/>
                <a:ea typeface="Arial"/>
                <a:cs typeface="Arial"/>
                <a:sym typeface="Arial"/>
              </a:rPr>
              <a:t>A</a:t>
            </a:r>
            <a:r>
              <a:rPr b="0" baseline="-25000" i="0" lang="en-US" sz="2000" u="none">
                <a:solidFill>
                  <a:schemeClr val="dk2"/>
                </a:solidFill>
                <a:latin typeface="Arial"/>
                <a:ea typeface="Arial"/>
                <a:cs typeface="Arial"/>
                <a:sym typeface="Arial"/>
              </a:rPr>
              <a:t>i</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Corresponds-to</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B</a:t>
            </a:r>
            <a:r>
              <a:rPr b="0" baseline="-25000" i="0" lang="en-US" sz="2000" u="none">
                <a:solidFill>
                  <a:schemeClr val="dk2"/>
                </a:solidFill>
                <a:latin typeface="Arial"/>
                <a:ea typeface="Arial"/>
                <a:cs typeface="Arial"/>
                <a:sym typeface="Arial"/>
              </a:rPr>
              <a:t>i</a:t>
            </a:r>
            <a:r>
              <a:rPr b="0" i="0" lang="en-US" sz="2000" u="none">
                <a:solidFill>
                  <a:schemeClr val="dk2"/>
                </a:solidFill>
                <a:latin typeface="Arial"/>
                <a:ea typeface="Arial"/>
                <a:cs typeface="Arial"/>
                <a:sym typeface="Arial"/>
              </a:rPr>
              <a:t>, then </a:t>
            </a:r>
            <a:r>
              <a:rPr b="0" i="1"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A</a:t>
            </a:r>
            <a:r>
              <a:rPr b="0" baseline="-25000" i="0" lang="en-US" sz="2000" u="none">
                <a:solidFill>
                  <a:schemeClr val="dk2"/>
                </a:solidFill>
                <a:latin typeface="Arial"/>
                <a:ea typeface="Arial"/>
                <a:cs typeface="Arial"/>
                <a:sym typeface="Arial"/>
              </a:rPr>
              <a:t>i</a:t>
            </a:r>
            <a:r>
              <a:rPr b="0" i="0" lang="en-US" sz="2000" u="none">
                <a:solidFill>
                  <a:schemeClr val="dk2"/>
                </a:solidFill>
                <a:latin typeface="Arial"/>
                <a:ea typeface="Arial"/>
                <a:cs typeface="Arial"/>
                <a:sym typeface="Arial"/>
              </a:rPr>
              <a:t> &lt; </a:t>
            </a:r>
            <a:r>
              <a:rPr b="0" i="1" lang="en-US" sz="20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a:t>
            </a:r>
            <a:r>
              <a:rPr b="0" i="1" lang="en-US" sz="2000" u="none">
                <a:solidFill>
                  <a:schemeClr val="dk2"/>
                </a:solidFill>
                <a:latin typeface="Arial"/>
                <a:ea typeface="Arial"/>
                <a:cs typeface="Arial"/>
                <a:sym typeface="Arial"/>
              </a:rPr>
              <a:t>B</a:t>
            </a:r>
            <a:r>
              <a:rPr b="0" baseline="-25000" i="0" lang="en-US" sz="2000" u="none">
                <a:solidFill>
                  <a:schemeClr val="dk2"/>
                </a:solidFill>
                <a:latin typeface="Arial"/>
                <a:ea typeface="Arial"/>
                <a:cs typeface="Arial"/>
                <a:sym typeface="Arial"/>
              </a:rPr>
              <a:t>i</a:t>
            </a:r>
            <a:r>
              <a:rPr b="0" i="0" lang="en-US" sz="2000" u="none">
                <a:solidFill>
                  <a:schemeClr val="dk2"/>
                </a:solidFill>
                <a:latin typeface="Arial"/>
                <a:ea typeface="Arial"/>
                <a:cs typeface="Arial"/>
                <a:sym typeface="Arial"/>
              </a:rPr>
              <a:t> </a:t>
            </a:r>
            <a:endParaRPr/>
          </a:p>
          <a:p>
            <a:pPr indent="-457200" lvl="2" marL="1371600" rtl="0" algn="just">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for 1 </a:t>
            </a:r>
            <a:r>
              <a:rPr b="0" i="0" lang="en-US" sz="1800" u="none">
                <a:solidFill>
                  <a:schemeClr val="dk2"/>
                </a:solidFill>
                <a:latin typeface="Arial"/>
                <a:ea typeface="Arial"/>
                <a:cs typeface="Arial"/>
                <a:sym typeface="Arial"/>
              </a:rPr>
              <a: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i </a:t>
            </a:r>
            <a:r>
              <a:rPr b="0" i="0" lang="en-US" sz="1800" u="none">
                <a:solidFill>
                  <a:schemeClr val="dk2"/>
                </a:solidFill>
                <a:latin typeface="Arial"/>
                <a:ea typeface="Arial"/>
                <a:cs typeface="Arial"/>
                <a:sym typeface="Arial"/>
              </a:rPr>
              <a:t>≤</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n</a:t>
            </a:r>
            <a:r>
              <a:rPr b="0" i="0" lang="en-US" sz="2000" u="none">
                <a:solidFill>
                  <a:schemeClr val="dk2"/>
                </a:solidFill>
                <a:latin typeface="Arial"/>
                <a:ea typeface="Arial"/>
                <a:cs typeface="Arial"/>
                <a:sym typeface="Arial"/>
              </a:rPr>
              <a:t>.</a:t>
            </a:r>
            <a:endParaRPr/>
          </a:p>
          <a:p>
            <a:pPr indent="-533400" lvl="1" marL="990600" rtl="0" algn="just">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IDIR3</a:t>
            </a:r>
            <a:r>
              <a:rPr b="0" i="0" lang="en-US" sz="2200" u="none">
                <a:solidFill>
                  <a:srgbClr val="800000"/>
                </a:solidFill>
                <a:latin typeface="Arial"/>
                <a:ea typeface="Arial"/>
                <a:cs typeface="Arial"/>
                <a:sym typeface="Arial"/>
              </a:rPr>
              <a:t> (</a:t>
            </a:r>
            <a:r>
              <a:rPr b="1" i="0" lang="en-US" sz="2200" u="none">
                <a:solidFill>
                  <a:srgbClr val="800000"/>
                </a:solidFill>
                <a:latin typeface="Arial"/>
                <a:ea typeface="Arial"/>
                <a:cs typeface="Arial"/>
                <a:sym typeface="Arial"/>
              </a:rPr>
              <a:t>transitivity</a:t>
            </a:r>
            <a:r>
              <a:rPr b="0" i="0" lang="en-US" sz="2200" u="none">
                <a:solidFill>
                  <a:srgbClr val="800000"/>
                </a:solidFill>
                <a:latin typeface="Arial"/>
                <a:ea typeface="Arial"/>
                <a:cs typeface="Arial"/>
                <a:sym typeface="Arial"/>
              </a:rPr>
              <a:t>): If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 &lt; </a:t>
            </a:r>
            <a:r>
              <a:rPr b="0" i="1"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Y</a:t>
            </a:r>
            <a:r>
              <a:rPr b="0" i="0" lang="en-US" sz="2200" u="none">
                <a:solidFill>
                  <a:srgbClr val="800000"/>
                </a:solidFill>
                <a:latin typeface="Arial"/>
                <a:ea typeface="Arial"/>
                <a:cs typeface="Arial"/>
                <a:sym typeface="Arial"/>
              </a:rPr>
              <a:t> and </a:t>
            </a:r>
            <a:r>
              <a:rPr b="0" i="1"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Y</a:t>
            </a:r>
            <a:r>
              <a:rPr b="0" i="0" lang="en-US" sz="2200" u="none">
                <a:solidFill>
                  <a:srgbClr val="800000"/>
                </a:solidFill>
                <a:latin typeface="Arial"/>
                <a:ea typeface="Arial"/>
                <a:cs typeface="Arial"/>
                <a:sym typeface="Arial"/>
              </a:rPr>
              <a:t> &lt; </a:t>
            </a:r>
            <a:r>
              <a:rPr b="0" i="1" lang="en-US" sz="2200" u="none">
                <a:solidFill>
                  <a:srgbClr val="800000"/>
                </a:solidFill>
                <a:latin typeface="Arial"/>
                <a:ea typeface="Arial"/>
                <a:cs typeface="Arial"/>
                <a:sym typeface="Arial"/>
              </a:rPr>
              <a:t>T</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Z</a:t>
            </a:r>
            <a:r>
              <a:rPr b="0" i="0" lang="en-US" sz="2200" u="none">
                <a:solidFill>
                  <a:srgbClr val="800000"/>
                </a:solidFill>
                <a:latin typeface="Arial"/>
                <a:ea typeface="Arial"/>
                <a:cs typeface="Arial"/>
                <a:sym typeface="Arial"/>
              </a:rPr>
              <a:t>, then </a:t>
            </a:r>
            <a:r>
              <a:rPr b="0" i="1"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X</a:t>
            </a:r>
            <a:r>
              <a:rPr b="0" i="0" lang="en-US" sz="2200" u="none">
                <a:solidFill>
                  <a:srgbClr val="800000"/>
                </a:solidFill>
                <a:latin typeface="Arial"/>
                <a:ea typeface="Arial"/>
                <a:cs typeface="Arial"/>
                <a:sym typeface="Arial"/>
              </a:rPr>
              <a:t> &lt; 		</a:t>
            </a:r>
            <a:r>
              <a:rPr b="0" i="1" lang="en-US" sz="2200" u="none">
                <a:solidFill>
                  <a:srgbClr val="800000"/>
                </a:solidFill>
                <a:latin typeface="Arial"/>
                <a:ea typeface="Arial"/>
                <a:cs typeface="Arial"/>
                <a:sym typeface="Arial"/>
              </a:rPr>
              <a:t>T</a:t>
            </a:r>
            <a:r>
              <a:rPr b="0" i="0" lang="en-US" sz="2200" u="none">
                <a:solidFill>
                  <a:srgbClr val="800000"/>
                </a:solidFill>
                <a:latin typeface="Arial"/>
                <a:ea typeface="Arial"/>
                <a:cs typeface="Arial"/>
                <a:sym typeface="Arial"/>
              </a:rPr>
              <a:t>.</a:t>
            </a:r>
            <a:r>
              <a:rPr b="0" i="1" lang="en-US" sz="2200" u="none">
                <a:solidFill>
                  <a:srgbClr val="800000"/>
                </a:solidFill>
                <a:latin typeface="Arial"/>
                <a:ea typeface="Arial"/>
                <a:cs typeface="Arial"/>
                <a:sym typeface="Arial"/>
              </a:rPr>
              <a:t>Z</a:t>
            </a:r>
            <a:r>
              <a:rPr b="0" i="0" lang="en-US" sz="2200" u="none">
                <a:solidFill>
                  <a:srgbClr val="800000"/>
                </a:solidFill>
                <a:latin typeface="Arial"/>
                <a:ea typeface="Arial"/>
                <a:cs typeface="Arial"/>
                <a:sym typeface="Arial"/>
              </a:rPr>
              <a:t>.</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14" name="Google Shape;414;p55"/>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6. Other Dependencies and Normal Forms (1)</a:t>
            </a:r>
            <a:endParaRPr/>
          </a:p>
        </p:txBody>
      </p:sp>
      <p:sp>
        <p:nvSpPr>
          <p:cNvPr id="415" name="Google Shape;415;p55"/>
          <p:cNvSpPr txBox="1"/>
          <p:nvPr>
            <p:ph idx="1" type="body"/>
          </p:nvPr>
        </p:nvSpPr>
        <p:spPr>
          <a:xfrm>
            <a:off x="254000" y="1574800"/>
            <a:ext cx="8509000" cy="4673600"/>
          </a:xfrm>
          <a:prstGeom prst="rect">
            <a:avLst/>
          </a:prstGeom>
          <a:noFill/>
          <a:ln>
            <a:noFill/>
          </a:ln>
        </p:spPr>
        <p:txBody>
          <a:bodyPr anchorCtr="0" anchor="t" bIns="45700" lIns="91425" spcFirstLastPara="1" rIns="0" wrap="square" tIns="45700">
            <a:noAutofit/>
          </a:bodyPr>
          <a:lstStyle/>
          <a:p>
            <a:pPr indent="-609600" lvl="0" marL="609600" rtl="0" algn="just">
              <a:lnSpc>
                <a:spcPct val="100000"/>
              </a:lnSpc>
              <a:spcBef>
                <a:spcPts val="0"/>
              </a:spcBef>
              <a:spcAft>
                <a:spcPts val="0"/>
              </a:spcAft>
              <a:buSzPts val="1440"/>
              <a:buNone/>
            </a:pPr>
            <a:r>
              <a:rPr b="1" i="0" lang="en-US" sz="2400" u="none">
                <a:solidFill>
                  <a:schemeClr val="dk2"/>
                </a:solidFill>
                <a:latin typeface="Arial"/>
                <a:ea typeface="Arial"/>
                <a:cs typeface="Arial"/>
                <a:sym typeface="Arial"/>
              </a:rPr>
              <a:t>Template Dependencies:</a:t>
            </a:r>
            <a:r>
              <a:rPr b="1" i="0" lang="en-US" sz="2000" u="none">
                <a:solidFill>
                  <a:schemeClr val="dk2"/>
                </a:solidFill>
                <a:latin typeface="Arial"/>
                <a:ea typeface="Arial"/>
                <a:cs typeface="Arial"/>
                <a:sym typeface="Arial"/>
              </a:rPr>
              <a:t> </a:t>
            </a:r>
            <a:endParaRPr/>
          </a:p>
          <a:p>
            <a:pPr indent="-609600" lvl="0" marL="609600" rtl="0" algn="just">
              <a:lnSpc>
                <a:spcPct val="10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Template dependencies provide a technique for representing constraints in relations that typically have no easy and formal definitions. </a:t>
            </a:r>
            <a:endParaRPr/>
          </a:p>
          <a:p>
            <a:pPr indent="-609600" lvl="0" marL="609600" rtl="0" algn="just">
              <a:lnSpc>
                <a:spcPct val="10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idea is to specify a template</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or example</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that defines each constraint or dependency. </a:t>
            </a:r>
            <a:endParaRPr/>
          </a:p>
          <a:p>
            <a:pPr indent="-609600" lvl="0" marL="609600" rtl="0" algn="just">
              <a:lnSpc>
                <a:spcPct val="10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There are two types of templates:</a:t>
            </a:r>
            <a:endParaRPr/>
          </a:p>
          <a:p>
            <a:pPr indent="-533400" lvl="1" marL="990600" rtl="0" algn="just">
              <a:lnSpc>
                <a:spcPct val="10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tuple-generating templates</a:t>
            </a:r>
            <a:endParaRPr/>
          </a:p>
          <a:p>
            <a:pPr indent="-533400" lvl="1" marL="990600" rtl="0" algn="just">
              <a:lnSpc>
                <a:spcPct val="10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constraint-generating templates. </a:t>
            </a:r>
            <a:endParaRPr/>
          </a:p>
          <a:p>
            <a:pPr indent="-609600" lvl="0" marL="609600" rtl="0" algn="just">
              <a:lnSpc>
                <a:spcPct val="10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 template consists of a number of </a:t>
            </a:r>
            <a:r>
              <a:rPr b="1" i="0" lang="en-US" sz="2000" u="none">
                <a:solidFill>
                  <a:schemeClr val="dk2"/>
                </a:solidFill>
                <a:latin typeface="Arial"/>
                <a:ea typeface="Arial"/>
                <a:cs typeface="Arial"/>
                <a:sym typeface="Arial"/>
              </a:rPr>
              <a:t>hypothesis tuples</a:t>
            </a:r>
            <a:r>
              <a:rPr b="0" i="0" lang="en-US" sz="2000" u="none">
                <a:solidFill>
                  <a:schemeClr val="dk2"/>
                </a:solidFill>
                <a:latin typeface="Arial"/>
                <a:ea typeface="Arial"/>
                <a:cs typeface="Arial"/>
                <a:sym typeface="Arial"/>
              </a:rPr>
              <a:t> that are meant to show an example of the tuples that may appear in one or more relations. The other part of the template is the </a:t>
            </a:r>
            <a:r>
              <a:rPr b="1" i="0" lang="en-US" sz="2000" u="none">
                <a:solidFill>
                  <a:schemeClr val="dk2"/>
                </a:solidFill>
                <a:latin typeface="Arial"/>
                <a:ea typeface="Arial"/>
                <a:cs typeface="Arial"/>
                <a:sym typeface="Arial"/>
              </a:rPr>
              <a:t>template conclusion.</a:t>
            </a:r>
            <a:r>
              <a:rPr b="0" i="0" lang="en-US" sz="2000" u="none">
                <a:solidFill>
                  <a:schemeClr val="dk2"/>
                </a:solidFill>
                <a:latin typeface="Arial"/>
                <a:ea typeface="Arial"/>
                <a:cs typeface="Arial"/>
                <a:sym typeface="Aria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22" name="Google Shape;422;p56"/>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Other Dependencies and Normal Forms (2)</a:t>
            </a:r>
            <a:endParaRPr/>
          </a:p>
        </p:txBody>
      </p:sp>
      <p:pic>
        <p:nvPicPr>
          <p:cNvPr descr="fig11_06" id="423" name="Google Shape;423;p56"/>
          <p:cNvPicPr preferRelativeResize="0"/>
          <p:nvPr/>
        </p:nvPicPr>
        <p:blipFill rotWithShape="1">
          <a:blip r:embed="rId3">
            <a:alphaModFix/>
          </a:blip>
          <a:srcRect b="0" l="0" r="0" t="0"/>
          <a:stretch/>
        </p:blipFill>
        <p:spPr>
          <a:xfrm>
            <a:off x="1371600" y="1600200"/>
            <a:ext cx="6248400" cy="48783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30" name="Google Shape;430;p5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Other Dependencies and Normal Forms (3)</a:t>
            </a:r>
            <a:endParaRPr/>
          </a:p>
        </p:txBody>
      </p:sp>
      <p:pic>
        <p:nvPicPr>
          <p:cNvPr descr="fig11_07" id="431" name="Google Shape;431;p57"/>
          <p:cNvPicPr preferRelativeResize="0"/>
          <p:nvPr/>
        </p:nvPicPr>
        <p:blipFill rotWithShape="1">
          <a:blip r:embed="rId3">
            <a:alphaModFix/>
          </a:blip>
          <a:srcRect b="0" l="0" r="0" t="0"/>
          <a:stretch/>
        </p:blipFill>
        <p:spPr>
          <a:xfrm>
            <a:off x="228600" y="2662237"/>
            <a:ext cx="8504237" cy="16811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38" name="Google Shape;438;p58"/>
          <p:cNvSpPr txBox="1"/>
          <p:nvPr>
            <p:ph type="title"/>
          </p:nvPr>
        </p:nvSpPr>
        <p:spPr>
          <a:xfrm>
            <a:off x="254000" y="215900"/>
            <a:ext cx="87122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2800"/>
              <a:buFont typeface="Arial"/>
              <a:buNone/>
            </a:pPr>
            <a:r>
              <a:rPr b="0" i="0" lang="en-US" sz="2800" u="none">
                <a:solidFill>
                  <a:srgbClr val="800000"/>
                </a:solidFill>
                <a:latin typeface="Arial"/>
                <a:ea typeface="Arial"/>
                <a:cs typeface="Arial"/>
                <a:sym typeface="Arial"/>
              </a:rPr>
              <a:t>Other Dependencies and Normal Forms (4)</a:t>
            </a:r>
            <a:endParaRPr/>
          </a:p>
        </p:txBody>
      </p:sp>
      <p:sp>
        <p:nvSpPr>
          <p:cNvPr id="439" name="Google Shape;439;p58"/>
          <p:cNvSpPr txBox="1"/>
          <p:nvPr>
            <p:ph idx="1" type="body"/>
          </p:nvPr>
        </p:nvSpPr>
        <p:spPr>
          <a:xfrm>
            <a:off x="254000" y="1574800"/>
            <a:ext cx="8509000" cy="4749800"/>
          </a:xfrm>
          <a:prstGeom prst="rect">
            <a:avLst/>
          </a:prstGeom>
          <a:noFill/>
          <a:ln>
            <a:noFill/>
          </a:ln>
        </p:spPr>
        <p:txBody>
          <a:bodyPr anchorCtr="0" anchor="t" bIns="45700" lIns="91425" spcFirstLastPara="1" rIns="0" wrap="square" tIns="45700">
            <a:noAutofit/>
          </a:bodyPr>
          <a:lstStyle/>
          <a:p>
            <a:pPr indent="-609600" lvl="0" marL="609600" rtl="0" algn="just">
              <a:lnSpc>
                <a:spcPct val="90000"/>
              </a:lnSpc>
              <a:spcBef>
                <a:spcPts val="0"/>
              </a:spcBef>
              <a:spcAft>
                <a:spcPts val="0"/>
              </a:spcAft>
              <a:buSzPts val="1440"/>
              <a:buNone/>
            </a:pPr>
            <a:r>
              <a:rPr b="1" i="0" lang="en-US" sz="2400" u="none">
                <a:solidFill>
                  <a:schemeClr val="dk2"/>
                </a:solidFill>
                <a:latin typeface="Arial"/>
                <a:ea typeface="Arial"/>
                <a:cs typeface="Arial"/>
                <a:sym typeface="Arial"/>
              </a:rPr>
              <a:t>Domain-Key Normal Form (DKNF):</a:t>
            </a:r>
            <a:r>
              <a:rPr b="1" i="0" lang="en-US" sz="2000" u="none">
                <a:solidFill>
                  <a:schemeClr val="dk2"/>
                </a:solidFill>
                <a:latin typeface="Arial"/>
                <a:ea typeface="Arial"/>
                <a:cs typeface="Arial"/>
                <a:sym typeface="Arial"/>
              </a:rPr>
              <a:t> </a:t>
            </a:r>
            <a:endParaRPr/>
          </a:p>
          <a:p>
            <a:pPr indent="-609600" lvl="0" marL="609600" rtl="0" algn="just">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Definition:</a:t>
            </a:r>
            <a:endParaRPr/>
          </a:p>
          <a:p>
            <a:pPr indent="-533400" lvl="1" marL="990600" rtl="0" algn="just">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 relation schema is said to be in </a:t>
            </a:r>
            <a:r>
              <a:rPr b="1" i="0" lang="en-US" sz="2000" u="none">
                <a:solidFill>
                  <a:srgbClr val="800000"/>
                </a:solidFill>
                <a:latin typeface="Arial"/>
                <a:ea typeface="Arial"/>
                <a:cs typeface="Arial"/>
                <a:sym typeface="Arial"/>
              </a:rPr>
              <a:t>DKNF</a:t>
            </a:r>
            <a:r>
              <a:rPr b="0" i="0" lang="en-US" sz="2000" u="none">
                <a:solidFill>
                  <a:srgbClr val="800000"/>
                </a:solidFill>
                <a:latin typeface="Arial"/>
                <a:ea typeface="Arial"/>
                <a:cs typeface="Arial"/>
                <a:sym typeface="Arial"/>
              </a:rPr>
              <a:t> if all constraints and dependencies that should hold on the valid relation states can be enforced simply by enforcing the domain constraints and key constraints on the relation. </a:t>
            </a:r>
            <a:endParaRPr/>
          </a:p>
          <a:p>
            <a:pPr indent="-609600" lvl="0" marL="609600" rtl="0" algn="just">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a:t>
            </a:r>
            <a:r>
              <a:rPr b="1" i="0" lang="en-US" sz="2000" u="none">
                <a:solidFill>
                  <a:schemeClr val="dk2"/>
                </a:solidFill>
                <a:latin typeface="Arial"/>
                <a:ea typeface="Arial"/>
                <a:cs typeface="Arial"/>
                <a:sym typeface="Arial"/>
              </a:rPr>
              <a:t>idea</a:t>
            </a:r>
            <a:r>
              <a:rPr b="0" i="0" lang="en-US" sz="2000" u="none">
                <a:solidFill>
                  <a:schemeClr val="dk2"/>
                </a:solidFill>
                <a:latin typeface="Arial"/>
                <a:ea typeface="Arial"/>
                <a:cs typeface="Arial"/>
                <a:sym typeface="Arial"/>
              </a:rPr>
              <a:t> is to specify (theoretically, at least) the </a:t>
            </a:r>
            <a:r>
              <a:rPr b="0" i="0" lang="en-US" sz="2000" u="none">
                <a:solidFill>
                  <a:schemeClr val="dk2"/>
                </a:solidFill>
                <a:latin typeface="Times New Roman"/>
                <a:ea typeface="Times New Roman"/>
                <a:cs typeface="Times New Roman"/>
                <a:sym typeface="Times New Roman"/>
              </a:rPr>
              <a:t>“</a:t>
            </a:r>
            <a:r>
              <a:rPr b="0" i="1" lang="en-US" sz="2000" u="none">
                <a:solidFill>
                  <a:schemeClr val="dk2"/>
                </a:solidFill>
                <a:latin typeface="Arial"/>
                <a:ea typeface="Arial"/>
                <a:cs typeface="Arial"/>
                <a:sym typeface="Arial"/>
              </a:rPr>
              <a:t>ultimate normal form</a:t>
            </a:r>
            <a:r>
              <a:rPr b="0" i="0" lang="en-US" sz="2000" u="none">
                <a:solidFill>
                  <a:schemeClr val="dk2"/>
                </a:solidFill>
                <a:latin typeface="Times New Roman"/>
                <a:ea typeface="Times New Roman"/>
                <a:cs typeface="Times New Roman"/>
                <a:sym typeface="Times New Roman"/>
              </a:rPr>
              <a:t>”</a:t>
            </a:r>
            <a:r>
              <a:rPr b="0" i="0" lang="en-US" sz="2000" u="none">
                <a:solidFill>
                  <a:schemeClr val="dk2"/>
                </a:solidFill>
                <a:latin typeface="Arial"/>
                <a:ea typeface="Arial"/>
                <a:cs typeface="Arial"/>
                <a:sym typeface="Arial"/>
              </a:rPr>
              <a:t> that takes into account all possible types of dependencies and constraints. . </a:t>
            </a:r>
            <a:endParaRPr/>
          </a:p>
          <a:p>
            <a:pPr indent="-609600" lvl="0" marL="609600" rtl="0" algn="just">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For a relation in DKNF, it becomes very straightforward to enforce all database constraints by simply checking that each attribute value in a tuple is of the appropriate domain and that every key constraint is enforced. </a:t>
            </a:r>
            <a:endParaRPr/>
          </a:p>
          <a:p>
            <a:pPr indent="-609600" lvl="0" marL="609600" rtl="0" algn="just">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practical utility of DKNF is limited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446" name="Google Shape;446;p5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Recap</a:t>
            </a:r>
            <a:endParaRPr/>
          </a:p>
        </p:txBody>
      </p:sp>
      <p:sp>
        <p:nvSpPr>
          <p:cNvPr id="447" name="Google Shape;447;p5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Designing a Set of Relations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Properties of Relational Decompositions</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Algorithms for Relational Database Schema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Multivalued Dependencies and Fourth Normal Form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Join Dependencies and Fifth Normal Form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Inclusion Dependencies</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Other Dependencies and Normal Forms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14" name="Google Shape;114;p1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DESIGNING A SET OF RELATIONS (2)</a:t>
            </a:r>
            <a:endParaRPr/>
          </a:p>
        </p:txBody>
      </p:sp>
      <p:sp>
        <p:nvSpPr>
          <p:cNvPr id="115" name="Google Shape;115;p1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Goals: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Lossless join property (a must)</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Algorithm 11.1 tests for general losslessness.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Dependency preservation property</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Algorithm 11.3 decomposes a relation into BCNF components by sacrificing the dependency preservation.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Additional normal forms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4NF (based on multi-valued dependencies)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5NF (based on join dependencies)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22" name="Google Shape;122;p1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1. Properties of Relational Decompositions (1)</a:t>
            </a:r>
            <a:endParaRPr/>
          </a:p>
        </p:txBody>
      </p:sp>
      <p:sp>
        <p:nvSpPr>
          <p:cNvPr id="123" name="Google Shape;123;p1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2160"/>
              <a:buFont typeface="Noto Sans Symbols"/>
              <a:buChar char="■"/>
            </a:pPr>
            <a:r>
              <a:rPr b="1" i="0" lang="en-US" sz="3600" u="none">
                <a:solidFill>
                  <a:schemeClr val="dk2"/>
                </a:solidFill>
                <a:latin typeface="Arial"/>
                <a:ea typeface="Arial"/>
                <a:cs typeface="Arial"/>
                <a:sym typeface="Arial"/>
              </a:rPr>
              <a:t>Relation Decomposition and Insufficiency of Normal Forms:  </a:t>
            </a:r>
            <a:endParaRPr/>
          </a:p>
          <a:p>
            <a:pPr indent="-285750" lvl="1" marL="742950" rtl="0" algn="l">
              <a:lnSpc>
                <a:spcPct val="100000"/>
              </a:lnSpc>
              <a:spcBef>
                <a:spcPts val="0"/>
              </a:spcBef>
              <a:spcAft>
                <a:spcPts val="0"/>
              </a:spcAft>
              <a:buClr>
                <a:schemeClr val="dk2"/>
              </a:buClr>
              <a:buSzPts val="1925"/>
              <a:buFont typeface="Noto Sans Symbols"/>
              <a:buChar char="■"/>
            </a:pPr>
            <a:r>
              <a:rPr b="0" i="0" lang="en-US" sz="3500" u="none">
                <a:solidFill>
                  <a:srgbClr val="800000"/>
                </a:solidFill>
                <a:latin typeface="Arial"/>
                <a:ea typeface="Arial"/>
                <a:cs typeface="Arial"/>
                <a:sym typeface="Arial"/>
              </a:rPr>
              <a:t>Universal Relation Schema:</a:t>
            </a:r>
            <a:endParaRPr/>
          </a:p>
          <a:p>
            <a:pPr indent="-228600" lvl="2" marL="1143000" rtl="0" algn="l">
              <a:lnSpc>
                <a:spcPct val="100000"/>
              </a:lnSpc>
              <a:spcBef>
                <a:spcPts val="0"/>
              </a:spcBef>
              <a:spcAft>
                <a:spcPts val="0"/>
              </a:spcAft>
              <a:buClr>
                <a:srgbClr val="990033"/>
              </a:buClr>
              <a:buSzPts val="1600"/>
              <a:buFont typeface="Noto Sans Symbols"/>
              <a:buChar char="■"/>
            </a:pPr>
            <a:r>
              <a:rPr b="0" i="0" lang="en-US" sz="3200" u="none">
                <a:solidFill>
                  <a:schemeClr val="dk2"/>
                </a:solidFill>
                <a:latin typeface="Arial"/>
                <a:ea typeface="Arial"/>
                <a:cs typeface="Arial"/>
                <a:sym typeface="Arial"/>
              </a:rPr>
              <a:t>A relation schema R = {A1, A2, …, An} that includes all the attributes of the database.</a:t>
            </a:r>
            <a:endParaRPr/>
          </a:p>
          <a:p>
            <a:pPr indent="-285750" lvl="1" marL="742950" rtl="0" algn="l">
              <a:lnSpc>
                <a:spcPct val="100000"/>
              </a:lnSpc>
              <a:spcBef>
                <a:spcPts val="0"/>
              </a:spcBef>
              <a:spcAft>
                <a:spcPts val="0"/>
              </a:spcAft>
              <a:buClr>
                <a:schemeClr val="dk2"/>
              </a:buClr>
              <a:buSzPts val="1925"/>
              <a:buFont typeface="Noto Sans Symbols"/>
              <a:buChar char="■"/>
            </a:pPr>
            <a:r>
              <a:rPr b="0" i="0" lang="en-US" sz="3500" u="none">
                <a:solidFill>
                  <a:srgbClr val="800000"/>
                </a:solidFill>
                <a:latin typeface="Arial"/>
                <a:ea typeface="Arial"/>
                <a:cs typeface="Arial"/>
                <a:sym typeface="Arial"/>
              </a:rPr>
              <a:t>Universal relation assumption:</a:t>
            </a:r>
            <a:endParaRPr/>
          </a:p>
          <a:p>
            <a:pPr indent="-228600" lvl="2" marL="1143000" rtl="0" algn="l">
              <a:lnSpc>
                <a:spcPct val="100000"/>
              </a:lnSpc>
              <a:spcBef>
                <a:spcPts val="0"/>
              </a:spcBef>
              <a:spcAft>
                <a:spcPts val="0"/>
              </a:spcAft>
              <a:buClr>
                <a:srgbClr val="990033"/>
              </a:buClr>
              <a:buSzPts val="1600"/>
              <a:buFont typeface="Noto Sans Symbols"/>
              <a:buChar char="■"/>
            </a:pPr>
            <a:r>
              <a:rPr b="0" i="0" lang="en-US" sz="3200" u="none">
                <a:solidFill>
                  <a:schemeClr val="dk2"/>
                </a:solidFill>
                <a:latin typeface="Arial"/>
                <a:ea typeface="Arial"/>
                <a:cs typeface="Arial"/>
                <a:sym typeface="Arial"/>
              </a:rPr>
              <a:t>Every attribute name is unique.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30" name="Google Shape;130;p2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(2)</a:t>
            </a:r>
            <a:endParaRPr/>
          </a:p>
        </p:txBody>
      </p:sp>
      <p:sp>
        <p:nvSpPr>
          <p:cNvPr id="131" name="Google Shape;131;p2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920"/>
              <a:buFont typeface="Noto Sans Symbols"/>
              <a:buChar char="■"/>
            </a:pPr>
            <a:r>
              <a:rPr b="1" i="0" lang="en-US" sz="3200" u="none">
                <a:solidFill>
                  <a:schemeClr val="dk2"/>
                </a:solidFill>
                <a:latin typeface="Arial"/>
                <a:ea typeface="Arial"/>
                <a:cs typeface="Arial"/>
                <a:sym typeface="Arial"/>
              </a:rPr>
              <a:t>Relation Decomposition and Insufficiency of Normal Forms (cont.):  </a:t>
            </a:r>
            <a:endParaRPr/>
          </a:p>
          <a:p>
            <a:pPr indent="-285750" lvl="1" marL="742950" rtl="0" algn="l">
              <a:lnSpc>
                <a:spcPct val="100000"/>
              </a:lnSpc>
              <a:spcBef>
                <a:spcPts val="0"/>
              </a:spcBef>
              <a:spcAft>
                <a:spcPts val="0"/>
              </a:spcAft>
              <a:buClr>
                <a:schemeClr val="dk2"/>
              </a:buClr>
              <a:buSzPts val="1540"/>
              <a:buFont typeface="Noto Sans Symbols"/>
              <a:buChar char="■"/>
            </a:pPr>
            <a:r>
              <a:rPr b="0" i="0" lang="en-US" sz="2800" u="none">
                <a:solidFill>
                  <a:srgbClr val="800000"/>
                </a:solidFill>
                <a:latin typeface="Arial"/>
                <a:ea typeface="Arial"/>
                <a:cs typeface="Arial"/>
                <a:sym typeface="Arial"/>
              </a:rPr>
              <a:t>Decomposition:</a:t>
            </a:r>
            <a:endParaRPr/>
          </a:p>
          <a:p>
            <a:pPr indent="-228600" lvl="2" marL="1143000" rtl="0" algn="l">
              <a:lnSpc>
                <a:spcPct val="100000"/>
              </a:lnSpc>
              <a:spcBef>
                <a:spcPts val="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process of decomposing the universal relation schema R into a set of relation schemas D = {R1,R2, …, Rm} that will become the relational database schema by using the functional dependencies.   </a:t>
            </a:r>
            <a:endParaRPr/>
          </a:p>
          <a:p>
            <a:pPr indent="-285750" lvl="1" marL="742950" rtl="0" algn="l">
              <a:lnSpc>
                <a:spcPct val="80000"/>
              </a:lnSpc>
              <a:spcBef>
                <a:spcPts val="0"/>
              </a:spcBef>
              <a:spcAft>
                <a:spcPts val="0"/>
              </a:spcAft>
              <a:buClr>
                <a:schemeClr val="dk2"/>
              </a:buClr>
              <a:buSzPts val="1540"/>
              <a:buFont typeface="Noto Sans Symbols"/>
              <a:buChar char="■"/>
            </a:pPr>
            <a:r>
              <a:rPr b="0" i="0" lang="en-US" sz="2800" u="none">
                <a:solidFill>
                  <a:srgbClr val="800000"/>
                </a:solidFill>
                <a:latin typeface="Arial"/>
                <a:ea typeface="Arial"/>
                <a:cs typeface="Arial"/>
                <a:sym typeface="Arial"/>
              </a:rPr>
              <a:t>Attribute preservation condition:</a:t>
            </a:r>
            <a:endParaRPr/>
          </a:p>
          <a:p>
            <a:pPr indent="-228600" lvl="2" marL="1143000" rtl="0" algn="l">
              <a:lnSpc>
                <a:spcPct val="80000"/>
              </a:lnSpc>
              <a:spcBef>
                <a:spcPts val="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Each attribute in R will appear in at least one relation schema Ri in the decomposition so that no attributes are “lost”.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38" name="Google Shape;138;p2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(2)</a:t>
            </a:r>
            <a:endParaRPr/>
          </a:p>
        </p:txBody>
      </p:sp>
      <p:sp>
        <p:nvSpPr>
          <p:cNvPr id="139" name="Google Shape;139;p2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Another goal of decomposition is to have each individual relation Ri in the decomposition D be in BCNF or 3NF.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Additional properties of decomposition  are needed to prevent from generating spurious tuples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11- </a:t>
            </a:r>
            <a:fld id="{00000000-1234-1234-1234-123412341234}" type="slidenum">
              <a:rPr b="1" i="0" lang="en-US" sz="1400" u="none">
                <a:solidFill>
                  <a:srgbClr val="990033"/>
                </a:solidFill>
                <a:latin typeface="Arial"/>
                <a:ea typeface="Arial"/>
                <a:cs typeface="Arial"/>
                <a:sym typeface="Arial"/>
              </a:rPr>
              <a:t>‹#›</a:t>
            </a:fld>
            <a:endParaRPr/>
          </a:p>
        </p:txBody>
      </p:sp>
      <p:sp>
        <p:nvSpPr>
          <p:cNvPr id="146" name="Google Shape;146;p2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Properties of Relational Decompositions (3)</a:t>
            </a:r>
            <a:endParaRPr/>
          </a:p>
        </p:txBody>
      </p:sp>
      <p:sp>
        <p:nvSpPr>
          <p:cNvPr id="147" name="Google Shape;147;p2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Dependency Preservation Property of a Decomposition:</a:t>
            </a:r>
            <a:r>
              <a:rPr b="0" i="0" lang="en-US" sz="2800" u="none">
                <a:solidFill>
                  <a:schemeClr val="dk2"/>
                </a:solidFill>
                <a:latin typeface="Arial"/>
                <a:ea typeface="Arial"/>
                <a:cs typeface="Arial"/>
                <a:sym typeface="Arial"/>
              </a:rPr>
              <a:t> </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Definition: Given a set of dependencies F on R, the </a:t>
            </a:r>
            <a:r>
              <a:rPr b="1" i="0" lang="en-US" sz="2600" u="none">
                <a:solidFill>
                  <a:srgbClr val="800000"/>
                </a:solidFill>
                <a:latin typeface="Arial"/>
                <a:ea typeface="Arial"/>
                <a:cs typeface="Arial"/>
                <a:sym typeface="Arial"/>
              </a:rPr>
              <a:t>projection</a:t>
            </a:r>
            <a:r>
              <a:rPr b="0" i="0" lang="en-US" sz="2600" u="none">
                <a:solidFill>
                  <a:srgbClr val="800000"/>
                </a:solidFill>
                <a:latin typeface="Arial"/>
                <a:ea typeface="Arial"/>
                <a:cs typeface="Arial"/>
                <a:sym typeface="Arial"/>
              </a:rPr>
              <a:t> of F on R</a:t>
            </a:r>
            <a:r>
              <a:rPr b="0" baseline="-25000" i="0" lang="en-US" sz="2600" u="none">
                <a:solidFill>
                  <a:srgbClr val="800000"/>
                </a:solidFill>
                <a:latin typeface="Arial"/>
                <a:ea typeface="Arial"/>
                <a:cs typeface="Arial"/>
                <a:sym typeface="Arial"/>
              </a:rPr>
              <a:t>i</a:t>
            </a:r>
            <a:r>
              <a:rPr b="0" i="0" lang="en-US" sz="2600" u="none">
                <a:solidFill>
                  <a:srgbClr val="800000"/>
                </a:solidFill>
                <a:latin typeface="Arial"/>
                <a:ea typeface="Arial"/>
                <a:cs typeface="Arial"/>
                <a:sym typeface="Arial"/>
              </a:rPr>
              <a:t>, denoted by p</a:t>
            </a:r>
            <a:r>
              <a:rPr b="0" baseline="-25000" i="0" lang="en-US" sz="2600" u="none">
                <a:solidFill>
                  <a:srgbClr val="800000"/>
                </a:solidFill>
                <a:latin typeface="Arial"/>
                <a:ea typeface="Arial"/>
                <a:cs typeface="Arial"/>
                <a:sym typeface="Arial"/>
              </a:rPr>
              <a:t>Ri</a:t>
            </a:r>
            <a:r>
              <a:rPr b="0" i="0" lang="en-US" sz="2600" u="none">
                <a:solidFill>
                  <a:srgbClr val="800000"/>
                </a:solidFill>
                <a:latin typeface="Arial"/>
                <a:ea typeface="Arial"/>
                <a:cs typeface="Arial"/>
                <a:sym typeface="Arial"/>
              </a:rPr>
              <a:t>(F) where R</a:t>
            </a:r>
            <a:r>
              <a:rPr b="0" baseline="-25000" i="0" lang="en-US" sz="2600" u="none">
                <a:solidFill>
                  <a:srgbClr val="800000"/>
                </a:solidFill>
                <a:latin typeface="Arial"/>
                <a:ea typeface="Arial"/>
                <a:cs typeface="Arial"/>
                <a:sym typeface="Arial"/>
              </a:rPr>
              <a:t>i</a:t>
            </a:r>
            <a:r>
              <a:rPr b="0" i="0" lang="en-US" sz="2600" u="none">
                <a:solidFill>
                  <a:srgbClr val="800000"/>
                </a:solidFill>
                <a:latin typeface="Arial"/>
                <a:ea typeface="Arial"/>
                <a:cs typeface="Arial"/>
                <a:sym typeface="Arial"/>
              </a:rPr>
              <a:t> is a subset of R, is the set of dependencies X → Y in F</a:t>
            </a:r>
            <a:r>
              <a:rPr b="0" baseline="30000" i="0" lang="en-US" sz="2600" u="none">
                <a:solidFill>
                  <a:srgbClr val="800000"/>
                </a:solidFill>
                <a:latin typeface="Arial"/>
                <a:ea typeface="Arial"/>
                <a:cs typeface="Arial"/>
                <a:sym typeface="Arial"/>
              </a:rPr>
              <a:t>+</a:t>
            </a:r>
            <a:r>
              <a:rPr b="0" i="0" lang="en-US" sz="2600" u="none">
                <a:solidFill>
                  <a:srgbClr val="800000"/>
                </a:solidFill>
                <a:latin typeface="Arial"/>
                <a:ea typeface="Arial"/>
                <a:cs typeface="Arial"/>
                <a:sym typeface="Arial"/>
              </a:rPr>
              <a:t> such that the attributes in X </a:t>
            </a:r>
            <a:r>
              <a:rPr b="0" i="0" lang="en-US" sz="2600" u="none">
                <a:solidFill>
                  <a:srgbClr val="800000"/>
                </a:solidFill>
                <a:latin typeface="Merriweather Sans"/>
                <a:ea typeface="Merriweather Sans"/>
                <a:cs typeface="Merriweather Sans"/>
                <a:sym typeface="Merriweather Sans"/>
              </a:rPr>
              <a:t>υ</a:t>
            </a:r>
            <a:r>
              <a:rPr b="0" i="0" lang="en-US" sz="2600" u="none">
                <a:solidFill>
                  <a:srgbClr val="800000"/>
                </a:solidFill>
                <a:latin typeface="Arial"/>
                <a:ea typeface="Arial"/>
                <a:cs typeface="Arial"/>
                <a:sym typeface="Arial"/>
              </a:rPr>
              <a:t> Y are all contained in R</a:t>
            </a:r>
            <a:r>
              <a:rPr b="0" baseline="-25000" i="0" lang="en-US" sz="2600" u="none">
                <a:solidFill>
                  <a:srgbClr val="800000"/>
                </a:solidFill>
                <a:latin typeface="Arial"/>
                <a:ea typeface="Arial"/>
                <a:cs typeface="Arial"/>
                <a:sym typeface="Arial"/>
              </a:rPr>
              <a:t>i</a:t>
            </a:r>
            <a:r>
              <a:rPr b="0" i="0" lang="en-US" sz="2600" u="none">
                <a:solidFill>
                  <a:srgbClr val="800000"/>
                </a:solidFill>
                <a:latin typeface="Arial"/>
                <a:ea typeface="Arial"/>
                <a:cs typeface="Arial"/>
                <a:sym typeface="Arial"/>
              </a:rPr>
              <a:t>.</a:t>
            </a:r>
            <a:endParaRPr/>
          </a:p>
          <a:p>
            <a:pPr indent="-285750" lvl="1" marL="742950" rtl="0" algn="l">
              <a:lnSpc>
                <a:spcPct val="8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Hence, the projection of F on each relation schema R</a:t>
            </a:r>
            <a:r>
              <a:rPr b="0" baseline="-25000" i="0" lang="en-US" sz="2600" u="none">
                <a:solidFill>
                  <a:srgbClr val="800000"/>
                </a:solidFill>
                <a:latin typeface="Arial"/>
                <a:ea typeface="Arial"/>
                <a:cs typeface="Arial"/>
                <a:sym typeface="Arial"/>
              </a:rPr>
              <a:t>i</a:t>
            </a:r>
            <a:r>
              <a:rPr b="0" i="0" lang="en-US" sz="2600" u="none">
                <a:solidFill>
                  <a:srgbClr val="800000"/>
                </a:solidFill>
                <a:latin typeface="Arial"/>
                <a:ea typeface="Arial"/>
                <a:cs typeface="Arial"/>
                <a:sym typeface="Arial"/>
              </a:rPr>
              <a:t> in the decomposition D is the set of functional dependencies in F</a:t>
            </a:r>
            <a:r>
              <a:rPr b="0" baseline="30000" i="0" lang="en-US" sz="2600" u="none">
                <a:solidFill>
                  <a:srgbClr val="800000"/>
                </a:solidFill>
                <a:latin typeface="Arial"/>
                <a:ea typeface="Arial"/>
                <a:cs typeface="Arial"/>
                <a:sym typeface="Arial"/>
              </a:rPr>
              <a:t>+</a:t>
            </a:r>
            <a:r>
              <a:rPr b="0" i="0" lang="en-US" sz="2600" u="none">
                <a:solidFill>
                  <a:srgbClr val="800000"/>
                </a:solidFill>
                <a:latin typeface="Arial"/>
                <a:ea typeface="Arial"/>
                <a:cs typeface="Arial"/>
                <a:sym typeface="Arial"/>
              </a:rPr>
              <a:t>, the closure of F, such that all their left- and right-hand-side attributes are in R</a:t>
            </a:r>
            <a:r>
              <a:rPr b="0" baseline="-25000" i="0" lang="en-US" sz="2600" u="none">
                <a:solidFill>
                  <a:srgbClr val="800000"/>
                </a:solidFill>
                <a:latin typeface="Arial"/>
                <a:ea typeface="Arial"/>
                <a:cs typeface="Arial"/>
                <a:sym typeface="Arial"/>
              </a:rPr>
              <a:t>i</a:t>
            </a:r>
            <a:r>
              <a:rPr b="0" i="0" lang="en-US" sz="2600" u="none">
                <a:solidFill>
                  <a:srgbClr val="800000"/>
                </a:solidFill>
                <a:latin typeface="Arial"/>
                <a:ea typeface="Arial"/>
                <a:cs typeface="Arial"/>
                <a:sym typeface="Arial"/>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