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6858000" cx="9144000"/>
  <p:notesSz cx="6858000" cy="9144000"/>
  <p:embeddedFontLst>
    <p:embeddedFont>
      <p:font typeface="Merriweather Sans"/>
      <p:regular r:id="rId93"/>
      <p:bold r:id="rId94"/>
      <p:italic r:id="rId95"/>
      <p:boldItalic r:id="rId96"/>
    </p:embeddedFont>
    <p:embeddedFont>
      <p:font typeface="Tahoma"/>
      <p:regular r:id="rId97"/>
      <p:bold r:id="rId98"/>
    </p:embeddedFont>
    <p:embeddedFont>
      <p:font typeface="Noto Sans Symbols"/>
      <p:regular r:id="rId99"/>
      <p:bold r:id="rId10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2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2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0" Type="http://schemas.openxmlformats.org/officeDocument/2006/relationships/font" Target="fonts/NotoSansSymbols-bold.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font" Target="fonts/MerriweatherSans-italic.fntdata"/><Relationship Id="rId94" Type="http://schemas.openxmlformats.org/officeDocument/2006/relationships/font" Target="fonts/MerriweatherSans-bold.fntdata"/><Relationship Id="rId97" Type="http://schemas.openxmlformats.org/officeDocument/2006/relationships/font" Target="fonts/Tahoma-regular.fntdata"/><Relationship Id="rId96" Type="http://schemas.openxmlformats.org/officeDocument/2006/relationships/font" Target="fonts/MerriweatherSans-boldItalic.fntdata"/><Relationship Id="rId11" Type="http://schemas.openxmlformats.org/officeDocument/2006/relationships/slide" Target="slides/slide5.xml"/><Relationship Id="rId99" Type="http://schemas.openxmlformats.org/officeDocument/2006/relationships/font" Target="fonts/NotoSansSymbols-regular.fntdata"/><Relationship Id="rId10" Type="http://schemas.openxmlformats.org/officeDocument/2006/relationships/slide" Target="slides/slide4.xml"/><Relationship Id="rId98" Type="http://schemas.openxmlformats.org/officeDocument/2006/relationships/font" Target="fonts/Tahoma-bold.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MerriweatherSans-regular.fntdata"/><Relationship Id="rId92" Type="http://schemas.openxmlformats.org/officeDocument/2006/relationships/slide" Target="slides/slide8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620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6800"/>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cap="none" strike="noStrike">
                <a:solidFill>
                  <a:srgbClr val="000000"/>
                </a:solidFill>
                <a:latin typeface="Tahoma"/>
                <a:ea typeface="Tahoma"/>
                <a:cs typeface="Tahoma"/>
                <a:sym typeface="Tahoma"/>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 name="Google Shape;7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 name="Google Shape;79;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49" name="Google Shape;149;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0" name="Google Shape;150;p1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75" name="Google Shape;175;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6" name="Google Shape;176;p1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83" name="Google Shape;183;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1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26" name="Google Shape;22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7" name="Google Shape;227;p1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 name="Google Shape;8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 name="Google Shape;87;p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34" name="Google Shape;234;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5" name="Google Shape;235;p2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2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42" name="Google Shape;242;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2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0" name="Google Shape;250;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2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58" name="Google Shape;25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9" name="Google Shape;259;p2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2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66" name="Google Shape;26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7" name="Google Shape;267;p2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2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5" name="Google Shape;275;p2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282" name="Google Shape;282;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3" name="Google Shape;283;p2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15" name="Google Shape;315;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6" name="Google Shape;316;p2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23" name="Google Shape;323;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4" name="Google Shape;324;p2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2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31" name="Google Shape;331;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2" name="Google Shape;332;p2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95" name="Google Shape;9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6" name="Google Shape;96;p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4" name="Google Shape;354;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1" name="Google Shape;361;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3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76" name="Google Shape;3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7" name="Google Shape;377;p3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3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84" name="Google Shape;384;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5" name="Google Shape;385;p3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3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392" name="Google Shape;392;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93" name="Google Shape;393;p3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3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0" name="Google Shape;400;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1" name="Google Shape;401;p3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p3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08" name="Google Shape;408;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9" name="Google Shape;409;p3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 name="Google Shape;103;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16" name="Google Shape;416;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7" name="Google Shape;417;p4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p4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25" name="Google Shape;42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26" name="Google Shape;426;p4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p4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33" name="Google Shape;433;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34" name="Google Shape;434;p4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4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1" name="Google Shape;441;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42" name="Google Shape;442;p4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49" name="Google Shape;449;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0" name="Google Shape;450;p4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4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57" name="Google Shape;457;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58" name="Google Shape;458;p4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4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66" name="Google Shape;46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67" name="Google Shape;467;p4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4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74" name="Google Shape;47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75" name="Google Shape;475;p4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p4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87" name="Google Shape;48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8" name="Google Shape;488;p4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495" name="Google Shape;495;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6" name="Google Shape;496;p4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 name="Google Shape;11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5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03" name="Google Shape;503;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4" name="Google Shape;504;p5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5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11" name="Google Shape;511;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12" name="Google Shape;512;p5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5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p5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26" name="Google Shape;526;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27" name="Google Shape;527;p5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p5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5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6" name="Google Shape;546;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1" name="Shape 561"/>
        <p:cNvGrpSpPr/>
        <p:nvPr/>
      </p:nvGrpSpPr>
      <p:grpSpPr>
        <a:xfrm>
          <a:off x="0" y="0"/>
          <a:ext cx="0" cy="0"/>
          <a:chOff x="0" y="0"/>
          <a:chExt cx="0" cy="0"/>
        </a:xfrm>
      </p:grpSpPr>
      <p:sp>
        <p:nvSpPr>
          <p:cNvPr id="562" name="Google Shape;562;p5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63" name="Google Shape;563;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64" name="Google Shape;564;p5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p5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71" name="Google Shape;57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72" name="Google Shape;572;p5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79" name="Google Shape;579;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0" name="Google Shape;580;p5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33b36c00826_0_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87" name="Google Shape;587;g33b36c00826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88" name="Google Shape;588;g33b36c00826_0_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p5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595" name="Google Shape;595;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96" name="Google Shape;596;p5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6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03" name="Google Shape;603;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04" name="Google Shape;604;p6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6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11" name="Google Shape;61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12" name="Google Shape;612;p6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6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19" name="Google Shape;619;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20" name="Google Shape;620;p6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p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7" name="Google Shape;627;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6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33" name="Google Shape;633;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34" name="Google Shape;634;p6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6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41" name="Google Shape;641;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42" name="Google Shape;642;p6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649" name="Google Shape;649;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50" name="Google Shape;650;p6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02" name="Google Shape;702;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03" name="Google Shape;703;p6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6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25" name="Google Shape;725;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6" name="Google Shape;726;p6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7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38" name="Google Shape;738;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39" name="Google Shape;739;p7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7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61" name="Google Shape;761;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62" name="Google Shape;762;p7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69" name="Google Shape;769;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0" name="Google Shape;770;p7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5" name="Shape 775"/>
        <p:cNvGrpSpPr/>
        <p:nvPr/>
      </p:nvGrpSpPr>
      <p:grpSpPr>
        <a:xfrm>
          <a:off x="0" y="0"/>
          <a:ext cx="0" cy="0"/>
          <a:chOff x="0" y="0"/>
          <a:chExt cx="0" cy="0"/>
        </a:xfrm>
      </p:grpSpPr>
      <p:sp>
        <p:nvSpPr>
          <p:cNvPr id="776" name="Google Shape;776;p7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77" name="Google Shape;777;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78" name="Google Shape;778;p7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7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85" name="Google Shape;785;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6" name="Google Shape;786;p7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793" name="Google Shape;79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94" name="Google Shape;794;p7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9" name="Shape 799"/>
        <p:cNvGrpSpPr/>
        <p:nvPr/>
      </p:nvGrpSpPr>
      <p:grpSpPr>
        <a:xfrm>
          <a:off x="0" y="0"/>
          <a:ext cx="0" cy="0"/>
          <a:chOff x="0" y="0"/>
          <a:chExt cx="0" cy="0"/>
        </a:xfrm>
      </p:grpSpPr>
      <p:sp>
        <p:nvSpPr>
          <p:cNvPr id="800" name="Google Shape;800;p7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01" name="Google Shape;801;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02" name="Google Shape;802;p7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77: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09" name="Google Shape;809;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0" name="Google Shape;810;p7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7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17" name="Google Shape;817;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18" name="Google Shape;818;p7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p79: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25" name="Google Shape;82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26" name="Google Shape;826;p79: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8: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134" name="Google Shape;13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80: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33" name="Google Shape;83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34" name="Google Shape;834;p80: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4" name="Shape 854"/>
        <p:cNvGrpSpPr/>
        <p:nvPr/>
      </p:nvGrpSpPr>
      <p:grpSpPr>
        <a:xfrm>
          <a:off x="0" y="0"/>
          <a:ext cx="0" cy="0"/>
          <a:chOff x="0" y="0"/>
          <a:chExt cx="0" cy="0"/>
        </a:xfrm>
      </p:grpSpPr>
      <p:sp>
        <p:nvSpPr>
          <p:cNvPr id="855" name="Google Shape;855;p81: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56" name="Google Shape;856;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57" name="Google Shape;857;p8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2: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64" name="Google Shape;864;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5" name="Google Shape;865;p82: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0" name="Shape 870"/>
        <p:cNvGrpSpPr/>
        <p:nvPr/>
      </p:nvGrpSpPr>
      <p:grpSpPr>
        <a:xfrm>
          <a:off x="0" y="0"/>
          <a:ext cx="0" cy="0"/>
          <a:chOff x="0" y="0"/>
          <a:chExt cx="0" cy="0"/>
        </a:xfrm>
      </p:grpSpPr>
      <p:sp>
        <p:nvSpPr>
          <p:cNvPr id="871" name="Google Shape;871;p83: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72" name="Google Shape;872;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73" name="Google Shape;873;p83: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84: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80" name="Google Shape;880;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1" name="Google Shape;881;p8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6" name="Shape 886"/>
        <p:cNvGrpSpPr/>
        <p:nvPr/>
      </p:nvGrpSpPr>
      <p:grpSpPr>
        <a:xfrm>
          <a:off x="0" y="0"/>
          <a:ext cx="0" cy="0"/>
          <a:chOff x="0" y="0"/>
          <a:chExt cx="0" cy="0"/>
        </a:xfrm>
      </p:grpSpPr>
      <p:sp>
        <p:nvSpPr>
          <p:cNvPr id="887" name="Google Shape;887;p85: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88" name="Google Shape;888;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89" name="Google Shape;889;p8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86:notes"/>
          <p:cNvSpPr txBox="1"/>
          <p:nvPr/>
        </p:nvSpPr>
        <p:spPr>
          <a:xfrm>
            <a:off x="3886200" y="8686800"/>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Tahoma"/>
              <a:buNone/>
            </a:pPr>
            <a:fld id="{00000000-1234-1234-1234-123412341234}" type="slidenum">
              <a:rPr b="0" i="0" lang="en-US" sz="1200" u="none">
                <a:solidFill>
                  <a:srgbClr val="000000"/>
                </a:solidFill>
                <a:latin typeface="Tahoma"/>
                <a:ea typeface="Tahoma"/>
                <a:cs typeface="Tahoma"/>
                <a:sym typeface="Tahoma"/>
              </a:rPr>
              <a:t>‹#›</a:t>
            </a:fld>
            <a:endParaRPr/>
          </a:p>
        </p:txBody>
      </p:sp>
      <p:sp>
        <p:nvSpPr>
          <p:cNvPr id="896" name="Google Shape;896;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97" name="Google Shape;897;p8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9" name="Shape 59"/>
        <p:cNvGrpSpPr/>
        <p:nvPr/>
      </p:nvGrpSpPr>
      <p:grpSpPr>
        <a:xfrm>
          <a:off x="0" y="0"/>
          <a:ext cx="0" cy="0"/>
          <a:chOff x="0" y="0"/>
          <a:chExt cx="0" cy="0"/>
        </a:xfrm>
      </p:grpSpPr>
      <p:sp>
        <p:nvSpPr>
          <p:cNvPr id="60" name="Google Shape;60;p1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1"/>
          <p:cNvSpPr txBox="1"/>
          <p:nvPr>
            <p:ph idx="1" type="body"/>
          </p:nvPr>
        </p:nvSpPr>
        <p:spPr>
          <a:xfrm>
            <a:off x="722313" y="2906713"/>
            <a:ext cx="7772400" cy="1500187"/>
          </a:xfrm>
          <a:prstGeom prst="rect">
            <a:avLst/>
          </a:prstGeom>
          <a:noFill/>
          <a:ln>
            <a:noFill/>
          </a:ln>
        </p:spPr>
        <p:txBody>
          <a:bodyPr anchorCtr="0" anchor="b" bIns="45700" lIns="91425" spcFirstLastPara="1" rIns="0" wrap="square" tIns="45700">
            <a:noAutofit/>
          </a:bodyPr>
          <a:lstStyle>
            <a:lvl1pPr indent="-228600" lvl="0" marL="457200" algn="l">
              <a:spcBef>
                <a:spcPts val="400"/>
              </a:spcBef>
              <a:spcAft>
                <a:spcPts val="0"/>
              </a:spcAft>
              <a:buSzPts val="1200"/>
              <a:buNone/>
              <a:defRPr sz="2000"/>
            </a:lvl1pPr>
            <a:lvl2pPr indent="-228600" lvl="1" marL="914400" algn="l">
              <a:spcBef>
                <a:spcPts val="360"/>
              </a:spcBef>
              <a:spcAft>
                <a:spcPts val="0"/>
              </a:spcAft>
              <a:buSzPts val="990"/>
              <a:buNone/>
              <a:defRPr sz="1800"/>
            </a:lvl2pPr>
            <a:lvl3pPr indent="-228600" lvl="2" marL="1371600" algn="l">
              <a:spcBef>
                <a:spcPts val="320"/>
              </a:spcBef>
              <a:spcAft>
                <a:spcPts val="0"/>
              </a:spcAft>
              <a:buSzPts val="800"/>
              <a:buNone/>
              <a:defRPr sz="1600"/>
            </a:lvl3pPr>
            <a:lvl4pPr indent="-228600" lvl="3" marL="1828800" algn="l">
              <a:spcBef>
                <a:spcPts val="280"/>
              </a:spcBef>
              <a:spcAft>
                <a:spcPts val="0"/>
              </a:spcAft>
              <a:buSzPts val="770"/>
              <a:buNone/>
              <a:defRPr sz="1400"/>
            </a:lvl4pPr>
            <a:lvl5pPr indent="-228600" lvl="4" marL="2286000" algn="l">
              <a:spcBef>
                <a:spcPts val="280"/>
              </a:spcBef>
              <a:spcAft>
                <a:spcPts val="0"/>
              </a:spcAft>
              <a:buSzPts val="700"/>
              <a:buNone/>
              <a:defRPr sz="1400"/>
            </a:lvl5pPr>
            <a:lvl6pPr indent="-228600" lvl="5" marL="2743200" algn="l">
              <a:spcBef>
                <a:spcPts val="280"/>
              </a:spcBef>
              <a:spcAft>
                <a:spcPts val="0"/>
              </a:spcAft>
              <a:buSzPts val="700"/>
              <a:buNone/>
              <a:defRPr sz="1400"/>
            </a:lvl6pPr>
            <a:lvl7pPr indent="-228600" lvl="6" marL="3200400" algn="l">
              <a:spcBef>
                <a:spcPts val="280"/>
              </a:spcBef>
              <a:spcAft>
                <a:spcPts val="0"/>
              </a:spcAft>
              <a:buSzPts val="700"/>
              <a:buNone/>
              <a:defRPr sz="1400"/>
            </a:lvl7pPr>
            <a:lvl8pPr indent="-228600" lvl="7" marL="3657600" algn="l">
              <a:spcBef>
                <a:spcPts val="280"/>
              </a:spcBef>
              <a:spcAft>
                <a:spcPts val="0"/>
              </a:spcAft>
              <a:buSzPts val="700"/>
              <a:buNone/>
              <a:defRPr sz="1400"/>
            </a:lvl8pPr>
            <a:lvl9pPr indent="-228600" lvl="8" marL="4114800" algn="l">
              <a:spcBef>
                <a:spcPts val="280"/>
              </a:spcBef>
              <a:spcAft>
                <a:spcPts val="0"/>
              </a:spcAft>
              <a:buSzPts val="700"/>
              <a:buNone/>
              <a:defRPr sz="1400"/>
            </a:lvl9pPr>
          </a:lstStyle>
          <a:p/>
        </p:txBody>
      </p:sp>
      <p:sp>
        <p:nvSpPr>
          <p:cNvPr id="62" name="Google Shape;62;p1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descr="Pink tissue paper" id="73" name="Google Shape;73;p13"/>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6600">
                <a:solidFill>
                  <a:srgbClr val="990033"/>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descr="Pink tissue paper" id="74" name="Google Shape;74;p13"/>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lvl1pPr lvl="0" algn="l">
              <a:spcBef>
                <a:spcPts val="640"/>
              </a:spcBef>
              <a:spcAft>
                <a:spcPts val="0"/>
              </a:spcAft>
              <a:buSzPts val="1920"/>
              <a:buFont typeface="Noto Sans Symbols"/>
              <a:buNone/>
              <a:defRPr sz="3200"/>
            </a:lvl1pPr>
            <a:lvl2pPr lvl="1" algn="l">
              <a:spcBef>
                <a:spcPts val="360"/>
              </a:spcBef>
              <a:spcAft>
                <a:spcPts val="0"/>
              </a:spcAft>
              <a:buSzPts val="990"/>
              <a:buChar char="■"/>
              <a:defRPr/>
            </a:lvl2pPr>
            <a:lvl3pPr lvl="2" algn="l">
              <a:spcBef>
                <a:spcPts val="360"/>
              </a:spcBef>
              <a:spcAft>
                <a:spcPts val="0"/>
              </a:spcAft>
              <a:buSzPts val="900"/>
              <a:buChar char="■"/>
              <a:defRPr/>
            </a:lvl3pPr>
            <a:lvl4pPr lvl="3" algn="l">
              <a:spcBef>
                <a:spcPts val="360"/>
              </a:spcBef>
              <a:spcAft>
                <a:spcPts val="0"/>
              </a:spcAft>
              <a:buSzPts val="990"/>
              <a:buChar char="■"/>
              <a:defRPr/>
            </a:lvl4pPr>
            <a:lvl5pPr lvl="4" algn="l">
              <a:spcBef>
                <a:spcPts val="360"/>
              </a:spcBef>
              <a:spcAft>
                <a:spcPts val="0"/>
              </a:spcAft>
              <a:buSzPts val="900"/>
              <a:buChar char="■"/>
              <a:defRPr/>
            </a:lvl5pPr>
            <a:lvl6pPr lvl="5" algn="l">
              <a:spcBef>
                <a:spcPts val="360"/>
              </a:spcBef>
              <a:spcAft>
                <a:spcPts val="0"/>
              </a:spcAft>
              <a:buSzPts val="900"/>
              <a:buChar char="■"/>
              <a:defRPr/>
            </a:lvl6pPr>
            <a:lvl7pPr lvl="6" algn="l">
              <a:spcBef>
                <a:spcPts val="360"/>
              </a:spcBef>
              <a:spcAft>
                <a:spcPts val="0"/>
              </a:spcAft>
              <a:buSzPts val="900"/>
              <a:buChar char="■"/>
              <a:defRPr/>
            </a:lvl7pPr>
            <a:lvl8pPr lvl="7" algn="l">
              <a:spcBef>
                <a:spcPts val="360"/>
              </a:spcBef>
              <a:spcAft>
                <a:spcPts val="0"/>
              </a:spcAft>
              <a:buSzPts val="900"/>
              <a:buChar char="■"/>
              <a:defRPr/>
            </a:lvl8pPr>
            <a:lvl9pPr lvl="8" algn="l">
              <a:spcBef>
                <a:spcPts val="360"/>
              </a:spcBef>
              <a:spcAft>
                <a:spcPts val="0"/>
              </a:spcAft>
              <a:buSzPts val="900"/>
              <a:buChar char="■"/>
              <a:defRPr/>
            </a:lvl9pPr>
          </a:lstStyle>
          <a:p/>
        </p:txBody>
      </p:sp>
      <p:sp>
        <p:nvSpPr>
          <p:cNvPr id="75" name="Google Shape;75;p13"/>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sz="9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26" name="Google Shape;26;p3"/>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7" name="Shape 27"/>
        <p:cNvGrpSpPr/>
        <p:nvPr/>
      </p:nvGrpSpPr>
      <p:grpSpPr>
        <a:xfrm>
          <a:off x="0" y="0"/>
          <a:ext cx="0" cy="0"/>
          <a:chOff x="0" y="0"/>
          <a:chExt cx="0" cy="0"/>
        </a:xfrm>
      </p:grpSpPr>
      <p:sp>
        <p:nvSpPr>
          <p:cNvPr id="28" name="Google Shape;28;p4"/>
          <p:cNvSpPr txBox="1"/>
          <p:nvPr>
            <p:ph type="title"/>
          </p:nvPr>
        </p:nvSpPr>
        <p:spPr>
          <a:xfrm rot="5400000">
            <a:off x="4561682" y="2199482"/>
            <a:ext cx="5868987" cy="20764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 type="body"/>
          </p:nvPr>
        </p:nvSpPr>
        <p:spPr>
          <a:xfrm rot="5400000">
            <a:off x="332582" y="199231"/>
            <a:ext cx="5868987" cy="6076950"/>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0" name="Google Shape;30;p4"/>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1" name="Shape 31"/>
        <p:cNvGrpSpPr/>
        <p:nvPr/>
      </p:nvGrpSpPr>
      <p:grpSpPr>
        <a:xfrm>
          <a:off x="0" y="0"/>
          <a:ext cx="0" cy="0"/>
          <a:chOff x="0" y="0"/>
          <a:chExt cx="0" cy="0"/>
        </a:xfrm>
      </p:grpSpPr>
      <p:sp>
        <p:nvSpPr>
          <p:cNvPr id="32" name="Google Shape;32;p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5"/>
          <p:cNvSpPr txBox="1"/>
          <p:nvPr>
            <p:ph idx="1" type="body"/>
          </p:nvPr>
        </p:nvSpPr>
        <p:spPr>
          <a:xfrm rot="5400000">
            <a:off x="2101055" y="-261143"/>
            <a:ext cx="4572000" cy="8294687"/>
          </a:xfrm>
          <a:prstGeom prst="rect">
            <a:avLst/>
          </a:prstGeom>
          <a:noFill/>
          <a:ln>
            <a:noFill/>
          </a:ln>
        </p:spPr>
        <p:txBody>
          <a:bodyPr anchorCtr="0" anchor="t" bIns="45700" lIns="91425" spcFirstLastPara="1" rIns="0" wrap="square" tIns="45700">
            <a:noAutofit/>
          </a:bodyPr>
          <a:lstStyle>
            <a:lvl1pPr indent="-297180" lvl="0" marL="457200" algn="l">
              <a:spcBef>
                <a:spcPts val="360"/>
              </a:spcBef>
              <a:spcAft>
                <a:spcPts val="0"/>
              </a:spcAft>
              <a:buSzPts val="1080"/>
              <a:buChar char="■"/>
              <a:defRPr/>
            </a:lvl1pPr>
            <a:lvl2pPr indent="-291465" lvl="1" marL="914400" algn="l">
              <a:spcBef>
                <a:spcPts val="360"/>
              </a:spcBef>
              <a:spcAft>
                <a:spcPts val="0"/>
              </a:spcAft>
              <a:buSzPts val="990"/>
              <a:buChar char="■"/>
              <a:defRPr/>
            </a:lvl2pPr>
            <a:lvl3pPr indent="-285750" lvl="2" marL="1371600" algn="l">
              <a:spcBef>
                <a:spcPts val="360"/>
              </a:spcBef>
              <a:spcAft>
                <a:spcPts val="0"/>
              </a:spcAft>
              <a:buSzPts val="900"/>
              <a:buChar char="■"/>
              <a:defRPr/>
            </a:lvl3pPr>
            <a:lvl4pPr indent="-291464" lvl="3" marL="1828800" algn="l">
              <a:spcBef>
                <a:spcPts val="360"/>
              </a:spcBef>
              <a:spcAft>
                <a:spcPts val="0"/>
              </a:spcAft>
              <a:buSzPts val="990"/>
              <a:buChar char="■"/>
              <a:defRPr/>
            </a:lvl4pPr>
            <a:lvl5pPr indent="-285750" lvl="4" marL="2286000" algn="l">
              <a:spcBef>
                <a:spcPts val="360"/>
              </a:spcBef>
              <a:spcAft>
                <a:spcPts val="0"/>
              </a:spcAft>
              <a:buSzPts val="900"/>
              <a:buChar char="■"/>
              <a:defRPr/>
            </a:lvl5pPr>
            <a:lvl6pPr indent="-285750" lvl="5" marL="2743200" algn="l">
              <a:spcBef>
                <a:spcPts val="360"/>
              </a:spcBef>
              <a:spcAft>
                <a:spcPts val="0"/>
              </a:spcAft>
              <a:buSzPts val="900"/>
              <a:buChar char="■"/>
              <a:defRPr/>
            </a:lvl6pPr>
            <a:lvl7pPr indent="-285750" lvl="6" marL="3200400" algn="l">
              <a:spcBef>
                <a:spcPts val="360"/>
              </a:spcBef>
              <a:spcAft>
                <a:spcPts val="0"/>
              </a:spcAft>
              <a:buSzPts val="900"/>
              <a:buChar char="■"/>
              <a:defRPr/>
            </a:lvl7pPr>
            <a:lvl8pPr indent="-285750" lvl="7" marL="3657600" algn="l">
              <a:spcBef>
                <a:spcPts val="360"/>
              </a:spcBef>
              <a:spcAft>
                <a:spcPts val="0"/>
              </a:spcAft>
              <a:buSzPts val="900"/>
              <a:buChar char="■"/>
              <a:defRPr/>
            </a:lvl8pPr>
            <a:lvl9pPr indent="-285750" lvl="8" marL="4114800" algn="l">
              <a:spcBef>
                <a:spcPts val="360"/>
              </a:spcBef>
              <a:spcAft>
                <a:spcPts val="0"/>
              </a:spcAft>
              <a:buSzPts val="900"/>
              <a:buChar char="■"/>
              <a:defRPr/>
            </a:lvl9pPr>
          </a:lstStyle>
          <a:p/>
        </p:txBody>
      </p:sp>
      <p:sp>
        <p:nvSpPr>
          <p:cNvPr id="34" name="Google Shape;34;p5"/>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5" name="Shape 35"/>
        <p:cNvGrpSpPr/>
        <p:nvPr/>
      </p:nvGrpSpPr>
      <p:grpSpPr>
        <a:xfrm>
          <a:off x="0" y="0"/>
          <a:ext cx="0" cy="0"/>
          <a:chOff x="0" y="0"/>
          <a:chExt cx="0" cy="0"/>
        </a:xfrm>
      </p:grpSpPr>
      <p:sp>
        <p:nvSpPr>
          <p:cNvPr id="36" name="Google Shape;36;p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6"/>
          <p:cNvSpPr/>
          <p:nvPr>
            <p:ph idx="2" type="pic"/>
          </p:nvPr>
        </p:nvSpPr>
        <p:spPr>
          <a:xfrm>
            <a:off x="1792288" y="612775"/>
            <a:ext cx="5486400" cy="4114800"/>
          </a:xfrm>
          <a:prstGeom prst="rect">
            <a:avLst/>
          </a:prstGeom>
          <a:noFill/>
          <a:ln>
            <a:noFill/>
          </a:ln>
        </p:spPr>
      </p:sp>
      <p:sp>
        <p:nvSpPr>
          <p:cNvPr id="38" name="Google Shape;38;p6"/>
          <p:cNvSpPr txBox="1"/>
          <p:nvPr>
            <p:ph idx="1" type="body"/>
          </p:nvPr>
        </p:nvSpPr>
        <p:spPr>
          <a:xfrm>
            <a:off x="1792288" y="5367338"/>
            <a:ext cx="5486400" cy="804862"/>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39" name="Google Shape;39;p6"/>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 type="body"/>
          </p:nvPr>
        </p:nvSpPr>
        <p:spPr>
          <a:xfrm>
            <a:off x="3575050" y="273050"/>
            <a:ext cx="5111750" cy="5853113"/>
          </a:xfrm>
          <a:prstGeom prst="rect">
            <a:avLst/>
          </a:prstGeom>
          <a:noFill/>
          <a:ln>
            <a:noFill/>
          </a:ln>
        </p:spPr>
        <p:txBody>
          <a:bodyPr anchorCtr="0" anchor="t" bIns="45700" lIns="91425" spcFirstLastPara="1" rIns="0" wrap="square" tIns="45700">
            <a:noAutofit/>
          </a:bodyPr>
          <a:lstStyle>
            <a:lvl1pPr indent="-350520" lvl="0" marL="457200" algn="l">
              <a:spcBef>
                <a:spcPts val="640"/>
              </a:spcBef>
              <a:spcAft>
                <a:spcPts val="0"/>
              </a:spcAft>
              <a:buSzPts val="1920"/>
              <a:buChar char="■"/>
              <a:defRPr sz="3200"/>
            </a:lvl1pPr>
            <a:lvl2pPr indent="-326390" lvl="1" marL="914400" algn="l">
              <a:spcBef>
                <a:spcPts val="560"/>
              </a:spcBef>
              <a:spcAft>
                <a:spcPts val="0"/>
              </a:spcAft>
              <a:buSzPts val="1540"/>
              <a:buChar char="■"/>
              <a:defRPr sz="2800"/>
            </a:lvl2pPr>
            <a:lvl3pPr indent="-304800" lvl="2" marL="1371600" algn="l">
              <a:spcBef>
                <a:spcPts val="480"/>
              </a:spcBef>
              <a:spcAft>
                <a:spcPts val="0"/>
              </a:spcAft>
              <a:buSzPts val="1200"/>
              <a:buChar char="■"/>
              <a:defRPr sz="2400"/>
            </a:lvl3pPr>
            <a:lvl4pPr indent="-298450" lvl="3" marL="1828800" algn="l">
              <a:spcBef>
                <a:spcPts val="400"/>
              </a:spcBef>
              <a:spcAft>
                <a:spcPts val="0"/>
              </a:spcAft>
              <a:buSzPts val="1100"/>
              <a:buChar char="■"/>
              <a:defRPr sz="2000"/>
            </a:lvl4pPr>
            <a:lvl5pPr indent="-292100" lvl="4" marL="2286000" algn="l">
              <a:spcBef>
                <a:spcPts val="400"/>
              </a:spcBef>
              <a:spcAft>
                <a:spcPts val="0"/>
              </a:spcAft>
              <a:buSzPts val="1000"/>
              <a:buChar char="■"/>
              <a:defRPr sz="2000"/>
            </a:lvl5pPr>
            <a:lvl6pPr indent="-292100" lvl="5" marL="2743200" algn="l">
              <a:spcBef>
                <a:spcPts val="400"/>
              </a:spcBef>
              <a:spcAft>
                <a:spcPts val="0"/>
              </a:spcAft>
              <a:buSzPts val="1000"/>
              <a:buChar char="■"/>
              <a:defRPr sz="2000"/>
            </a:lvl6pPr>
            <a:lvl7pPr indent="-292100" lvl="6" marL="3200400" algn="l">
              <a:spcBef>
                <a:spcPts val="400"/>
              </a:spcBef>
              <a:spcAft>
                <a:spcPts val="0"/>
              </a:spcAft>
              <a:buSzPts val="1000"/>
              <a:buChar char="■"/>
              <a:defRPr sz="2000"/>
            </a:lvl7pPr>
            <a:lvl8pPr indent="-292100" lvl="7" marL="3657600" algn="l">
              <a:spcBef>
                <a:spcPts val="400"/>
              </a:spcBef>
              <a:spcAft>
                <a:spcPts val="0"/>
              </a:spcAft>
              <a:buSzPts val="1000"/>
              <a:buChar char="■"/>
              <a:defRPr sz="2000"/>
            </a:lvl8pPr>
            <a:lvl9pPr indent="-292100" lvl="8" marL="4114800" algn="l">
              <a:spcBef>
                <a:spcPts val="400"/>
              </a:spcBef>
              <a:spcAft>
                <a:spcPts val="0"/>
              </a:spcAft>
              <a:buSzPts val="1000"/>
              <a:buChar char="■"/>
              <a:defRPr sz="2000"/>
            </a:lvl9pPr>
          </a:lstStyle>
          <a:p/>
        </p:txBody>
      </p:sp>
      <p:sp>
        <p:nvSpPr>
          <p:cNvPr id="43" name="Google Shape;43;p7"/>
          <p:cNvSpPr txBox="1"/>
          <p:nvPr>
            <p:ph idx="2" type="body"/>
          </p:nvPr>
        </p:nvSpPr>
        <p:spPr>
          <a:xfrm>
            <a:off x="457200" y="1435100"/>
            <a:ext cx="3008313" cy="4691063"/>
          </a:xfrm>
          <a:prstGeom prst="rect">
            <a:avLst/>
          </a:prstGeom>
          <a:noFill/>
          <a:ln>
            <a:noFill/>
          </a:ln>
        </p:spPr>
        <p:txBody>
          <a:bodyPr anchorCtr="0" anchor="t" bIns="45700" lIns="91425" spcFirstLastPara="1" rIns="0" wrap="square" tIns="45700">
            <a:noAutofit/>
          </a:bodyPr>
          <a:lstStyle>
            <a:lvl1pPr indent="-228600" lvl="0" marL="457200" algn="l">
              <a:spcBef>
                <a:spcPts val="280"/>
              </a:spcBef>
              <a:spcAft>
                <a:spcPts val="0"/>
              </a:spcAft>
              <a:buSzPts val="840"/>
              <a:buNone/>
              <a:defRPr sz="1400"/>
            </a:lvl1pPr>
            <a:lvl2pPr indent="-228600" lvl="1" marL="914400" algn="l">
              <a:spcBef>
                <a:spcPts val="240"/>
              </a:spcBef>
              <a:spcAft>
                <a:spcPts val="0"/>
              </a:spcAft>
              <a:buSzPts val="660"/>
              <a:buNone/>
              <a:defRPr sz="1200"/>
            </a:lvl2pPr>
            <a:lvl3pPr indent="-228600" lvl="2" marL="1371600" algn="l">
              <a:spcBef>
                <a:spcPts val="200"/>
              </a:spcBef>
              <a:spcAft>
                <a:spcPts val="0"/>
              </a:spcAft>
              <a:buSzPts val="500"/>
              <a:buNone/>
              <a:defRPr sz="1000"/>
            </a:lvl3pPr>
            <a:lvl4pPr indent="-228600" lvl="3" marL="1828800" algn="l">
              <a:spcBef>
                <a:spcPts val="180"/>
              </a:spcBef>
              <a:spcAft>
                <a:spcPts val="0"/>
              </a:spcAft>
              <a:buSzPts val="495"/>
              <a:buNone/>
              <a:defRPr sz="900"/>
            </a:lvl4pPr>
            <a:lvl5pPr indent="-228600" lvl="4" marL="2286000" algn="l">
              <a:spcBef>
                <a:spcPts val="180"/>
              </a:spcBef>
              <a:spcAft>
                <a:spcPts val="0"/>
              </a:spcAft>
              <a:buSzPts val="450"/>
              <a:buNone/>
              <a:defRPr sz="900"/>
            </a:lvl5pPr>
            <a:lvl6pPr indent="-228600" lvl="5" marL="2743200" algn="l">
              <a:spcBef>
                <a:spcPts val="180"/>
              </a:spcBef>
              <a:spcAft>
                <a:spcPts val="0"/>
              </a:spcAft>
              <a:buSzPts val="450"/>
              <a:buNone/>
              <a:defRPr sz="900"/>
            </a:lvl6pPr>
            <a:lvl7pPr indent="-228600" lvl="6" marL="3200400" algn="l">
              <a:spcBef>
                <a:spcPts val="180"/>
              </a:spcBef>
              <a:spcAft>
                <a:spcPts val="0"/>
              </a:spcAft>
              <a:buSzPts val="450"/>
              <a:buNone/>
              <a:defRPr sz="900"/>
            </a:lvl7pPr>
            <a:lvl8pPr indent="-228600" lvl="7" marL="3657600" algn="l">
              <a:spcBef>
                <a:spcPts val="180"/>
              </a:spcBef>
              <a:spcAft>
                <a:spcPts val="0"/>
              </a:spcAft>
              <a:buSzPts val="450"/>
              <a:buNone/>
              <a:defRPr sz="900"/>
            </a:lvl8pPr>
            <a:lvl9pPr indent="-228600" lvl="8" marL="4114800" algn="l">
              <a:spcBef>
                <a:spcPts val="180"/>
              </a:spcBef>
              <a:spcAft>
                <a:spcPts val="0"/>
              </a:spcAft>
              <a:buSzPts val="450"/>
              <a:buNone/>
              <a:defRPr sz="900"/>
            </a:lvl9pPr>
          </a:lstStyle>
          <a:p/>
        </p:txBody>
      </p:sp>
      <p:sp>
        <p:nvSpPr>
          <p:cNvPr id="44" name="Google Shape;44;p7"/>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8"/>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7" name="Shape 47"/>
        <p:cNvGrpSpPr/>
        <p:nvPr/>
      </p:nvGrpSpPr>
      <p:grpSpPr>
        <a:xfrm>
          <a:off x="0" y="0"/>
          <a:ext cx="0" cy="0"/>
          <a:chOff x="0" y="0"/>
          <a:chExt cx="0" cy="0"/>
        </a:xfrm>
      </p:grpSpPr>
      <p:sp>
        <p:nvSpPr>
          <p:cNvPr id="48" name="Google Shape;48;p9"/>
          <p:cNvSpPr txBox="1"/>
          <p:nvPr>
            <p:ph type="title"/>
          </p:nvPr>
        </p:nvSpPr>
        <p:spPr>
          <a:xfrm>
            <a:off x="457200" y="274638"/>
            <a:ext cx="8229600" cy="11430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9"/>
          <p:cNvSpPr txBox="1"/>
          <p:nvPr>
            <p:ph idx="1" type="body"/>
          </p:nvPr>
        </p:nvSpPr>
        <p:spPr>
          <a:xfrm>
            <a:off x="457200" y="1535113"/>
            <a:ext cx="4040188"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0" name="Google Shape;50;p9"/>
          <p:cNvSpPr txBox="1"/>
          <p:nvPr>
            <p:ph idx="2" type="body"/>
          </p:nvPr>
        </p:nvSpPr>
        <p:spPr>
          <a:xfrm>
            <a:off x="457200" y="2174875"/>
            <a:ext cx="4040188"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1" name="Google Shape;51;p9"/>
          <p:cNvSpPr txBox="1"/>
          <p:nvPr>
            <p:ph idx="3" type="body"/>
          </p:nvPr>
        </p:nvSpPr>
        <p:spPr>
          <a:xfrm>
            <a:off x="4645025" y="1535113"/>
            <a:ext cx="4041775" cy="639762"/>
          </a:xfrm>
          <a:prstGeom prst="rect">
            <a:avLst/>
          </a:prstGeom>
          <a:noFill/>
          <a:ln>
            <a:noFill/>
          </a:ln>
        </p:spPr>
        <p:txBody>
          <a:bodyPr anchorCtr="0" anchor="b" bIns="45700" lIns="91425" spcFirstLastPara="1" rIns="0" wrap="square" tIns="45700">
            <a:noAutofit/>
          </a:bodyPr>
          <a:lstStyle>
            <a:lvl1pPr indent="-228600" lvl="0" marL="457200" algn="l">
              <a:spcBef>
                <a:spcPts val="480"/>
              </a:spcBef>
              <a:spcAft>
                <a:spcPts val="0"/>
              </a:spcAft>
              <a:buSzPts val="1440"/>
              <a:buNone/>
              <a:defRPr b="1" sz="2400"/>
            </a:lvl1pPr>
            <a:lvl2pPr indent="-228600" lvl="1" marL="914400" algn="l">
              <a:spcBef>
                <a:spcPts val="400"/>
              </a:spcBef>
              <a:spcAft>
                <a:spcPts val="0"/>
              </a:spcAft>
              <a:buSzPts val="1100"/>
              <a:buNone/>
              <a:defRPr b="1" sz="2000"/>
            </a:lvl2pPr>
            <a:lvl3pPr indent="-228600" lvl="2" marL="1371600" algn="l">
              <a:spcBef>
                <a:spcPts val="360"/>
              </a:spcBef>
              <a:spcAft>
                <a:spcPts val="0"/>
              </a:spcAft>
              <a:buSzPts val="900"/>
              <a:buNone/>
              <a:defRPr b="1" sz="1800"/>
            </a:lvl3pPr>
            <a:lvl4pPr indent="-228600" lvl="3" marL="1828800" algn="l">
              <a:spcBef>
                <a:spcPts val="320"/>
              </a:spcBef>
              <a:spcAft>
                <a:spcPts val="0"/>
              </a:spcAft>
              <a:buSzPts val="880"/>
              <a:buNone/>
              <a:defRPr b="1" sz="1600"/>
            </a:lvl4pPr>
            <a:lvl5pPr indent="-228600" lvl="4" marL="2286000" algn="l">
              <a:spcBef>
                <a:spcPts val="320"/>
              </a:spcBef>
              <a:spcAft>
                <a:spcPts val="0"/>
              </a:spcAft>
              <a:buSzPts val="800"/>
              <a:buNone/>
              <a:defRPr b="1" sz="1600"/>
            </a:lvl5pPr>
            <a:lvl6pPr indent="-228600" lvl="5" marL="2743200" algn="l">
              <a:spcBef>
                <a:spcPts val="320"/>
              </a:spcBef>
              <a:spcAft>
                <a:spcPts val="0"/>
              </a:spcAft>
              <a:buSzPts val="800"/>
              <a:buNone/>
              <a:defRPr b="1" sz="1600"/>
            </a:lvl6pPr>
            <a:lvl7pPr indent="-228600" lvl="6" marL="3200400" algn="l">
              <a:spcBef>
                <a:spcPts val="320"/>
              </a:spcBef>
              <a:spcAft>
                <a:spcPts val="0"/>
              </a:spcAft>
              <a:buSzPts val="800"/>
              <a:buNone/>
              <a:defRPr b="1" sz="1600"/>
            </a:lvl7pPr>
            <a:lvl8pPr indent="-228600" lvl="7" marL="3657600" algn="l">
              <a:spcBef>
                <a:spcPts val="320"/>
              </a:spcBef>
              <a:spcAft>
                <a:spcPts val="0"/>
              </a:spcAft>
              <a:buSzPts val="800"/>
              <a:buNone/>
              <a:defRPr b="1" sz="1600"/>
            </a:lvl8pPr>
            <a:lvl9pPr indent="-228600" lvl="8" marL="4114800" algn="l">
              <a:spcBef>
                <a:spcPts val="320"/>
              </a:spcBef>
              <a:spcAft>
                <a:spcPts val="0"/>
              </a:spcAft>
              <a:buSzPts val="800"/>
              <a:buNone/>
              <a:defRPr b="1" sz="1600"/>
            </a:lvl9pPr>
          </a:lstStyle>
          <a:p/>
        </p:txBody>
      </p:sp>
      <p:sp>
        <p:nvSpPr>
          <p:cNvPr id="52" name="Google Shape;52;p9"/>
          <p:cNvSpPr txBox="1"/>
          <p:nvPr>
            <p:ph idx="4" type="body"/>
          </p:nvPr>
        </p:nvSpPr>
        <p:spPr>
          <a:xfrm>
            <a:off x="4645025" y="2174875"/>
            <a:ext cx="4041775" cy="3951288"/>
          </a:xfrm>
          <a:prstGeom prst="rect">
            <a:avLst/>
          </a:prstGeom>
          <a:noFill/>
          <a:ln>
            <a:noFill/>
          </a:ln>
        </p:spPr>
        <p:txBody>
          <a:bodyPr anchorCtr="0" anchor="t" bIns="45700" lIns="91425" spcFirstLastPara="1" rIns="0" wrap="square" tIns="45700">
            <a:noAutofit/>
          </a:bodyPr>
          <a:lstStyle>
            <a:lvl1pPr indent="-320040" lvl="0" marL="457200" algn="l">
              <a:spcBef>
                <a:spcPts val="480"/>
              </a:spcBef>
              <a:spcAft>
                <a:spcPts val="0"/>
              </a:spcAft>
              <a:buSzPts val="1440"/>
              <a:buChar char="■"/>
              <a:defRPr sz="2400"/>
            </a:lvl1pPr>
            <a:lvl2pPr indent="-298450" lvl="1" marL="914400" algn="l">
              <a:spcBef>
                <a:spcPts val="400"/>
              </a:spcBef>
              <a:spcAft>
                <a:spcPts val="0"/>
              </a:spcAft>
              <a:buSzPts val="1100"/>
              <a:buChar char="■"/>
              <a:defRPr sz="2000"/>
            </a:lvl2pPr>
            <a:lvl3pPr indent="-285750" lvl="2" marL="1371600" algn="l">
              <a:spcBef>
                <a:spcPts val="360"/>
              </a:spcBef>
              <a:spcAft>
                <a:spcPts val="0"/>
              </a:spcAft>
              <a:buSzPts val="900"/>
              <a:buChar char="■"/>
              <a:defRPr sz="1800"/>
            </a:lvl3pPr>
            <a:lvl4pPr indent="-284480" lvl="3" marL="1828800" algn="l">
              <a:spcBef>
                <a:spcPts val="320"/>
              </a:spcBef>
              <a:spcAft>
                <a:spcPts val="0"/>
              </a:spcAft>
              <a:buSzPts val="880"/>
              <a:buChar char="■"/>
              <a:defRPr sz="1600"/>
            </a:lvl4pPr>
            <a:lvl5pPr indent="-279400" lvl="4" marL="2286000" algn="l">
              <a:spcBef>
                <a:spcPts val="320"/>
              </a:spcBef>
              <a:spcAft>
                <a:spcPts val="0"/>
              </a:spcAft>
              <a:buSzPts val="800"/>
              <a:buChar char="■"/>
              <a:defRPr sz="1600"/>
            </a:lvl5pPr>
            <a:lvl6pPr indent="-279400" lvl="5" marL="2743200" algn="l">
              <a:spcBef>
                <a:spcPts val="320"/>
              </a:spcBef>
              <a:spcAft>
                <a:spcPts val="0"/>
              </a:spcAft>
              <a:buSzPts val="800"/>
              <a:buChar char="■"/>
              <a:defRPr sz="1600"/>
            </a:lvl6pPr>
            <a:lvl7pPr indent="-279400" lvl="6" marL="3200400" algn="l">
              <a:spcBef>
                <a:spcPts val="320"/>
              </a:spcBef>
              <a:spcAft>
                <a:spcPts val="0"/>
              </a:spcAft>
              <a:buSzPts val="800"/>
              <a:buChar char="■"/>
              <a:defRPr sz="1600"/>
            </a:lvl7pPr>
            <a:lvl8pPr indent="-279400" lvl="7" marL="3657600" algn="l">
              <a:spcBef>
                <a:spcPts val="320"/>
              </a:spcBef>
              <a:spcAft>
                <a:spcPts val="0"/>
              </a:spcAft>
              <a:buSzPts val="800"/>
              <a:buChar char="■"/>
              <a:defRPr sz="1600"/>
            </a:lvl8pPr>
            <a:lvl9pPr indent="-279400" lvl="8" marL="4114800" algn="l">
              <a:spcBef>
                <a:spcPts val="320"/>
              </a:spcBef>
              <a:spcAft>
                <a:spcPts val="0"/>
              </a:spcAft>
              <a:buSzPts val="800"/>
              <a:buChar char="■"/>
              <a:defRPr sz="1600"/>
            </a:lvl9pPr>
          </a:lstStyle>
          <a:p/>
        </p:txBody>
      </p:sp>
      <p:sp>
        <p:nvSpPr>
          <p:cNvPr id="53" name="Google Shape;53;p9"/>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4" name="Shape 54"/>
        <p:cNvGrpSpPr/>
        <p:nvPr/>
      </p:nvGrpSpPr>
      <p:grpSpPr>
        <a:xfrm>
          <a:off x="0" y="0"/>
          <a:ext cx="0" cy="0"/>
          <a:chOff x="0" y="0"/>
          <a:chExt cx="0" cy="0"/>
        </a:xfrm>
      </p:grpSpPr>
      <p:sp>
        <p:nvSpPr>
          <p:cNvPr id="55" name="Google Shape;55;p1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 type="body"/>
          </p:nvPr>
        </p:nvSpPr>
        <p:spPr>
          <a:xfrm>
            <a:off x="239713" y="1600200"/>
            <a:ext cx="4070350"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7" name="Google Shape;57;p10"/>
          <p:cNvSpPr txBox="1"/>
          <p:nvPr>
            <p:ph idx="2" type="body"/>
          </p:nvPr>
        </p:nvSpPr>
        <p:spPr>
          <a:xfrm>
            <a:off x="4462463" y="1600200"/>
            <a:ext cx="4071937" cy="4572000"/>
          </a:xfrm>
          <a:prstGeom prst="rect">
            <a:avLst/>
          </a:prstGeom>
          <a:noFill/>
          <a:ln>
            <a:noFill/>
          </a:ln>
        </p:spPr>
        <p:txBody>
          <a:bodyPr anchorCtr="0" anchor="t" bIns="45700" lIns="91425" spcFirstLastPara="1" rIns="0" wrap="square" tIns="45700">
            <a:noAutofit/>
          </a:bodyPr>
          <a:lstStyle>
            <a:lvl1pPr indent="-335280" lvl="0" marL="457200" algn="l">
              <a:spcBef>
                <a:spcPts val="560"/>
              </a:spcBef>
              <a:spcAft>
                <a:spcPts val="0"/>
              </a:spcAft>
              <a:buSzPts val="1680"/>
              <a:buChar char="■"/>
              <a:defRPr sz="2800"/>
            </a:lvl1pPr>
            <a:lvl2pPr indent="-312419" lvl="1" marL="914400" algn="l">
              <a:spcBef>
                <a:spcPts val="480"/>
              </a:spcBef>
              <a:spcAft>
                <a:spcPts val="0"/>
              </a:spcAft>
              <a:buSzPts val="1320"/>
              <a:buChar char="■"/>
              <a:defRPr sz="2400"/>
            </a:lvl2pPr>
            <a:lvl3pPr indent="-292100" lvl="2" marL="1371600" algn="l">
              <a:spcBef>
                <a:spcPts val="400"/>
              </a:spcBef>
              <a:spcAft>
                <a:spcPts val="0"/>
              </a:spcAft>
              <a:buSzPts val="1000"/>
              <a:buChar char="■"/>
              <a:defRPr sz="2000"/>
            </a:lvl3pPr>
            <a:lvl4pPr indent="-291464" lvl="3" marL="1828800" algn="l">
              <a:spcBef>
                <a:spcPts val="360"/>
              </a:spcBef>
              <a:spcAft>
                <a:spcPts val="0"/>
              </a:spcAft>
              <a:buSzPts val="990"/>
              <a:buChar char="■"/>
              <a:defRPr sz="1800"/>
            </a:lvl4pPr>
            <a:lvl5pPr indent="-285750" lvl="4" marL="2286000" algn="l">
              <a:spcBef>
                <a:spcPts val="360"/>
              </a:spcBef>
              <a:spcAft>
                <a:spcPts val="0"/>
              </a:spcAft>
              <a:buSzPts val="900"/>
              <a:buChar char="■"/>
              <a:defRPr sz="1800"/>
            </a:lvl5pPr>
            <a:lvl6pPr indent="-285750" lvl="5" marL="2743200" algn="l">
              <a:spcBef>
                <a:spcPts val="360"/>
              </a:spcBef>
              <a:spcAft>
                <a:spcPts val="0"/>
              </a:spcAft>
              <a:buSzPts val="900"/>
              <a:buChar char="■"/>
              <a:defRPr sz="1800"/>
            </a:lvl6pPr>
            <a:lvl7pPr indent="-285750" lvl="6" marL="3200400" algn="l">
              <a:spcBef>
                <a:spcPts val="360"/>
              </a:spcBef>
              <a:spcAft>
                <a:spcPts val="0"/>
              </a:spcAft>
              <a:buSzPts val="900"/>
              <a:buChar char="■"/>
              <a:defRPr sz="1800"/>
            </a:lvl7pPr>
            <a:lvl8pPr indent="-285750" lvl="7" marL="3657600" algn="l">
              <a:spcBef>
                <a:spcPts val="360"/>
              </a:spcBef>
              <a:spcAft>
                <a:spcPts val="0"/>
              </a:spcAft>
              <a:buSzPts val="900"/>
              <a:buChar char="■"/>
              <a:defRPr sz="1800"/>
            </a:lvl8pPr>
            <a:lvl9pPr indent="-285750" lvl="8" marL="4114800" algn="l">
              <a:spcBef>
                <a:spcPts val="360"/>
              </a:spcBef>
              <a:spcAft>
                <a:spcPts val="0"/>
              </a:spcAft>
              <a:buSzPts val="900"/>
              <a:buChar char="■"/>
              <a:defRPr sz="1800"/>
            </a:lvl9pPr>
          </a:lstStyle>
          <a:p/>
        </p:txBody>
      </p:sp>
      <p:sp>
        <p:nvSpPr>
          <p:cNvPr id="58" name="Google Shape;58;p10"/>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jpg"/><Relationship Id="rId3" Type="http://schemas.openxmlformats.org/officeDocument/2006/relationships/slideLayout" Target="../slideLayouts/slideLayout1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
          <p:cNvGrpSpPr/>
          <p:nvPr/>
        </p:nvGrpSpPr>
        <p:grpSpPr>
          <a:xfrm>
            <a:off x="8936037" y="1449387"/>
            <a:ext cx="207962" cy="5408612"/>
            <a:chOff x="5606" y="889"/>
            <a:chExt cx="154" cy="3431"/>
          </a:xfrm>
        </p:grpSpPr>
        <p:sp>
          <p:nvSpPr>
            <p:cNvPr id="11" name="Google Shape;11;p1"/>
            <p:cNvSpPr txBox="1"/>
            <p:nvPr/>
          </p:nvSpPr>
          <p:spPr>
            <a:xfrm flipH="1">
              <a:off x="5685" y="889"/>
              <a:ext cx="75" cy="3431"/>
            </a:xfrm>
            <a:prstGeom prst="rect">
              <a:avLst/>
            </a:prstGeom>
            <a:solidFill>
              <a:srgbClr val="677228"/>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nvGrpSpPr>
            <p:cNvPr id="12" name="Google Shape;12;p1"/>
            <p:cNvGrpSpPr/>
            <p:nvPr/>
          </p:nvGrpSpPr>
          <p:grpSpPr>
            <a:xfrm>
              <a:off x="5606" y="889"/>
              <a:ext cx="106" cy="3431"/>
              <a:chOff x="5606" y="889"/>
              <a:chExt cx="106" cy="3431"/>
            </a:xfrm>
          </p:grpSpPr>
          <p:sp>
            <p:nvSpPr>
              <p:cNvPr id="13" name="Google Shape;13;p1"/>
              <p:cNvSpPr txBox="1"/>
              <p:nvPr/>
            </p:nvSpPr>
            <p:spPr>
              <a:xfrm flipH="1" rot="10800000">
                <a:off x="5606" y="889"/>
                <a:ext cx="58" cy="3431"/>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4" name="Google Shape;14;p1"/>
              <p:cNvSpPr txBox="1"/>
              <p:nvPr/>
            </p:nvSpPr>
            <p:spPr>
              <a:xfrm flipH="1" rot="10800000">
                <a:off x="5654" y="889"/>
                <a:ext cx="58" cy="3431"/>
              </a:xfrm>
              <a:prstGeom prst="rect">
                <a:avLst/>
              </a:prstGeom>
              <a:solidFill>
                <a:srgbClr val="990033"/>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grpSp>
      </p:grpSp>
      <p:sp>
        <p:nvSpPr>
          <p:cNvPr id="15" name="Google Shape;15;p1"/>
          <p:cNvSpPr txBox="1"/>
          <p:nvPr/>
        </p:nvSpPr>
        <p:spPr>
          <a:xfrm>
            <a:off x="-1" y="1"/>
            <a:ext cx="9140825" cy="1449387"/>
          </a:xfrm>
          <a:prstGeom prst="rect">
            <a:avLst/>
          </a:prstGeom>
          <a:solidFill>
            <a:srgbClr val="677228">
              <a:alpha val="35686"/>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 name="Google Shape;16;p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17" name="Google Shape;17;p1"/>
          <p:cNvSpPr txBox="1"/>
          <p:nvPr>
            <p:ph idx="12" type="sldNum"/>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lvl1pPr indent="0" lvl="0"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1pPr>
            <a:lvl2pPr indent="0" lvl="1"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2pPr>
            <a:lvl3pPr indent="0" lvl="2"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3pPr>
            <a:lvl4pPr indent="0" lvl="3"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4pPr>
            <a:lvl5pPr indent="0" lvl="4"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5pPr>
            <a:lvl6pPr indent="0" lvl="5"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6pPr>
            <a:lvl7pPr indent="0" lvl="6"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7pPr>
            <a:lvl8pPr indent="0" lvl="7"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8pPr>
            <a:lvl9pPr indent="0" lvl="8" marL="0" marR="0" rtl="0" algn="r">
              <a:lnSpc>
                <a:spcPct val="100000"/>
              </a:lnSpc>
              <a:spcBef>
                <a:spcPts val="0"/>
              </a:spcBef>
              <a:spcAft>
                <a:spcPts val="0"/>
              </a:spcAft>
              <a:buClr>
                <a:srgbClr val="990033"/>
              </a:buClr>
              <a:buSzPts val="1400"/>
              <a:buFont typeface="Arial"/>
              <a:buNone/>
              <a:defRPr b="1" i="0" sz="1400" u="none">
                <a:solidFill>
                  <a:srgbClr val="990033"/>
                </a:solidFill>
                <a:latin typeface="Arial"/>
                <a:ea typeface="Arial"/>
                <a:cs typeface="Arial"/>
                <a:sym typeface="Arial"/>
              </a:defRPr>
            </a:lvl9pPr>
          </a:lstStyle>
          <a:p>
            <a:pPr indent="0" lvl="0" marL="0" rtl="0" algn="r">
              <a:spcBef>
                <a:spcPts val="0"/>
              </a:spcBef>
              <a:spcAft>
                <a:spcPts val="0"/>
              </a:spcAft>
              <a:buNone/>
            </a:pPr>
            <a:r>
              <a:rPr lang="en-US"/>
              <a:t>Slide 15- </a:t>
            </a:r>
            <a:fld id="{00000000-1234-1234-1234-123412341234}" type="slidenum">
              <a:rPr lang="en-US"/>
              <a:t>‹#›</a:t>
            </a:fld>
            <a:endParaRPr b="0">
              <a:solidFill>
                <a:srgbClr val="000000"/>
              </a:solidFill>
            </a:endParaRPr>
          </a:p>
        </p:txBody>
      </p:sp>
      <p:sp>
        <p:nvSpPr>
          <p:cNvPr id="18" name="Google Shape;18;p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19" name="Google Shape;19;p1"/>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sp>
        <p:nvSpPr>
          <p:cNvPr id="64" name="Google Shape;64;p12"/>
          <p:cNvSpPr txBox="1"/>
          <p:nvPr/>
        </p:nvSpPr>
        <p:spPr>
          <a:xfrm>
            <a:off x="8305800" y="0"/>
            <a:ext cx="609600" cy="6858000"/>
          </a:xfrm>
          <a:prstGeom prst="rect">
            <a:avLst/>
          </a:prstGeom>
          <a:gradFill>
            <a:gsLst>
              <a:gs pos="0">
                <a:srgbClr val="677228">
                  <a:alpha val="43921"/>
                </a:srgbClr>
              </a:gs>
              <a:gs pos="100000">
                <a:srgbClr val="5A6423"/>
              </a:gs>
            </a:gsLst>
            <a:lin ang="5400000" scaled="0"/>
          </a:gra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5" name="Google Shape;65;p12"/>
          <p:cNvSpPr txBox="1"/>
          <p:nvPr/>
        </p:nvSpPr>
        <p:spPr>
          <a:xfrm rot="-5400000">
            <a:off x="3500437" y="-985837"/>
            <a:ext cx="2143125" cy="9144000"/>
          </a:xfrm>
          <a:prstGeom prst="rect">
            <a:avLst/>
          </a:prstGeom>
          <a:solidFill>
            <a:srgbClr val="677228">
              <a:alpha val="43529"/>
            </a:srgbClr>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66" name="Google Shape;66;p12"/>
          <p:cNvSpPr txBox="1"/>
          <p:nvPr/>
        </p:nvSpPr>
        <p:spPr>
          <a:xfrm>
            <a:off x="7315200" y="2438400"/>
            <a:ext cx="1828800" cy="2290762"/>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pic>
        <p:nvPicPr>
          <p:cNvPr descr="awtri_4c UPDATE_color" id="67" name="Google Shape;67;p12"/>
          <p:cNvPicPr preferRelativeResize="0"/>
          <p:nvPr/>
        </p:nvPicPr>
        <p:blipFill rotWithShape="1">
          <a:blip r:embed="rId1">
            <a:alphaModFix/>
          </a:blip>
          <a:srcRect b="0" l="0" r="0" t="0"/>
          <a:stretch/>
        </p:blipFill>
        <p:spPr>
          <a:xfrm>
            <a:off x="76200" y="5949950"/>
            <a:ext cx="684212" cy="831850"/>
          </a:xfrm>
          <a:prstGeom prst="rect">
            <a:avLst/>
          </a:prstGeom>
          <a:noFill/>
          <a:ln>
            <a:noFill/>
          </a:ln>
        </p:spPr>
      </p:pic>
      <p:pic>
        <p:nvPicPr>
          <p:cNvPr descr="elmasri_thumb" id="68" name="Google Shape;68;p12"/>
          <p:cNvPicPr preferRelativeResize="0"/>
          <p:nvPr/>
        </p:nvPicPr>
        <p:blipFill rotWithShape="1">
          <a:blip r:embed="rId2">
            <a:alphaModFix/>
          </a:blip>
          <a:srcRect b="0" l="0" r="0" t="0"/>
          <a:stretch/>
        </p:blipFill>
        <p:spPr>
          <a:xfrm>
            <a:off x="7419975" y="2514600"/>
            <a:ext cx="1724025" cy="2143125"/>
          </a:xfrm>
          <a:prstGeom prst="rect">
            <a:avLst/>
          </a:prstGeom>
          <a:noFill/>
          <a:ln>
            <a:noFill/>
          </a:ln>
        </p:spPr>
      </p:pic>
      <p:sp>
        <p:nvSpPr>
          <p:cNvPr id="69" name="Google Shape;69;p1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1pPr>
            <a:lvl2pPr lvl="1"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2pPr>
            <a:lvl3pPr lvl="2"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3pPr>
            <a:lvl4pPr lvl="3"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4pPr>
            <a:lvl5pPr lvl="4"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5pPr>
            <a:lvl6pPr lvl="5"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6pPr>
            <a:lvl7pPr lvl="6"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7pPr>
            <a:lvl8pPr lvl="7"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8pPr>
            <a:lvl9pPr lvl="8" marR="0" rtl="0" algn="l">
              <a:spcBef>
                <a:spcPts val="0"/>
              </a:spcBef>
              <a:spcAft>
                <a:spcPts val="0"/>
              </a:spcAft>
              <a:buSzPts val="1400"/>
              <a:buNone/>
              <a:defRPr b="0" i="0" sz="3600" u="none" cap="none" strike="noStrike">
                <a:solidFill>
                  <a:srgbClr val="800000"/>
                </a:solidFill>
                <a:latin typeface="Arial"/>
                <a:ea typeface="Arial"/>
                <a:cs typeface="Arial"/>
                <a:sym typeface="Arial"/>
              </a:defRPr>
            </a:lvl9pPr>
          </a:lstStyle>
          <a:p/>
        </p:txBody>
      </p:sp>
      <p:sp>
        <p:nvSpPr>
          <p:cNvPr id="70" name="Google Shape;70;p1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lvl1pPr indent="-335280" lvl="0" marL="457200" marR="0" rtl="0" algn="l">
              <a:spcBef>
                <a:spcPts val="560"/>
              </a:spcBef>
              <a:spcAft>
                <a:spcPts val="0"/>
              </a:spcAft>
              <a:buClr>
                <a:srgbClr val="990033"/>
              </a:buClr>
              <a:buSzPts val="1680"/>
              <a:buFont typeface="Noto Sans Symbols"/>
              <a:buChar char="■"/>
              <a:defRPr b="0" i="0" sz="2800" u="none" cap="none" strike="noStrike">
                <a:solidFill>
                  <a:schemeClr val="dk2"/>
                </a:solidFill>
                <a:latin typeface="Arial"/>
                <a:ea typeface="Arial"/>
                <a:cs typeface="Arial"/>
                <a:sym typeface="Arial"/>
              </a:defRPr>
            </a:lvl1pPr>
            <a:lvl2pPr indent="-319405" lvl="1" marL="914400" marR="0" rtl="0" algn="l">
              <a:spcBef>
                <a:spcPts val="520"/>
              </a:spcBef>
              <a:spcAft>
                <a:spcPts val="0"/>
              </a:spcAft>
              <a:buClr>
                <a:schemeClr val="dk2"/>
              </a:buClr>
              <a:buSzPts val="1430"/>
              <a:buFont typeface="Noto Sans Symbols"/>
              <a:buChar char="■"/>
              <a:defRPr b="0" i="0" sz="2600" u="none" cap="none" strike="noStrike">
                <a:solidFill>
                  <a:srgbClr val="800000"/>
                </a:solidFill>
                <a:latin typeface="Arial"/>
                <a:ea typeface="Arial"/>
                <a:cs typeface="Arial"/>
                <a:sym typeface="Arial"/>
              </a:defRPr>
            </a:lvl2pPr>
            <a:lvl3pPr indent="-304800" lvl="2" marL="1371600" marR="0" rtl="0" algn="l">
              <a:spcBef>
                <a:spcPts val="480"/>
              </a:spcBef>
              <a:spcAft>
                <a:spcPts val="0"/>
              </a:spcAft>
              <a:buClr>
                <a:srgbClr val="990033"/>
              </a:buClr>
              <a:buSzPts val="1200"/>
              <a:buFont typeface="Noto Sans Symbols"/>
              <a:buChar char="■"/>
              <a:defRPr b="0" i="0" sz="2400" u="none" cap="none" strike="noStrike">
                <a:solidFill>
                  <a:schemeClr val="dk2"/>
                </a:solidFill>
                <a:latin typeface="Arial"/>
                <a:ea typeface="Arial"/>
                <a:cs typeface="Arial"/>
                <a:sym typeface="Arial"/>
              </a:defRPr>
            </a:lvl3pPr>
            <a:lvl4pPr indent="-298450" lvl="3" marL="1828800" marR="0" rtl="0" algn="l">
              <a:spcBef>
                <a:spcPts val="400"/>
              </a:spcBef>
              <a:spcAft>
                <a:spcPts val="0"/>
              </a:spcAft>
              <a:buClr>
                <a:schemeClr val="dk2"/>
              </a:buClr>
              <a:buSzPts val="1100"/>
              <a:buFont typeface="Noto Sans Symbols"/>
              <a:buChar char="■"/>
              <a:defRPr b="0" i="0" sz="2000" u="none" cap="none" strike="noStrike">
                <a:solidFill>
                  <a:srgbClr val="800000"/>
                </a:solidFill>
                <a:latin typeface="Arial"/>
                <a:ea typeface="Arial"/>
                <a:cs typeface="Arial"/>
                <a:sym typeface="Arial"/>
              </a:defRPr>
            </a:lvl4pPr>
            <a:lvl5pPr indent="-292100" lvl="4" marL="22860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5pPr>
            <a:lvl6pPr indent="-292100" lvl="5" marL="27432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6pPr>
            <a:lvl7pPr indent="-292100" lvl="6" marL="32004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7pPr>
            <a:lvl8pPr indent="-292100" lvl="7" marL="36576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8pPr>
            <a:lvl9pPr indent="-292100" lvl="8" marL="4114800" marR="0" rtl="0" algn="l">
              <a:spcBef>
                <a:spcPts val="400"/>
              </a:spcBef>
              <a:spcAft>
                <a:spcPts val="0"/>
              </a:spcAft>
              <a:buClr>
                <a:srgbClr val="990033"/>
              </a:buClr>
              <a:buSzPts val="1000"/>
              <a:buFont typeface="Noto Sans Symbols"/>
              <a:buChar char="■"/>
              <a:defRPr b="0" i="0" sz="2000" u="none" cap="none" strike="noStrike">
                <a:solidFill>
                  <a:schemeClr val="dk2"/>
                </a:solidFill>
                <a:latin typeface="Arial"/>
                <a:ea typeface="Arial"/>
                <a:cs typeface="Arial"/>
                <a:sym typeface="Arial"/>
              </a:defRPr>
            </a:lvl9pPr>
          </a:lstStyle>
          <a:p/>
        </p:txBody>
      </p:sp>
      <p:sp>
        <p:nvSpPr>
          <p:cNvPr id="71" name="Google Shape;71;p12"/>
          <p:cNvSpPr txBox="1"/>
          <p:nvPr>
            <p:ph idx="11" type="ftr"/>
          </p:nvPr>
        </p:nvSpPr>
        <p:spPr>
          <a:xfrm>
            <a:off x="838200" y="6397625"/>
            <a:ext cx="4495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9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24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5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1.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8.png"/><Relationship Id="rId4"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 Id="rId3" Type="http://schemas.openxmlformats.org/officeDocument/2006/relationships/image" Target="../media/image7.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 Id="rId3" Type="http://schemas.openxmlformats.org/officeDocument/2006/relationships/image" Target="../media/image1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image" Target="../media/image16.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Relationship Id="rId3" Type="http://schemas.openxmlformats.org/officeDocument/2006/relationships/image" Target="../media/image1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3.xml"/><Relationship Id="rId3" Type="http://schemas.openxmlformats.org/officeDocument/2006/relationships/image" Target="../media/image16.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2" name="Google Shape;82;p1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pic>
        <p:nvPicPr>
          <p:cNvPr descr="Elmasri_cov" id="83" name="Google Shape;83;p14"/>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53" name="Google Shape;153;p2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Translating SQL Queries into Relational Algebra (2)</a:t>
            </a:r>
            <a:endParaRPr/>
          </a:p>
        </p:txBody>
      </p:sp>
      <p:sp>
        <p:nvSpPr>
          <p:cNvPr id="154" name="Google Shape;154;p23"/>
          <p:cNvSpPr txBox="1"/>
          <p:nvPr>
            <p:ph idx="1" type="body"/>
          </p:nvPr>
        </p:nvSpPr>
        <p:spPr>
          <a:xfrm>
            <a:off x="762000" y="1676400"/>
            <a:ext cx="7912100" cy="1676400"/>
          </a:xfrm>
          <a:prstGeom prst="rect">
            <a:avLst/>
          </a:prstGeom>
          <a:noFill/>
          <a:ln cap="flat" cmpd="sng" w="9525">
            <a:solidFill>
              <a:schemeClr val="dk1"/>
            </a:solidFill>
            <a:prstDash val="solid"/>
            <a:miter lim="524288"/>
            <a:headEnd len="sm" w="sm" type="none"/>
            <a:tailEnd len="sm" w="sm" type="none"/>
          </a:ln>
        </p:spPr>
        <p:txBody>
          <a:bodyPr anchorCtr="0" anchor="t" bIns="45700" lIns="91425" spcFirstLastPara="1" rIns="0" wrap="square" tIns="45700">
            <a:noAutofit/>
          </a:bodyPr>
          <a:lstStyle/>
          <a:p>
            <a:pPr indent="0" lvl="0" marL="0" rtl="0" algn="l">
              <a:lnSpc>
                <a:spcPct val="90000"/>
              </a:lnSpc>
              <a:spcBef>
                <a:spcPts val="0"/>
              </a:spcBef>
              <a:spcAft>
                <a:spcPts val="0"/>
              </a:spcAft>
              <a:buSzPts val="1200"/>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LNAME, FNAME</a:t>
            </a:r>
            <a:endParaRPr/>
          </a:p>
          <a:p>
            <a:pPr indent="0" lvl="0" marL="0" rtl="0" algn="l">
              <a:lnSpc>
                <a:spcPct val="90000"/>
              </a:lnSpc>
              <a:spcBef>
                <a:spcPts val="400"/>
              </a:spcBef>
              <a:spcAft>
                <a:spcPts val="0"/>
              </a:spcAft>
              <a:buSzPts val="1200"/>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rtl="0" algn="l">
              <a:lnSpc>
                <a:spcPct val="90000"/>
              </a:lnSpc>
              <a:spcBef>
                <a:spcPts val="400"/>
              </a:spcBef>
              <a:spcAft>
                <a:spcPts val="0"/>
              </a:spcAft>
              <a:buSzPts val="1200"/>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SALARY &gt; (	</a:t>
            </a: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MAX (SALARY)</a:t>
            </a:r>
            <a:endParaRPr/>
          </a:p>
          <a:p>
            <a:pPr indent="0" lvl="0" marL="0" rtl="0" algn="l">
              <a:lnSpc>
                <a:spcPct val="90000"/>
              </a:lnSpc>
              <a:spcBef>
                <a:spcPts val="400"/>
              </a:spcBef>
              <a:spcAft>
                <a:spcPts val="0"/>
              </a:spcAft>
              <a:buSzPts val="1200"/>
              <a:buNone/>
            </a:pPr>
            <a:r>
              <a:rPr b="0" i="0" lang="en-US" sz="2000" u="none">
                <a:solidFill>
                  <a:schemeClr val="lt2"/>
                </a:solidFill>
                <a:latin typeface="Times New Roman"/>
                <a:ea typeface="Times New Roman"/>
                <a:cs typeface="Times New Roman"/>
                <a:sym typeface="Times New Roman"/>
              </a:rPr>
              <a:t>				</a:t>
            </a: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rtl="0" algn="l">
              <a:lnSpc>
                <a:spcPct val="90000"/>
              </a:lnSpc>
              <a:spcBef>
                <a:spcPts val="400"/>
              </a:spcBef>
              <a:spcAft>
                <a:spcPts val="0"/>
              </a:spcAft>
              <a:buSzPts val="1200"/>
              <a:buNone/>
            </a:pPr>
            <a:r>
              <a:rPr b="0" i="0" lang="en-US" sz="2000" u="none">
                <a:solidFill>
                  <a:schemeClr val="lt2"/>
                </a:solidFill>
                <a:latin typeface="Times New Roman"/>
                <a:ea typeface="Times New Roman"/>
                <a:cs typeface="Times New Roman"/>
                <a:sym typeface="Times New Roman"/>
              </a:rPr>
              <a:t>				</a:t>
            </a: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DNO = 5);</a:t>
            </a:r>
            <a:endParaRPr/>
          </a:p>
        </p:txBody>
      </p:sp>
      <p:sp>
        <p:nvSpPr>
          <p:cNvPr id="155" name="Google Shape;155;p23"/>
          <p:cNvSpPr txBox="1"/>
          <p:nvPr/>
        </p:nvSpPr>
        <p:spPr>
          <a:xfrm>
            <a:off x="4813300" y="4292600"/>
            <a:ext cx="4025900" cy="1046162"/>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9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MAX (SALARY)</a:t>
            </a:r>
            <a:endParaRPr/>
          </a:p>
          <a:p>
            <a:pPr indent="0" lvl="0" marL="0" marR="0" rtl="0" algn="l">
              <a:lnSpc>
                <a:spcPct val="9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marR="0" rtl="0" algn="l">
              <a:lnSpc>
                <a:spcPct val="9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DNO = 5</a:t>
            </a:r>
            <a:endParaRPr/>
          </a:p>
        </p:txBody>
      </p:sp>
      <p:sp>
        <p:nvSpPr>
          <p:cNvPr id="156" name="Google Shape;156;p23"/>
          <p:cNvSpPr txBox="1"/>
          <p:nvPr/>
        </p:nvSpPr>
        <p:spPr>
          <a:xfrm>
            <a:off x="520700" y="4140200"/>
            <a:ext cx="4140200" cy="11366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SELECT</a:t>
            </a:r>
            <a:r>
              <a:rPr b="0" i="0" lang="en-US" sz="2000" u="none">
                <a:solidFill>
                  <a:schemeClr val="lt2"/>
                </a:solidFill>
                <a:latin typeface="Times New Roman"/>
                <a:ea typeface="Times New Roman"/>
                <a:cs typeface="Times New Roman"/>
                <a:sym typeface="Times New Roman"/>
              </a:rPr>
              <a:t> 	LNAME, FNAME</a:t>
            </a:r>
            <a:endParaRPr/>
          </a:p>
          <a:p>
            <a:pPr indent="0" lvl="0" marL="0" marR="0" rtl="0" algn="l">
              <a:lnSpc>
                <a:spcPct val="10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FROM</a:t>
            </a:r>
            <a:r>
              <a:rPr b="0" i="0" lang="en-US" sz="2000" u="none">
                <a:solidFill>
                  <a:schemeClr val="lt2"/>
                </a:solidFill>
                <a:latin typeface="Times New Roman"/>
                <a:ea typeface="Times New Roman"/>
                <a:cs typeface="Times New Roman"/>
                <a:sym typeface="Times New Roman"/>
              </a:rPr>
              <a:t> 		EMPLOYEE</a:t>
            </a:r>
            <a:endParaRPr/>
          </a:p>
          <a:p>
            <a:pPr indent="0" lvl="0" marL="0" marR="0" rtl="0" algn="l">
              <a:lnSpc>
                <a:spcPct val="100000"/>
              </a:lnSpc>
              <a:spcBef>
                <a:spcPts val="400"/>
              </a:spcBef>
              <a:spcAft>
                <a:spcPts val="0"/>
              </a:spcAft>
              <a:buClr>
                <a:schemeClr val="lt2"/>
              </a:buClr>
              <a:buSzPts val="2000"/>
              <a:buFont typeface="Times New Roman"/>
              <a:buNone/>
            </a:pPr>
            <a:r>
              <a:rPr b="1" i="0" lang="en-US" sz="2000" u="none">
                <a:solidFill>
                  <a:schemeClr val="lt2"/>
                </a:solidFill>
                <a:latin typeface="Times New Roman"/>
                <a:ea typeface="Times New Roman"/>
                <a:cs typeface="Times New Roman"/>
                <a:sym typeface="Times New Roman"/>
              </a:rPr>
              <a:t>WHERE</a:t>
            </a:r>
            <a:r>
              <a:rPr b="0" i="0" lang="en-US" sz="2000" u="none">
                <a:solidFill>
                  <a:schemeClr val="lt2"/>
                </a:solidFill>
                <a:latin typeface="Times New Roman"/>
                <a:ea typeface="Times New Roman"/>
                <a:cs typeface="Times New Roman"/>
                <a:sym typeface="Times New Roman"/>
              </a:rPr>
              <a:t> 	SALARY &gt; C</a:t>
            </a:r>
            <a:endParaRPr/>
          </a:p>
        </p:txBody>
      </p:sp>
      <p:cxnSp>
        <p:nvCxnSpPr>
          <p:cNvPr id="157" name="Google Shape;157;p23"/>
          <p:cNvCxnSpPr/>
          <p:nvPr/>
        </p:nvCxnSpPr>
        <p:spPr>
          <a:xfrm>
            <a:off x="4660900" y="3492500"/>
            <a:ext cx="1587" cy="241300"/>
          </a:xfrm>
          <a:prstGeom prst="straightConnector1">
            <a:avLst/>
          </a:prstGeom>
          <a:noFill/>
          <a:ln cap="flat" cmpd="sng" w="9525">
            <a:solidFill>
              <a:schemeClr val="dk1"/>
            </a:solidFill>
            <a:prstDash val="solid"/>
            <a:miter lim="800000"/>
            <a:headEnd len="med" w="med" type="none"/>
            <a:tailEnd len="med" w="med" type="triangle"/>
          </a:ln>
        </p:spPr>
      </p:cxnSp>
      <p:cxnSp>
        <p:nvCxnSpPr>
          <p:cNvPr id="158" name="Google Shape;158;p23"/>
          <p:cNvCxnSpPr/>
          <p:nvPr/>
        </p:nvCxnSpPr>
        <p:spPr>
          <a:xfrm>
            <a:off x="2501900" y="3733800"/>
            <a:ext cx="4191000" cy="1587"/>
          </a:xfrm>
          <a:prstGeom prst="straightConnector1">
            <a:avLst/>
          </a:prstGeom>
          <a:noFill/>
          <a:ln cap="flat" cmpd="sng" w="9525">
            <a:solidFill>
              <a:schemeClr val="lt2"/>
            </a:solidFill>
            <a:prstDash val="solid"/>
            <a:miter lim="800000"/>
            <a:headEnd len="med" w="med" type="none"/>
            <a:tailEnd len="med" w="med" type="none"/>
          </a:ln>
        </p:spPr>
      </p:cxnSp>
      <p:cxnSp>
        <p:nvCxnSpPr>
          <p:cNvPr id="159" name="Google Shape;159;p23"/>
          <p:cNvCxnSpPr/>
          <p:nvPr/>
        </p:nvCxnSpPr>
        <p:spPr>
          <a:xfrm>
            <a:off x="4660900" y="3492500"/>
            <a:ext cx="1587" cy="241300"/>
          </a:xfrm>
          <a:prstGeom prst="straightConnector1">
            <a:avLst/>
          </a:prstGeom>
          <a:noFill/>
          <a:ln cap="flat" cmpd="sng" w="9525">
            <a:solidFill>
              <a:schemeClr val="lt2"/>
            </a:solidFill>
            <a:prstDash val="solid"/>
            <a:miter lim="800000"/>
            <a:headEnd len="med" w="med" type="none"/>
            <a:tailEnd len="med" w="med" type="triangle"/>
          </a:ln>
        </p:spPr>
      </p:cxnSp>
      <p:cxnSp>
        <p:nvCxnSpPr>
          <p:cNvPr id="160" name="Google Shape;160;p23"/>
          <p:cNvCxnSpPr/>
          <p:nvPr/>
        </p:nvCxnSpPr>
        <p:spPr>
          <a:xfrm>
            <a:off x="2501900" y="3733800"/>
            <a:ext cx="1587" cy="406400"/>
          </a:xfrm>
          <a:prstGeom prst="straightConnector1">
            <a:avLst/>
          </a:prstGeom>
          <a:noFill/>
          <a:ln cap="flat" cmpd="sng" w="9525">
            <a:solidFill>
              <a:schemeClr val="lt2"/>
            </a:solidFill>
            <a:prstDash val="solid"/>
            <a:miter lim="800000"/>
            <a:headEnd len="med" w="med" type="none"/>
            <a:tailEnd len="med" w="med" type="triangle"/>
          </a:ln>
        </p:spPr>
      </p:cxnSp>
      <p:cxnSp>
        <p:nvCxnSpPr>
          <p:cNvPr id="161" name="Google Shape;161;p23"/>
          <p:cNvCxnSpPr/>
          <p:nvPr/>
        </p:nvCxnSpPr>
        <p:spPr>
          <a:xfrm>
            <a:off x="6692900" y="3733800"/>
            <a:ext cx="1587" cy="406400"/>
          </a:xfrm>
          <a:prstGeom prst="straightConnector1">
            <a:avLst/>
          </a:prstGeom>
          <a:noFill/>
          <a:ln cap="flat" cmpd="sng" w="9525">
            <a:solidFill>
              <a:schemeClr val="lt2"/>
            </a:solidFill>
            <a:prstDash val="solid"/>
            <a:miter lim="800000"/>
            <a:headEnd len="med" w="med" type="none"/>
            <a:tailEnd len="med" w="med" type="triangle"/>
          </a:ln>
        </p:spPr>
      </p:cxnSp>
      <p:sp>
        <p:nvSpPr>
          <p:cNvPr id="162" name="Google Shape;162;p23"/>
          <p:cNvSpPr txBox="1"/>
          <p:nvPr/>
        </p:nvSpPr>
        <p:spPr>
          <a:xfrm>
            <a:off x="368300" y="5689600"/>
            <a:ext cx="4292600" cy="831850"/>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400"/>
              <a:buFont typeface="Merriweather Sans"/>
              <a:buNone/>
            </a:pPr>
            <a:r>
              <a:rPr b="0" i="0" lang="en-US" sz="2400" u="none">
                <a:solidFill>
                  <a:schemeClr val="lt2"/>
                </a:solidFill>
                <a:latin typeface="Merriweather Sans"/>
                <a:ea typeface="Merriweather Sans"/>
                <a:cs typeface="Merriweather Sans"/>
                <a:sym typeface="Merriweather Sans"/>
              </a:rPr>
              <a:t>π</a:t>
            </a:r>
            <a:r>
              <a:rPr b="0" baseline="-25000" i="0" lang="en-US" sz="1800" u="none">
                <a:solidFill>
                  <a:schemeClr val="lt2"/>
                </a:solidFill>
                <a:latin typeface="Times New Roman"/>
                <a:ea typeface="Times New Roman"/>
                <a:cs typeface="Times New Roman"/>
                <a:sym typeface="Times New Roman"/>
              </a:rPr>
              <a:t>LNAME, FNAME</a:t>
            </a:r>
            <a:r>
              <a:rPr b="0" baseline="-25000" i="0" lang="en-US" sz="2000" u="none">
                <a:solidFill>
                  <a:schemeClr val="lt2"/>
                </a:solidFill>
                <a:latin typeface="Times New Roman"/>
                <a:ea typeface="Times New Roman"/>
                <a:cs typeface="Times New Roman"/>
                <a:sym typeface="Times New Roman"/>
              </a:rPr>
              <a:t> </a:t>
            </a:r>
            <a:r>
              <a:rPr b="0" i="0" lang="en-US" sz="2000" u="none">
                <a:solidFill>
                  <a:schemeClr val="lt2"/>
                </a:solidFill>
                <a:latin typeface="Times New Roman"/>
                <a:ea typeface="Times New Roman"/>
                <a:cs typeface="Times New Roman"/>
                <a:sym typeface="Times New Roman"/>
              </a:rPr>
              <a:t>(</a:t>
            </a:r>
            <a:r>
              <a:rPr b="0" i="0" lang="en-US" sz="2400" u="none">
                <a:solidFill>
                  <a:schemeClr val="lt2"/>
                </a:solidFill>
                <a:latin typeface="Merriweather Sans"/>
                <a:ea typeface="Merriweather Sans"/>
                <a:cs typeface="Merriweather Sans"/>
                <a:sym typeface="Merriweather Sans"/>
              </a:rPr>
              <a:t>σ</a:t>
            </a:r>
            <a:r>
              <a:rPr b="0" baseline="-25000" i="0" lang="en-US" sz="1800" u="none">
                <a:solidFill>
                  <a:schemeClr val="lt2"/>
                </a:solidFill>
                <a:latin typeface="Times New Roman"/>
                <a:ea typeface="Times New Roman"/>
                <a:cs typeface="Times New Roman"/>
                <a:sym typeface="Times New Roman"/>
              </a:rPr>
              <a:t>SALARY&gt;C</a:t>
            </a:r>
            <a:r>
              <a:rPr b="0" i="0" lang="en-US" sz="2000" u="none">
                <a:solidFill>
                  <a:schemeClr val="lt2"/>
                </a:solidFill>
                <a:latin typeface="Times New Roman"/>
                <a:ea typeface="Times New Roman"/>
                <a:cs typeface="Times New Roman"/>
                <a:sym typeface="Times New Roman"/>
              </a:rPr>
              <a:t>(EMPLOYEE))</a:t>
            </a:r>
            <a:endParaRPr/>
          </a:p>
        </p:txBody>
      </p:sp>
      <p:sp>
        <p:nvSpPr>
          <p:cNvPr id="163" name="Google Shape;163;p23"/>
          <p:cNvSpPr txBox="1"/>
          <p:nvPr/>
        </p:nvSpPr>
        <p:spPr>
          <a:xfrm>
            <a:off x="4813300" y="5689600"/>
            <a:ext cx="3860800" cy="466725"/>
          </a:xfrm>
          <a:prstGeom prst="rect">
            <a:avLst/>
          </a:prstGeom>
          <a:noFill/>
          <a:ln cap="flat" cmpd="sng" w="9525">
            <a:solidFill>
              <a:schemeClr val="lt2"/>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2"/>
              </a:buClr>
              <a:buSzPts val="2000"/>
              <a:buFont typeface="Arial"/>
              <a:buNone/>
            </a:pPr>
            <a:r>
              <a:rPr b="0" i="0" lang="en-US" sz="2000" u="none">
                <a:solidFill>
                  <a:schemeClr val="lt2"/>
                </a:solidFill>
                <a:latin typeface="Arial"/>
                <a:ea typeface="Arial"/>
                <a:cs typeface="Arial"/>
                <a:sym typeface="Arial"/>
              </a:rPr>
              <a:t>ℱ</a:t>
            </a:r>
            <a:r>
              <a:rPr b="0" baseline="-25000" i="0" lang="en-US" sz="1800" u="none">
                <a:solidFill>
                  <a:schemeClr val="lt2"/>
                </a:solidFill>
                <a:latin typeface="Times New Roman"/>
                <a:ea typeface="Times New Roman"/>
                <a:cs typeface="Times New Roman"/>
                <a:sym typeface="Times New Roman"/>
              </a:rPr>
              <a:t>MAX SALARY</a:t>
            </a:r>
            <a:r>
              <a:rPr b="0" baseline="-25000" i="0" lang="en-US" sz="2000" u="none">
                <a:solidFill>
                  <a:schemeClr val="lt2"/>
                </a:solidFill>
                <a:latin typeface="Times New Roman"/>
                <a:ea typeface="Times New Roman"/>
                <a:cs typeface="Times New Roman"/>
                <a:sym typeface="Times New Roman"/>
              </a:rPr>
              <a:t> </a:t>
            </a:r>
            <a:r>
              <a:rPr b="0" i="0" lang="en-US" sz="2000" u="none">
                <a:solidFill>
                  <a:schemeClr val="lt2"/>
                </a:solidFill>
                <a:latin typeface="Times New Roman"/>
                <a:ea typeface="Times New Roman"/>
                <a:cs typeface="Times New Roman"/>
                <a:sym typeface="Times New Roman"/>
              </a:rPr>
              <a:t>(</a:t>
            </a:r>
            <a:r>
              <a:rPr b="0" i="0" lang="en-US" sz="2400" u="none">
                <a:solidFill>
                  <a:schemeClr val="lt2"/>
                </a:solidFill>
                <a:latin typeface="Merriweather Sans"/>
                <a:ea typeface="Merriweather Sans"/>
                <a:cs typeface="Merriweather Sans"/>
                <a:sym typeface="Merriweather Sans"/>
              </a:rPr>
              <a:t>σ</a:t>
            </a:r>
            <a:r>
              <a:rPr b="0" baseline="-25000" i="0" lang="en-US" sz="1800" u="none">
                <a:solidFill>
                  <a:schemeClr val="lt2"/>
                </a:solidFill>
                <a:latin typeface="Times New Roman"/>
                <a:ea typeface="Times New Roman"/>
                <a:cs typeface="Times New Roman"/>
                <a:sym typeface="Times New Roman"/>
              </a:rPr>
              <a:t>DNO=5 </a:t>
            </a:r>
            <a:r>
              <a:rPr b="0" i="0" lang="en-US" sz="2000" u="none">
                <a:solidFill>
                  <a:schemeClr val="lt2"/>
                </a:solidFill>
                <a:latin typeface="Times New Roman"/>
                <a:ea typeface="Times New Roman"/>
                <a:cs typeface="Times New Roman"/>
                <a:sym typeface="Times New Roman"/>
              </a:rPr>
              <a:t>(EMPLOYEE))</a:t>
            </a:r>
            <a:endParaRPr/>
          </a:p>
        </p:txBody>
      </p:sp>
      <p:sp>
        <p:nvSpPr>
          <p:cNvPr id="164" name="Google Shape;164;p23"/>
          <p:cNvSpPr/>
          <p:nvPr/>
        </p:nvSpPr>
        <p:spPr>
          <a:xfrm>
            <a:off x="2330450" y="5276850"/>
            <a:ext cx="342900" cy="412750"/>
          </a:xfrm>
          <a:prstGeom prst="downArrow">
            <a:avLst>
              <a:gd fmla="val 50000"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
        <p:nvSpPr>
          <p:cNvPr id="165" name="Google Shape;165;p23"/>
          <p:cNvSpPr/>
          <p:nvPr/>
        </p:nvSpPr>
        <p:spPr>
          <a:xfrm>
            <a:off x="6521450" y="5222875"/>
            <a:ext cx="342900" cy="466725"/>
          </a:xfrm>
          <a:prstGeom prst="downArrow">
            <a:avLst>
              <a:gd fmla="val 50000" name="adj1"/>
              <a:gd fmla="val 50000" name="adj2"/>
            </a:avLst>
          </a:prstGeom>
          <a:noFill/>
          <a:ln cap="flat" cmpd="sng" w="9525">
            <a:solidFill>
              <a:schemeClr val="l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External Sorting </a:t>
            </a:r>
            <a:endParaRPr/>
          </a:p>
        </p:txBody>
      </p:sp>
      <p:sp>
        <p:nvSpPr>
          <p:cNvPr id="171" name="Google Shape;171;p2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Result should me sorted if the query uses</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 order by, join, union, intersection, unique/distinct clause</a:t>
            </a:r>
            <a:endParaRPr/>
          </a:p>
          <a:p>
            <a:pPr indent="-342900" lvl="0" marL="34290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Ordering can be avoided if indexing exists  </a:t>
            </a:r>
            <a:endParaRPr/>
          </a:p>
        </p:txBody>
      </p:sp>
      <p:sp>
        <p:nvSpPr>
          <p:cNvPr id="172" name="Google Shape;172;p2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79" name="Google Shape;179;p2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2. Algorithms for External Sorting (1)</a:t>
            </a:r>
            <a:endParaRPr/>
          </a:p>
        </p:txBody>
      </p:sp>
      <p:sp>
        <p:nvSpPr>
          <p:cNvPr id="180" name="Google Shape;180;p2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440"/>
              <a:buNone/>
            </a:pPr>
            <a:r>
              <a:rPr b="1" i="0" lang="en-US" sz="2400" u="none">
                <a:solidFill>
                  <a:schemeClr val="dk2"/>
                </a:solidFill>
                <a:latin typeface="Arial"/>
                <a:ea typeface="Arial"/>
                <a:cs typeface="Arial"/>
                <a:sym typeface="Arial"/>
              </a:rPr>
              <a:t>External sorting</a:t>
            </a:r>
            <a:r>
              <a:rPr b="0" i="0" lang="en-US" sz="2400" u="none">
                <a:solidFill>
                  <a:schemeClr val="dk2"/>
                </a:solidFill>
                <a:latin typeface="Arial"/>
                <a:ea typeface="Arial"/>
                <a:cs typeface="Arial"/>
                <a:sym typeface="Arial"/>
              </a:rPr>
              <a:t>:</a:t>
            </a:r>
            <a:endParaRPr/>
          </a:p>
          <a:p>
            <a:pPr indent="-285750" lvl="1" marL="742950" rtl="0" algn="l">
              <a:lnSpc>
                <a:spcPct val="15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Refers to sorting algorithms that are suitable for large files of records stored on disk that do not fit entirely in main memory, such as most database files.</a:t>
            </a:r>
            <a:endParaRPr/>
          </a:p>
          <a:p>
            <a:pPr indent="-91440" lvl="0" marL="0" rtl="0" algn="l">
              <a:lnSpc>
                <a:spcPct val="15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Sort-Merge strategy</a:t>
            </a:r>
            <a:r>
              <a:rPr b="0" i="0" lang="en-US" sz="2400" u="none">
                <a:solidFill>
                  <a:schemeClr val="dk2"/>
                </a:solidFill>
                <a:latin typeface="Arial"/>
                <a:ea typeface="Arial"/>
                <a:cs typeface="Arial"/>
                <a:sym typeface="Arial"/>
              </a:rPr>
              <a:t>:</a:t>
            </a:r>
            <a:endParaRPr/>
          </a:p>
          <a:p>
            <a:pPr indent="-285750" lvl="1" marL="742950" rtl="0" algn="l">
              <a:lnSpc>
                <a:spcPct val="150000"/>
              </a:lnSpc>
              <a:spcBef>
                <a:spcPts val="440"/>
              </a:spcBef>
              <a:spcAft>
                <a:spcPts val="0"/>
              </a:spcAft>
              <a:buSzPts val="1210"/>
              <a:buNone/>
            </a:pPr>
            <a:r>
              <a:rPr b="0" i="0" lang="en-US" sz="2200" u="none">
                <a:solidFill>
                  <a:srgbClr val="800000"/>
                </a:solidFill>
                <a:latin typeface="Arial"/>
                <a:ea typeface="Arial"/>
                <a:cs typeface="Arial"/>
                <a:sym typeface="Arial"/>
              </a:rPr>
              <a:t>2 phases</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 Sort phase- sorting </a:t>
            </a:r>
            <a:r>
              <a:rPr b="0" i="0" lang="en-US" sz="2000" u="none">
                <a:solidFill>
                  <a:schemeClr val="dk2"/>
                </a:solidFill>
                <a:latin typeface="Arial"/>
                <a:ea typeface="Arial"/>
                <a:cs typeface="Arial"/>
                <a:sym typeface="Arial"/>
              </a:rPr>
              <a:t>small subfiles (</a:t>
            </a:r>
            <a:r>
              <a:rPr b="1" i="0" lang="en-US" sz="2000" u="none">
                <a:solidFill>
                  <a:schemeClr val="dk2"/>
                </a:solidFill>
                <a:latin typeface="Arial"/>
                <a:ea typeface="Arial"/>
                <a:cs typeface="Arial"/>
                <a:sym typeface="Arial"/>
              </a:rPr>
              <a:t>runs</a:t>
            </a:r>
            <a:r>
              <a:rPr b="0" i="0" lang="en-US" sz="2000" u="none">
                <a:solidFill>
                  <a:schemeClr val="dk2"/>
                </a:solidFill>
                <a:latin typeface="Arial"/>
                <a:ea typeface="Arial"/>
                <a:cs typeface="Arial"/>
                <a:sym typeface="Arial"/>
              </a:rPr>
              <a:t>) of the main file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Merge Phase </a:t>
            </a:r>
            <a:r>
              <a:rPr b="0" i="0" lang="en-US" sz="2000" u="none">
                <a:solidFill>
                  <a:schemeClr val="dk2"/>
                </a:solidFill>
                <a:latin typeface="Arial"/>
                <a:ea typeface="Arial"/>
                <a:cs typeface="Arial"/>
                <a:sym typeface="Arial"/>
              </a:rPr>
              <a:t>– Merges  the sorted runs, creating larger sorted subfiles that are merged in turn.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87" name="Google Shape;187;p2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2. Algorithms for External Sorting (1)</a:t>
            </a:r>
            <a:endParaRPr/>
          </a:p>
        </p:txBody>
      </p:sp>
      <p:sp>
        <p:nvSpPr>
          <p:cNvPr id="188" name="Google Shape;188;p2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85750" lvl="1" marL="742950" rtl="0" algn="l">
              <a:lnSpc>
                <a:spcPct val="150000"/>
              </a:lnSpc>
              <a:spcBef>
                <a:spcPts val="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Sorting phase:</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number of initial runs;</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 b: number of file blocks of data;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available buffer space in chace;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rgbClr val="FF0000"/>
                </a:solidFill>
                <a:latin typeface="Arial"/>
                <a:ea typeface="Arial"/>
                <a:cs typeface="Arial"/>
                <a:sym typeface="Arial"/>
              </a:rPr>
              <a:t> n</a:t>
            </a:r>
            <a:r>
              <a:rPr b="0" baseline="-25000" i="0" lang="en-US" sz="2000" u="none">
                <a:solidFill>
                  <a:srgbClr val="FF0000"/>
                </a:solidFill>
                <a:latin typeface="Arial"/>
                <a:ea typeface="Arial"/>
                <a:cs typeface="Arial"/>
                <a:sym typeface="Arial"/>
              </a:rPr>
              <a:t>R</a:t>
            </a:r>
            <a:r>
              <a:rPr b="0" i="0" lang="en-US" sz="2000" u="none">
                <a:solidFill>
                  <a:srgbClr val="FF0000"/>
                </a:solidFill>
                <a:latin typeface="Arial"/>
                <a:ea typeface="Arial"/>
                <a:cs typeface="Arial"/>
                <a:sym typeface="Arial"/>
              </a:rPr>
              <a:t> = ⎡(b/n</a:t>
            </a:r>
            <a:r>
              <a:rPr b="0" baseline="-25000" i="0" lang="en-US" sz="2000" u="none">
                <a:solidFill>
                  <a:srgbClr val="FF0000"/>
                </a:solidFill>
                <a:latin typeface="Arial"/>
                <a:ea typeface="Arial"/>
                <a:cs typeface="Arial"/>
                <a:sym typeface="Arial"/>
              </a:rPr>
              <a:t>B</a:t>
            </a:r>
            <a:r>
              <a:rPr b="0" i="0" lang="en-US" sz="2000" u="none">
                <a:solidFill>
                  <a:srgbClr val="FF0000"/>
                </a:solidFill>
                <a:latin typeface="Arial"/>
                <a:ea typeface="Arial"/>
                <a:cs typeface="Arial"/>
                <a:sym typeface="Arial"/>
              </a:rPr>
              <a:t>)⎤ </a:t>
            </a:r>
            <a:endParaRPr/>
          </a:p>
          <a:p>
            <a:pPr indent="-285750" lvl="1" marL="742950" rtl="0" algn="l">
              <a:lnSpc>
                <a:spcPct val="15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Merging phase: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d</a:t>
            </a:r>
            <a:r>
              <a:rPr b="0" baseline="-25000" i="0" lang="en-US" sz="2000" u="none">
                <a:solidFill>
                  <a:schemeClr val="dk2"/>
                </a:solidFill>
                <a:latin typeface="Arial"/>
                <a:ea typeface="Arial"/>
                <a:cs typeface="Arial"/>
                <a:sym typeface="Arial"/>
              </a:rPr>
              <a:t>M</a:t>
            </a:r>
            <a:r>
              <a:rPr b="0" i="0" lang="en-US" sz="2000" u="none">
                <a:solidFill>
                  <a:schemeClr val="dk2"/>
                </a:solidFill>
                <a:latin typeface="Arial"/>
                <a:ea typeface="Arial"/>
                <a:cs typeface="Arial"/>
                <a:sym typeface="Arial"/>
              </a:rPr>
              <a:t> = Min (n</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-1, 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a:t>
            </a:r>
            <a:endParaRPr/>
          </a:p>
          <a:p>
            <a:pPr indent="-228600" lvl="2" marL="1143000" rtl="0" algn="l">
              <a:lnSpc>
                <a:spcPct val="15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P</a:t>
            </a:r>
            <a:r>
              <a:rPr b="0" i="0" lang="en-US" sz="2000" u="none">
                <a:solidFill>
                  <a:schemeClr val="dk2"/>
                </a:solidFill>
                <a:latin typeface="Arial"/>
                <a:ea typeface="Arial"/>
                <a:cs typeface="Arial"/>
                <a:sym typeface="Arial"/>
              </a:rPr>
              <a:t> = ⎡(log</a:t>
            </a:r>
            <a:r>
              <a:rPr b="0" baseline="-25000" i="0" lang="en-US" sz="2000" u="none">
                <a:solidFill>
                  <a:schemeClr val="dk2"/>
                </a:solidFill>
                <a:latin typeface="Arial"/>
                <a:ea typeface="Arial"/>
                <a:cs typeface="Arial"/>
                <a:sym typeface="Arial"/>
              </a:rPr>
              <a:t>dM</a:t>
            </a:r>
            <a:r>
              <a:rPr b="0" i="0" lang="en-US" sz="2000" u="none">
                <a:solidFill>
                  <a:schemeClr val="dk2"/>
                </a:solidFill>
                <a:latin typeface="Arial"/>
                <a:ea typeface="Arial"/>
                <a:cs typeface="Arial"/>
                <a:sym typeface="Arial"/>
              </a:rPr>
              <a:t>(n</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194" name="Google Shape;194;p2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165100" lvl="2" marL="1143000" marR="0" rtl="0" algn="l">
              <a:lnSpc>
                <a:spcPct val="150000"/>
              </a:lnSpc>
              <a:spcBef>
                <a:spcPts val="0"/>
              </a:spcBef>
              <a:spcAft>
                <a:spcPts val="0"/>
              </a:spcAft>
              <a:buClr>
                <a:srgbClr val="990033"/>
              </a:buClr>
              <a:buSzPts val="1000"/>
              <a:buFont typeface="Noto Sans Symbols"/>
              <a:buNone/>
            </a:pPr>
            <a:r>
              <a:t/>
            </a:r>
            <a:endParaRPr b="0" i="0" sz="2000" u="none" cap="none" strike="noStrike">
              <a:solidFill>
                <a:schemeClr val="dk2"/>
              </a:solidFill>
              <a:latin typeface="Arial"/>
              <a:ea typeface="Arial"/>
              <a:cs typeface="Arial"/>
              <a:sym typeface="Arial"/>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d</a:t>
            </a:r>
            <a:r>
              <a:rPr b="0" baseline="-25000" i="0" lang="en-US" sz="2000" u="none" cap="none" strike="noStrike">
                <a:solidFill>
                  <a:schemeClr val="dk2"/>
                </a:solidFill>
                <a:latin typeface="Arial"/>
                <a:ea typeface="Arial"/>
                <a:cs typeface="Arial"/>
                <a:sym typeface="Arial"/>
              </a:rPr>
              <a:t>M</a:t>
            </a:r>
            <a:r>
              <a:rPr b="0" i="0" lang="en-US" sz="2000" u="none" cap="none" strike="noStrike">
                <a:solidFill>
                  <a:schemeClr val="dk2"/>
                </a:solidFill>
                <a:latin typeface="Arial"/>
                <a:ea typeface="Arial"/>
                <a:cs typeface="Arial"/>
                <a:sym typeface="Arial"/>
              </a:rPr>
              <a:t>: degree of merging, number of sorted subfiles that can be merged in each merge step;</a:t>
            </a:r>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n</a:t>
            </a:r>
            <a:r>
              <a:rPr b="0" baseline="-25000" i="0" lang="en-US" sz="2000" u="none" cap="none" strike="noStrike">
                <a:solidFill>
                  <a:schemeClr val="dk2"/>
                </a:solidFill>
                <a:latin typeface="Arial"/>
                <a:ea typeface="Arial"/>
                <a:cs typeface="Arial"/>
                <a:sym typeface="Arial"/>
              </a:rPr>
              <a:t>P</a:t>
            </a:r>
            <a:r>
              <a:rPr b="0" i="0" lang="en-US" sz="2000" u="none" cap="none" strike="noStrike">
                <a:solidFill>
                  <a:schemeClr val="dk2"/>
                </a:solidFill>
                <a:latin typeface="Arial"/>
                <a:ea typeface="Arial"/>
                <a:cs typeface="Arial"/>
                <a:sym typeface="Arial"/>
              </a:rPr>
              <a:t>: number of merge passes </a:t>
            </a:r>
            <a:endParaRPr/>
          </a:p>
          <a:p>
            <a:pPr indent="-228600" lvl="2" marL="1143000" marR="0" rtl="0" algn="l">
              <a:lnSpc>
                <a:spcPct val="150000"/>
              </a:lnSpc>
              <a:spcBef>
                <a:spcPts val="400"/>
              </a:spcBef>
              <a:spcAft>
                <a:spcPts val="0"/>
              </a:spcAft>
              <a:buClr>
                <a:srgbClr val="990033"/>
              </a:buClr>
              <a:buSzPts val="1000"/>
              <a:buFont typeface="Noto Sans Symbols"/>
              <a:buChar char="⮚"/>
            </a:pPr>
            <a:r>
              <a:rPr b="0" i="0" lang="en-US" sz="2000" u="none" cap="none" strike="noStrike">
                <a:solidFill>
                  <a:schemeClr val="dk2"/>
                </a:solidFill>
                <a:latin typeface="Arial"/>
                <a:ea typeface="Arial"/>
                <a:cs typeface="Arial"/>
                <a:sym typeface="Arial"/>
              </a:rPr>
              <a:t>Buffer size= block size. </a:t>
            </a:r>
            <a:endParaRPr/>
          </a:p>
          <a:p>
            <a:pPr indent="-266700" lvl="0" marL="342900" marR="0" rtl="0" algn="l">
              <a:spcBef>
                <a:spcPts val="400"/>
              </a:spcBef>
              <a:spcAft>
                <a:spcPts val="0"/>
              </a:spcAft>
              <a:buClr>
                <a:srgbClr val="990033"/>
              </a:buClr>
              <a:buSzPts val="1200"/>
              <a:buFont typeface="Noto Sans Symbols"/>
              <a:buNone/>
            </a:pPr>
            <a:r>
              <a:t/>
            </a:r>
            <a:endParaRPr b="0" i="0" sz="2000" u="none" cap="none" strike="noStrike">
              <a:solidFill>
                <a:schemeClr val="dk2"/>
              </a:solidFill>
              <a:latin typeface="Arial"/>
              <a:ea typeface="Arial"/>
              <a:cs typeface="Arial"/>
              <a:sym typeface="Arial"/>
            </a:endParaRPr>
          </a:p>
        </p:txBody>
      </p:sp>
      <p:sp>
        <p:nvSpPr>
          <p:cNvPr id="195" name="Google Shape;195;p2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01" name="Google Shape;201;p2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marR="0" rtl="0" algn="l">
              <a:lnSpc>
                <a:spcPct val="100000"/>
              </a:lnSpc>
              <a:spcBef>
                <a:spcPts val="0"/>
              </a:spcBef>
              <a:spcAft>
                <a:spcPts val="0"/>
              </a:spcAft>
              <a:buClr>
                <a:srgbClr val="990033"/>
              </a:buClr>
              <a:buSzPts val="1680"/>
              <a:buFont typeface="Noto Sans Symbols"/>
              <a:buNone/>
            </a:pPr>
            <a:r>
              <a:rPr b="0" i="1" lang="en-US" sz="2800" u="none">
                <a:solidFill>
                  <a:schemeClr val="dk2"/>
                </a:solidFill>
                <a:latin typeface="Arial"/>
                <a:ea typeface="Arial"/>
                <a:cs typeface="Arial"/>
                <a:sym typeface="Arial"/>
              </a:rPr>
              <a:t> </a:t>
            </a:r>
            <a:r>
              <a:rPr b="0" i="0" lang="en-US" sz="2800" u="none">
                <a:solidFill>
                  <a:schemeClr val="dk2"/>
                </a:solidFill>
                <a:latin typeface="Arial"/>
                <a:ea typeface="Arial"/>
                <a:cs typeface="Arial"/>
                <a:sym typeface="Arial"/>
              </a:rPr>
              <a:t>For example,</a:t>
            </a:r>
            <a:endParaRPr/>
          </a:p>
          <a:p>
            <a:pPr indent="-106679" lvl="0" marL="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size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file </a:t>
            </a:r>
            <a:r>
              <a:rPr b="0" i="1" lang="en-US" sz="2800" u="none">
                <a:solidFill>
                  <a:schemeClr val="dk2"/>
                </a:solidFill>
                <a:latin typeface="Arial"/>
                <a:ea typeface="Arial"/>
                <a:cs typeface="Arial"/>
                <a:sym typeface="Arial"/>
              </a:rPr>
              <a:t>b </a:t>
            </a:r>
            <a:r>
              <a:rPr b="0" i="0" lang="en-US" sz="2800" u="none">
                <a:solidFill>
                  <a:schemeClr val="dk2"/>
                </a:solidFill>
                <a:latin typeface="Arial"/>
                <a:ea typeface="Arial"/>
                <a:cs typeface="Arial"/>
                <a:sym typeface="Arial"/>
              </a:rPr>
              <a:t>= 1024 blocks, </a:t>
            </a:r>
            <a:endParaRPr b="0" i="0" sz="2800" u="none">
              <a:solidFill>
                <a:schemeClr val="dk2"/>
              </a:solidFill>
              <a:latin typeface="Arial"/>
              <a:ea typeface="Arial"/>
              <a:cs typeface="Arial"/>
              <a:sym typeface="Arial"/>
            </a:endParaRPr>
          </a:p>
          <a:p>
            <a:pPr indent="-106679" lvl="0" marL="0" marR="0" rtl="0" algn="l">
              <a:lnSpc>
                <a:spcPct val="100000"/>
              </a:lnSpc>
              <a:spcBef>
                <a:spcPts val="560"/>
              </a:spcBef>
              <a:spcAft>
                <a:spcPts val="0"/>
              </a:spcAft>
              <a:buClr>
                <a:srgbClr val="990033"/>
              </a:buClr>
              <a:buSzPts val="1680"/>
              <a:buFont typeface="Noto Sans Symbols"/>
              <a:buChar char="■"/>
            </a:pPr>
            <a:r>
              <a:rPr b="0" i="1" lang="en-US" sz="2800" u="none">
                <a:solidFill>
                  <a:schemeClr val="dk2"/>
                </a:solidFill>
                <a:latin typeface="Arial"/>
                <a:ea typeface="Arial"/>
                <a:cs typeface="Arial"/>
                <a:sym typeface="Arial"/>
              </a:rPr>
              <a:t>if nB </a:t>
            </a:r>
            <a:r>
              <a:rPr b="0" i="0" lang="en-US" sz="2800" u="none">
                <a:solidFill>
                  <a:schemeClr val="dk2"/>
                </a:solidFill>
                <a:latin typeface="Arial"/>
                <a:ea typeface="Arial"/>
                <a:cs typeface="Arial"/>
                <a:sym typeface="Arial"/>
              </a:rPr>
              <a:t>= 5 blocks </a:t>
            </a:r>
            <a:endParaRPr/>
          </a:p>
          <a:p>
            <a:pPr indent="0" lvl="0" marL="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106679" lvl="0" marL="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Then find  runs, degree of merging</a:t>
            </a:r>
            <a:endParaRPr b="0" i="0" sz="2800" u="none">
              <a:solidFill>
                <a:schemeClr val="dk2"/>
              </a:solidFill>
              <a:latin typeface="Arial"/>
              <a:ea typeface="Arial"/>
              <a:cs typeface="Arial"/>
              <a:sym typeface="Arial"/>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02" name="Google Shape;202;p2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08" name="Google Shape;208;p2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nR = [</a:t>
            </a:r>
            <a:r>
              <a:rPr b="0" i="1" lang="en-US" sz="2800" u="none">
                <a:solidFill>
                  <a:schemeClr val="dk2"/>
                </a:solidFill>
                <a:latin typeface="Arial"/>
                <a:ea typeface="Arial"/>
                <a:cs typeface="Arial"/>
                <a:sym typeface="Arial"/>
              </a:rPr>
              <a:t>(b/nB) </a:t>
            </a:r>
            <a:r>
              <a:rPr b="0" i="0" lang="en-US" sz="2800" u="none">
                <a:solidFill>
                  <a:schemeClr val="dk2"/>
                </a:solidFill>
                <a:latin typeface="Arial"/>
                <a:ea typeface="Arial"/>
                <a:cs typeface="Arial"/>
                <a:sym typeface="Arial"/>
              </a:rPr>
              <a:t>l , or 205 initial runs each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size 5 blocks (except the last run which will have 4 blocks). </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Hence, after the sort phase, 205 sorted runs are stored as temporary subfiles on disk.</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09" name="Google Shape;209;p2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15" name="Google Shape;215;p3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 the sorted runs are merged during one or more passes. </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-degree of merging </a:t>
            </a:r>
            <a:r>
              <a:rPr b="0" i="1" lang="en-US" sz="2800" u="none">
                <a:solidFill>
                  <a:schemeClr val="dk2"/>
                </a:solidFill>
                <a:latin typeface="Arial"/>
                <a:ea typeface="Arial"/>
                <a:cs typeface="Arial"/>
                <a:sym typeface="Arial"/>
              </a:rPr>
              <a:t>(dM) </a:t>
            </a:r>
            <a:r>
              <a:rPr b="0" i="0" lang="en-US" sz="2800" u="none">
                <a:solidFill>
                  <a:schemeClr val="dk2"/>
                </a:solidFill>
                <a:latin typeface="Arial"/>
                <a:ea typeface="Arial"/>
                <a:cs typeface="Arial"/>
                <a:sym typeface="Arial"/>
              </a:rPr>
              <a:t>is the number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runs that can be merged together in each pass.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In each pass,one buffer block is needed to hold one block </a:t>
            </a:r>
            <a:r>
              <a:rPr b="0" i="1" lang="en-US" sz="2800" u="none">
                <a:solidFill>
                  <a:schemeClr val="dk2"/>
                </a:solidFill>
                <a:latin typeface="Arial"/>
                <a:ea typeface="Arial"/>
                <a:cs typeface="Arial"/>
                <a:sym typeface="Arial"/>
              </a:rPr>
              <a:t>from </a:t>
            </a:r>
            <a:r>
              <a:rPr b="0" i="0" lang="en-US" sz="2800" u="none">
                <a:solidFill>
                  <a:schemeClr val="dk2"/>
                </a:solidFill>
                <a:latin typeface="Arial"/>
                <a:ea typeface="Arial"/>
                <a:cs typeface="Arial"/>
                <a:sym typeface="Arial"/>
              </a:rPr>
              <a:t>each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runs being merged, and one block is needed </a:t>
            </a:r>
            <a:r>
              <a:rPr b="0" i="1" lang="en-US" sz="2800" u="none">
                <a:solidFill>
                  <a:schemeClr val="dk2"/>
                </a:solidFill>
                <a:latin typeface="Arial"/>
                <a:ea typeface="Arial"/>
                <a:cs typeface="Arial"/>
                <a:sym typeface="Arial"/>
              </a:rPr>
              <a:t>for </a:t>
            </a:r>
            <a:r>
              <a:rPr b="0" i="0" lang="en-US" sz="2800" u="none">
                <a:solidFill>
                  <a:schemeClr val="dk2"/>
                </a:solidFill>
                <a:latin typeface="Arial"/>
                <a:ea typeface="Arial"/>
                <a:cs typeface="Arial"/>
                <a:sym typeface="Arial"/>
              </a:rPr>
              <a:t>containing one block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merge result.</a:t>
            </a:r>
            <a:endParaRPr/>
          </a:p>
          <a:p>
            <a:pPr indent="-236220" lvl="0" marL="342900" marR="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 , dM =   min(5-1, 205) =4</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16" name="Google Shape;216;p3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222" name="Google Shape;222;p3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4(four-way merging), so the 205 initial sorted runs would be merged into 52 at the end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first pass,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which are then merged into 13, then 4, then 1 run, which means that </a:t>
            </a:r>
            <a:r>
              <a:rPr b="0" i="1" lang="en-US" sz="2800" u="none">
                <a:solidFill>
                  <a:schemeClr val="dk2"/>
                </a:solidFill>
                <a:latin typeface="Arial"/>
                <a:ea typeface="Arial"/>
                <a:cs typeface="Arial"/>
                <a:sym typeface="Arial"/>
              </a:rPr>
              <a:t>four passes </a:t>
            </a:r>
            <a:r>
              <a:rPr b="0" i="0" lang="en-US" sz="2800" u="none">
                <a:solidFill>
                  <a:schemeClr val="dk2"/>
                </a:solidFill>
                <a:latin typeface="Arial"/>
                <a:ea typeface="Arial"/>
                <a:cs typeface="Arial"/>
                <a:sym typeface="Arial"/>
              </a:rPr>
              <a:t>are needed.</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The minimum dM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2 gives the worst-case performance </a:t>
            </a:r>
            <a:r>
              <a:rPr b="0" i="1" lang="en-US" sz="2800" u="none">
                <a:solidFill>
                  <a:schemeClr val="dk2"/>
                </a:solidFill>
                <a:latin typeface="Arial"/>
                <a:ea typeface="Arial"/>
                <a:cs typeface="Arial"/>
                <a:sym typeface="Arial"/>
              </a:rPr>
              <a:t>of </a:t>
            </a:r>
            <a:r>
              <a:rPr b="0" i="0" lang="en-US" sz="2800" u="none">
                <a:solidFill>
                  <a:schemeClr val="dk2"/>
                </a:solidFill>
                <a:latin typeface="Arial"/>
                <a:ea typeface="Arial"/>
                <a:cs typeface="Arial"/>
                <a:sym typeface="Arial"/>
              </a:rPr>
              <a:t>the algorithm, which is</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223" name="Google Shape;223;p3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30" name="Google Shape;230;p3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Algorithms for External Sorting (2)</a:t>
            </a:r>
            <a:endParaRPr/>
          </a:p>
        </p:txBody>
      </p:sp>
      <p:pic>
        <p:nvPicPr>
          <p:cNvPr descr="fig15_02" id="231" name="Google Shape;231;p32"/>
          <p:cNvPicPr preferRelativeResize="0"/>
          <p:nvPr/>
        </p:nvPicPr>
        <p:blipFill rotWithShape="1">
          <a:blip r:embed="rId3">
            <a:alphaModFix/>
          </a:blip>
          <a:srcRect b="0" l="0" r="0" t="0"/>
          <a:stretch/>
        </p:blipFill>
        <p:spPr>
          <a:xfrm>
            <a:off x="228600" y="1295400"/>
            <a:ext cx="8610600" cy="55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nvSpPr>
        <p:spPr>
          <a:xfrm>
            <a:off x="838200" y="6397625"/>
            <a:ext cx="4495800" cy="4572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chemeClr val="dk1"/>
              </a:buClr>
              <a:buSzPts val="900"/>
              <a:buFont typeface="Arial"/>
              <a:buNone/>
            </a:pPr>
            <a:r>
              <a:rPr b="0" i="0" lang="en-US" sz="900" u="none">
                <a:solidFill>
                  <a:schemeClr val="dk1"/>
                </a:solidFill>
                <a:latin typeface="Arial"/>
                <a:ea typeface="Arial"/>
                <a:cs typeface="Arial"/>
                <a:sym typeface="Arial"/>
              </a:rPr>
              <a:t>Copyright © 2007 </a:t>
            </a:r>
            <a:r>
              <a:rPr b="0" i="0" lang="en-US" sz="900" u="none">
                <a:solidFill>
                  <a:srgbClr val="000000"/>
                </a:solidFill>
                <a:latin typeface="Arial"/>
                <a:ea typeface="Arial"/>
                <a:cs typeface="Arial"/>
                <a:sym typeface="Arial"/>
              </a:rPr>
              <a:t>Ramez Elmasri and Shamkant B. Navathe</a:t>
            </a:r>
            <a:endParaRPr/>
          </a:p>
        </p:txBody>
      </p:sp>
      <p:sp>
        <p:nvSpPr>
          <p:cNvPr descr="Pink tissue paper" id="90" name="Google Shape;90;p15"/>
          <p:cNvSpPr txBox="1"/>
          <p:nvPr>
            <p:ph type="ctrTitle"/>
          </p:nvPr>
        </p:nvSpPr>
        <p:spPr>
          <a:xfrm>
            <a:off x="228600" y="152400"/>
            <a:ext cx="7086600" cy="2286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990033"/>
              </a:buClr>
              <a:buSzPts val="6600"/>
              <a:buFont typeface="Arial"/>
              <a:buNone/>
            </a:pPr>
            <a:r>
              <a:rPr b="0" i="0" lang="en-US" sz="6600" u="none">
                <a:solidFill>
                  <a:srgbClr val="990033"/>
                </a:solidFill>
                <a:latin typeface="Arial"/>
                <a:ea typeface="Arial"/>
                <a:cs typeface="Arial"/>
                <a:sym typeface="Arial"/>
              </a:rPr>
              <a:t>Chapter 15</a:t>
            </a:r>
            <a:endParaRPr/>
          </a:p>
        </p:txBody>
      </p:sp>
      <p:sp>
        <p:nvSpPr>
          <p:cNvPr descr="Pink tissue paper" id="91" name="Google Shape;91;p15"/>
          <p:cNvSpPr txBox="1"/>
          <p:nvPr>
            <p:ph idx="1" type="subTitle"/>
          </p:nvPr>
        </p:nvSpPr>
        <p:spPr>
          <a:xfrm>
            <a:off x="304800" y="2590800"/>
            <a:ext cx="6629400" cy="1905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920"/>
              <a:buNone/>
            </a:pPr>
            <a:r>
              <a:rPr b="0" i="0" lang="en-US" sz="3200" u="none">
                <a:solidFill>
                  <a:schemeClr val="dk2"/>
                </a:solidFill>
                <a:latin typeface="Arial"/>
                <a:ea typeface="Arial"/>
                <a:cs typeface="Arial"/>
                <a:sym typeface="Arial"/>
              </a:rPr>
              <a:t>Algorithms for Query Processing and Optimization</a:t>
            </a:r>
            <a:endParaRPr/>
          </a:p>
        </p:txBody>
      </p:sp>
      <p:sp>
        <p:nvSpPr>
          <p:cNvPr descr="Pink tissue paper" id="92" name="Google Shape;92;p15"/>
          <p:cNvSpPr txBox="1"/>
          <p:nvPr/>
        </p:nvSpPr>
        <p:spPr>
          <a:xfrm>
            <a:off x="61912" y="2655887"/>
            <a:ext cx="184150" cy="57943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38" name="Google Shape;238;p3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3. Algorithms for SELECT and JOIN Operations (1)</a:t>
            </a:r>
            <a:endParaRPr/>
          </a:p>
        </p:txBody>
      </p:sp>
      <p:sp>
        <p:nvSpPr>
          <p:cNvPr id="239" name="Google Shape;239;p3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(OP1):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SSN='123456789' </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(OP2):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DNUMBER&gt;5</a:t>
            </a:r>
            <a:r>
              <a:rPr b="0" i="0" lang="en-US" sz="2200" u="none">
                <a:solidFill>
                  <a:srgbClr val="800000"/>
                </a:solidFill>
                <a:latin typeface="Arial"/>
                <a:ea typeface="Arial"/>
                <a:cs typeface="Arial"/>
                <a:sym typeface="Arial"/>
              </a:rPr>
              <a:t>(DEPARTMENT)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(OP3):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DNO=5</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(OP4):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DNO=5 AND SALARY&gt;30000 AND SEX=F</a:t>
            </a:r>
            <a:r>
              <a:rPr b="0" i="0" lang="en-US" sz="2200" u="none">
                <a:solidFill>
                  <a:srgbClr val="800000"/>
                </a:solidFill>
                <a:latin typeface="Arial"/>
                <a:ea typeface="Arial"/>
                <a:cs typeface="Arial"/>
                <a:sym typeface="Arial"/>
              </a:rPr>
              <a:t>(EMPLOYEE)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(OP5): </a:t>
            </a:r>
            <a:r>
              <a:rPr b="0" i="0" lang="en-US" sz="2200" u="none">
                <a:solidFill>
                  <a:srgbClr val="800000"/>
                </a:solidFill>
                <a:latin typeface="Noto Sans Symbols"/>
                <a:ea typeface="Noto Sans Symbols"/>
                <a:cs typeface="Noto Sans Symbols"/>
                <a:sym typeface="Noto Sans Symbols"/>
              </a:rPr>
              <a:t>σ</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ESSN=123456789 AND PNO=10</a:t>
            </a:r>
            <a:r>
              <a:rPr b="0" i="0" lang="en-US" sz="2200" u="none">
                <a:solidFill>
                  <a:srgbClr val="800000"/>
                </a:solidFill>
                <a:latin typeface="Arial"/>
                <a:ea typeface="Arial"/>
                <a:cs typeface="Arial"/>
                <a:sym typeface="Arial"/>
              </a:rPr>
              <a:t>(WORKS_ON)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46" name="Google Shape;246;p3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(2)</a:t>
            </a:r>
            <a:endParaRPr/>
          </a:p>
        </p:txBody>
      </p:sp>
      <p:sp>
        <p:nvSpPr>
          <p:cNvPr id="247" name="Google Shape;247;p3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Simple Selection: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S1 </a:t>
            </a:r>
            <a:r>
              <a:rPr b="1" i="0" lang="en-US" sz="2200" u="none">
                <a:solidFill>
                  <a:srgbClr val="800000"/>
                </a:solidFill>
                <a:latin typeface="Arial"/>
                <a:ea typeface="Arial"/>
                <a:cs typeface="Arial"/>
                <a:sym typeface="Arial"/>
              </a:rPr>
              <a:t>Linear search</a:t>
            </a:r>
            <a:r>
              <a:rPr b="0" i="0" lang="en-US" sz="2200" u="none">
                <a:solidFill>
                  <a:srgbClr val="800000"/>
                </a:solidFill>
                <a:latin typeface="Arial"/>
                <a:ea typeface="Arial"/>
                <a:cs typeface="Arial"/>
                <a:sym typeface="Arial"/>
              </a:rPr>
              <a:t> (brute force):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Retrieve every record in the file, and test whether its attribute values satisfy the selection condition.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S2 </a:t>
            </a:r>
            <a:r>
              <a:rPr b="1" i="0" lang="en-US" sz="2200" u="none">
                <a:solidFill>
                  <a:srgbClr val="800000"/>
                </a:solidFill>
                <a:latin typeface="Arial"/>
                <a:ea typeface="Arial"/>
                <a:cs typeface="Arial"/>
                <a:sym typeface="Arial"/>
              </a:rPr>
              <a:t>Binary search</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selection condition involves an equality comparison on a key attribute on which the file is ordered, binary search (which is more efficient than linear search) can be used. (See OP1).</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S3 </a:t>
            </a:r>
            <a:r>
              <a:rPr b="1" i="0" lang="en-US" sz="2200" u="none">
                <a:solidFill>
                  <a:srgbClr val="800000"/>
                </a:solidFill>
                <a:latin typeface="Arial"/>
                <a:ea typeface="Arial"/>
                <a:cs typeface="Arial"/>
                <a:sym typeface="Arial"/>
              </a:rPr>
              <a:t>Using a primary index or hash key to retrieve a single record</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selection condition involves an equality comparison on a key attribute with a primary index (or a hash key), use the primary index (or the hash key) to retrieve the record.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54" name="Google Shape;254;p3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(3)</a:t>
            </a:r>
            <a:endParaRPr/>
          </a:p>
        </p:txBody>
      </p:sp>
      <p:sp>
        <p:nvSpPr>
          <p:cNvPr id="255" name="Google Shape;255;p3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Search Methods for Simple Selection: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S4 </a:t>
            </a:r>
            <a:r>
              <a:rPr b="1" i="0" lang="en-US" sz="2000" u="none">
                <a:solidFill>
                  <a:srgbClr val="800000"/>
                </a:solidFill>
                <a:latin typeface="Arial"/>
                <a:ea typeface="Arial"/>
                <a:cs typeface="Arial"/>
                <a:sym typeface="Arial"/>
              </a:rPr>
              <a:t>Using a primary index to retrieve multiple records</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If the comparison condition is &gt;, ≥, &lt;, or ≤ on a key field with a primary index, use the index to find the record satisfying the corresponding equality condition, then retrieve all subsequent records in the (ordered) file.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S5 </a:t>
            </a:r>
            <a:r>
              <a:rPr b="1" i="0" lang="en-US" sz="2000" u="none">
                <a:solidFill>
                  <a:srgbClr val="800000"/>
                </a:solidFill>
                <a:latin typeface="Arial"/>
                <a:ea typeface="Arial"/>
                <a:cs typeface="Arial"/>
                <a:sym typeface="Arial"/>
              </a:rPr>
              <a:t>Using a clustering index to retrieve multiple records</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If the selection condition involves an equality comparison on a non-key attribute with a clustering index, use the clustering index to retrieve all the records satisfying the selection condition.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S6 </a:t>
            </a:r>
            <a:r>
              <a:rPr b="1" i="0" lang="en-US" sz="2000" u="none">
                <a:solidFill>
                  <a:srgbClr val="800000"/>
                </a:solidFill>
                <a:latin typeface="Arial"/>
                <a:ea typeface="Arial"/>
                <a:cs typeface="Arial"/>
                <a:sym typeface="Arial"/>
              </a:rPr>
              <a:t>Using a secondary (B+-tree) index</a:t>
            </a:r>
            <a:r>
              <a:rPr b="0" i="0" lang="en-US" sz="2000" u="none">
                <a:solidFill>
                  <a:srgbClr val="800000"/>
                </a:solidFill>
                <a:latin typeface="Arial"/>
                <a:ea typeface="Arial"/>
                <a:cs typeface="Arial"/>
                <a:sym typeface="Arial"/>
              </a:rPr>
              <a:t>:</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On an equality comparison, this search method can be used to retrieve a single record if the indexing field has unique values (is a key) or to retrieve multiple records if the indexing field is not a key.</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In addition, it can be used to retrieve records on conditions involving &gt;,&gt;=, &lt;, or &lt;=. (FOR RANGE QUERIES)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62" name="Google Shape;262;p3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(4)</a:t>
            </a:r>
            <a:endParaRPr/>
          </a:p>
        </p:txBody>
      </p:sp>
      <p:sp>
        <p:nvSpPr>
          <p:cNvPr id="263" name="Google Shape;263;p3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Simple Selection: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S7 </a:t>
            </a:r>
            <a:r>
              <a:rPr b="1" i="0" lang="en-US" sz="2200" u="none">
                <a:solidFill>
                  <a:srgbClr val="800000"/>
                </a:solidFill>
                <a:latin typeface="Arial"/>
                <a:ea typeface="Arial"/>
                <a:cs typeface="Arial"/>
                <a:sym typeface="Arial"/>
              </a:rPr>
              <a:t>Conjunctive selection</a:t>
            </a:r>
            <a:r>
              <a:rPr b="0" i="0" lang="en-US" sz="2200" u="none">
                <a:solidFill>
                  <a:srgbClr val="800000"/>
                </a:solidFill>
                <a:latin typeface="Arial"/>
                <a:ea typeface="Arial"/>
                <a:cs typeface="Arial"/>
                <a:sym typeface="Arial"/>
              </a:rPr>
              <a:t>:</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attribute involved in any single simple condition in the conjunctive condition has an access path that permits the use of one of the methods S2 to S6, use that condition to retrieve the records and then check whether each retrieved record satisfies the remaining simple conditions in the conjunctive condition.</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S8 </a:t>
            </a:r>
            <a:r>
              <a:rPr b="1" i="0" lang="en-US" sz="2200" u="none">
                <a:solidFill>
                  <a:srgbClr val="800000"/>
                </a:solidFill>
                <a:latin typeface="Arial"/>
                <a:ea typeface="Arial"/>
                <a:cs typeface="Arial"/>
                <a:sym typeface="Arial"/>
              </a:rPr>
              <a:t>Conjunctive selection using a composite index</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two or more attributes are involved in equality conditions in the conjunctive condition and a composite index (or hash structure) exists on the combined field, we can use the index directly.</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70" name="Google Shape;270;p3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(5)</a:t>
            </a:r>
            <a:endParaRPr/>
          </a:p>
        </p:txBody>
      </p:sp>
      <p:sp>
        <p:nvSpPr>
          <p:cNvPr id="271" name="Google Shape;271;p3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Search Methods for Complex Selection: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S9 </a:t>
            </a:r>
            <a:r>
              <a:rPr b="1" i="0" lang="en-US" sz="2200" u="none">
                <a:solidFill>
                  <a:srgbClr val="800000"/>
                </a:solidFill>
                <a:latin typeface="Arial"/>
                <a:ea typeface="Arial"/>
                <a:cs typeface="Arial"/>
                <a:sym typeface="Arial"/>
              </a:rPr>
              <a:t>Conjunctive selection by intersection of record pointers</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This method is possible if secondary indexes are available on all (or some of) the fields involved in equality comparison conditions in the conjunctive condition and if the indexes include record pointers (rather than block pointers).</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Each index can be used to retrieve the record pointers that satisfy the individual condition.</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The intersection of these sets of record pointers gives the record pointers that satisfy the conjunctive condition, which are then used to retrieve those records directly.</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only some of the conditions have secondary indexes, each retrieved record is further tested to determine whether it satisfies the remaining conditions.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3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78" name="Google Shape;278;p3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(7)</a:t>
            </a:r>
            <a:endParaRPr/>
          </a:p>
        </p:txBody>
      </p:sp>
      <p:sp>
        <p:nvSpPr>
          <p:cNvPr id="279" name="Google Shape;279;p3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SELECT Operation (contd.):</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Whenever a </a:t>
            </a:r>
            <a:r>
              <a:rPr b="1" i="0" lang="en-US" sz="2200" u="none">
                <a:solidFill>
                  <a:srgbClr val="800000"/>
                </a:solidFill>
                <a:latin typeface="Arial"/>
                <a:ea typeface="Arial"/>
                <a:cs typeface="Arial"/>
                <a:sym typeface="Arial"/>
              </a:rPr>
              <a:t>single condition</a:t>
            </a:r>
            <a:r>
              <a:rPr b="0" i="0" lang="en-US" sz="2200" u="none">
                <a:solidFill>
                  <a:srgbClr val="800000"/>
                </a:solidFill>
                <a:latin typeface="Arial"/>
                <a:ea typeface="Arial"/>
                <a:cs typeface="Arial"/>
                <a:sym typeface="Arial"/>
              </a:rPr>
              <a:t> specifies the selection, we can only check whether an access path exists on the attribute involved in that condition.</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access path exists, the method corresponding to that access path is used; otherwise, the “brute force” linear search approach of method S1 is used. (See OP1, OP2 and OP3)</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t>
            </a:r>
            <a:r>
              <a:rPr b="1" i="0" lang="en-US" sz="2200" u="none">
                <a:solidFill>
                  <a:srgbClr val="800000"/>
                </a:solidFill>
                <a:latin typeface="Arial"/>
                <a:ea typeface="Arial"/>
                <a:cs typeface="Arial"/>
                <a:sym typeface="Arial"/>
              </a:rPr>
              <a:t>conjunctive selection conditions</a:t>
            </a:r>
            <a:r>
              <a:rPr b="0" i="0" lang="en-US" sz="2200" u="none">
                <a:solidFill>
                  <a:srgbClr val="800000"/>
                </a:solidFill>
                <a:latin typeface="Arial"/>
                <a:ea typeface="Arial"/>
                <a:cs typeface="Arial"/>
                <a:sym typeface="Arial"/>
              </a:rPr>
              <a:t>, whenever </a:t>
            </a:r>
            <a:r>
              <a:rPr b="0" i="1" lang="en-US" sz="2200" u="none">
                <a:solidFill>
                  <a:srgbClr val="800000"/>
                </a:solidFill>
                <a:latin typeface="Arial"/>
                <a:ea typeface="Arial"/>
                <a:cs typeface="Arial"/>
                <a:sym typeface="Arial"/>
              </a:rPr>
              <a:t>more than one</a:t>
            </a:r>
            <a:r>
              <a:rPr b="0" i="0" lang="en-US" sz="2200" u="none">
                <a:solidFill>
                  <a:srgbClr val="800000"/>
                </a:solidFill>
                <a:latin typeface="Arial"/>
                <a:ea typeface="Arial"/>
                <a:cs typeface="Arial"/>
                <a:sym typeface="Arial"/>
              </a:rPr>
              <a:t> of the attributes involved in the conditions have an access path, query optimization should be done to choose the access path that </a:t>
            </a:r>
            <a:r>
              <a:rPr b="0" i="1" lang="en-US" sz="2200" u="none">
                <a:solidFill>
                  <a:srgbClr val="800000"/>
                </a:solidFill>
                <a:latin typeface="Arial"/>
                <a:ea typeface="Arial"/>
                <a:cs typeface="Arial"/>
                <a:sym typeface="Arial"/>
              </a:rPr>
              <a:t>retrieves the fewest records</a:t>
            </a:r>
            <a:r>
              <a:rPr b="0" i="0" lang="en-US" sz="2200" u="none">
                <a:solidFill>
                  <a:srgbClr val="800000"/>
                </a:solidFill>
                <a:latin typeface="Arial"/>
                <a:ea typeface="Arial"/>
                <a:cs typeface="Arial"/>
                <a:sym typeface="Arial"/>
              </a:rPr>
              <a:t> in the most efficient way. </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Disjunctive selection conditions</a:t>
            </a:r>
            <a:r>
              <a:rPr b="0" i="0" lang="en-US" sz="2200" u="none">
                <a:solidFill>
                  <a:srgbClr val="800000"/>
                </a:solidFill>
                <a:latin typeface="Arial"/>
                <a:ea typeface="Arial"/>
                <a:cs typeface="Arial"/>
                <a:sym typeface="Arial"/>
              </a:rPr>
              <a:t>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286" name="Google Shape;286;p3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(8)</a:t>
            </a:r>
            <a:endParaRPr/>
          </a:p>
        </p:txBody>
      </p:sp>
      <p:sp>
        <p:nvSpPr>
          <p:cNvPr id="287" name="Google Shape;287;p3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(EQUIJOIN, NATURAL JOIN)</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two–way join: a join on two files</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e.g.	 R    </a:t>
            </a:r>
            <a:r>
              <a:rPr b="0" baseline="-25000" i="0" lang="en-US" sz="2400" u="none">
                <a:solidFill>
                  <a:schemeClr val="dk2"/>
                </a:solidFill>
                <a:latin typeface="Arial"/>
                <a:ea typeface="Arial"/>
                <a:cs typeface="Arial"/>
                <a:sym typeface="Arial"/>
              </a:rPr>
              <a:t>A=B</a:t>
            </a:r>
            <a:r>
              <a:rPr b="0" i="0" lang="en-US" sz="2400" u="none">
                <a:solidFill>
                  <a:schemeClr val="dk2"/>
                </a:solidFill>
                <a:latin typeface="Arial"/>
                <a:ea typeface="Arial"/>
                <a:cs typeface="Arial"/>
                <a:sym typeface="Arial"/>
              </a:rPr>
              <a:t> 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multi-way joins: joins involving more than two files.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e.g. R    </a:t>
            </a:r>
            <a:r>
              <a:rPr b="0" baseline="-25000" i="0" lang="en-US" sz="2400" u="none">
                <a:solidFill>
                  <a:schemeClr val="dk2"/>
                </a:solidFill>
                <a:latin typeface="Arial"/>
                <a:ea typeface="Arial"/>
                <a:cs typeface="Arial"/>
                <a:sym typeface="Arial"/>
              </a:rPr>
              <a:t>A=B</a:t>
            </a:r>
            <a:r>
              <a:rPr b="0" i="0" lang="en-US" sz="2400" u="none">
                <a:solidFill>
                  <a:schemeClr val="dk2"/>
                </a:solidFill>
                <a:latin typeface="Arial"/>
                <a:ea typeface="Arial"/>
                <a:cs typeface="Arial"/>
                <a:sym typeface="Arial"/>
              </a:rPr>
              <a:t>   S    </a:t>
            </a:r>
            <a:r>
              <a:rPr b="0" baseline="-25000" i="0" lang="en-US" sz="2400" u="none">
                <a:solidFill>
                  <a:schemeClr val="dk2"/>
                </a:solidFill>
                <a:latin typeface="Arial"/>
                <a:ea typeface="Arial"/>
                <a:cs typeface="Arial"/>
                <a:sym typeface="Arial"/>
              </a:rPr>
              <a:t>C=D</a:t>
            </a:r>
            <a:r>
              <a:rPr b="0" i="0" lang="en-US" sz="2400" u="none">
                <a:solidFill>
                  <a:schemeClr val="dk2"/>
                </a:solidFill>
                <a:latin typeface="Arial"/>
                <a:ea typeface="Arial"/>
                <a:cs typeface="Arial"/>
                <a:sym typeface="Arial"/>
              </a:rPr>
              <a:t> T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(OP6): EMPLOYEE     </a:t>
            </a:r>
            <a:r>
              <a:rPr b="0" baseline="-25000" i="0" lang="en-US" sz="2400" u="none">
                <a:solidFill>
                  <a:schemeClr val="dk2"/>
                </a:solidFill>
                <a:latin typeface="Arial"/>
                <a:ea typeface="Arial"/>
                <a:cs typeface="Arial"/>
                <a:sym typeface="Arial"/>
              </a:rPr>
              <a:t>DNO=DNUMBER</a:t>
            </a:r>
            <a:r>
              <a:rPr b="0" i="0" lang="en-US" sz="2600" u="none">
                <a:solidFill>
                  <a:srgbClr val="800000"/>
                </a:solidFill>
                <a:latin typeface="Arial"/>
                <a:ea typeface="Arial"/>
                <a:cs typeface="Arial"/>
                <a:sym typeface="Arial"/>
              </a:rPr>
              <a:t> DEPARTMENT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(OP7): DEPARTMENT     </a:t>
            </a:r>
            <a:r>
              <a:rPr b="0" baseline="-25000" i="0" lang="en-US" sz="2000" u="none">
                <a:solidFill>
                  <a:schemeClr val="dk2"/>
                </a:solidFill>
                <a:latin typeface="Arial"/>
                <a:ea typeface="Arial"/>
                <a:cs typeface="Arial"/>
                <a:sym typeface="Arial"/>
              </a:rPr>
              <a:t>MGRSSN=SSN</a:t>
            </a:r>
            <a:r>
              <a:rPr b="0" i="0" lang="en-US" sz="2600" u="none">
                <a:solidFill>
                  <a:srgbClr val="800000"/>
                </a:solidFill>
                <a:latin typeface="Arial"/>
                <a:ea typeface="Arial"/>
                <a:cs typeface="Arial"/>
                <a:sym typeface="Arial"/>
              </a:rPr>
              <a:t> EMPLOYEE </a:t>
            </a:r>
            <a:endParaRPr/>
          </a:p>
        </p:txBody>
      </p:sp>
      <p:grpSp>
        <p:nvGrpSpPr>
          <p:cNvPr id="288" name="Google Shape;288;p39"/>
          <p:cNvGrpSpPr/>
          <p:nvPr/>
        </p:nvGrpSpPr>
        <p:grpSpPr>
          <a:xfrm>
            <a:off x="2514600" y="3178175"/>
            <a:ext cx="219075" cy="174625"/>
            <a:chOff x="377" y="2904"/>
            <a:chExt cx="154" cy="110"/>
          </a:xfrm>
        </p:grpSpPr>
        <p:cxnSp>
          <p:nvCxnSpPr>
            <p:cNvPr id="289" name="Google Shape;28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0" name="Google Shape;29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1" name="Google Shape;29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2" name="Google Shape;29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293" name="Google Shape;293;p39"/>
          <p:cNvGrpSpPr/>
          <p:nvPr/>
        </p:nvGrpSpPr>
        <p:grpSpPr>
          <a:xfrm>
            <a:off x="3505200" y="4038600"/>
            <a:ext cx="219075" cy="174625"/>
            <a:chOff x="377" y="2904"/>
            <a:chExt cx="154" cy="110"/>
          </a:xfrm>
        </p:grpSpPr>
        <p:cxnSp>
          <p:nvCxnSpPr>
            <p:cNvPr id="294" name="Google Shape;294;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5" name="Google Shape;295;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6" name="Google Shape;296;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297" name="Google Shape;297;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298" name="Google Shape;298;p39"/>
          <p:cNvGrpSpPr/>
          <p:nvPr/>
        </p:nvGrpSpPr>
        <p:grpSpPr>
          <a:xfrm>
            <a:off x="2362200" y="4060825"/>
            <a:ext cx="219075" cy="174625"/>
            <a:chOff x="377" y="2904"/>
            <a:chExt cx="154" cy="110"/>
          </a:xfrm>
        </p:grpSpPr>
        <p:cxnSp>
          <p:nvCxnSpPr>
            <p:cNvPr id="299" name="Google Shape;29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0" name="Google Shape;30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1" name="Google Shape;30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2" name="Google Shape;30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303" name="Google Shape;303;p39"/>
          <p:cNvGrpSpPr/>
          <p:nvPr/>
        </p:nvGrpSpPr>
        <p:grpSpPr>
          <a:xfrm>
            <a:off x="4572000" y="5387975"/>
            <a:ext cx="219075" cy="174625"/>
            <a:chOff x="377" y="2904"/>
            <a:chExt cx="154" cy="110"/>
          </a:xfrm>
        </p:grpSpPr>
        <p:cxnSp>
          <p:nvCxnSpPr>
            <p:cNvPr id="304" name="Google Shape;304;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5" name="Google Shape;305;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6" name="Google Shape;306;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07" name="Google Shape;307;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308" name="Google Shape;308;p39"/>
          <p:cNvGrpSpPr/>
          <p:nvPr/>
        </p:nvGrpSpPr>
        <p:grpSpPr>
          <a:xfrm>
            <a:off x="4191000" y="4984750"/>
            <a:ext cx="219075" cy="174625"/>
            <a:chOff x="377" y="2904"/>
            <a:chExt cx="154" cy="110"/>
          </a:xfrm>
        </p:grpSpPr>
        <p:cxnSp>
          <p:nvCxnSpPr>
            <p:cNvPr id="309" name="Google Shape;309;p39"/>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0" name="Google Shape;310;p39"/>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1" name="Google Shape;311;p39"/>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312" name="Google Shape;312;p39"/>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19" name="Google Shape;319;p4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(9)</a:t>
            </a:r>
            <a:endParaRPr/>
          </a:p>
        </p:txBody>
      </p:sp>
      <p:sp>
        <p:nvSpPr>
          <p:cNvPr id="320" name="Google Shape;320;p4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for implementing joins: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J1 </a:t>
            </a:r>
            <a:r>
              <a:rPr b="1" i="0" lang="en-US" sz="2200" u="none">
                <a:solidFill>
                  <a:srgbClr val="800000"/>
                </a:solidFill>
                <a:latin typeface="Arial"/>
                <a:ea typeface="Arial"/>
                <a:cs typeface="Arial"/>
                <a:sym typeface="Arial"/>
              </a:rPr>
              <a:t>Nested-loop join</a:t>
            </a:r>
            <a:r>
              <a:rPr b="0" i="0" lang="en-US" sz="2200" u="none">
                <a:solidFill>
                  <a:srgbClr val="800000"/>
                </a:solidFill>
                <a:latin typeface="Arial"/>
                <a:ea typeface="Arial"/>
                <a:cs typeface="Arial"/>
                <a:sym typeface="Arial"/>
              </a:rPr>
              <a:t> (brute force):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For each record t in R (outer loop), retrieve every record s from S (inner loop) and test whether the two records satisfy the join condition t[A] = s[B].</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J2 </a:t>
            </a:r>
            <a:r>
              <a:rPr b="1" i="0" lang="en-US" sz="2200" u="none">
                <a:solidFill>
                  <a:srgbClr val="800000"/>
                </a:solidFill>
                <a:latin typeface="Arial"/>
                <a:ea typeface="Arial"/>
                <a:cs typeface="Arial"/>
                <a:sym typeface="Arial"/>
              </a:rPr>
              <a:t>Single-loop join</a:t>
            </a:r>
            <a:r>
              <a:rPr b="0" i="0" lang="en-US" sz="2200" u="none">
                <a:solidFill>
                  <a:srgbClr val="800000"/>
                </a:solidFill>
                <a:latin typeface="Arial"/>
                <a:ea typeface="Arial"/>
                <a:cs typeface="Arial"/>
                <a:sym typeface="Arial"/>
              </a:rPr>
              <a:t> (Using an access structure to retrieve the matching records):</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an index (or hash key) exists for one of the two join attributes — say, B of S — retrieve each record t in R, one at a time, and then use the access structure to retrieve directly all matching records s from S that satisfy s[B] = t[A].</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27" name="Google Shape;327;p4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(10)</a:t>
            </a:r>
            <a:endParaRPr/>
          </a:p>
        </p:txBody>
      </p:sp>
      <p:sp>
        <p:nvSpPr>
          <p:cNvPr id="328" name="Google Shape;328;p4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for implementing joins: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J3 </a:t>
            </a:r>
            <a:r>
              <a:rPr b="1" i="0" lang="en-US" sz="2200" u="none">
                <a:solidFill>
                  <a:srgbClr val="800000"/>
                </a:solidFill>
                <a:latin typeface="Arial"/>
                <a:ea typeface="Arial"/>
                <a:cs typeface="Arial"/>
                <a:sym typeface="Arial"/>
              </a:rPr>
              <a:t>Sort-merge join</a:t>
            </a:r>
            <a:r>
              <a:rPr b="0" i="0" lang="en-US" sz="2200" u="none">
                <a:solidFill>
                  <a:srgbClr val="800000"/>
                </a:solidFill>
                <a:latin typeface="Arial"/>
                <a:ea typeface="Arial"/>
                <a:cs typeface="Arial"/>
                <a:sym typeface="Arial"/>
              </a:rPr>
              <a:t>:</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 records of R and S are </a:t>
            </a:r>
            <a:r>
              <a:rPr b="0" i="1" lang="en-US" sz="2000" u="none">
                <a:solidFill>
                  <a:schemeClr val="dk2"/>
                </a:solidFill>
                <a:latin typeface="Arial"/>
                <a:ea typeface="Arial"/>
                <a:cs typeface="Arial"/>
                <a:sym typeface="Arial"/>
              </a:rPr>
              <a:t>physically sorted</a:t>
            </a:r>
            <a:r>
              <a:rPr b="0" i="0" lang="en-US" sz="2000" u="none">
                <a:solidFill>
                  <a:schemeClr val="dk2"/>
                </a:solidFill>
                <a:latin typeface="Arial"/>
                <a:ea typeface="Arial"/>
                <a:cs typeface="Arial"/>
                <a:sym typeface="Arial"/>
              </a:rPr>
              <a:t> (</a:t>
            </a:r>
            <a:r>
              <a:rPr b="0" i="1" lang="en-US" sz="2000" u="none">
                <a:solidFill>
                  <a:schemeClr val="dk2"/>
                </a:solidFill>
                <a:latin typeface="Arial"/>
                <a:ea typeface="Arial"/>
                <a:cs typeface="Arial"/>
                <a:sym typeface="Arial"/>
              </a:rPr>
              <a:t>ordered</a:t>
            </a:r>
            <a:r>
              <a:rPr b="0" i="0" lang="en-US" sz="2000" u="none">
                <a:solidFill>
                  <a:schemeClr val="dk2"/>
                </a:solidFill>
                <a:latin typeface="Arial"/>
                <a:ea typeface="Arial"/>
                <a:cs typeface="Arial"/>
                <a:sym typeface="Arial"/>
              </a:rPr>
              <a:t>) by value of the join attributes A and B, respectively, we can implement the join in the most efficient way possible.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Both files are scanned in order of the join attributes, matching the records that have the same values for A and B.</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In this method, the records of each file are scanned only once each for matching with the other file—unless both A and B are non-key attributes, in which case the method needs to be modified slightly.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35" name="Google Shape;335;p4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(11)</a:t>
            </a:r>
            <a:endParaRPr/>
          </a:p>
        </p:txBody>
      </p:sp>
      <p:sp>
        <p:nvSpPr>
          <p:cNvPr id="336" name="Google Shape;336;p4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 (contd.):</a:t>
            </a:r>
            <a:endParaRPr/>
          </a:p>
          <a:p>
            <a:pPr indent="-342900" lvl="0" marL="34290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Methods for implementing joins:</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J4 </a:t>
            </a:r>
            <a:r>
              <a:rPr b="1" i="0" lang="en-US" sz="2600" u="none">
                <a:solidFill>
                  <a:srgbClr val="800000"/>
                </a:solidFill>
                <a:latin typeface="Arial"/>
                <a:ea typeface="Arial"/>
                <a:cs typeface="Arial"/>
                <a:sym typeface="Arial"/>
              </a:rPr>
              <a:t>Hash-join</a:t>
            </a:r>
            <a:r>
              <a:rPr b="0" i="0" lang="en-US" sz="2600" u="none">
                <a:solidFill>
                  <a:srgbClr val="800000"/>
                </a:solidFill>
                <a:latin typeface="Arial"/>
                <a:ea typeface="Arial"/>
                <a:cs typeface="Arial"/>
                <a:sym typeface="Arial"/>
              </a:rPr>
              <a:t>:</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The records of files R and S are both hashed to the </a:t>
            </a:r>
            <a:r>
              <a:rPr b="0" i="1" lang="en-US" sz="2400" u="none">
                <a:solidFill>
                  <a:schemeClr val="dk2"/>
                </a:solidFill>
                <a:latin typeface="Arial"/>
                <a:ea typeface="Arial"/>
                <a:cs typeface="Arial"/>
                <a:sym typeface="Arial"/>
              </a:rPr>
              <a:t>same hash file</a:t>
            </a:r>
            <a:r>
              <a:rPr b="0" i="0" lang="en-US" sz="2400" u="none">
                <a:solidFill>
                  <a:schemeClr val="dk2"/>
                </a:solidFill>
                <a:latin typeface="Arial"/>
                <a:ea typeface="Arial"/>
                <a:cs typeface="Arial"/>
                <a:sym typeface="Arial"/>
              </a:rPr>
              <a:t>, using the </a:t>
            </a:r>
            <a:r>
              <a:rPr b="0" i="1" lang="en-US" sz="2400" u="none">
                <a:solidFill>
                  <a:schemeClr val="dk2"/>
                </a:solidFill>
                <a:latin typeface="Arial"/>
                <a:ea typeface="Arial"/>
                <a:cs typeface="Arial"/>
                <a:sym typeface="Arial"/>
              </a:rPr>
              <a:t>same hashing function</a:t>
            </a:r>
            <a:r>
              <a:rPr b="0" i="0" lang="en-US" sz="2400" u="none">
                <a:solidFill>
                  <a:schemeClr val="dk2"/>
                </a:solidFill>
                <a:latin typeface="Arial"/>
                <a:ea typeface="Arial"/>
                <a:cs typeface="Arial"/>
                <a:sym typeface="Arial"/>
              </a:rPr>
              <a:t> on the join attributes A of R and B of S as hash keys.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 single pass through the file with fewer records (say, R) hashes its records to the hash file buckets.</a:t>
            </a:r>
            <a:endParaRPr/>
          </a:p>
          <a:p>
            <a:pPr indent="-228600" lvl="2" marL="1143000" rtl="0" algn="l">
              <a:lnSpc>
                <a:spcPct val="9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A single pass through the other file (S) then hashes each of its records to the appropriate bucket, where the record is combined with all matching records from 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99" name="Google Shape;99;p1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Chapter Outline (1)</a:t>
            </a:r>
            <a:endParaRPr/>
          </a:p>
        </p:txBody>
      </p:sp>
      <p:sp>
        <p:nvSpPr>
          <p:cNvPr id="100" name="Google Shape;100;p1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0. Introduction to Query Processing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 Translating SQL Queries into Relational Algebra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2. Algorithms for External Sorting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3. Algorithms for SELECT and JOIN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4. Algorithms for PROJECT and SET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5. Implementing Aggregate Operations and Outer Joins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6. Combining Operations using Pipelining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7. Using Heuristics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Using Selectivity and Cost Estimates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Overview of Query Optimization in Oracle</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Semantic Query Optimization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3"/>
          <p:cNvSpPr txBox="1"/>
          <p:nvPr>
            <p:ph type="title"/>
          </p:nvPr>
        </p:nvSpPr>
        <p:spPr>
          <a:xfrm>
            <a:off x="0" y="0"/>
            <a:ext cx="8382000" cy="14478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br>
              <a:rPr b="0" i="0" lang="en-US" sz="3600" u="none">
                <a:solidFill>
                  <a:srgbClr val="800000"/>
                </a:solidFill>
                <a:latin typeface="Arial"/>
                <a:ea typeface="Arial"/>
                <a:cs typeface="Arial"/>
                <a:sym typeface="Arial"/>
              </a:rPr>
            </a:br>
            <a:br>
              <a:rPr b="0" i="0" lang="en-US" sz="3600" u="none">
                <a:solidFill>
                  <a:srgbClr val="800000"/>
                </a:solidFill>
                <a:latin typeface="Arial"/>
                <a:ea typeface="Arial"/>
                <a:cs typeface="Arial"/>
                <a:sym typeface="Arial"/>
              </a:rPr>
            </a:br>
            <a:br>
              <a:rPr b="0" i="0" lang="en-US" sz="3600" u="none">
                <a:solidFill>
                  <a:srgbClr val="800000"/>
                </a:solidFill>
                <a:latin typeface="Arial"/>
                <a:ea typeface="Arial"/>
                <a:cs typeface="Arial"/>
                <a:sym typeface="Arial"/>
              </a:rPr>
            </a:br>
            <a:r>
              <a:rPr b="0" i="0" lang="en-US" sz="3600" u="none">
                <a:solidFill>
                  <a:srgbClr val="800000"/>
                </a:solidFill>
                <a:latin typeface="Arial"/>
                <a:ea typeface="Arial"/>
                <a:cs typeface="Arial"/>
                <a:sym typeface="Arial"/>
              </a:rPr>
              <a:t>Implementing Join operation-using sort merge</a:t>
            </a:r>
            <a:endParaRPr/>
          </a:p>
        </p:txBody>
      </p:sp>
      <p:sp>
        <p:nvSpPr>
          <p:cNvPr id="342" name="Google Shape;342;p4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43" name="Google Shape;343;p43"/>
          <p:cNvPicPr preferRelativeResize="0"/>
          <p:nvPr/>
        </p:nvPicPr>
        <p:blipFill rotWithShape="1">
          <a:blip r:embed="rId3">
            <a:alphaModFix/>
          </a:blip>
          <a:srcRect b="0" l="0" r="0" t="0"/>
          <a:stretch/>
        </p:blipFill>
        <p:spPr>
          <a:xfrm>
            <a:off x="228600" y="1447800"/>
            <a:ext cx="8610600" cy="5105400"/>
          </a:xfrm>
          <a:prstGeom prst="rect">
            <a:avLst/>
          </a:prstGeom>
          <a:noFill/>
          <a:ln>
            <a:noFill/>
          </a:ln>
        </p:spPr>
      </p:pic>
      <p:pic>
        <p:nvPicPr>
          <p:cNvPr descr="Pink tissue paper" id="344" name="Google Shape;344;p43"/>
          <p:cNvPicPr preferRelativeResize="0"/>
          <p:nvPr/>
        </p:nvPicPr>
        <p:blipFill rotWithShape="1">
          <a:blip r:embed="rId4">
            <a:alphaModFix/>
          </a:blip>
          <a:srcRect b="0" l="0" r="0" t="0"/>
          <a:stretch/>
        </p:blipFill>
        <p:spPr>
          <a:xfrm>
            <a:off x="4191000" y="704850"/>
            <a:ext cx="2971800" cy="762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Implementing project  operation</a:t>
            </a:r>
            <a:endParaRPr/>
          </a:p>
        </p:txBody>
      </p:sp>
      <p:sp>
        <p:nvSpPr>
          <p:cNvPr id="350" name="Google Shape;350;p4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51" name="Google Shape;351;p44"/>
          <p:cNvPicPr preferRelativeResize="0"/>
          <p:nvPr/>
        </p:nvPicPr>
        <p:blipFill rotWithShape="1">
          <a:blip r:embed="rId3">
            <a:alphaModFix/>
          </a:blip>
          <a:srcRect b="0" l="0" r="0" t="0"/>
          <a:stretch/>
        </p:blipFill>
        <p:spPr>
          <a:xfrm>
            <a:off x="762000" y="1447800"/>
            <a:ext cx="8229600" cy="32512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Implementing T&lt;-RUS</a:t>
            </a:r>
            <a:endParaRPr/>
          </a:p>
        </p:txBody>
      </p:sp>
      <p:sp>
        <p:nvSpPr>
          <p:cNvPr id="357" name="Google Shape;357;p4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58" name="Google Shape;358;p45"/>
          <p:cNvPicPr preferRelativeResize="0"/>
          <p:nvPr/>
        </p:nvPicPr>
        <p:blipFill rotWithShape="1">
          <a:blip r:embed="rId3">
            <a:alphaModFix/>
          </a:blip>
          <a:srcRect b="0" l="0" r="0" t="0"/>
          <a:stretch/>
        </p:blipFill>
        <p:spPr>
          <a:xfrm>
            <a:off x="152400" y="1447800"/>
            <a:ext cx="8058150" cy="42672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T&lt;- R 		S</a:t>
            </a:r>
            <a:endParaRPr/>
          </a:p>
        </p:txBody>
      </p:sp>
      <p:sp>
        <p:nvSpPr>
          <p:cNvPr id="364" name="Google Shape;364;p4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65" name="Google Shape;365;p46"/>
          <p:cNvPicPr preferRelativeResize="0"/>
          <p:nvPr/>
        </p:nvPicPr>
        <p:blipFill rotWithShape="1">
          <a:blip r:embed="rId3">
            <a:alphaModFix/>
          </a:blip>
          <a:srcRect b="0" l="0" r="0" t="0"/>
          <a:stretch/>
        </p:blipFill>
        <p:spPr>
          <a:xfrm>
            <a:off x="76200" y="1447800"/>
            <a:ext cx="8839200" cy="4953000"/>
          </a:xfrm>
          <a:prstGeom prst="rect">
            <a:avLst/>
          </a:prstGeom>
          <a:noFill/>
          <a:ln>
            <a:noFill/>
          </a:ln>
        </p:spPr>
      </p:pic>
      <p:pic>
        <p:nvPicPr>
          <p:cNvPr descr="Pink tissue paper" id="366" name="Google Shape;366;p46"/>
          <p:cNvPicPr preferRelativeResize="0"/>
          <p:nvPr/>
        </p:nvPicPr>
        <p:blipFill rotWithShape="1">
          <a:blip r:embed="rId4">
            <a:alphaModFix/>
          </a:blip>
          <a:srcRect b="0" l="0" r="0" t="0"/>
          <a:stretch/>
        </p:blipFill>
        <p:spPr>
          <a:xfrm>
            <a:off x="1828800" y="457200"/>
            <a:ext cx="885825" cy="9620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T&lt;- R-S</a:t>
            </a:r>
            <a:endParaRPr/>
          </a:p>
        </p:txBody>
      </p:sp>
      <p:sp>
        <p:nvSpPr>
          <p:cNvPr id="372" name="Google Shape;372;p4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pic>
        <p:nvPicPr>
          <p:cNvPr descr="Pink tissue paper" id="373" name="Google Shape;373;p47"/>
          <p:cNvPicPr preferRelativeResize="0"/>
          <p:nvPr/>
        </p:nvPicPr>
        <p:blipFill rotWithShape="1">
          <a:blip r:embed="rId3">
            <a:alphaModFix/>
          </a:blip>
          <a:srcRect b="0" l="0" r="0" t="0"/>
          <a:stretch/>
        </p:blipFill>
        <p:spPr>
          <a:xfrm>
            <a:off x="766762" y="1371600"/>
            <a:ext cx="7610475" cy="35052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80" name="Google Shape;380;p4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(14)</a:t>
            </a:r>
            <a:endParaRPr/>
          </a:p>
        </p:txBody>
      </p:sp>
      <p:sp>
        <p:nvSpPr>
          <p:cNvPr id="381" name="Google Shape;381;p4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Implementing the JOIN Operation (contd.):</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Factors affecting JOIN performance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Available buffer space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selection factor</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Choice of inner VS outer relation</a:t>
            </a:r>
            <a:endParaRPr/>
          </a:p>
          <a:p>
            <a:pPr indent="-243840" lvl="0" marL="342900" rtl="0" algn="l">
              <a:spcBef>
                <a:spcPts val="520"/>
              </a:spcBef>
              <a:spcAft>
                <a:spcPts val="0"/>
              </a:spcAft>
              <a:buSzPts val="1560"/>
              <a:buNone/>
            </a:pPr>
            <a:r>
              <a:t/>
            </a:r>
            <a:endParaRPr b="0" i="0" sz="2600" u="none">
              <a:solidFill>
                <a:srgbClr val="8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88" name="Google Shape;388;p4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(15)</a:t>
            </a:r>
            <a:endParaRPr/>
          </a:p>
        </p:txBody>
      </p:sp>
      <p:sp>
        <p:nvSpPr>
          <p:cNvPr id="389" name="Google Shape;389;p4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Implementing the JOIN Operation (contd.):</a:t>
            </a:r>
            <a:endParaRPr/>
          </a:p>
          <a:p>
            <a:pPr indent="-91440" lvl="0" marL="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Other types of JOIN algorithms</a:t>
            </a:r>
            <a:endParaRPr/>
          </a:p>
          <a:p>
            <a:pPr indent="-91440" lvl="0" marL="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Partition hash join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Partitioning phase: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Each file (R and S) is first partitioned into M partitions using a partitioning hash function on the join attributes: </a:t>
            </a:r>
            <a:endParaRPr/>
          </a:p>
          <a:p>
            <a:pPr indent="-228600" lvl="3" marL="1600200" rtl="0" algn="l">
              <a:lnSpc>
                <a:spcPct val="80000"/>
              </a:lnSpc>
              <a:spcBef>
                <a:spcPts val="360"/>
              </a:spcBef>
              <a:spcAft>
                <a:spcPts val="0"/>
              </a:spcAft>
              <a:buClr>
                <a:schemeClr val="dk2"/>
              </a:buClr>
              <a:buSzPts val="990"/>
              <a:buFont typeface="Noto Sans Symbols"/>
              <a:buChar char="■"/>
            </a:pPr>
            <a:r>
              <a:rPr b="0" i="0" lang="en-US" sz="1800" u="none">
                <a:solidFill>
                  <a:srgbClr val="800000"/>
                </a:solidFill>
                <a:latin typeface="Arial"/>
                <a:ea typeface="Arial"/>
                <a:cs typeface="Arial"/>
                <a:sym typeface="Arial"/>
              </a:rPr>
              <a:t>R1 , R2 , R3 ,  ...... Rm  and S1 , S2 , S3 , ...... Sm</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Minimum number of in-memory buffers needed for the 	partitioning phase: M+1.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 disk sub-file is created per partition to store the tuples 	for that partition.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Joining or probing phase: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Involves M iterations, one per partitioned file.</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Iteration i involves joining  partitions Ri and Si.</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396" name="Google Shape;396;p5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(16)</a:t>
            </a:r>
            <a:endParaRPr/>
          </a:p>
        </p:txBody>
      </p:sp>
      <p:sp>
        <p:nvSpPr>
          <p:cNvPr id="397" name="Google Shape;397;p5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680"/>
              <a:buNone/>
            </a:pPr>
            <a:r>
              <a:rPr b="0" i="0" lang="en-US" sz="2800" u="none">
                <a:solidFill>
                  <a:schemeClr val="dk2"/>
                </a:solidFill>
                <a:latin typeface="Arial"/>
                <a:ea typeface="Arial"/>
                <a:cs typeface="Arial"/>
                <a:sym typeface="Arial"/>
              </a:rPr>
              <a:t>Implementing the JOIN Operation (contd.):</a:t>
            </a:r>
            <a:endParaRPr/>
          </a:p>
          <a:p>
            <a:pPr indent="0" lvl="0" marL="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106679" lvl="0" marL="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Partitioned Hash Join Procedure:</a:t>
            </a:r>
            <a:endParaRPr/>
          </a:p>
          <a:p>
            <a:pPr indent="-495300" lvl="1" marL="95250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Assume  Ri is smaller than Si.</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Copy records from Ri  into memory buffers.</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Read all blocks from Si, one at a time and each record from Si is used to </a:t>
            </a:r>
            <a:r>
              <a:rPr b="0" i="1" lang="en-US" sz="2400" u="none">
                <a:solidFill>
                  <a:schemeClr val="dk2"/>
                </a:solidFill>
                <a:latin typeface="Arial"/>
                <a:ea typeface="Arial"/>
                <a:cs typeface="Arial"/>
                <a:sym typeface="Arial"/>
              </a:rPr>
              <a:t>probe</a:t>
            </a:r>
            <a:r>
              <a:rPr b="0" i="0" lang="en-US" sz="2400" u="none">
                <a:solidFill>
                  <a:schemeClr val="dk2"/>
                </a:solidFill>
                <a:latin typeface="Arial"/>
                <a:ea typeface="Arial"/>
                <a:cs typeface="Arial"/>
                <a:sym typeface="Arial"/>
              </a:rPr>
              <a:t> for a matching record(s) from partition Si.</a:t>
            </a:r>
            <a:endParaRPr/>
          </a:p>
          <a:p>
            <a:pPr indent="-457200" lvl="2" marL="1371600" rtl="0" algn="l">
              <a:lnSpc>
                <a:spcPct val="100000"/>
              </a:lnSpc>
              <a:spcBef>
                <a:spcPts val="480"/>
              </a:spcBef>
              <a:spcAft>
                <a:spcPts val="0"/>
              </a:spcAft>
              <a:buClr>
                <a:srgbClr val="990033"/>
              </a:buClr>
              <a:buSzPts val="1200"/>
              <a:buFont typeface="Noto Sans Symbols"/>
              <a:buAutoNum type="arabicPeriod"/>
            </a:pPr>
            <a:r>
              <a:rPr b="0" i="0" lang="en-US" sz="2400" u="none">
                <a:solidFill>
                  <a:schemeClr val="dk2"/>
                </a:solidFill>
                <a:latin typeface="Arial"/>
                <a:ea typeface="Arial"/>
                <a:cs typeface="Arial"/>
                <a:sym typeface="Arial"/>
              </a:rPr>
              <a:t>Write matching record from Ri after joining to the record from Si into the result file.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04" name="Google Shape;404;p5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(17)</a:t>
            </a:r>
            <a:endParaRPr/>
          </a:p>
        </p:txBody>
      </p:sp>
      <p:sp>
        <p:nvSpPr>
          <p:cNvPr id="405" name="Google Shape;405;p5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440"/>
              <a:buNone/>
            </a:pPr>
            <a:r>
              <a:rPr b="0" i="0" lang="en-US" sz="2400" u="none">
                <a:solidFill>
                  <a:schemeClr val="dk2"/>
                </a:solidFill>
                <a:latin typeface="Arial"/>
                <a:ea typeface="Arial"/>
                <a:cs typeface="Arial"/>
                <a:sym typeface="Arial"/>
              </a:rPr>
              <a:t>Implementing the JOIN Operation (contd.):</a:t>
            </a:r>
            <a:endParaRPr/>
          </a:p>
          <a:p>
            <a:pPr indent="0" lvl="0" marL="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91440" lvl="0" marL="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Cost analysis of partition hash join:</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Reading and writing each record from R and S during the partitioning phase:</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Reading each record during the joining phase:</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a:t>
            </a:r>
            <a:endParaRPr/>
          </a:p>
          <a:p>
            <a:pPr indent="-495300" lvl="1" marL="952500" rtl="0" algn="l">
              <a:lnSpc>
                <a:spcPct val="10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Writing the result of join:</a:t>
            </a:r>
            <a:br>
              <a:rPr b="0" i="0" lang="en-US" sz="2200" u="none">
                <a:solidFill>
                  <a:srgbClr val="800000"/>
                </a:solidFill>
                <a:latin typeface="Arial"/>
                <a:ea typeface="Arial"/>
                <a:cs typeface="Arial"/>
                <a:sym typeface="Arial"/>
              </a:rPr>
            </a:br>
            <a:r>
              <a:rPr b="0" i="0" lang="en-US" sz="2200" u="none">
                <a:solidFill>
                  <a:srgbClr val="800000"/>
                </a:solidFill>
                <a:latin typeface="Arial"/>
                <a:ea typeface="Arial"/>
                <a:cs typeface="Arial"/>
                <a:sym typeface="Arial"/>
              </a:rPr>
              <a:t>		 b</a:t>
            </a:r>
            <a:r>
              <a:rPr b="0" baseline="-25000" i="0" lang="en-US" sz="2200" u="none">
                <a:solidFill>
                  <a:srgbClr val="800000"/>
                </a:solidFill>
                <a:latin typeface="Arial"/>
                <a:ea typeface="Arial"/>
                <a:cs typeface="Arial"/>
                <a:sym typeface="Arial"/>
              </a:rPr>
              <a:t>RES</a:t>
            </a:r>
            <a:endParaRPr b="0" i="0" sz="2200" u="none">
              <a:solidFill>
                <a:srgbClr val="800000"/>
              </a:solidFill>
              <a:latin typeface="Arial"/>
              <a:ea typeface="Arial"/>
              <a:cs typeface="Arial"/>
              <a:sym typeface="Arial"/>
            </a:endParaRPr>
          </a:p>
          <a:p>
            <a:pPr indent="-91440" lvl="0" marL="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Total Cost:</a:t>
            </a:r>
            <a:endParaRPr/>
          </a:p>
          <a:p>
            <a:pPr indent="-495300" lvl="1" marL="95250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3*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5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12" name="Google Shape;412;p5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SELECT and JOIN Operations (18)</a:t>
            </a:r>
            <a:endParaRPr/>
          </a:p>
        </p:txBody>
      </p:sp>
      <p:sp>
        <p:nvSpPr>
          <p:cNvPr id="413" name="Google Shape;413;p5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Implementing the JOIN Operation (contd.):</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Hybrid hash join:</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Same as partitioned hash join except: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Joining phase of one of the partitions is included during the partitioning phase. </a:t>
            </a:r>
            <a:endParaRPr/>
          </a:p>
          <a:p>
            <a:pPr indent="-285750" lvl="1" marL="742950" rtl="0" algn="l">
              <a:lnSpc>
                <a:spcPct val="8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Partitioning phase</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Allocate buffers for smaller relation- one block for each of the M-1 partitions, remaining blocks to partition 1.</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Repeat for the larger relation in the pass through S.)</a:t>
            </a:r>
            <a:endParaRPr/>
          </a:p>
          <a:p>
            <a:pPr indent="-285750" lvl="1" marL="742950" rtl="0" algn="l">
              <a:lnSpc>
                <a:spcPct val="8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Joining phase</a:t>
            </a:r>
            <a:r>
              <a:rPr b="0" i="0" lang="en-US" sz="2200" u="none">
                <a:solidFill>
                  <a:srgbClr val="800000"/>
                </a:solidFill>
                <a:latin typeface="Arial"/>
                <a:ea typeface="Arial"/>
                <a:cs typeface="Arial"/>
                <a:sym typeface="Arial"/>
              </a:rPr>
              <a:t>:</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M-1 iterations are needed for the partitions R2 , R3 , R4 ,  ......Rm and S2 , S3 , S4 ,  ......Sm. R1 and S1  are joined during the partitioning of S1, and results of joining R1 and  S1 are already written to the disk by the end of partitioning phase.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Introduction to Query Processing (</a:t>
            </a:r>
            <a:r>
              <a:rPr lang="en-US"/>
              <a:t>3</a:t>
            </a:r>
            <a:r>
              <a:rPr b="0" i="0" lang="en-US" sz="3600" u="none">
                <a:solidFill>
                  <a:srgbClr val="800000"/>
                </a:solidFill>
                <a:latin typeface="Arial"/>
                <a:ea typeface="Arial"/>
                <a:cs typeface="Arial"/>
                <a:sym typeface="Arial"/>
              </a:rPr>
              <a:t>)</a:t>
            </a:r>
            <a:endParaRPr/>
          </a:p>
        </p:txBody>
      </p:sp>
      <p:sp>
        <p:nvSpPr>
          <p:cNvPr id="106" name="Google Shape;106;p1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07" name="Google Shape;107;p17"/>
          <p:cNvSpPr txBox="1"/>
          <p:nvPr/>
        </p:nvSpPr>
        <p:spPr>
          <a:xfrm>
            <a:off x="76200" y="1381125"/>
            <a:ext cx="8351837" cy="4894262"/>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Scanner – identifies language tokens- sql keywords, </a:t>
            </a:r>
            <a:endParaRPr/>
          </a:p>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relation,attributes names</a:t>
            </a:r>
            <a:endParaRPr/>
          </a:p>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Parser –checks syntax of the query(grammar rules)</a:t>
            </a:r>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Validation- all attributes and relation names are valid and </a:t>
            </a:r>
            <a:endParaRPr/>
          </a:p>
          <a:p>
            <a:pPr indent="-342900" lvl="0" marL="3429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semantically meaningful names as given in schema</a:t>
            </a:r>
            <a:endParaRPr/>
          </a:p>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Arial"/>
                <a:ea typeface="Arial"/>
                <a:cs typeface="Arial"/>
                <a:sym typeface="Arial"/>
              </a:rPr>
              <a:t>Two internal representations of a query:</a:t>
            </a:r>
            <a:endParaRPr/>
          </a:p>
          <a:p>
            <a:pPr indent="0" lvl="1" marL="457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Query Tree</a:t>
            </a:r>
            <a:endParaRPr/>
          </a:p>
          <a:p>
            <a:pPr indent="0" lvl="1" marL="457200" marR="0" rtl="0" algn="l">
              <a:lnSpc>
                <a:spcPct val="100000"/>
              </a:lnSpc>
              <a:spcBef>
                <a:spcPts val="0"/>
              </a:spcBef>
              <a:spcAft>
                <a:spcPts val="0"/>
              </a:spcAft>
              <a:buClr>
                <a:schemeClr val="dk1"/>
              </a:buClr>
              <a:buSzPts val="2400"/>
              <a:buFont typeface="Arial"/>
              <a:buNone/>
            </a:pPr>
            <a:r>
              <a:rPr b="1" i="0" lang="en-US" sz="2400" u="none" cap="none" strike="noStrike">
                <a:solidFill>
                  <a:schemeClr val="dk1"/>
                </a:solidFill>
                <a:latin typeface="Arial"/>
                <a:ea typeface="Arial"/>
                <a:cs typeface="Arial"/>
                <a:sym typeface="Arial"/>
              </a:rPr>
              <a:t>Query Graph</a:t>
            </a:r>
            <a:endParaRPr/>
          </a:p>
          <a:p>
            <a:pPr indent="-3429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20" name="Google Shape;420;p5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4. Algorithms for PROJECT and SET Operations (1)</a:t>
            </a:r>
            <a:endParaRPr/>
          </a:p>
        </p:txBody>
      </p:sp>
      <p:sp>
        <p:nvSpPr>
          <p:cNvPr id="421" name="Google Shape;421;p5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Algorithm for PROJECT operations (Figure 15.3b)</a:t>
            </a:r>
            <a:endParaRPr/>
          </a:p>
          <a:p>
            <a:pPr indent="-457200" lvl="0" marL="457200" rtl="0" algn="l">
              <a:lnSpc>
                <a:spcPct val="80000"/>
              </a:lnSpc>
              <a:spcBef>
                <a:spcPts val="640"/>
              </a:spcBef>
              <a:spcAft>
                <a:spcPts val="0"/>
              </a:spcAft>
              <a:buSzPts val="1920"/>
              <a:buNone/>
            </a:pPr>
            <a:r>
              <a:rPr b="1" i="0" lang="en-US" sz="3200" u="none">
                <a:solidFill>
                  <a:schemeClr val="dk2"/>
                </a:solidFill>
                <a:latin typeface="Noto Sans Symbols"/>
                <a:ea typeface="Noto Sans Symbols"/>
                <a:cs typeface="Noto Sans Symbols"/>
                <a:sym typeface="Noto Sans Symbols"/>
              </a:rPr>
              <a:t>	π</a:t>
            </a:r>
            <a:r>
              <a:rPr b="0" i="0" lang="en-US" sz="2400" u="none">
                <a:solidFill>
                  <a:schemeClr val="dk2"/>
                </a:solidFill>
                <a:latin typeface="Arial"/>
                <a:ea typeface="Arial"/>
                <a:cs typeface="Arial"/>
                <a:sym typeface="Arial"/>
              </a:rPr>
              <a:t> </a:t>
            </a:r>
            <a:r>
              <a:rPr b="0" baseline="-25000" i="0" lang="en-US" sz="2400" u="none">
                <a:solidFill>
                  <a:schemeClr val="dk2"/>
                </a:solidFill>
                <a:latin typeface="Arial"/>
                <a:ea typeface="Arial"/>
                <a:cs typeface="Arial"/>
                <a:sym typeface="Arial"/>
              </a:rPr>
              <a:t>&lt;attribute list&gt;</a:t>
            </a:r>
            <a:r>
              <a:rPr b="0" i="0" lang="en-US" sz="2400" u="none">
                <a:solidFill>
                  <a:schemeClr val="dk2"/>
                </a:solidFill>
                <a:latin typeface="Arial"/>
                <a:ea typeface="Arial"/>
                <a:cs typeface="Arial"/>
                <a:sym typeface="Arial"/>
              </a:rPr>
              <a:t>(R)</a:t>
            </a:r>
            <a:endParaRPr/>
          </a:p>
          <a:p>
            <a:pPr indent="-457200" lvl="0" marL="457200" rtl="0" algn="l">
              <a:lnSpc>
                <a:spcPct val="8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If &lt;attribute list&gt; has a key of relation R, extract all tuples from R with only the values for the attributes in &lt;attribute list&gt;.</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If &lt;attribute list&gt; does NOT include a key of relation R, duplicated tuples must be removed from the results. </a:t>
            </a:r>
            <a:endParaRPr/>
          </a:p>
          <a:p>
            <a:pPr indent="-365760" lvl="0" marL="457200" rtl="0" algn="l">
              <a:lnSpc>
                <a:spcPct val="8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457200" lvl="0" marL="4572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Methods to remove duplicate tuples</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Sorting</a:t>
            </a:r>
            <a:endParaRPr/>
          </a:p>
          <a:p>
            <a:pPr indent="-419100" lvl="1" marL="876300" rtl="0" algn="l">
              <a:lnSpc>
                <a:spcPct val="8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 Hashing</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
        <p:nvSpPr>
          <p:cNvPr id="422" name="Google Shape;422;p53"/>
          <p:cNvSpPr txBox="1"/>
          <p:nvPr/>
        </p:nvSpPr>
        <p:spPr>
          <a:xfrm>
            <a:off x="685800" y="1320800"/>
            <a:ext cx="8242300" cy="49784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29" name="Google Shape;429;p5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PROJECT and SET Operations (2)</a:t>
            </a:r>
            <a:endParaRPr/>
          </a:p>
        </p:txBody>
      </p:sp>
      <p:sp>
        <p:nvSpPr>
          <p:cNvPr id="430" name="Google Shape;430;p5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Algorithm for SET operations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Set operations</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UNION, INTERSECTION, SET DIFFERENCE and CARTESIAN PRODUCT</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CARTESIAN PRODUCT</a:t>
            </a:r>
            <a:r>
              <a:rPr b="0" i="0" lang="en-US" sz="2400" u="none">
                <a:solidFill>
                  <a:schemeClr val="dk2"/>
                </a:solidFill>
                <a:latin typeface="Arial"/>
                <a:ea typeface="Arial"/>
                <a:cs typeface="Arial"/>
                <a:sym typeface="Arial"/>
              </a:rPr>
              <a:t> of relations R and S include all possible combinations of  records from R and S. The attribute of the result include all attributes of R and S. </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Cost analysis</a:t>
            </a:r>
            <a:r>
              <a:rPr b="0" i="0" lang="en-US" sz="2400" u="none">
                <a:solidFill>
                  <a:schemeClr val="dk2"/>
                </a:solidFill>
                <a:latin typeface="Arial"/>
                <a:ea typeface="Arial"/>
                <a:cs typeface="Arial"/>
                <a:sym typeface="Arial"/>
              </a:rPr>
              <a:t> of CARTESIAN PRODUCT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R has n records and j attributes and S has m records and k attributes, the result relation will have n*m records and j+k attributes.</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CARTESIAN PRODUCT operation is </a:t>
            </a:r>
            <a:r>
              <a:rPr b="1" i="0" lang="en-US" sz="2400" u="none">
                <a:solidFill>
                  <a:schemeClr val="dk2"/>
                </a:solidFill>
                <a:latin typeface="Arial"/>
                <a:ea typeface="Arial"/>
                <a:cs typeface="Arial"/>
                <a:sym typeface="Arial"/>
              </a:rPr>
              <a:t>very</a:t>
            </a:r>
            <a:r>
              <a:rPr b="0" i="0" lang="en-US" sz="2400" u="none">
                <a:solidFill>
                  <a:schemeClr val="dk2"/>
                </a:solidFill>
                <a:latin typeface="Arial"/>
                <a:ea typeface="Arial"/>
                <a:cs typeface="Arial"/>
                <a:sym typeface="Arial"/>
              </a:rPr>
              <a:t> </a:t>
            </a:r>
            <a:r>
              <a:rPr b="1" i="0" lang="en-US" sz="2400" u="none">
                <a:solidFill>
                  <a:schemeClr val="dk2"/>
                </a:solidFill>
                <a:latin typeface="Arial"/>
                <a:ea typeface="Arial"/>
                <a:cs typeface="Arial"/>
                <a:sym typeface="Arial"/>
              </a:rPr>
              <a:t>expensive</a:t>
            </a:r>
            <a:r>
              <a:rPr b="0" i="0" lang="en-US" sz="2400" u="none">
                <a:solidFill>
                  <a:schemeClr val="dk2"/>
                </a:solidFill>
                <a:latin typeface="Arial"/>
                <a:ea typeface="Arial"/>
                <a:cs typeface="Arial"/>
                <a:sym typeface="Arial"/>
              </a:rPr>
              <a:t> and should be avoided if possible.</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5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37" name="Google Shape;437;p5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Algorithms for PROJECT and SET Operations (3)</a:t>
            </a:r>
            <a:endParaRPr/>
          </a:p>
        </p:txBody>
      </p:sp>
      <p:sp>
        <p:nvSpPr>
          <p:cNvPr id="438" name="Google Shape;438;p5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Algorithm for SET operations (contd.)</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UNION</a:t>
            </a:r>
            <a:r>
              <a:rPr b="0" i="0" lang="en-US" sz="2400" u="none">
                <a:solidFill>
                  <a:schemeClr val="dk2"/>
                </a:solidFill>
                <a:latin typeface="Arial"/>
                <a:ea typeface="Arial"/>
                <a:cs typeface="Arial"/>
                <a:sym typeface="Arial"/>
              </a:rPr>
              <a:t> (See Figure 15.3c)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 the two relations on the same attributes.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Scan and merge both sorted files concurrently, whenever the same tuple exists in both relations, only one is kept in the merged results.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INTERSECTION</a:t>
            </a:r>
            <a:r>
              <a:rPr b="0" i="0" lang="en-US" sz="2400" u="none">
                <a:solidFill>
                  <a:schemeClr val="dk2"/>
                </a:solidFill>
                <a:latin typeface="Arial"/>
                <a:ea typeface="Arial"/>
                <a:cs typeface="Arial"/>
                <a:sym typeface="Arial"/>
              </a:rPr>
              <a:t> (See Figure 15.3d)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Sort the two relations on the same attributes.</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Scan and merge both sorted files concurrently, keep in the merged results only those tuples that appear in both relations.</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SET DIFFERENCE R-S</a:t>
            </a:r>
            <a:r>
              <a:rPr b="0" i="0" lang="en-US" sz="2400" u="none">
                <a:solidFill>
                  <a:schemeClr val="dk2"/>
                </a:solidFill>
                <a:latin typeface="Arial"/>
                <a:ea typeface="Arial"/>
                <a:cs typeface="Arial"/>
                <a:sym typeface="Arial"/>
              </a:rPr>
              <a:t> (See Figure 15.3e)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Keep in the merged results only those tuples that appear in relation R but not in relation 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5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45" name="Google Shape;445;p5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5. Implementing Aggregate Operations and Outer Joins (1)</a:t>
            </a:r>
            <a:endParaRPr/>
          </a:p>
        </p:txBody>
      </p:sp>
      <p:sp>
        <p:nvSpPr>
          <p:cNvPr id="446" name="Google Shape;446;p5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Aggregate Operations:</a:t>
            </a:r>
            <a:endParaRPr/>
          </a:p>
          <a:p>
            <a:pPr indent="-342900" lvl="0" marL="342900" rtl="0" algn="l">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Aggregate operators</a:t>
            </a:r>
            <a:r>
              <a:rPr b="0" i="0" lang="en-US" sz="2000" u="none">
                <a:solidFill>
                  <a:schemeClr val="dk2"/>
                </a:solidFill>
                <a:latin typeface="Arial"/>
                <a:ea typeface="Arial"/>
                <a:cs typeface="Arial"/>
                <a:sym typeface="Arial"/>
              </a:rPr>
              <a:t>:</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MIN, MAX, SUM, COUNT </a:t>
            </a:r>
            <a:r>
              <a:rPr b="0" i="0" lang="en-US" sz="2000" u="none">
                <a:solidFill>
                  <a:srgbClr val="800000"/>
                </a:solidFill>
                <a:latin typeface="Arial"/>
                <a:ea typeface="Arial"/>
                <a:cs typeface="Arial"/>
                <a:sym typeface="Arial"/>
              </a:rPr>
              <a:t>and</a:t>
            </a:r>
            <a:r>
              <a:rPr b="1" i="0" lang="en-US" sz="2000" u="none">
                <a:solidFill>
                  <a:srgbClr val="800000"/>
                </a:solidFill>
                <a:latin typeface="Arial"/>
                <a:ea typeface="Arial"/>
                <a:cs typeface="Arial"/>
                <a:sym typeface="Arial"/>
              </a:rPr>
              <a:t> AVG </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Options to implement aggregate operators:</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Table Scan</a:t>
            </a:r>
            <a:endParaRPr/>
          </a:p>
          <a:p>
            <a:pPr indent="-285750" lvl="1" marL="742950" rtl="0" algn="l">
              <a:lnSpc>
                <a:spcPct val="90000"/>
              </a:lnSpc>
              <a:spcBef>
                <a:spcPts val="400"/>
              </a:spcBef>
              <a:spcAft>
                <a:spcPts val="0"/>
              </a:spcAft>
              <a:buClr>
                <a:schemeClr val="dk2"/>
              </a:buClr>
              <a:buSzPts val="1100"/>
              <a:buFont typeface="Noto Sans Symbols"/>
              <a:buChar char="■"/>
            </a:pPr>
            <a:r>
              <a:rPr b="1" i="0" lang="en-US" sz="2000" u="none">
                <a:solidFill>
                  <a:srgbClr val="800000"/>
                </a:solidFill>
                <a:latin typeface="Arial"/>
                <a:ea typeface="Arial"/>
                <a:cs typeface="Arial"/>
                <a:sym typeface="Arial"/>
              </a:rPr>
              <a:t>Index</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SELECT 	MAX (SALARY)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FROM 	EMPLOYEE; </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If an (ascending) index on SALARY exists for the employee relation, then the optimizer could decide on traversing the index for the largest value, which would entail following the right most pointer in each index node from the root to a leaf. </a:t>
            </a:r>
            <a:endParaRPr/>
          </a:p>
          <a:p>
            <a:pPr indent="-266700" lvl="0" marL="342900" rtl="0" algn="l">
              <a:spcBef>
                <a:spcPts val="400"/>
              </a:spcBef>
              <a:spcAft>
                <a:spcPts val="0"/>
              </a:spcAft>
              <a:buSzPts val="1200"/>
              <a:buNone/>
            </a:pPr>
            <a:r>
              <a:t/>
            </a:r>
            <a:endParaRPr b="0" i="0" sz="2000" u="none">
              <a:solidFill>
                <a:schemeClr val="dk2"/>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53" name="Google Shape;453;p5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(2)</a:t>
            </a:r>
            <a:endParaRPr/>
          </a:p>
        </p:txBody>
      </p:sp>
      <p:sp>
        <p:nvSpPr>
          <p:cNvPr id="454" name="Google Shape;454;p5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90000"/>
              </a:lnSpc>
              <a:spcBef>
                <a:spcPts val="0"/>
              </a:spcBef>
              <a:spcAft>
                <a:spcPts val="0"/>
              </a:spcAft>
              <a:buSzPts val="1200"/>
              <a:buNone/>
            </a:pPr>
            <a:r>
              <a:rPr b="0" i="0" lang="en-US" sz="2000" u="none">
                <a:solidFill>
                  <a:schemeClr val="dk2"/>
                </a:solidFill>
                <a:latin typeface="Arial"/>
                <a:ea typeface="Arial"/>
                <a:cs typeface="Arial"/>
                <a:sym typeface="Arial"/>
              </a:rPr>
              <a:t>Implementing Aggregate Operations (contd.):</a:t>
            </a:r>
            <a:endParaRPr/>
          </a:p>
          <a:p>
            <a:pPr indent="-76200" lvl="0" marL="0" rtl="0" algn="l">
              <a:lnSpc>
                <a:spcPct val="90000"/>
              </a:lnSpc>
              <a:spcBef>
                <a:spcPts val="40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SUM, COUNT and AVG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For a </a:t>
            </a:r>
            <a:r>
              <a:rPr b="1" i="0" lang="en-US" sz="2000" u="none">
                <a:solidFill>
                  <a:schemeClr val="dk2"/>
                </a:solidFill>
                <a:latin typeface="Arial"/>
                <a:ea typeface="Arial"/>
                <a:cs typeface="Arial"/>
                <a:sym typeface="Arial"/>
              </a:rPr>
              <a:t>dense index</a:t>
            </a:r>
            <a:r>
              <a:rPr b="0" i="0" lang="en-US" sz="2000" u="none">
                <a:solidFill>
                  <a:schemeClr val="dk2"/>
                </a:solidFill>
                <a:latin typeface="Arial"/>
                <a:ea typeface="Arial"/>
                <a:cs typeface="Arial"/>
                <a:sym typeface="Arial"/>
              </a:rPr>
              <a:t> (each record has one index entry):</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Apply the associated computation to the values in the index.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For a </a:t>
            </a:r>
            <a:r>
              <a:rPr b="1" i="0" lang="en-US" sz="2000" u="none">
                <a:solidFill>
                  <a:schemeClr val="dk2"/>
                </a:solidFill>
                <a:latin typeface="Arial"/>
                <a:ea typeface="Arial"/>
                <a:cs typeface="Arial"/>
                <a:sym typeface="Arial"/>
              </a:rPr>
              <a:t>non-dense index</a:t>
            </a:r>
            <a:r>
              <a:rPr b="0" i="0" lang="en-US" sz="2000" u="none">
                <a:solidFill>
                  <a:schemeClr val="dk2"/>
                </a:solidFill>
                <a:latin typeface="Arial"/>
                <a:ea typeface="Arial"/>
                <a:cs typeface="Arial"/>
                <a:sym typeface="Arial"/>
              </a:rPr>
              <a:t>:</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Actual number of records associated with each index entry must be accounted for  </a:t>
            </a:r>
            <a:endParaRPr/>
          </a:p>
          <a:p>
            <a:pPr indent="-76200" lvl="0" marL="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With </a:t>
            </a:r>
            <a:r>
              <a:rPr b="1" i="0" lang="en-US" sz="2000" u="none">
                <a:solidFill>
                  <a:schemeClr val="dk2"/>
                </a:solidFill>
                <a:latin typeface="Arial"/>
                <a:ea typeface="Arial"/>
                <a:cs typeface="Arial"/>
                <a:sym typeface="Arial"/>
              </a:rPr>
              <a:t>GROUP BY</a:t>
            </a:r>
            <a:r>
              <a:rPr b="0" i="0" lang="en-US" sz="2000" u="none">
                <a:solidFill>
                  <a:schemeClr val="dk2"/>
                </a:solidFill>
                <a:latin typeface="Arial"/>
                <a:ea typeface="Arial"/>
                <a:cs typeface="Arial"/>
                <a:sym typeface="Arial"/>
              </a:rPr>
              <a:t>: the aggregate operator must be applied  separately to each group of tuples. </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Use sorting or hashing on the group attributes to partition the file into the appropriate groups;</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Computes the aggregate function for the tuples in each group. </a:t>
            </a:r>
            <a:endParaRPr/>
          </a:p>
          <a:p>
            <a:pPr indent="-266700" lvl="0" marL="342900" rtl="0" algn="l">
              <a:spcBef>
                <a:spcPts val="400"/>
              </a:spcBef>
              <a:spcAft>
                <a:spcPts val="0"/>
              </a:spcAft>
              <a:buSzPts val="1200"/>
              <a:buNone/>
            </a:pPr>
            <a:r>
              <a:t/>
            </a:r>
            <a:endParaRPr b="0" i="0" sz="2000" u="none">
              <a:solidFill>
                <a:srgbClr val="8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61" name="Google Shape;461;p5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(3)</a:t>
            </a:r>
            <a:endParaRPr/>
          </a:p>
        </p:txBody>
      </p:sp>
      <p:sp>
        <p:nvSpPr>
          <p:cNvPr id="462" name="Google Shape;462;p5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80000"/>
              </a:lnSpc>
              <a:spcBef>
                <a:spcPts val="0"/>
              </a:spcBef>
              <a:spcAft>
                <a:spcPts val="0"/>
              </a:spcAft>
              <a:buSzPts val="1080"/>
              <a:buNone/>
            </a:pPr>
            <a:r>
              <a:rPr b="0" i="0" lang="en-US" sz="1800" u="none">
                <a:solidFill>
                  <a:schemeClr val="dk2"/>
                </a:solidFill>
                <a:latin typeface="Arial"/>
                <a:ea typeface="Arial"/>
                <a:cs typeface="Arial"/>
                <a:sym typeface="Arial"/>
              </a:rPr>
              <a:t>Implementing Outer Join:</a:t>
            </a:r>
            <a:endParaRPr/>
          </a:p>
          <a:p>
            <a:pPr indent="-68580" lvl="0" marL="0" rtl="0" algn="l">
              <a:lnSpc>
                <a:spcPct val="80000"/>
              </a:lnSpc>
              <a:spcBef>
                <a:spcPts val="360"/>
              </a:spcBef>
              <a:spcAft>
                <a:spcPts val="0"/>
              </a:spcAft>
              <a:buClr>
                <a:srgbClr val="990033"/>
              </a:buClr>
              <a:buSzPts val="1080"/>
              <a:buFont typeface="Noto Sans Symbols"/>
              <a:buChar char="■"/>
            </a:pPr>
            <a:r>
              <a:rPr b="1" i="0" lang="en-US" sz="1800" u="none">
                <a:solidFill>
                  <a:schemeClr val="dk2"/>
                </a:solidFill>
                <a:latin typeface="Arial"/>
                <a:ea typeface="Arial"/>
                <a:cs typeface="Arial"/>
                <a:sym typeface="Arial"/>
              </a:rPr>
              <a:t>Outer Join Operators</a:t>
            </a:r>
            <a:r>
              <a:rPr b="0" i="0" lang="en-US" sz="1800" u="none">
                <a:solidFill>
                  <a:schemeClr val="dk2"/>
                </a:solidFill>
                <a:latin typeface="Arial"/>
                <a:ea typeface="Arial"/>
                <a:cs typeface="Arial"/>
                <a:sym typeface="Arial"/>
              </a:rPr>
              <a:t>:</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LEFT OUTER JOIN</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RIGHT OUTER JOIN</a:t>
            </a:r>
            <a:endParaRPr/>
          </a:p>
          <a:p>
            <a:pPr indent="-285750" lvl="1" marL="742950" rtl="0" algn="l">
              <a:lnSpc>
                <a:spcPct val="80000"/>
              </a:lnSpc>
              <a:spcBef>
                <a:spcPts val="340"/>
              </a:spcBef>
              <a:spcAft>
                <a:spcPts val="0"/>
              </a:spcAft>
              <a:buClr>
                <a:schemeClr val="dk2"/>
              </a:buClr>
              <a:buSzPts val="935"/>
              <a:buFont typeface="Noto Sans Symbols"/>
              <a:buChar char="■"/>
            </a:pPr>
            <a:r>
              <a:rPr b="1" i="0" lang="en-US" sz="1700" u="none">
                <a:solidFill>
                  <a:srgbClr val="800000"/>
                </a:solidFill>
                <a:latin typeface="Arial"/>
                <a:ea typeface="Arial"/>
                <a:cs typeface="Arial"/>
                <a:sym typeface="Arial"/>
              </a:rPr>
              <a:t>FULL OUTER JOIN</a:t>
            </a:r>
            <a:r>
              <a:rPr b="0" i="0" lang="en-US" sz="1700" u="none">
                <a:solidFill>
                  <a:srgbClr val="800000"/>
                </a:solidFill>
                <a:latin typeface="Arial"/>
                <a:ea typeface="Arial"/>
                <a:cs typeface="Arial"/>
                <a:sym typeface="Arial"/>
              </a:rPr>
              <a:t>.</a:t>
            </a:r>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The full outer join produces a result which is equivalent to the union of the results of the left and right outer joins. </a:t>
            </a:r>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Example:</a:t>
            </a:r>
            <a:endParaRPr/>
          </a:p>
          <a:p>
            <a:pPr indent="-285750" lvl="1" marL="742950" rtl="0" algn="l">
              <a:lnSpc>
                <a:spcPct val="80000"/>
              </a:lnSpc>
              <a:spcBef>
                <a:spcPts val="340"/>
              </a:spcBef>
              <a:spcAft>
                <a:spcPts val="0"/>
              </a:spcAft>
              <a:buSzPts val="935"/>
              <a:buNone/>
            </a:pPr>
            <a:r>
              <a:rPr b="1" i="0" lang="en-US" sz="1700" u="none">
                <a:solidFill>
                  <a:schemeClr val="lt2"/>
                </a:solidFill>
                <a:latin typeface="Arial"/>
                <a:ea typeface="Arial"/>
                <a:cs typeface="Arial"/>
                <a:sym typeface="Arial"/>
              </a:rPr>
              <a:t>SELECT	</a:t>
            </a:r>
            <a:r>
              <a:rPr b="0" i="0" lang="en-US" sz="1700" u="none">
                <a:solidFill>
                  <a:schemeClr val="lt2"/>
                </a:solidFill>
                <a:latin typeface="Arial"/>
                <a:ea typeface="Arial"/>
                <a:cs typeface="Arial"/>
                <a:sym typeface="Arial"/>
              </a:rPr>
              <a:t>FNAME, DNAME </a:t>
            </a:r>
            <a:endParaRPr/>
          </a:p>
          <a:p>
            <a:pPr indent="-285750" lvl="1" marL="742950" rtl="0" algn="l">
              <a:lnSpc>
                <a:spcPct val="80000"/>
              </a:lnSpc>
              <a:spcBef>
                <a:spcPts val="340"/>
              </a:spcBef>
              <a:spcAft>
                <a:spcPts val="0"/>
              </a:spcAft>
              <a:buSzPts val="935"/>
              <a:buNone/>
            </a:pPr>
            <a:r>
              <a:rPr b="1" i="0" lang="en-US" sz="1700" u="none">
                <a:solidFill>
                  <a:schemeClr val="lt2"/>
                </a:solidFill>
                <a:latin typeface="Arial"/>
                <a:ea typeface="Arial"/>
                <a:cs typeface="Arial"/>
                <a:sym typeface="Arial"/>
              </a:rPr>
              <a:t>FROM	</a:t>
            </a:r>
            <a:r>
              <a:rPr b="0" i="0" lang="en-US" sz="1700" u="none">
                <a:solidFill>
                  <a:schemeClr val="lt2"/>
                </a:solidFill>
                <a:latin typeface="Arial"/>
                <a:ea typeface="Arial"/>
                <a:cs typeface="Arial"/>
                <a:sym typeface="Arial"/>
              </a:rPr>
              <a:t>(EMPLOYEE </a:t>
            </a:r>
            <a:r>
              <a:rPr b="1" i="0" lang="en-US" sz="1700" u="none">
                <a:solidFill>
                  <a:schemeClr val="lt2"/>
                </a:solidFill>
                <a:latin typeface="Arial"/>
                <a:ea typeface="Arial"/>
                <a:cs typeface="Arial"/>
                <a:sym typeface="Arial"/>
              </a:rPr>
              <a:t>LEFT OUTER JOIN</a:t>
            </a:r>
            <a:r>
              <a:rPr b="0" i="0" lang="en-US" sz="1700" u="none">
                <a:solidFill>
                  <a:schemeClr val="lt2"/>
                </a:solidFill>
                <a:latin typeface="Arial"/>
                <a:ea typeface="Arial"/>
                <a:cs typeface="Arial"/>
                <a:sym typeface="Arial"/>
              </a:rPr>
              <a:t> DEPARTMENT </a:t>
            </a:r>
            <a:endParaRPr/>
          </a:p>
          <a:p>
            <a:pPr indent="-285750" lvl="1" marL="742950" rtl="0" algn="l">
              <a:lnSpc>
                <a:spcPct val="80000"/>
              </a:lnSpc>
              <a:spcBef>
                <a:spcPts val="340"/>
              </a:spcBef>
              <a:spcAft>
                <a:spcPts val="0"/>
              </a:spcAft>
              <a:buSzPts val="935"/>
              <a:buNone/>
            </a:pPr>
            <a:r>
              <a:rPr b="0" i="0" lang="en-US" sz="1700" u="none">
                <a:solidFill>
                  <a:schemeClr val="lt2"/>
                </a:solidFill>
                <a:latin typeface="Arial"/>
                <a:ea typeface="Arial"/>
                <a:cs typeface="Arial"/>
                <a:sym typeface="Arial"/>
              </a:rPr>
              <a:t>               	</a:t>
            </a:r>
            <a:r>
              <a:rPr b="1" i="0" lang="en-US" sz="1700" u="none">
                <a:solidFill>
                  <a:schemeClr val="lt2"/>
                </a:solidFill>
                <a:latin typeface="Arial"/>
                <a:ea typeface="Arial"/>
                <a:cs typeface="Arial"/>
                <a:sym typeface="Arial"/>
              </a:rPr>
              <a:t>ON</a:t>
            </a:r>
            <a:r>
              <a:rPr b="0" i="0" lang="en-US" sz="1700" u="none">
                <a:solidFill>
                  <a:schemeClr val="lt2"/>
                </a:solidFill>
                <a:latin typeface="Arial"/>
                <a:ea typeface="Arial"/>
                <a:cs typeface="Arial"/>
                <a:sym typeface="Arial"/>
              </a:rPr>
              <a:t> DNO = DNUMBER); </a:t>
            </a:r>
            <a:endParaRPr b="0" i="0" sz="1700" u="none">
              <a:solidFill>
                <a:srgbClr val="800000"/>
              </a:solidFill>
              <a:latin typeface="Arial"/>
              <a:ea typeface="Arial"/>
              <a:cs typeface="Arial"/>
              <a:sym typeface="Arial"/>
            </a:endParaRPr>
          </a:p>
          <a:p>
            <a:pPr indent="-68580" lvl="0" marL="0" rtl="0" algn="l">
              <a:lnSpc>
                <a:spcPct val="80000"/>
              </a:lnSpc>
              <a:spcBef>
                <a:spcPts val="36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Note: The result of this query is a table of employee names and their associated departments. It is similar to a regular join result, with the exception that if an employee does  not have an associated department, the employee's name will still appear in the resulting table, although the department name would be indicated as null. </a:t>
            </a:r>
            <a:endParaRPr/>
          </a:p>
          <a:p>
            <a:pPr indent="-274320" lvl="0" marL="342900" rtl="0" algn="l">
              <a:spcBef>
                <a:spcPts val="360"/>
              </a:spcBef>
              <a:spcAft>
                <a:spcPts val="0"/>
              </a:spcAft>
              <a:buSzPts val="1080"/>
              <a:buNone/>
            </a:pPr>
            <a:r>
              <a:t/>
            </a:r>
            <a:endParaRPr b="0" i="0" sz="1800" u="none">
              <a:solidFill>
                <a:schemeClr val="dk2"/>
              </a:solidFill>
              <a:latin typeface="Arial"/>
              <a:ea typeface="Arial"/>
              <a:cs typeface="Arial"/>
              <a:sym typeface="Arial"/>
            </a:endParaRPr>
          </a:p>
        </p:txBody>
      </p:sp>
      <p:sp>
        <p:nvSpPr>
          <p:cNvPr id="463" name="Google Shape;463;p58"/>
          <p:cNvSpPr txBox="1"/>
          <p:nvPr/>
        </p:nvSpPr>
        <p:spPr>
          <a:xfrm>
            <a:off x="685800" y="1282700"/>
            <a:ext cx="8458200" cy="496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t/>
            </a:r>
            <a:endParaRPr b="0" i="0" sz="2400" u="none">
              <a:solidFill>
                <a:schemeClr val="dk1"/>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5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70" name="Google Shape;470;p5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(4)</a:t>
            </a:r>
            <a:endParaRPr/>
          </a:p>
        </p:txBody>
      </p:sp>
      <p:sp>
        <p:nvSpPr>
          <p:cNvPr id="471" name="Google Shape;471;p5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0" lvl="0" marL="0" rtl="0" algn="l">
              <a:lnSpc>
                <a:spcPct val="100000"/>
              </a:lnSpc>
              <a:spcBef>
                <a:spcPts val="0"/>
              </a:spcBef>
              <a:spcAft>
                <a:spcPts val="0"/>
              </a:spcAft>
              <a:buSzPts val="1440"/>
              <a:buNone/>
            </a:pPr>
            <a:r>
              <a:rPr b="0" i="0" lang="en-US" sz="2400" u="none">
                <a:solidFill>
                  <a:schemeClr val="dk2"/>
                </a:solidFill>
                <a:latin typeface="Arial"/>
                <a:ea typeface="Arial"/>
                <a:cs typeface="Arial"/>
                <a:sym typeface="Arial"/>
              </a:rPr>
              <a:t>Implementing Outer Join (contd.):</a:t>
            </a:r>
            <a:endParaRPr/>
          </a:p>
          <a:p>
            <a:pPr indent="-91440" lvl="0" marL="0" rtl="0" algn="l">
              <a:lnSpc>
                <a:spcPct val="10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Modifying Join Algorithms</a:t>
            </a:r>
            <a:r>
              <a:rPr b="0" i="0" lang="en-US" sz="2400" u="none">
                <a:solidFill>
                  <a:schemeClr val="dk2"/>
                </a:solidFill>
                <a:latin typeface="Arial"/>
                <a:ea typeface="Arial"/>
                <a:cs typeface="Arial"/>
                <a:sym typeface="Arial"/>
              </a:rPr>
              <a: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Nested Loop or Sort-Merge joins can be modified to implement outer join. E.g.,</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For left outer join, use the left relation as outer relation and construct result from every tuple in the left relation.</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If there is a match, the concatenated tuple is saved in the result.</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However, if an outer tuple does not match, then the tuple is still included in the result but is padded with a null value(s).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78" name="Google Shape;478;p6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Implementing Aggregate Operations and Outer Joins (5)</a:t>
            </a:r>
            <a:endParaRPr/>
          </a:p>
        </p:txBody>
      </p:sp>
      <p:sp>
        <p:nvSpPr>
          <p:cNvPr id="479" name="Google Shape;479;p6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Implementing Outer Join (contd.):</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Executing  a  combination of   relational algebra operators.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Implement the previous left outer join example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{Compute the JOIN of the EMPLOYEE and DEPARTMENT tables}</a:t>
            </a:r>
            <a:endParaRPr/>
          </a:p>
          <a:p>
            <a:pPr indent="-228600" lvl="2" marL="1143000" rtl="0" algn="l">
              <a:lnSpc>
                <a:spcPct val="80000"/>
              </a:lnSpc>
              <a:spcBef>
                <a:spcPts val="40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TEMP1←</a:t>
            </a:r>
            <a:r>
              <a:rPr b="1" i="0" lang="en-US" sz="2000" u="none">
                <a:solidFill>
                  <a:schemeClr val="dk2"/>
                </a:solidFill>
                <a:latin typeface="Noto Sans Symbols"/>
                <a:ea typeface="Noto Sans Symbols"/>
                <a:cs typeface="Noto Sans Symbols"/>
                <a:sym typeface="Noto Sans Symbols"/>
              </a:rPr>
              <a:t>π</a:t>
            </a:r>
            <a:r>
              <a:rPr b="0" baseline="-25000" i="0" lang="en-US" sz="1800" u="none">
                <a:solidFill>
                  <a:schemeClr val="dk2"/>
                </a:solidFill>
                <a:latin typeface="Arial"/>
                <a:ea typeface="Arial"/>
                <a:cs typeface="Arial"/>
                <a:sym typeface="Arial"/>
              </a:rPr>
              <a:t>FNAME,DNAME</a:t>
            </a:r>
            <a:r>
              <a:rPr b="0" i="0" lang="en-US" sz="1800" u="none">
                <a:solidFill>
                  <a:schemeClr val="dk2"/>
                </a:solidFill>
                <a:latin typeface="Arial"/>
                <a:ea typeface="Arial"/>
                <a:cs typeface="Arial"/>
                <a:sym typeface="Arial"/>
              </a:rPr>
              <a:t>(EMPLOYEE      </a:t>
            </a:r>
            <a:r>
              <a:rPr b="0" baseline="-25000" i="0" lang="en-US" sz="1800" u="none">
                <a:solidFill>
                  <a:schemeClr val="dk2"/>
                </a:solidFill>
                <a:latin typeface="Arial"/>
                <a:ea typeface="Arial"/>
                <a:cs typeface="Arial"/>
                <a:sym typeface="Arial"/>
              </a:rPr>
              <a:t>DNO=DNUMBER</a:t>
            </a:r>
            <a:r>
              <a:rPr b="0" i="0" lang="en-US" sz="1800" u="none">
                <a:solidFill>
                  <a:schemeClr val="dk2"/>
                </a:solidFill>
                <a:latin typeface="Arial"/>
                <a:ea typeface="Arial"/>
                <a:cs typeface="Arial"/>
                <a:sym typeface="Arial"/>
              </a:rPr>
              <a:t> DEPARTMENT)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{Find the EMPLOYEEs that do not appear in the JOIN}</a:t>
            </a:r>
            <a:endParaRPr/>
          </a:p>
          <a:p>
            <a:pPr indent="-228600" lvl="2" marL="1143000" rtl="0" algn="l">
              <a:lnSpc>
                <a:spcPct val="80000"/>
              </a:lnSpc>
              <a:spcBef>
                <a:spcPts val="40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TEMP2 ← </a:t>
            </a:r>
            <a:r>
              <a:rPr b="1" i="0" lang="en-US" sz="2000" u="none">
                <a:solidFill>
                  <a:schemeClr val="dk2"/>
                </a:solidFill>
                <a:latin typeface="Noto Sans Symbols"/>
                <a:ea typeface="Noto Sans Symbols"/>
                <a:cs typeface="Noto Sans Symbols"/>
                <a:sym typeface="Noto Sans Symbols"/>
              </a:rPr>
              <a:t>π</a:t>
            </a:r>
            <a:r>
              <a:rPr b="0" i="0" lang="en-US" sz="1800" u="none">
                <a:solidFill>
                  <a:schemeClr val="dk2"/>
                </a:solidFill>
                <a:latin typeface="Arial"/>
                <a:ea typeface="Arial"/>
                <a:cs typeface="Arial"/>
                <a:sym typeface="Arial"/>
              </a:rPr>
              <a:t> </a:t>
            </a:r>
            <a:r>
              <a:rPr b="0" baseline="-25000" i="0" lang="en-US" sz="1800" u="none">
                <a:solidFill>
                  <a:schemeClr val="dk2"/>
                </a:solidFill>
                <a:latin typeface="Arial"/>
                <a:ea typeface="Arial"/>
                <a:cs typeface="Arial"/>
                <a:sym typeface="Arial"/>
              </a:rPr>
              <a:t>FNAME</a:t>
            </a:r>
            <a:r>
              <a:rPr b="0" i="0" lang="en-US" sz="1800" u="none">
                <a:solidFill>
                  <a:schemeClr val="dk2"/>
                </a:solidFill>
                <a:latin typeface="Arial"/>
                <a:ea typeface="Arial"/>
                <a:cs typeface="Arial"/>
                <a:sym typeface="Arial"/>
              </a:rPr>
              <a:t> (EMPLOYEE)  - </a:t>
            </a:r>
            <a:r>
              <a:rPr b="1" i="0" lang="en-US" sz="2000" u="none">
                <a:solidFill>
                  <a:schemeClr val="dk2"/>
                </a:solidFill>
                <a:latin typeface="Noto Sans Symbols"/>
                <a:ea typeface="Noto Sans Symbols"/>
                <a:cs typeface="Noto Sans Symbols"/>
                <a:sym typeface="Noto Sans Symbols"/>
              </a:rPr>
              <a:t>π</a:t>
            </a:r>
            <a:r>
              <a:rPr b="0" baseline="-25000" i="0" lang="en-US" sz="1800" u="none">
                <a:solidFill>
                  <a:schemeClr val="dk2"/>
                </a:solidFill>
                <a:latin typeface="Arial"/>
                <a:ea typeface="Arial"/>
                <a:cs typeface="Arial"/>
                <a:sym typeface="Arial"/>
              </a:rPr>
              <a:t>FNAME</a:t>
            </a:r>
            <a:r>
              <a:rPr b="0" i="0" lang="en-US" sz="1800" u="none">
                <a:solidFill>
                  <a:schemeClr val="dk2"/>
                </a:solidFill>
                <a:latin typeface="Arial"/>
                <a:ea typeface="Arial"/>
                <a:cs typeface="Arial"/>
                <a:sym typeface="Arial"/>
              </a:rPr>
              <a:t> (Temp1)</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{Pad each tuple in TEMP2 with a null DNAME field} 		</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TEMP2 ←  TEMP2  x   'null' </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{UNION  the temporary tables to produce the LEFT OUTER JOIN}                </a:t>
            </a:r>
            <a:endParaRPr/>
          </a:p>
          <a:p>
            <a:pPr indent="-228600" lvl="2" marL="1143000" rtl="0" algn="l">
              <a:lnSpc>
                <a:spcPct val="80000"/>
              </a:lnSpc>
              <a:spcBef>
                <a:spcPts val="360"/>
              </a:spcBef>
              <a:spcAft>
                <a:spcPts val="0"/>
              </a:spcAft>
              <a:buClr>
                <a:srgbClr val="990033"/>
              </a:buClr>
              <a:buSzPts val="900"/>
              <a:buFont typeface="Noto Sans Symbols"/>
              <a:buChar char="■"/>
            </a:pPr>
            <a:r>
              <a:rPr b="0" i="0" lang="en-US" sz="1800" u="none">
                <a:solidFill>
                  <a:schemeClr val="dk2"/>
                </a:solidFill>
                <a:latin typeface="Arial"/>
                <a:ea typeface="Arial"/>
                <a:cs typeface="Arial"/>
                <a:sym typeface="Arial"/>
              </a:rPr>
              <a:t>RESULT  ← TEMP1 </a:t>
            </a:r>
            <a:r>
              <a:rPr b="0" i="0" lang="en-US" sz="1800" u="none">
                <a:solidFill>
                  <a:schemeClr val="dk2"/>
                </a:solidFill>
                <a:latin typeface="Merriweather Sans"/>
                <a:ea typeface="Merriweather Sans"/>
                <a:cs typeface="Merriweather Sans"/>
                <a:sym typeface="Merriweather Sans"/>
              </a:rPr>
              <a:t>υ</a:t>
            </a:r>
            <a:r>
              <a:rPr b="0" i="0" lang="en-US" sz="1800" u="none">
                <a:solidFill>
                  <a:schemeClr val="dk2"/>
                </a:solidFill>
                <a:latin typeface="Arial"/>
                <a:ea typeface="Arial"/>
                <a:cs typeface="Arial"/>
                <a:sym typeface="Arial"/>
              </a:rPr>
              <a:t>  TEMP2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The cost of the outer join, as computed above, would include the cost of the  associated steps (i.e., join, projections and union).</a:t>
            </a:r>
            <a:endParaRPr/>
          </a:p>
        </p:txBody>
      </p:sp>
      <p:grpSp>
        <p:nvGrpSpPr>
          <p:cNvPr id="480" name="Google Shape;480;p60"/>
          <p:cNvGrpSpPr/>
          <p:nvPr/>
        </p:nvGrpSpPr>
        <p:grpSpPr>
          <a:xfrm>
            <a:off x="5114925" y="3101975"/>
            <a:ext cx="219075" cy="174625"/>
            <a:chOff x="377" y="2904"/>
            <a:chExt cx="154" cy="110"/>
          </a:xfrm>
        </p:grpSpPr>
        <p:cxnSp>
          <p:nvCxnSpPr>
            <p:cNvPr id="481" name="Google Shape;481;p6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2" name="Google Shape;482;p6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3" name="Google Shape;483;p6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484" name="Google Shape;484;p6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6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91" name="Google Shape;491;p6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6. Combining Operations using Pipelining (1)</a:t>
            </a:r>
            <a:endParaRPr/>
          </a:p>
        </p:txBody>
      </p:sp>
      <p:sp>
        <p:nvSpPr>
          <p:cNvPr id="492" name="Google Shape;492;p6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Motivation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query is mapped into a sequence of operations.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Each execution of an operation produces a temporary result.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Generating and saving temporary files on disk is time consuming and expensive. </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Alternative: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Avoid constructing temporary results as much as possible.</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Pipeline the data through multiple operations - pass the result of a previous operator to the next without waiting to complete the previous operation. </a:t>
            </a:r>
            <a:endParaRPr/>
          </a:p>
          <a:p>
            <a:pPr indent="-259080" lvl="0" marL="342900" rtl="0" algn="l">
              <a:spcBef>
                <a:spcPts val="440"/>
              </a:spcBef>
              <a:spcAft>
                <a:spcPts val="0"/>
              </a:spcAft>
              <a:buSzPts val="1320"/>
              <a:buNone/>
            </a:pPr>
            <a:r>
              <a:t/>
            </a:r>
            <a:endParaRPr b="0" i="0" sz="2200" u="none">
              <a:solidFill>
                <a:srgbClr val="8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6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499" name="Google Shape;499;p6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Combining Operations using Pipelining (2)</a:t>
            </a:r>
            <a:endParaRPr/>
          </a:p>
        </p:txBody>
      </p:sp>
      <p:sp>
        <p:nvSpPr>
          <p:cNvPr id="500" name="Google Shape;500;p6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For a 2-way join, combine the 2 selections on the input and one projection on the output with the Join.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Dynamic generation of code to allow for multiple operations to be pipelined.</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Results of a select operation are fed in a "Pipeline" to the join algorithm.  </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Also known as stream-based processing.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14" name="Google Shape;114;p1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Introduction to Query Processing (2)</a:t>
            </a:r>
            <a:endParaRPr/>
          </a:p>
        </p:txBody>
      </p:sp>
      <p:pic>
        <p:nvPicPr>
          <p:cNvPr descr="fig15_01" id="115" name="Google Shape;115;p18"/>
          <p:cNvPicPr preferRelativeResize="0"/>
          <p:nvPr/>
        </p:nvPicPr>
        <p:blipFill rotWithShape="1">
          <a:blip r:embed="rId3">
            <a:alphaModFix/>
          </a:blip>
          <a:srcRect b="0" l="0" r="0" t="0"/>
          <a:stretch/>
        </p:blipFill>
        <p:spPr>
          <a:xfrm>
            <a:off x="923925" y="1646237"/>
            <a:ext cx="7381875" cy="4705350"/>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6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07" name="Google Shape;507;p6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7. Using Heuristics in Query Optimization(1)</a:t>
            </a:r>
            <a:endParaRPr/>
          </a:p>
        </p:txBody>
      </p:sp>
      <p:sp>
        <p:nvSpPr>
          <p:cNvPr id="508" name="Google Shape;508;p6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Process for heuristics optimization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parser of a high-level query generates an initial internal representation;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Apply heuristics rules to optimize the internal representation.</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A query execution plan is generated to execute groups of operations based on the access paths available on the files involved in the query.</a:t>
            </a:r>
            <a:endParaRPr/>
          </a:p>
          <a:p>
            <a:pPr indent="-365760" lvl="0" marL="4572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457200" lvl="0" marL="4572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main heuristic is to apply first the operations that reduce the size of intermediate results. </a:t>
            </a:r>
            <a:endParaRPr/>
          </a:p>
          <a:p>
            <a:pPr indent="-419100" lvl="1" marL="87630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E.g., Apply  SELECT and PROJECT operations before applying the JOIN or other binary operations.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6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15" name="Google Shape;515;p6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(2)</a:t>
            </a:r>
            <a:endParaRPr/>
          </a:p>
        </p:txBody>
      </p:sp>
      <p:sp>
        <p:nvSpPr>
          <p:cNvPr id="516" name="Google Shape;516;p6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Query tree</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tree data structure that corresponds to a relational algebra expression. It represents the input relations of the query as </a:t>
            </a:r>
            <a:r>
              <a:rPr b="1" i="0" lang="en-US" sz="2200" u="none">
                <a:solidFill>
                  <a:srgbClr val="800000"/>
                </a:solidFill>
                <a:latin typeface="Arial"/>
                <a:ea typeface="Arial"/>
                <a:cs typeface="Arial"/>
                <a:sym typeface="Arial"/>
              </a:rPr>
              <a:t>leaf nodes</a:t>
            </a:r>
            <a:r>
              <a:rPr b="0" i="0" lang="en-US" sz="2200" u="none">
                <a:solidFill>
                  <a:srgbClr val="800000"/>
                </a:solidFill>
                <a:latin typeface="Arial"/>
                <a:ea typeface="Arial"/>
                <a:cs typeface="Arial"/>
                <a:sym typeface="Arial"/>
              </a:rPr>
              <a:t> of the </a:t>
            </a:r>
            <a:r>
              <a:rPr b="1" i="0" lang="en-US" sz="2200" u="none">
                <a:solidFill>
                  <a:srgbClr val="800000"/>
                </a:solidFill>
                <a:latin typeface="Arial"/>
                <a:ea typeface="Arial"/>
                <a:cs typeface="Arial"/>
                <a:sym typeface="Arial"/>
              </a:rPr>
              <a:t>tree</a:t>
            </a:r>
            <a:r>
              <a:rPr b="0" i="0" lang="en-US" sz="2200" u="none">
                <a:solidFill>
                  <a:srgbClr val="800000"/>
                </a:solidFill>
                <a:latin typeface="Arial"/>
                <a:ea typeface="Arial"/>
                <a:cs typeface="Arial"/>
                <a:sym typeface="Arial"/>
              </a:rPr>
              <a:t>, and represents the relational algebra operations as internal nodes.  </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An execution of the query tree consists of executing an internal node operation whenever its operands are available and then replacing that internal node by the relation that results from executing the operation.</a:t>
            </a:r>
            <a:endParaRPr/>
          </a:p>
          <a:p>
            <a:pPr indent="-342900" lvl="0" marL="342900" rtl="0" algn="l">
              <a:lnSpc>
                <a:spcPct val="8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Query graph</a:t>
            </a:r>
            <a:r>
              <a:rPr b="0" i="0" lang="en-US" sz="24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graph data structure that corresponds to a relational calculus expression. It does </a:t>
            </a:r>
            <a:r>
              <a:rPr b="0" i="1" lang="en-US" sz="2200" u="none">
                <a:solidFill>
                  <a:srgbClr val="800000"/>
                </a:solidFill>
                <a:latin typeface="Arial"/>
                <a:ea typeface="Arial"/>
                <a:cs typeface="Arial"/>
                <a:sym typeface="Arial"/>
              </a:rPr>
              <a:t>not</a:t>
            </a:r>
            <a:r>
              <a:rPr b="0" i="0" lang="en-US" sz="2200" u="none">
                <a:solidFill>
                  <a:srgbClr val="800000"/>
                </a:solidFill>
                <a:latin typeface="Arial"/>
                <a:ea typeface="Arial"/>
                <a:cs typeface="Arial"/>
                <a:sym typeface="Arial"/>
              </a:rPr>
              <a:t> indicate an order on which operations to perform first. There is only a </a:t>
            </a:r>
            <a:r>
              <a:rPr b="0" i="1" lang="en-US" sz="2200" u="none">
                <a:solidFill>
                  <a:srgbClr val="800000"/>
                </a:solidFill>
                <a:latin typeface="Arial"/>
                <a:ea typeface="Arial"/>
                <a:cs typeface="Arial"/>
                <a:sym typeface="Arial"/>
              </a:rPr>
              <a:t>single</a:t>
            </a:r>
            <a:r>
              <a:rPr b="0" i="0" lang="en-US" sz="2200" u="none">
                <a:solidFill>
                  <a:srgbClr val="800000"/>
                </a:solidFill>
                <a:latin typeface="Arial"/>
                <a:ea typeface="Arial"/>
                <a:cs typeface="Arial"/>
                <a:sym typeface="Arial"/>
              </a:rPr>
              <a:t> graph corresponding to each query.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6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22" name="Google Shape;522;p65"/>
          <p:cNvSpPr txBox="1"/>
          <p:nvPr>
            <p:ph idx="1" type="body"/>
          </p:nvPr>
        </p:nvSpPr>
        <p:spPr>
          <a:xfrm>
            <a:off x="239712" y="1600200"/>
            <a:ext cx="89042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Emp-</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 FNAME, LNAME, SSN, BDATE, ADDRESS,CITY, SUPERVISOR-SSN)</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DEPT</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-(DNAME, DNUMBER, MGR-SSN, START-DATE)</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WORKS- ON(ESSN,PNO,HOURS)</a:t>
            </a:r>
            <a:endParaRPr/>
          </a:p>
          <a:p>
            <a:pPr indent="-342900" lvl="0" marL="342900" marR="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PROJECT</a:t>
            </a:r>
            <a:endParaRPr/>
          </a:p>
          <a:p>
            <a:pPr indent="-342900" lvl="0" marL="342900" marR="0" rtl="0" algn="l">
              <a:lnSpc>
                <a:spcPct val="100000"/>
              </a:lnSpc>
              <a:spcBef>
                <a:spcPts val="560"/>
              </a:spcBef>
              <a:spcAft>
                <a:spcPts val="0"/>
              </a:spcAft>
              <a:buClr>
                <a:srgbClr val="990033"/>
              </a:buClr>
              <a:buSzPts val="1680"/>
              <a:buFont typeface="Noto Sans Symbols"/>
              <a:buNone/>
            </a:pPr>
            <a:r>
              <a:rPr b="0" i="0" lang="en-US" sz="2800" u="none">
                <a:solidFill>
                  <a:schemeClr val="dk2"/>
                </a:solidFill>
                <a:latin typeface="Arial"/>
                <a:ea typeface="Arial"/>
                <a:cs typeface="Arial"/>
                <a:sym typeface="Arial"/>
              </a:rPr>
              <a:t>  (PNAME, PNUMBER,PLOCATION,DNUM)</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523" name="Google Shape;523;p6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6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30" name="Google Shape;530;p6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(3)</a:t>
            </a:r>
            <a:endParaRPr/>
          </a:p>
        </p:txBody>
      </p:sp>
      <p:sp>
        <p:nvSpPr>
          <p:cNvPr id="531" name="Google Shape;531;p66"/>
          <p:cNvSpPr txBox="1"/>
          <p:nvPr>
            <p:ph idx="1" type="body"/>
          </p:nvPr>
        </p:nvSpPr>
        <p:spPr>
          <a:xfrm>
            <a:off x="0" y="1447800"/>
            <a:ext cx="9144000" cy="51054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Example:</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For every project located in ‘Stafford’, retrieve the project number, the controlling department number and the department manager’s last name, address and birthdate.</a:t>
            </a:r>
            <a:endParaRPr/>
          </a:p>
          <a:p>
            <a:pPr indent="-266700" lvl="0" marL="342900" rtl="0" algn="l">
              <a:lnSpc>
                <a:spcPct val="80000"/>
              </a:lnSpc>
              <a:spcBef>
                <a:spcPts val="400"/>
              </a:spcBef>
              <a:spcAft>
                <a:spcPts val="0"/>
              </a:spcAft>
              <a:buClr>
                <a:srgbClr val="990033"/>
              </a:buClr>
              <a:buSzPts val="1200"/>
              <a:buFont typeface="Noto Sans Symbols"/>
              <a:buNone/>
            </a:pPr>
            <a:r>
              <a:t/>
            </a:r>
            <a:endParaRPr b="0" i="0" sz="2000" u="none">
              <a:solidFill>
                <a:schemeClr val="dk2"/>
              </a:solidFill>
              <a:latin typeface="Arial"/>
              <a:ea typeface="Arial"/>
              <a:cs typeface="Arial"/>
              <a:sym typeface="Arial"/>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SQL query:</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Q2: 	SELECT  	P.NUMBER,P.DNUM,E.LNAME,</a:t>
            </a:r>
            <a:br>
              <a:rPr b="1" i="0" lang="en-US" sz="2000" u="none">
                <a:solidFill>
                  <a:srgbClr val="800000"/>
                </a:solidFill>
                <a:latin typeface="Times New Roman"/>
                <a:ea typeface="Times New Roman"/>
                <a:cs typeface="Times New Roman"/>
                <a:sym typeface="Times New Roman"/>
              </a:rPr>
            </a:br>
            <a:r>
              <a:rPr b="1" i="0" lang="en-US" sz="2000" u="none">
                <a:solidFill>
                  <a:srgbClr val="800000"/>
                </a:solidFill>
                <a:latin typeface="Times New Roman"/>
                <a:ea typeface="Times New Roman"/>
                <a:cs typeface="Times New Roman"/>
                <a:sym typeface="Times New Roman"/>
              </a:rPr>
              <a:t>				E.ADDRESS, E.BDATE</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FROM		PROJECT AS P,DEPARTMENT AS D, 					EMPLOYEE AS E</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WHERE  	P.DNUM=D.DNUMBER AND 						D.MGRSSN=E.SSN AND	</a:t>
            </a:r>
            <a:endParaRPr/>
          </a:p>
          <a:p>
            <a:pPr indent="-285750" lvl="1" marL="742950" rtl="0" algn="l">
              <a:lnSpc>
                <a:spcPct val="150000"/>
              </a:lnSpc>
              <a:spcBef>
                <a:spcPts val="400"/>
              </a:spcBef>
              <a:spcAft>
                <a:spcPts val="0"/>
              </a:spcAft>
              <a:buSzPts val="1100"/>
              <a:buNone/>
            </a:pPr>
            <a:r>
              <a:rPr b="1" i="0" lang="en-US" sz="2000" u="none">
                <a:solidFill>
                  <a:srgbClr val="800000"/>
                </a:solidFill>
                <a:latin typeface="Times New Roman"/>
                <a:ea typeface="Times New Roman"/>
                <a:cs typeface="Times New Roman"/>
                <a:sym typeface="Times New Roman"/>
              </a:rPr>
              <a:t>					P.PLOCATION=‘STAFFORD’;</a:t>
            </a:r>
            <a:endParaRPr/>
          </a:p>
        </p:txBody>
      </p:sp>
      <p:grpSp>
        <p:nvGrpSpPr>
          <p:cNvPr id="532" name="Google Shape;532;p66"/>
          <p:cNvGrpSpPr/>
          <p:nvPr/>
        </p:nvGrpSpPr>
        <p:grpSpPr>
          <a:xfrm>
            <a:off x="1000125" y="3406775"/>
            <a:ext cx="219075" cy="174625"/>
            <a:chOff x="377" y="2904"/>
            <a:chExt cx="154" cy="110"/>
          </a:xfrm>
        </p:grpSpPr>
        <p:cxnSp>
          <p:nvCxnSpPr>
            <p:cNvPr id="533" name="Google Shape;533;p66"/>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4" name="Google Shape;534;p66"/>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5" name="Google Shape;535;p66"/>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36" name="Google Shape;536;p66"/>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42" name="Google Shape;542;p6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36220" lvl="0" marL="342900" marR="0" rtl="0" algn="l">
              <a:spcBef>
                <a:spcPts val="0"/>
              </a:spcBef>
              <a:spcAft>
                <a:spcPts val="0"/>
              </a:spcAft>
              <a:buClr>
                <a:srgbClr val="990033"/>
              </a:buClr>
              <a:buSzPts val="1680"/>
              <a:buFont typeface="Noto Sans Symbols"/>
              <a:buNone/>
            </a:pPr>
            <a:r>
              <a:t/>
            </a:r>
            <a:endParaRPr sz="2800">
              <a:solidFill>
                <a:schemeClr val="dk2"/>
              </a:solidFill>
              <a:latin typeface="Arial"/>
              <a:ea typeface="Arial"/>
              <a:cs typeface="Arial"/>
              <a:sym typeface="Arial"/>
            </a:endParaRPr>
          </a:p>
        </p:txBody>
      </p:sp>
      <p:sp>
        <p:nvSpPr>
          <p:cNvPr id="543" name="Google Shape;543;p6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6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549" name="Google Shape;549;p68"/>
          <p:cNvSpPr txBox="1"/>
          <p:nvPr>
            <p:ph idx="1" type="body"/>
          </p:nvPr>
        </p:nvSpPr>
        <p:spPr>
          <a:xfrm>
            <a:off x="239712" y="1600200"/>
            <a:ext cx="88280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Relation algebra:</a:t>
            </a:r>
            <a:endParaRPr/>
          </a:p>
          <a:p>
            <a:pPr indent="-285750" lvl="1" marL="742950" marR="0" rtl="0" algn="l">
              <a:lnSpc>
                <a:spcPct val="80000"/>
              </a:lnSpc>
              <a:spcBef>
                <a:spcPts val="560"/>
              </a:spcBef>
              <a:spcAft>
                <a:spcPts val="0"/>
              </a:spcAft>
              <a:buClr>
                <a:schemeClr val="dk2"/>
              </a:buClr>
              <a:buSzPts val="1540"/>
              <a:buFont typeface="Noto Sans Symbols"/>
              <a:buNone/>
            </a:pPr>
            <a:r>
              <a:rPr b="0" i="0" lang="en-US" sz="2800" u="none" cap="none" strike="noStrike">
                <a:solidFill>
                  <a:srgbClr val="800000"/>
                </a:solidFill>
                <a:latin typeface="Times New Roman"/>
                <a:ea typeface="Times New Roman"/>
                <a:cs typeface="Times New Roman"/>
                <a:sym typeface="Times New Roman"/>
              </a:rPr>
              <a:t></a:t>
            </a:r>
            <a:r>
              <a:rPr b="0" baseline="-25000" i="0" lang="en-US" sz="2400" u="none" cap="none" strike="noStrike">
                <a:solidFill>
                  <a:srgbClr val="800000"/>
                </a:solidFill>
                <a:latin typeface="Times New Roman"/>
                <a:ea typeface="Times New Roman"/>
                <a:cs typeface="Times New Roman"/>
                <a:sym typeface="Times New Roman"/>
              </a:rPr>
              <a:t>PNUMBER, DNUM, LNAME, ADDRESS, BDATE</a:t>
            </a:r>
            <a:endParaRPr/>
          </a:p>
          <a:p>
            <a:pPr indent="-285750" lvl="1" marL="742950" marR="0" rtl="0" algn="l">
              <a:lnSpc>
                <a:spcPct val="80000"/>
              </a:lnSpc>
              <a:spcBef>
                <a:spcPts val="480"/>
              </a:spcBef>
              <a:spcAft>
                <a:spcPts val="0"/>
              </a:spcAft>
              <a:buClr>
                <a:schemeClr val="dk2"/>
              </a:buClr>
              <a:buSzPts val="1320"/>
              <a:buFont typeface="Noto Sans Symbols"/>
              <a:buNone/>
            </a:pPr>
            <a:r>
              <a:rPr b="0" i="0" lang="en-US" sz="2400" u="none" cap="none" strike="noStrike">
                <a:solidFill>
                  <a:srgbClr val="800000"/>
                </a:solidFill>
                <a:latin typeface="Times New Roman"/>
                <a:ea typeface="Times New Roman"/>
                <a:cs typeface="Times New Roman"/>
                <a:sym typeface="Times New Roman"/>
              </a:rPr>
              <a:t>(((</a:t>
            </a:r>
            <a:r>
              <a:rPr b="0" baseline="-25000" i="0" lang="en-US" sz="2400" u="none" cap="none" strike="noStrike">
                <a:solidFill>
                  <a:srgbClr val="800000"/>
                </a:solidFill>
                <a:latin typeface="Times New Roman"/>
                <a:ea typeface="Times New Roman"/>
                <a:cs typeface="Times New Roman"/>
                <a:sym typeface="Times New Roman"/>
              </a:rPr>
              <a:t>PLOCATION=‘STAFFORD’</a:t>
            </a:r>
            <a:r>
              <a:rPr b="0" i="0" lang="en-US" sz="2400" u="none" cap="none" strike="noStrike">
                <a:solidFill>
                  <a:srgbClr val="800000"/>
                </a:solidFill>
                <a:latin typeface="Times New Roman"/>
                <a:ea typeface="Times New Roman"/>
                <a:cs typeface="Times New Roman"/>
                <a:sym typeface="Times New Roman"/>
              </a:rPr>
              <a:t>(PROJECT))</a:t>
            </a:r>
            <a:br>
              <a:rPr b="0" i="0" lang="en-US" sz="2400" u="none" cap="none" strike="noStrike">
                <a:solidFill>
                  <a:srgbClr val="800000"/>
                </a:solidFill>
                <a:latin typeface="Times New Roman"/>
                <a:ea typeface="Times New Roman"/>
                <a:cs typeface="Times New Roman"/>
                <a:sym typeface="Times New Roman"/>
              </a:rPr>
            </a:br>
            <a:r>
              <a:rPr b="0" i="0" lang="en-US" sz="2400" u="none" cap="none" strike="noStrike">
                <a:solidFill>
                  <a:srgbClr val="800000"/>
                </a:solidFill>
                <a:latin typeface="Times New Roman"/>
                <a:ea typeface="Times New Roman"/>
                <a:cs typeface="Times New Roman"/>
                <a:sym typeface="Times New Roman"/>
              </a:rPr>
              <a:t>	</a:t>
            </a:r>
            <a:endParaRPr/>
          </a:p>
          <a:p>
            <a:pPr indent="-285750" lvl="1" marL="742950" marR="0" rtl="0" algn="l">
              <a:lnSpc>
                <a:spcPct val="80000"/>
              </a:lnSpc>
              <a:spcBef>
                <a:spcPts val="480"/>
              </a:spcBef>
              <a:spcAft>
                <a:spcPts val="0"/>
              </a:spcAft>
              <a:buClr>
                <a:schemeClr val="dk2"/>
              </a:buClr>
              <a:buSzPts val="1320"/>
              <a:buFont typeface="Noto Sans Symbols"/>
              <a:buNone/>
            </a:pPr>
            <a:r>
              <a:rPr b="0" baseline="-25000" i="0" lang="en-US" sz="2400" u="none" cap="none" strike="noStrike">
                <a:solidFill>
                  <a:srgbClr val="800000"/>
                </a:solidFill>
                <a:latin typeface="Times New Roman"/>
                <a:ea typeface="Times New Roman"/>
                <a:cs typeface="Times New Roman"/>
                <a:sym typeface="Times New Roman"/>
              </a:rPr>
              <a:t>DNUM=DNUMBER</a:t>
            </a:r>
            <a:r>
              <a:rPr b="0" i="0" lang="en-US" sz="2400" u="none" cap="none" strike="noStrike">
                <a:solidFill>
                  <a:srgbClr val="800000"/>
                </a:solidFill>
                <a:latin typeface="Times New Roman"/>
                <a:ea typeface="Times New Roman"/>
                <a:cs typeface="Times New Roman"/>
                <a:sym typeface="Times New Roman"/>
              </a:rPr>
              <a:t> (DEPARTMENT))    </a:t>
            </a:r>
            <a:r>
              <a:rPr b="0" baseline="-25000" i="0" lang="en-US" sz="2400" u="none" cap="none" strike="noStrike">
                <a:solidFill>
                  <a:srgbClr val="800000"/>
                </a:solidFill>
                <a:latin typeface="Times New Roman"/>
                <a:ea typeface="Times New Roman"/>
                <a:cs typeface="Times New Roman"/>
                <a:sym typeface="Times New Roman"/>
              </a:rPr>
              <a:t>  MGRSSN=SSN</a:t>
            </a:r>
            <a:r>
              <a:rPr b="0" i="0" lang="en-US" sz="2400" u="none" cap="none" strike="noStrike">
                <a:solidFill>
                  <a:srgbClr val="800000"/>
                </a:solidFill>
                <a:latin typeface="Times New Roman"/>
                <a:ea typeface="Times New Roman"/>
                <a:cs typeface="Times New Roman"/>
                <a:sym typeface="Times New Roman"/>
              </a:rPr>
              <a:t> (EMPLOYEE))</a:t>
            </a:r>
            <a:endParaRPr/>
          </a:p>
          <a:p>
            <a:pPr indent="-342900" lvl="0" marL="342900" marR="0" rtl="0" algn="l">
              <a:lnSpc>
                <a:spcPct val="80000"/>
              </a:lnSpc>
              <a:spcBef>
                <a:spcPts val="480"/>
              </a:spcBef>
              <a:spcAft>
                <a:spcPts val="0"/>
              </a:spcAft>
              <a:buClr>
                <a:srgbClr val="990033"/>
              </a:buClr>
              <a:buSzPts val="1440"/>
              <a:buFont typeface="Noto Sans Symbols"/>
              <a:buNone/>
            </a:pPr>
            <a:r>
              <a:rPr b="0" i="0" lang="en-US" sz="2400" u="none">
                <a:solidFill>
                  <a:schemeClr val="dk2"/>
                </a:solidFill>
                <a:latin typeface="Times New Roman"/>
                <a:ea typeface="Times New Roman"/>
                <a:cs typeface="Times New Roman"/>
                <a:sym typeface="Times New Roman"/>
              </a:rPr>
              <a:t>	</a:t>
            </a:r>
            <a:endParaRPr/>
          </a:p>
          <a:p>
            <a:pPr indent="-251459" lvl="0" marL="342900" marR="0" rtl="0" algn="l">
              <a:spcBef>
                <a:spcPts val="480"/>
              </a:spcBef>
              <a:spcAft>
                <a:spcPts val="0"/>
              </a:spcAft>
              <a:buClr>
                <a:srgbClr val="990033"/>
              </a:buClr>
              <a:buSzPts val="1440"/>
              <a:buFont typeface="Noto Sans Symbols"/>
              <a:buNone/>
            </a:pPr>
            <a:r>
              <a:t/>
            </a:r>
            <a:endParaRPr b="0" i="0" sz="2400" u="none">
              <a:solidFill>
                <a:schemeClr val="dk2"/>
              </a:solidFill>
              <a:latin typeface="Times New Roman"/>
              <a:ea typeface="Times New Roman"/>
              <a:cs typeface="Times New Roman"/>
              <a:sym typeface="Times New Roman"/>
            </a:endParaRPr>
          </a:p>
        </p:txBody>
      </p:sp>
      <p:sp>
        <p:nvSpPr>
          <p:cNvPr id="550" name="Google Shape;550;p6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grpSp>
        <p:nvGrpSpPr>
          <p:cNvPr id="551" name="Google Shape;551;p68"/>
          <p:cNvGrpSpPr/>
          <p:nvPr/>
        </p:nvGrpSpPr>
        <p:grpSpPr>
          <a:xfrm>
            <a:off x="4983162" y="3124200"/>
            <a:ext cx="219075" cy="174625"/>
            <a:chOff x="377" y="2904"/>
            <a:chExt cx="154" cy="110"/>
          </a:xfrm>
        </p:grpSpPr>
        <p:cxnSp>
          <p:nvCxnSpPr>
            <p:cNvPr id="552" name="Google Shape;552;p6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3" name="Google Shape;553;p6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4" name="Google Shape;554;p6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5" name="Google Shape;555;p6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556" name="Google Shape;556;p68"/>
          <p:cNvGrpSpPr/>
          <p:nvPr/>
        </p:nvGrpSpPr>
        <p:grpSpPr>
          <a:xfrm>
            <a:off x="5486400" y="2455862"/>
            <a:ext cx="219075" cy="174625"/>
            <a:chOff x="377" y="2904"/>
            <a:chExt cx="154" cy="110"/>
          </a:xfrm>
        </p:grpSpPr>
        <p:cxnSp>
          <p:nvCxnSpPr>
            <p:cNvPr id="557" name="Google Shape;557;p68"/>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8" name="Google Shape;558;p68"/>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559" name="Google Shape;559;p68"/>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560" name="Google Shape;560;p68"/>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6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67" name="Google Shape;567;p6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(4)</a:t>
            </a:r>
            <a:endParaRPr/>
          </a:p>
        </p:txBody>
      </p:sp>
      <p:pic>
        <p:nvPicPr>
          <p:cNvPr descr="fig15_04a" id="568" name="Google Shape;568;p69"/>
          <p:cNvPicPr preferRelativeResize="0"/>
          <p:nvPr/>
        </p:nvPicPr>
        <p:blipFill rotWithShape="1">
          <a:blip r:embed="rId3">
            <a:alphaModFix/>
          </a:blip>
          <a:srcRect b="0" l="0" r="0" t="0"/>
          <a:stretch/>
        </p:blipFill>
        <p:spPr>
          <a:xfrm>
            <a:off x="1905000" y="1646237"/>
            <a:ext cx="5562600" cy="4700587"/>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7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75" name="Google Shape;575;p7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(5)</a:t>
            </a:r>
            <a:endParaRPr/>
          </a:p>
        </p:txBody>
      </p:sp>
      <p:pic>
        <p:nvPicPr>
          <p:cNvPr descr="fig15_04b" id="576" name="Google Shape;576;p70"/>
          <p:cNvPicPr preferRelativeResize="0"/>
          <p:nvPr/>
        </p:nvPicPr>
        <p:blipFill rotWithShape="1">
          <a:blip r:embed="rId3">
            <a:alphaModFix/>
          </a:blip>
          <a:srcRect b="0" l="0" r="0" t="0"/>
          <a:stretch/>
        </p:blipFill>
        <p:spPr>
          <a:xfrm>
            <a:off x="257175" y="2590800"/>
            <a:ext cx="8353425" cy="2700337"/>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7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83" name="Google Shape;583;p7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(6)</a:t>
            </a:r>
            <a:endParaRPr/>
          </a:p>
        </p:txBody>
      </p:sp>
      <p:sp>
        <p:nvSpPr>
          <p:cNvPr id="584" name="Google Shape;584;p7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Heuristic Optimization of Query Trees: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same query could correspond to many different relational algebra expressions — and hence many different query trees.</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task of heuristic optimization of query trees is to find a </a:t>
            </a:r>
            <a:r>
              <a:rPr b="1" i="0" lang="en-US" sz="2200" u="none">
                <a:solidFill>
                  <a:srgbClr val="800000"/>
                </a:solidFill>
                <a:latin typeface="Arial"/>
                <a:ea typeface="Arial"/>
                <a:cs typeface="Arial"/>
                <a:sym typeface="Arial"/>
              </a:rPr>
              <a:t>final query tree</a:t>
            </a:r>
            <a:r>
              <a:rPr b="0" i="0" lang="en-US" sz="2200" u="none">
                <a:solidFill>
                  <a:srgbClr val="800000"/>
                </a:solidFill>
                <a:latin typeface="Arial"/>
                <a:ea typeface="Arial"/>
                <a:cs typeface="Arial"/>
                <a:sym typeface="Arial"/>
              </a:rPr>
              <a:t> that is efficient to execute.</a:t>
            </a:r>
            <a:endParaRPr b="0" i="0" sz="2200" u="none">
              <a:solidFill>
                <a:srgbClr val="800000"/>
              </a:solidFill>
              <a:latin typeface="Arial"/>
              <a:ea typeface="Arial"/>
              <a:cs typeface="Arial"/>
              <a:sym typeface="Arial"/>
            </a:endParaRPr>
          </a:p>
          <a:p>
            <a:pPr indent="-348615" lvl="1" marL="742950" rtl="0" algn="l">
              <a:lnSpc>
                <a:spcPct val="90000"/>
              </a:lnSpc>
              <a:spcBef>
                <a:spcPts val="440"/>
              </a:spcBef>
              <a:spcAft>
                <a:spcPts val="0"/>
              </a:spcAft>
              <a:buSzPts val="2200"/>
              <a:buChar char="■"/>
            </a:pPr>
            <a:r>
              <a:t/>
            </a:r>
            <a:endParaRPr sz="2200"/>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 Find the last name of employees working on project </a:t>
            </a:r>
            <a:r>
              <a:rPr lang="en-US" sz="2400"/>
              <a:t>‘AQUARIUS ‘ and born after  </a:t>
            </a:r>
            <a:r>
              <a:rPr lang="en-US" sz="2200">
                <a:solidFill>
                  <a:srgbClr val="800000"/>
                </a:solidFill>
              </a:rPr>
              <a:t>1957-12-31</a:t>
            </a:r>
            <a:endParaRPr/>
          </a:p>
          <a:p>
            <a:pPr indent="-285750" lvl="1" marL="742950" rtl="0" algn="l">
              <a:lnSpc>
                <a:spcPct val="90000"/>
              </a:lnSpc>
              <a:spcBef>
                <a:spcPts val="440"/>
              </a:spcBef>
              <a:spcAft>
                <a:spcPts val="0"/>
              </a:spcAft>
              <a:buSzPts val="1210"/>
              <a:buNone/>
            </a:pPr>
            <a:r>
              <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7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91" name="Google Shape;591;p72"/>
          <p:cNvSpPr txBox="1"/>
          <p:nvPr>
            <p:ph type="title"/>
          </p:nvPr>
        </p:nvSpPr>
        <p:spPr>
          <a:xfrm>
            <a:off x="228600" y="303212"/>
            <a:ext cx="7796100" cy="9921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(6)</a:t>
            </a:r>
            <a:endParaRPr/>
          </a:p>
        </p:txBody>
      </p:sp>
      <p:sp>
        <p:nvSpPr>
          <p:cNvPr id="592" name="Google Shape;592;p72"/>
          <p:cNvSpPr txBox="1"/>
          <p:nvPr>
            <p:ph idx="1" type="body"/>
          </p:nvPr>
        </p:nvSpPr>
        <p:spPr>
          <a:xfrm>
            <a:off x="239712" y="1600200"/>
            <a:ext cx="8294700" cy="4572000"/>
          </a:xfrm>
          <a:prstGeom prst="rect">
            <a:avLst/>
          </a:prstGeom>
          <a:noFill/>
          <a:ln cap="flat" cmpd="sng" w="19050">
            <a:solidFill>
              <a:srgbClr val="000000"/>
            </a:solidFill>
            <a:prstDash val="solid"/>
            <a:round/>
            <a:headEnd len="sm" w="sm" type="none"/>
            <a:tailEnd len="sm" w="sm" type="none"/>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Heuristic Optimization of Query Trees:</a:t>
            </a:r>
            <a:endParaRPr/>
          </a:p>
          <a:p>
            <a:pPr indent="0" lvl="0" marL="0" rtl="0" algn="l">
              <a:lnSpc>
                <a:spcPct val="90000"/>
              </a:lnSpc>
              <a:spcBef>
                <a:spcPts val="440"/>
              </a:spcBef>
              <a:spcAft>
                <a:spcPts val="0"/>
              </a:spcAft>
              <a:buNone/>
            </a:pPr>
            <a:r>
              <a:t/>
            </a:r>
            <a:endParaRPr/>
          </a:p>
          <a:p>
            <a:pPr indent="-342900" lvl="0" marL="342900" rtl="0" algn="l">
              <a:lnSpc>
                <a:spcPct val="9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a:t>
            </a:r>
            <a:endParaRPr/>
          </a:p>
          <a:p>
            <a:pPr indent="-285750" lvl="1" marL="742950" rtl="0" algn="l">
              <a:lnSpc>
                <a:spcPct val="150000"/>
              </a:lnSpc>
              <a:spcBef>
                <a:spcPts val="440"/>
              </a:spcBef>
              <a:spcAft>
                <a:spcPts val="0"/>
              </a:spcAft>
              <a:buSzPts val="1210"/>
              <a:buNone/>
            </a:pPr>
            <a:r>
              <a:rPr b="0" i="0" lang="en-US" sz="2500" u="none">
                <a:solidFill>
                  <a:srgbClr val="800000"/>
                </a:solidFill>
                <a:latin typeface="Arial"/>
                <a:ea typeface="Arial"/>
                <a:cs typeface="Arial"/>
                <a:sym typeface="Arial"/>
              </a:rPr>
              <a:t>Q: 	SELECT 	LNAME</a:t>
            </a:r>
            <a:endParaRPr sz="2900"/>
          </a:p>
          <a:p>
            <a:pPr indent="-285750" lvl="1" marL="742950" rtl="0" algn="l">
              <a:lnSpc>
                <a:spcPct val="150000"/>
              </a:lnSpc>
              <a:spcBef>
                <a:spcPts val="440"/>
              </a:spcBef>
              <a:spcAft>
                <a:spcPts val="0"/>
              </a:spcAft>
              <a:buSzPts val="1210"/>
              <a:buNone/>
            </a:pPr>
            <a:r>
              <a:rPr b="0" i="0" lang="en-US" sz="2500" u="none">
                <a:solidFill>
                  <a:srgbClr val="800000"/>
                </a:solidFill>
                <a:latin typeface="Arial"/>
                <a:ea typeface="Arial"/>
                <a:cs typeface="Arial"/>
                <a:sym typeface="Arial"/>
              </a:rPr>
              <a:t>		FROM 	  	EMPLOYEE, WORKS_ON, PROJECT</a:t>
            </a:r>
            <a:endParaRPr sz="2900"/>
          </a:p>
          <a:p>
            <a:pPr indent="-285750" lvl="1" marL="742950" rtl="0" algn="l">
              <a:lnSpc>
                <a:spcPct val="150000"/>
              </a:lnSpc>
              <a:spcBef>
                <a:spcPts val="440"/>
              </a:spcBef>
              <a:spcAft>
                <a:spcPts val="0"/>
              </a:spcAft>
              <a:buSzPts val="1210"/>
              <a:buNone/>
            </a:pPr>
            <a:r>
              <a:rPr b="0" i="0" lang="en-US" sz="2500" u="none">
                <a:solidFill>
                  <a:srgbClr val="800000"/>
                </a:solidFill>
                <a:latin typeface="Arial"/>
                <a:ea typeface="Arial"/>
                <a:cs typeface="Arial"/>
                <a:sym typeface="Arial"/>
              </a:rPr>
              <a:t>		WHERE  	PNAME = ‘AQUARIUS’ AND  	</a:t>
            </a:r>
            <a:endParaRPr b="0" i="0" sz="2500" u="none">
              <a:solidFill>
                <a:srgbClr val="800000"/>
              </a:solidFill>
              <a:latin typeface="Arial"/>
              <a:ea typeface="Arial"/>
              <a:cs typeface="Arial"/>
              <a:sym typeface="Arial"/>
            </a:endParaRPr>
          </a:p>
          <a:p>
            <a:pPr indent="-285750" lvl="1" marL="742950" rtl="0" algn="l">
              <a:lnSpc>
                <a:spcPct val="150000"/>
              </a:lnSpc>
              <a:spcBef>
                <a:spcPts val="440"/>
              </a:spcBef>
              <a:spcAft>
                <a:spcPts val="0"/>
              </a:spcAft>
              <a:buSzPts val="1210"/>
              <a:buNone/>
            </a:pPr>
            <a:r>
              <a:rPr b="0" i="0" lang="en-US" sz="2500" u="none">
                <a:solidFill>
                  <a:srgbClr val="800000"/>
                </a:solidFill>
                <a:latin typeface="Arial"/>
                <a:ea typeface="Arial"/>
                <a:cs typeface="Arial"/>
                <a:sym typeface="Arial"/>
              </a:rPr>
              <a:t>			PNMUBER=PNO AND ESSN=SSN 	</a:t>
            </a:r>
            <a:endParaRPr b="0" i="0" sz="2500" u="none">
              <a:solidFill>
                <a:srgbClr val="800000"/>
              </a:solidFill>
              <a:latin typeface="Arial"/>
              <a:ea typeface="Arial"/>
              <a:cs typeface="Arial"/>
              <a:sym typeface="Arial"/>
            </a:endParaRPr>
          </a:p>
          <a:p>
            <a:pPr indent="-285750" lvl="1" marL="742950" rtl="0" algn="l">
              <a:lnSpc>
                <a:spcPct val="150000"/>
              </a:lnSpc>
              <a:spcBef>
                <a:spcPts val="440"/>
              </a:spcBef>
              <a:spcAft>
                <a:spcPts val="0"/>
              </a:spcAft>
              <a:buSzPts val="1210"/>
              <a:buNone/>
            </a:pPr>
            <a:r>
              <a:rPr b="0" i="0" lang="en-US" sz="2500" u="none">
                <a:solidFill>
                  <a:srgbClr val="800000"/>
                </a:solidFill>
                <a:latin typeface="Arial"/>
                <a:ea typeface="Arial"/>
                <a:cs typeface="Arial"/>
                <a:sym typeface="Arial"/>
              </a:rPr>
              <a:t>			AND BDATE &gt; ‘1957-12-31’;</a:t>
            </a:r>
            <a:endParaRPr sz="2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22" name="Google Shape;122;p1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 Introduction to Query Processing (1)</a:t>
            </a:r>
            <a:endParaRPr/>
          </a:p>
        </p:txBody>
      </p:sp>
      <p:sp>
        <p:nvSpPr>
          <p:cNvPr id="123" name="Google Shape;123;p1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Query optimization</a:t>
            </a:r>
            <a:r>
              <a:rPr b="0" i="0" lang="en-US" sz="2800" u="none">
                <a:solidFill>
                  <a:schemeClr val="dk2"/>
                </a:solidFill>
                <a:latin typeface="Arial"/>
                <a:ea typeface="Arial"/>
                <a:cs typeface="Arial"/>
                <a:sym typeface="Arial"/>
              </a:rPr>
              <a: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process of choosing a suitable execution strategy /plan for processing a query.</a:t>
            </a:r>
            <a:endParaRPr b="0" i="0" sz="2600" u="none">
              <a:solidFill>
                <a:srgbClr val="800000"/>
              </a:solidFill>
              <a:latin typeface="Arial"/>
              <a:ea typeface="Arial"/>
              <a:cs typeface="Arial"/>
              <a:sym typeface="Arial"/>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Query code generator</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Generators code to execute the plan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Runtime database processor</a:t>
            </a:r>
            <a:endParaRPr/>
          </a:p>
          <a:p>
            <a:pPr indent="-285750" lvl="1" marL="742950" rtl="0" algn="l">
              <a:lnSpc>
                <a:spcPct val="100000"/>
              </a:lnSpc>
              <a:spcBef>
                <a:spcPts val="520"/>
              </a:spcBef>
              <a:spcAft>
                <a:spcPts val="0"/>
              </a:spcAft>
              <a:buSzPts val="1430"/>
              <a:buNone/>
            </a:pPr>
            <a:r>
              <a:rPr b="0" i="0" lang="en-US" sz="2600" u="none">
                <a:solidFill>
                  <a:srgbClr val="800000"/>
                </a:solidFill>
                <a:latin typeface="Arial"/>
                <a:ea typeface="Arial"/>
                <a:cs typeface="Arial"/>
                <a:sym typeface="Arial"/>
              </a:rPr>
              <a:t>	runs the query code in compiled/interpreted mode to produce the query result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599" name="Google Shape;599;p7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00" name="Google Shape;600;p73"/>
          <p:cNvPicPr preferRelativeResize="0"/>
          <p:nvPr/>
        </p:nvPicPr>
        <p:blipFill rotWithShape="1">
          <a:blip r:embed="rId3">
            <a:alphaModFix/>
          </a:blip>
          <a:srcRect b="0" l="0" r="0" t="0"/>
          <a:stretch/>
        </p:blipFill>
        <p:spPr>
          <a:xfrm>
            <a:off x="152400" y="-1447800"/>
            <a:ext cx="9829800" cy="6143623"/>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5" name="Shape 605"/>
        <p:cNvGrpSpPr/>
        <p:nvPr/>
      </p:nvGrpSpPr>
      <p:grpSpPr>
        <a:xfrm>
          <a:off x="0" y="0"/>
          <a:ext cx="0" cy="0"/>
          <a:chOff x="0" y="0"/>
          <a:chExt cx="0" cy="0"/>
        </a:xfrm>
      </p:grpSpPr>
      <p:sp>
        <p:nvSpPr>
          <p:cNvPr id="606" name="Google Shape;606;p7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07" name="Google Shape;607;p7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08" name="Google Shape;608;p74"/>
          <p:cNvPicPr preferRelativeResize="0"/>
          <p:nvPr/>
        </p:nvPicPr>
        <p:blipFill rotWithShape="1">
          <a:blip r:embed="rId3">
            <a:alphaModFix/>
          </a:blip>
          <a:srcRect b="0" l="0" r="0" t="0"/>
          <a:stretch/>
        </p:blipFill>
        <p:spPr>
          <a:xfrm>
            <a:off x="1981200" y="1524000"/>
            <a:ext cx="5562600" cy="5021262"/>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7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15" name="Google Shape;615;p7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16" name="Google Shape;616;p75"/>
          <p:cNvPicPr preferRelativeResize="0"/>
          <p:nvPr/>
        </p:nvPicPr>
        <p:blipFill rotWithShape="1">
          <a:blip r:embed="rId3">
            <a:alphaModFix/>
          </a:blip>
          <a:srcRect b="0" l="0" r="0" t="0"/>
          <a:stretch/>
        </p:blipFill>
        <p:spPr>
          <a:xfrm>
            <a:off x="1981200" y="1524000"/>
            <a:ext cx="5562600" cy="502126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7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23" name="Google Shape;623;p7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(7)</a:t>
            </a:r>
            <a:endParaRPr/>
          </a:p>
        </p:txBody>
      </p:sp>
      <p:pic>
        <p:nvPicPr>
          <p:cNvPr descr="fig15_05a" id="624" name="Google Shape;624;p76"/>
          <p:cNvPicPr preferRelativeResize="0"/>
          <p:nvPr/>
        </p:nvPicPr>
        <p:blipFill rotWithShape="1">
          <a:blip r:embed="rId3">
            <a:alphaModFix/>
          </a:blip>
          <a:srcRect b="0" l="0" r="0" t="0"/>
          <a:stretch/>
        </p:blipFill>
        <p:spPr>
          <a:xfrm>
            <a:off x="1987550" y="1657350"/>
            <a:ext cx="5562601" cy="502126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7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630" name="Google Shape;630;p7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5" name="Shape 635"/>
        <p:cNvGrpSpPr/>
        <p:nvPr/>
      </p:nvGrpSpPr>
      <p:grpSpPr>
        <a:xfrm>
          <a:off x="0" y="0"/>
          <a:ext cx="0" cy="0"/>
          <a:chOff x="0" y="0"/>
          <a:chExt cx="0" cy="0"/>
        </a:xfrm>
      </p:grpSpPr>
      <p:sp>
        <p:nvSpPr>
          <p:cNvPr id="636" name="Google Shape;636;p7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37" name="Google Shape;637;p7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(8)</a:t>
            </a:r>
            <a:endParaRPr/>
          </a:p>
        </p:txBody>
      </p:sp>
      <p:pic>
        <p:nvPicPr>
          <p:cNvPr descr="fig15_05b" id="638" name="Google Shape;638;p78"/>
          <p:cNvPicPr preferRelativeResize="0"/>
          <p:nvPr/>
        </p:nvPicPr>
        <p:blipFill rotWithShape="1">
          <a:blip r:embed="rId3">
            <a:alphaModFix/>
          </a:blip>
          <a:srcRect b="0" l="0" r="0" t="0"/>
          <a:stretch/>
        </p:blipFill>
        <p:spPr>
          <a:xfrm>
            <a:off x="1143000" y="1662112"/>
            <a:ext cx="7239000" cy="4814887"/>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7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45" name="Google Shape;645;p7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(9)</a:t>
            </a:r>
            <a:endParaRPr/>
          </a:p>
        </p:txBody>
      </p:sp>
      <p:sp>
        <p:nvSpPr>
          <p:cNvPr id="646" name="Google Shape;646;p7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General Transformation Rules for Relational Algebra Operations:</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1. Cascade of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A conjunctive selection condition can be broken up into a cascade (sequence) of individual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operations:</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i="0" lang="en-US" sz="2000" u="none">
                <a:solidFill>
                  <a:srgbClr val="800000"/>
                </a:solidFill>
                <a:latin typeface="Arial"/>
                <a:ea typeface="Arial"/>
                <a:cs typeface="Arial"/>
                <a:sym typeface="Arial"/>
              </a:rPr>
              <a:t> </a:t>
            </a:r>
            <a:r>
              <a:rPr b="0" baseline="-25000" i="0" lang="en-US" sz="2000" u="none">
                <a:solidFill>
                  <a:srgbClr val="800000"/>
                </a:solidFill>
                <a:latin typeface="Arial"/>
                <a:ea typeface="Arial"/>
                <a:cs typeface="Arial"/>
                <a:sym typeface="Arial"/>
              </a:rPr>
              <a:t>c1 AND c2 AND ... AND cn</a:t>
            </a:r>
            <a:r>
              <a:rPr b="0" i="0" lang="en-US" sz="2000" u="none">
                <a:solidFill>
                  <a:srgbClr val="800000"/>
                </a:solidFill>
                <a:latin typeface="Arial"/>
                <a:ea typeface="Arial"/>
                <a:cs typeface="Arial"/>
                <a:sym typeface="Arial"/>
              </a:rPr>
              <a:t>(R)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cn</a:t>
            </a:r>
            <a:r>
              <a:rPr b="0" i="0" lang="en-US" sz="2000" u="none">
                <a:solidFill>
                  <a:srgbClr val="800000"/>
                </a:solidFill>
                <a:latin typeface="Arial"/>
                <a:ea typeface="Arial"/>
                <a:cs typeface="Arial"/>
                <a:sym typeface="Arial"/>
              </a:rPr>
              <a:t>(R))...) )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2. Commutativity of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The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operation is commutative:</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(R))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3. Cascade of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In a cascade (sequence) of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operations, all but the last one can be ignored: </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List1</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List2</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Listn</a:t>
            </a:r>
            <a:r>
              <a:rPr b="0" i="0" lang="en-US" sz="2000" u="none">
                <a:solidFill>
                  <a:srgbClr val="800000"/>
                </a:solidFill>
                <a:latin typeface="Arial"/>
                <a:ea typeface="Arial"/>
                <a:cs typeface="Arial"/>
                <a:sym typeface="Arial"/>
              </a:rPr>
              <a:t>(R))...) ) =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List1</a:t>
            </a:r>
            <a:r>
              <a:rPr b="0" i="0" lang="en-US" sz="2000" u="none">
                <a:solidFill>
                  <a:srgbClr val="800000"/>
                </a:solidFill>
                <a:latin typeface="Arial"/>
                <a:ea typeface="Arial"/>
                <a:cs typeface="Arial"/>
                <a:sym typeface="Arial"/>
              </a:rPr>
              <a:t>(R) </a:t>
            </a:r>
            <a:endParaRPr/>
          </a:p>
          <a:p>
            <a:pPr indent="-342900" lvl="0" marL="342900" rtl="0" algn="l">
              <a:lnSpc>
                <a:spcPct val="80000"/>
              </a:lnSpc>
              <a:spcBef>
                <a:spcPts val="480"/>
              </a:spcBef>
              <a:spcAft>
                <a:spcPts val="0"/>
              </a:spcAft>
              <a:buSzPts val="1200"/>
              <a:buNone/>
            </a:pPr>
            <a:r>
              <a:rPr b="0" i="0" lang="en-US" sz="2000" u="none">
                <a:solidFill>
                  <a:schemeClr val="dk2"/>
                </a:solidFill>
                <a:latin typeface="Arial"/>
                <a:ea typeface="Arial"/>
                <a:cs typeface="Arial"/>
                <a:sym typeface="Arial"/>
              </a:rPr>
              <a:t>4. Commuting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with </a:t>
            </a:r>
            <a:r>
              <a:rPr b="0" i="0" lang="en-US" sz="2400" u="none">
                <a:solidFill>
                  <a:schemeClr val="dk2"/>
                </a:solidFill>
                <a:latin typeface="Noto Sans Symbols"/>
                <a:ea typeface="Noto Sans Symbols"/>
                <a:cs typeface="Noto Sans Symbols"/>
                <a:sym typeface="Noto Sans Symbols"/>
              </a:rPr>
              <a:t>π</a:t>
            </a:r>
            <a:r>
              <a:rPr b="0" i="0" lang="en-US" sz="2000" u="none">
                <a:solidFill>
                  <a:schemeClr val="dk2"/>
                </a:solidFill>
                <a:latin typeface="Arial"/>
                <a:ea typeface="Arial"/>
                <a:cs typeface="Arial"/>
                <a:sym typeface="Arial"/>
              </a:rPr>
              <a:t>: If the selection condition c involves only the attributes A1, ..., An in the projection list, the two operations can be commuted:</a:t>
            </a:r>
            <a:endParaRPr/>
          </a:p>
          <a:p>
            <a:pPr indent="-285750" lvl="1" marL="742950" rtl="0" algn="l">
              <a:lnSpc>
                <a:spcPct val="8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A1, A2, ..., An</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a:t>
            </a:r>
            <a:r>
              <a:rPr b="0" i="0" lang="en-US" sz="2400" u="none">
                <a:solidFill>
                  <a:srgbClr val="800000"/>
                </a:solidFill>
                <a:latin typeface="Noto Sans Symbols"/>
                <a:ea typeface="Noto Sans Symbols"/>
                <a:cs typeface="Noto Sans Symbols"/>
                <a:sym typeface="Noto Sans Symbols"/>
              </a:rPr>
              <a:t>π</a:t>
            </a:r>
            <a:r>
              <a:rPr b="0" baseline="-25000" i="0" lang="en-US" sz="2000" u="none">
                <a:solidFill>
                  <a:srgbClr val="800000"/>
                </a:solidFill>
                <a:latin typeface="Arial"/>
                <a:ea typeface="Arial"/>
                <a:cs typeface="Arial"/>
                <a:sym typeface="Arial"/>
              </a:rPr>
              <a:t>A1, A2, ..., An</a:t>
            </a:r>
            <a:r>
              <a:rPr b="0" i="0" lang="en-US" sz="2000" u="none">
                <a:solidFill>
                  <a:srgbClr val="800000"/>
                </a:solidFill>
                <a:latin typeface="Arial"/>
                <a:ea typeface="Arial"/>
                <a:cs typeface="Arial"/>
                <a:sym typeface="Arial"/>
              </a:rPr>
              <a:t> (R))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1" name="Shape 651"/>
        <p:cNvGrpSpPr/>
        <p:nvPr/>
      </p:nvGrpSpPr>
      <p:grpSpPr>
        <a:xfrm>
          <a:off x="0" y="0"/>
          <a:ext cx="0" cy="0"/>
          <a:chOff x="0" y="0"/>
          <a:chExt cx="0" cy="0"/>
        </a:xfrm>
      </p:grpSpPr>
      <p:sp>
        <p:nvSpPr>
          <p:cNvPr id="652" name="Google Shape;652;p8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653" name="Google Shape;653;p8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(10)</a:t>
            </a:r>
            <a:endParaRPr/>
          </a:p>
        </p:txBody>
      </p:sp>
      <p:sp>
        <p:nvSpPr>
          <p:cNvPr id="654" name="Google Shape;654;p8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90000"/>
              </a:lnSpc>
              <a:spcBef>
                <a:spcPts val="400"/>
              </a:spcBef>
              <a:spcAft>
                <a:spcPts val="0"/>
              </a:spcAft>
              <a:buSzPts val="1200"/>
              <a:buNone/>
            </a:pPr>
            <a:r>
              <a:rPr b="0" i="0" lang="en-US" sz="2000" u="none">
                <a:solidFill>
                  <a:schemeClr val="dk2"/>
                </a:solidFill>
                <a:latin typeface="Arial"/>
                <a:ea typeface="Arial"/>
                <a:cs typeface="Arial"/>
                <a:sym typeface="Arial"/>
              </a:rPr>
              <a:t>5. Commutativity of     ( and x ): The     operation is commutative as is the x operation:</a:t>
            </a:r>
            <a:endParaRPr/>
          </a:p>
          <a:p>
            <a:pPr indent="-285750" lvl="1" marL="742950" rtl="0" algn="l">
              <a:lnSpc>
                <a:spcPct val="9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R    </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S = S    </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R x  S = S x  R 	</a:t>
            </a:r>
            <a:endParaRPr/>
          </a:p>
          <a:p>
            <a:pPr indent="-342900" lvl="0" marL="342900" rtl="0" algn="l">
              <a:lnSpc>
                <a:spcPct val="90000"/>
              </a:lnSpc>
              <a:spcBef>
                <a:spcPts val="480"/>
              </a:spcBef>
              <a:spcAft>
                <a:spcPts val="0"/>
              </a:spcAft>
              <a:buSzPts val="1200"/>
              <a:buNone/>
            </a:pPr>
            <a:r>
              <a:rPr b="0" i="0" lang="en-US" sz="2000" u="none">
                <a:solidFill>
                  <a:schemeClr val="dk2"/>
                </a:solidFill>
                <a:latin typeface="Arial"/>
                <a:ea typeface="Arial"/>
                <a:cs typeface="Arial"/>
                <a:sym typeface="Arial"/>
              </a:rPr>
              <a:t>6. Commuting </a:t>
            </a:r>
            <a:r>
              <a:rPr b="0" i="0" lang="en-US" sz="2400" u="none">
                <a:solidFill>
                  <a:schemeClr val="dk2"/>
                </a:solidFill>
                <a:latin typeface="Noto Sans Symbols"/>
                <a:ea typeface="Noto Sans Symbols"/>
                <a:cs typeface="Noto Sans Symbols"/>
                <a:sym typeface="Noto Sans Symbols"/>
              </a:rPr>
              <a:t>σ</a:t>
            </a:r>
            <a:r>
              <a:rPr b="0" i="0" lang="en-US" sz="2000" u="none">
                <a:solidFill>
                  <a:schemeClr val="dk2"/>
                </a:solidFill>
                <a:latin typeface="Arial"/>
                <a:ea typeface="Arial"/>
                <a:cs typeface="Arial"/>
                <a:sym typeface="Arial"/>
              </a:rPr>
              <a:t> with     (or x ): If all the attributes in the selection condition c involve only the attributes of one of the relations being joined—say, R—the two operations can be commuted as follows: </a:t>
            </a:r>
            <a:endParaRPr/>
          </a:p>
          <a:p>
            <a:pPr indent="-285750" lvl="1" marL="742950" rtl="0" algn="l">
              <a:lnSpc>
                <a:spcPct val="9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 R     S )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(R))     S</a:t>
            </a:r>
            <a:endParaRPr/>
          </a:p>
          <a:p>
            <a:pPr indent="-342900" lvl="0" marL="342900" rtl="0" algn="l">
              <a:lnSpc>
                <a:spcPct val="9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Alternatively, if the selection condition c can be written as (c1 and c2), where condition c1 involves only the attributes of R and condition c2 involves only the attributes of S, the operations commute as follows: </a:t>
            </a:r>
            <a:endParaRPr/>
          </a:p>
          <a:p>
            <a:pPr indent="-285750" lvl="1" marL="742950" rtl="0" algn="l">
              <a:lnSpc>
                <a:spcPct val="90000"/>
              </a:lnSpc>
              <a:spcBef>
                <a:spcPts val="480"/>
              </a:spcBef>
              <a:spcAft>
                <a:spcPts val="0"/>
              </a:spcAft>
              <a:buClr>
                <a:schemeClr val="dk2"/>
              </a:buClr>
              <a:buSzPts val="1320"/>
              <a:buFont typeface="Noto Sans Symbols"/>
              <a:buChar char="■"/>
            </a:pP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a:t>
            </a:r>
            <a:r>
              <a:rPr b="0" i="0" lang="en-US" sz="2000" u="none">
                <a:solidFill>
                  <a:srgbClr val="800000"/>
                </a:solidFill>
                <a:latin typeface="Arial"/>
                <a:ea typeface="Arial"/>
                <a:cs typeface="Arial"/>
                <a:sym typeface="Arial"/>
              </a:rPr>
              <a:t> ( R     S )  =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c1</a:t>
            </a:r>
            <a:r>
              <a:rPr b="0" i="0" lang="en-US" sz="2000" u="none">
                <a:solidFill>
                  <a:srgbClr val="800000"/>
                </a:solidFill>
                <a:latin typeface="Arial"/>
                <a:ea typeface="Arial"/>
                <a:cs typeface="Arial"/>
                <a:sym typeface="Arial"/>
              </a:rPr>
              <a:t> (R))     (</a:t>
            </a:r>
            <a:r>
              <a:rPr b="0" i="0" lang="en-US" sz="2400" u="none">
                <a:solidFill>
                  <a:srgbClr val="800000"/>
                </a:solidFill>
                <a:latin typeface="Noto Sans Symbols"/>
                <a:ea typeface="Noto Sans Symbols"/>
                <a:cs typeface="Noto Sans Symbols"/>
                <a:sym typeface="Noto Sans Symbols"/>
              </a:rPr>
              <a:t>σ</a:t>
            </a:r>
            <a:r>
              <a:rPr b="0" baseline="-25000" i="0" lang="en-US" sz="2000" u="none">
                <a:solidFill>
                  <a:srgbClr val="800000"/>
                </a:solidFill>
                <a:latin typeface="Arial"/>
                <a:ea typeface="Arial"/>
                <a:cs typeface="Arial"/>
                <a:sym typeface="Arial"/>
              </a:rPr>
              <a:t>c2</a:t>
            </a:r>
            <a:r>
              <a:rPr b="0" i="0" lang="en-US" sz="2000" u="none">
                <a:solidFill>
                  <a:srgbClr val="800000"/>
                </a:solidFill>
                <a:latin typeface="Arial"/>
                <a:ea typeface="Arial"/>
                <a:cs typeface="Arial"/>
                <a:sym typeface="Arial"/>
              </a:rPr>
              <a:t> (S)) </a:t>
            </a:r>
            <a:endParaRPr/>
          </a:p>
        </p:txBody>
      </p:sp>
      <p:grpSp>
        <p:nvGrpSpPr>
          <p:cNvPr id="655" name="Google Shape;655;p80"/>
          <p:cNvGrpSpPr/>
          <p:nvPr/>
        </p:nvGrpSpPr>
        <p:grpSpPr>
          <a:xfrm>
            <a:off x="4419600" y="2263775"/>
            <a:ext cx="219075" cy="174625"/>
            <a:chOff x="377" y="2904"/>
            <a:chExt cx="154" cy="110"/>
          </a:xfrm>
        </p:grpSpPr>
        <p:cxnSp>
          <p:nvCxnSpPr>
            <p:cNvPr id="656" name="Google Shape;656;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7" name="Google Shape;657;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8" name="Google Shape;658;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59" name="Google Shape;659;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60" name="Google Shape;660;p80"/>
          <p:cNvGrpSpPr/>
          <p:nvPr/>
        </p:nvGrpSpPr>
        <p:grpSpPr>
          <a:xfrm>
            <a:off x="2590800" y="2286000"/>
            <a:ext cx="219075" cy="174625"/>
            <a:chOff x="377" y="2904"/>
            <a:chExt cx="154" cy="110"/>
          </a:xfrm>
        </p:grpSpPr>
        <p:cxnSp>
          <p:nvCxnSpPr>
            <p:cNvPr id="661" name="Google Shape;661;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2" name="Google Shape;662;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3" name="Google Shape;663;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4" name="Google Shape;664;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65" name="Google Shape;665;p80"/>
          <p:cNvGrpSpPr/>
          <p:nvPr/>
        </p:nvGrpSpPr>
        <p:grpSpPr>
          <a:xfrm>
            <a:off x="1295400" y="2881312"/>
            <a:ext cx="212725" cy="174625"/>
            <a:chOff x="377" y="2904"/>
            <a:chExt cx="154" cy="110"/>
          </a:xfrm>
        </p:grpSpPr>
        <p:cxnSp>
          <p:nvCxnSpPr>
            <p:cNvPr id="666" name="Google Shape;666;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7" name="Google Shape;667;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8" name="Google Shape;668;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69" name="Google Shape;669;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70" name="Google Shape;670;p80"/>
          <p:cNvGrpSpPr/>
          <p:nvPr/>
        </p:nvGrpSpPr>
        <p:grpSpPr>
          <a:xfrm>
            <a:off x="2438400" y="2873375"/>
            <a:ext cx="219075" cy="174625"/>
            <a:chOff x="377" y="2904"/>
            <a:chExt cx="154" cy="110"/>
          </a:xfrm>
        </p:grpSpPr>
        <p:cxnSp>
          <p:nvCxnSpPr>
            <p:cNvPr id="671" name="Google Shape;671;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2" name="Google Shape;672;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3" name="Google Shape;673;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4" name="Google Shape;674;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75" name="Google Shape;675;p80"/>
          <p:cNvGrpSpPr/>
          <p:nvPr/>
        </p:nvGrpSpPr>
        <p:grpSpPr>
          <a:xfrm>
            <a:off x="2743200" y="3330575"/>
            <a:ext cx="219075" cy="174625"/>
            <a:chOff x="377" y="2904"/>
            <a:chExt cx="154" cy="110"/>
          </a:xfrm>
        </p:grpSpPr>
        <p:cxnSp>
          <p:nvCxnSpPr>
            <p:cNvPr id="676" name="Google Shape;676;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7" name="Google Shape;677;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8" name="Google Shape;678;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79" name="Google Shape;679;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80" name="Google Shape;680;p80"/>
          <p:cNvGrpSpPr/>
          <p:nvPr/>
        </p:nvGrpSpPr>
        <p:grpSpPr>
          <a:xfrm>
            <a:off x="1838325" y="4191000"/>
            <a:ext cx="219075" cy="174625"/>
            <a:chOff x="377" y="2904"/>
            <a:chExt cx="154" cy="110"/>
          </a:xfrm>
        </p:grpSpPr>
        <p:cxnSp>
          <p:nvCxnSpPr>
            <p:cNvPr id="681" name="Google Shape;681;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2" name="Google Shape;682;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3" name="Google Shape;683;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4" name="Google Shape;684;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85" name="Google Shape;685;p80"/>
          <p:cNvGrpSpPr/>
          <p:nvPr/>
        </p:nvGrpSpPr>
        <p:grpSpPr>
          <a:xfrm>
            <a:off x="3733800" y="4191000"/>
            <a:ext cx="219075" cy="174625"/>
            <a:chOff x="377" y="2904"/>
            <a:chExt cx="154" cy="110"/>
          </a:xfrm>
        </p:grpSpPr>
        <p:cxnSp>
          <p:nvCxnSpPr>
            <p:cNvPr id="686" name="Google Shape;686;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7" name="Google Shape;687;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8" name="Google Shape;688;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89" name="Google Shape;689;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90" name="Google Shape;690;p80"/>
          <p:cNvGrpSpPr/>
          <p:nvPr/>
        </p:nvGrpSpPr>
        <p:grpSpPr>
          <a:xfrm>
            <a:off x="3886200" y="5486400"/>
            <a:ext cx="219075" cy="174625"/>
            <a:chOff x="377" y="2904"/>
            <a:chExt cx="154" cy="110"/>
          </a:xfrm>
        </p:grpSpPr>
        <p:cxnSp>
          <p:nvCxnSpPr>
            <p:cNvPr id="691" name="Google Shape;691;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2" name="Google Shape;692;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3" name="Google Shape;693;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4" name="Google Shape;694;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695" name="Google Shape;695;p80"/>
          <p:cNvGrpSpPr/>
          <p:nvPr/>
        </p:nvGrpSpPr>
        <p:grpSpPr>
          <a:xfrm>
            <a:off x="1828800" y="5486400"/>
            <a:ext cx="219075" cy="174625"/>
            <a:chOff x="377" y="2904"/>
            <a:chExt cx="154" cy="110"/>
          </a:xfrm>
        </p:grpSpPr>
        <p:cxnSp>
          <p:nvCxnSpPr>
            <p:cNvPr id="696" name="Google Shape;696;p80"/>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7" name="Google Shape;697;p80"/>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8" name="Google Shape;698;p80"/>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699" name="Google Shape;699;p80"/>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8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06" name="Google Shape;706;p8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(11)</a:t>
            </a:r>
            <a:endParaRPr/>
          </a:p>
        </p:txBody>
      </p:sp>
      <p:sp>
        <p:nvSpPr>
          <p:cNvPr id="707" name="Google Shape;707;p8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100000"/>
              </a:lnSpc>
              <a:spcBef>
                <a:spcPts val="560"/>
              </a:spcBef>
              <a:spcAft>
                <a:spcPts val="0"/>
              </a:spcAft>
              <a:buSzPts val="1440"/>
              <a:buNone/>
            </a:pPr>
            <a:r>
              <a:rPr b="0" i="0" lang="en-US" sz="2400" u="none">
                <a:solidFill>
                  <a:schemeClr val="dk2"/>
                </a:solidFill>
                <a:latin typeface="Arial"/>
                <a:ea typeface="Arial"/>
                <a:cs typeface="Arial"/>
                <a:sym typeface="Arial"/>
              </a:rPr>
              <a:t>7. Commuting </a:t>
            </a:r>
            <a:r>
              <a:rPr b="0" i="0" lang="en-US" sz="28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with    (or x): Suppose that the projection list is L = {A1, ..., An, B1, ..., Bm}, where A1, ..., An are attributes of R and B1, ..., Bm are attributes of S. If the join condition c involves only attributes in L, the two operations can be commuted as follows: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L</a:t>
            </a:r>
            <a:r>
              <a:rPr b="0" i="0" lang="en-US" sz="2200" u="none">
                <a:solidFill>
                  <a:srgbClr val="800000"/>
                </a:solidFill>
                <a:latin typeface="Arial"/>
                <a:ea typeface="Arial"/>
                <a:cs typeface="Arial"/>
                <a:sym typeface="Arial"/>
              </a:rPr>
              <a:t> ( R    </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S )  = (</a:t>
            </a:r>
            <a:r>
              <a:rPr b="0" i="0" lang="en-US" sz="2600" u="none">
                <a:solidFill>
                  <a:srgbClr val="800000"/>
                </a:solidFill>
                <a:latin typeface="Noto Sans Symbols"/>
                <a:ea typeface="Noto Sans Symbols"/>
                <a:cs typeface="Noto Sans Symbols"/>
                <a:sym typeface="Noto Sans Symbols"/>
              </a:rPr>
              <a:t>π</a:t>
            </a:r>
            <a:r>
              <a:rPr b="0" baseline="-25000" i="0" lang="en-US" sz="2200" u="none">
                <a:solidFill>
                  <a:srgbClr val="800000"/>
                </a:solidFill>
                <a:latin typeface="Arial"/>
                <a:ea typeface="Arial"/>
                <a:cs typeface="Arial"/>
                <a:sym typeface="Arial"/>
              </a:rPr>
              <a:t>A1, ..., An</a:t>
            </a:r>
            <a:r>
              <a:rPr b="0" i="0" lang="en-US" sz="2200" u="none">
                <a:solidFill>
                  <a:srgbClr val="800000"/>
                </a:solidFill>
                <a:latin typeface="Arial"/>
                <a:ea typeface="Arial"/>
                <a:cs typeface="Arial"/>
                <a:sym typeface="Arial"/>
              </a:rPr>
              <a:t> (R))     </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a:t>
            </a:r>
            <a:r>
              <a:rPr b="0" i="0" lang="en-US" sz="2600" u="none">
                <a:solidFill>
                  <a:srgbClr val="800000"/>
                </a:solidFill>
                <a:latin typeface="Noto Sans Symbols"/>
                <a:ea typeface="Noto Sans Symbols"/>
                <a:cs typeface="Noto Sans Symbols"/>
                <a:sym typeface="Noto Sans Symbols"/>
              </a:rPr>
              <a:t>π</a:t>
            </a:r>
            <a:r>
              <a:rPr b="0" i="0" lang="en-US" sz="2200" u="none">
                <a:solidFill>
                  <a:srgbClr val="800000"/>
                </a:solidFill>
                <a:latin typeface="Arial"/>
                <a:ea typeface="Arial"/>
                <a:cs typeface="Arial"/>
                <a:sym typeface="Arial"/>
              </a:rPr>
              <a:t> </a:t>
            </a:r>
            <a:r>
              <a:rPr b="0" baseline="-25000" i="0" lang="en-US" sz="2200" u="none">
                <a:solidFill>
                  <a:srgbClr val="800000"/>
                </a:solidFill>
                <a:latin typeface="Arial"/>
                <a:ea typeface="Arial"/>
                <a:cs typeface="Arial"/>
                <a:sym typeface="Arial"/>
              </a:rPr>
              <a:t>B1, ..., Bm</a:t>
            </a:r>
            <a:r>
              <a:rPr b="0" i="0" lang="en-US" sz="2200" u="none">
                <a:solidFill>
                  <a:srgbClr val="800000"/>
                </a:solidFill>
                <a:latin typeface="Arial"/>
                <a:ea typeface="Arial"/>
                <a:cs typeface="Arial"/>
                <a:sym typeface="Arial"/>
              </a:rPr>
              <a:t> (S))</a:t>
            </a:r>
            <a:endParaRPr/>
          </a:p>
          <a:p>
            <a:pPr indent="-342900" lvl="0" marL="342900" rtl="0" algn="l">
              <a:lnSpc>
                <a:spcPct val="100000"/>
              </a:lnSpc>
              <a:spcBef>
                <a:spcPts val="56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If the join condition C contains additional attributes not in L, these must be added to the projection list, and a final </a:t>
            </a:r>
            <a:r>
              <a:rPr b="0" i="0" lang="en-US" sz="28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operation is needed. </a:t>
            </a:r>
            <a:endParaRPr/>
          </a:p>
        </p:txBody>
      </p:sp>
      <p:grpSp>
        <p:nvGrpSpPr>
          <p:cNvPr id="708" name="Google Shape;708;p81"/>
          <p:cNvGrpSpPr/>
          <p:nvPr/>
        </p:nvGrpSpPr>
        <p:grpSpPr>
          <a:xfrm>
            <a:off x="1828800" y="4549775"/>
            <a:ext cx="219075" cy="174625"/>
            <a:chOff x="377" y="2904"/>
            <a:chExt cx="154" cy="110"/>
          </a:xfrm>
        </p:grpSpPr>
        <p:cxnSp>
          <p:nvCxnSpPr>
            <p:cNvPr id="709" name="Google Shape;709;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0" name="Google Shape;710;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1" name="Google Shape;711;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2" name="Google Shape;712;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13" name="Google Shape;713;p81"/>
          <p:cNvGrpSpPr/>
          <p:nvPr/>
        </p:nvGrpSpPr>
        <p:grpSpPr>
          <a:xfrm>
            <a:off x="4876800" y="4549775"/>
            <a:ext cx="219075" cy="174625"/>
            <a:chOff x="377" y="2904"/>
            <a:chExt cx="154" cy="110"/>
          </a:xfrm>
        </p:grpSpPr>
        <p:cxnSp>
          <p:nvCxnSpPr>
            <p:cNvPr id="714" name="Google Shape;714;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5" name="Google Shape;715;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6" name="Google Shape;716;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17" name="Google Shape;717;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18" name="Google Shape;718;p81"/>
          <p:cNvGrpSpPr/>
          <p:nvPr/>
        </p:nvGrpSpPr>
        <p:grpSpPr>
          <a:xfrm>
            <a:off x="3200400" y="2644775"/>
            <a:ext cx="219075" cy="174625"/>
            <a:chOff x="377" y="2904"/>
            <a:chExt cx="154" cy="110"/>
          </a:xfrm>
        </p:grpSpPr>
        <p:cxnSp>
          <p:nvCxnSpPr>
            <p:cNvPr id="719" name="Google Shape;719;p81"/>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20" name="Google Shape;720;p81"/>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21" name="Google Shape;721;p81"/>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22" name="Google Shape;722;p81"/>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7" name="Shape 727"/>
        <p:cNvGrpSpPr/>
        <p:nvPr/>
      </p:nvGrpSpPr>
      <p:grpSpPr>
        <a:xfrm>
          <a:off x="0" y="0"/>
          <a:ext cx="0" cy="0"/>
          <a:chOff x="0" y="0"/>
          <a:chExt cx="0" cy="0"/>
        </a:xfrm>
      </p:grpSpPr>
      <p:sp>
        <p:nvSpPr>
          <p:cNvPr id="728" name="Google Shape;728;p8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29" name="Google Shape;729;p8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(12)</a:t>
            </a:r>
            <a:endParaRPr/>
          </a:p>
        </p:txBody>
      </p:sp>
      <p:sp>
        <p:nvSpPr>
          <p:cNvPr id="730" name="Google Shape;730;p8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Commutativity of set operations: The set operations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and ∩ are commutative but “–” is not.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Associativity of     , x,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and ∩ : These four operations are individually associative; that is, if </a:t>
            </a:r>
            <a:r>
              <a:rPr b="0" i="0" lang="en-US" sz="2400" u="none">
                <a:solidFill>
                  <a:schemeClr val="dk2"/>
                </a:solidFill>
                <a:latin typeface="Noto Sans Symbols"/>
                <a:ea typeface="Noto Sans Symbols"/>
                <a:cs typeface="Noto Sans Symbols"/>
                <a:sym typeface="Noto Sans Symbols"/>
              </a:rPr>
              <a:t>θ</a:t>
            </a:r>
            <a:r>
              <a:rPr b="0" i="0" lang="en-US" sz="2400" u="none">
                <a:solidFill>
                  <a:schemeClr val="dk2"/>
                </a:solidFill>
                <a:latin typeface="Arial"/>
                <a:ea typeface="Arial"/>
                <a:cs typeface="Arial"/>
                <a:sym typeface="Arial"/>
              </a:rPr>
              <a:t> stands for any one of these four operations (throughout the expression), we have</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S )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T  =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 S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T )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Commuting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with set operations: The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operation commutes with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 ∩ , and –. If </a:t>
            </a:r>
            <a:r>
              <a:rPr b="0" i="0" lang="en-US" sz="2400" u="none">
                <a:solidFill>
                  <a:schemeClr val="dk2"/>
                </a:solidFill>
                <a:latin typeface="Noto Sans Symbols"/>
                <a:ea typeface="Noto Sans Symbols"/>
                <a:cs typeface="Noto Sans Symbols"/>
                <a:sym typeface="Noto Sans Symbols"/>
              </a:rPr>
              <a:t>θ</a:t>
            </a:r>
            <a:r>
              <a:rPr b="0" i="0" lang="en-US" sz="2400" u="none">
                <a:solidFill>
                  <a:schemeClr val="dk2"/>
                </a:solidFill>
                <a:latin typeface="Arial"/>
                <a:ea typeface="Arial"/>
                <a:cs typeface="Arial"/>
                <a:sym typeface="Arial"/>
              </a:rPr>
              <a:t> stands for any one of these three operations, we have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S )  =  (</a:t>
            </a: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(R)) </a:t>
            </a:r>
            <a:r>
              <a:rPr b="0" i="0" lang="en-US" sz="2200" u="none">
                <a:solidFill>
                  <a:srgbClr val="800000"/>
                </a:solidFill>
                <a:latin typeface="Noto Sans Symbols"/>
                <a:ea typeface="Noto Sans Symbols"/>
                <a:cs typeface="Noto Sans Symbols"/>
                <a:sym typeface="Noto Sans Symbols"/>
              </a:rPr>
              <a:t>θ</a:t>
            </a:r>
            <a:r>
              <a:rPr b="0" i="0" lang="en-US" sz="2200" u="none">
                <a:solidFill>
                  <a:srgbClr val="800000"/>
                </a:solidFill>
                <a:latin typeface="Arial"/>
                <a:ea typeface="Arial"/>
                <a:cs typeface="Arial"/>
                <a:sym typeface="Arial"/>
              </a:rPr>
              <a:t> (</a:t>
            </a:r>
            <a:r>
              <a:rPr b="0" i="0" lang="en-US" sz="2200" u="none">
                <a:solidFill>
                  <a:srgbClr val="800000"/>
                </a:solidFill>
                <a:latin typeface="Noto Sans Symbols"/>
                <a:ea typeface="Noto Sans Symbols"/>
                <a:cs typeface="Noto Sans Symbols"/>
                <a:sym typeface="Noto Sans Symbols"/>
              </a:rPr>
              <a:t>σ</a:t>
            </a:r>
            <a:r>
              <a:rPr b="0" baseline="-25000" i="0" lang="en-US" sz="2200" u="none">
                <a:solidFill>
                  <a:srgbClr val="800000"/>
                </a:solidFill>
                <a:latin typeface="Arial"/>
                <a:ea typeface="Arial"/>
                <a:cs typeface="Arial"/>
                <a:sym typeface="Arial"/>
              </a:rPr>
              <a:t>c</a:t>
            </a:r>
            <a:r>
              <a:rPr b="0" i="0" lang="en-US" sz="2200" u="none">
                <a:solidFill>
                  <a:srgbClr val="800000"/>
                </a:solidFill>
                <a:latin typeface="Arial"/>
                <a:ea typeface="Arial"/>
                <a:cs typeface="Arial"/>
                <a:sym typeface="Arial"/>
              </a:rPr>
              <a:t> (S)) </a:t>
            </a:r>
            <a:endParaRPr/>
          </a:p>
        </p:txBody>
      </p:sp>
      <p:grpSp>
        <p:nvGrpSpPr>
          <p:cNvPr id="731" name="Google Shape;731;p82"/>
          <p:cNvGrpSpPr/>
          <p:nvPr/>
        </p:nvGrpSpPr>
        <p:grpSpPr>
          <a:xfrm>
            <a:off x="2819400" y="3048000"/>
            <a:ext cx="219075" cy="174625"/>
            <a:chOff x="377" y="2904"/>
            <a:chExt cx="154" cy="110"/>
          </a:xfrm>
        </p:grpSpPr>
        <p:cxnSp>
          <p:nvCxnSpPr>
            <p:cNvPr id="732" name="Google Shape;732;p82"/>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3" name="Google Shape;733;p82"/>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4" name="Google Shape;734;p82"/>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35" name="Google Shape;735;p82"/>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3600">
              <a:solidFill>
                <a:srgbClr val="800000"/>
              </a:solidFill>
              <a:latin typeface="Arial"/>
              <a:ea typeface="Arial"/>
              <a:cs typeface="Arial"/>
              <a:sym typeface="Arial"/>
            </a:endParaRPr>
          </a:p>
        </p:txBody>
      </p:sp>
      <p:sp>
        <p:nvSpPr>
          <p:cNvPr id="129" name="Google Shape;129;p2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236220" lvl="0" marL="342900" marR="0" rtl="0" algn="l">
              <a:spcBef>
                <a:spcPts val="0"/>
              </a:spcBef>
              <a:spcAft>
                <a:spcPts val="0"/>
              </a:spcAft>
              <a:buClr>
                <a:srgbClr val="990033"/>
              </a:buClr>
              <a:buSzPts val="1680"/>
              <a:buFont typeface="Noto Sans Symbols"/>
              <a:buNone/>
            </a:pPr>
            <a:r>
              <a:t/>
            </a:r>
            <a:endParaRPr sz="2800">
              <a:solidFill>
                <a:schemeClr val="dk2"/>
              </a:solidFill>
              <a:latin typeface="Arial"/>
              <a:ea typeface="Arial"/>
              <a:cs typeface="Arial"/>
              <a:sym typeface="Arial"/>
            </a:endParaRPr>
          </a:p>
        </p:txBody>
      </p:sp>
      <p:sp>
        <p:nvSpPr>
          <p:cNvPr id="130" name="Google Shape;130;p2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31" name="Google Shape;131;p20"/>
          <p:cNvSpPr txBox="1"/>
          <p:nvPr/>
        </p:nvSpPr>
        <p:spPr>
          <a:xfrm>
            <a:off x="239712" y="1600200"/>
            <a:ext cx="8153400" cy="30464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Queries are translated into relational algebra queries</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and then optimized</a:t>
            </a:r>
            <a:endParaRPr/>
          </a:p>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Optimization is done in two ways</a:t>
            </a:r>
            <a:endParaRPr/>
          </a:p>
          <a:p>
            <a:pPr indent="-152400" lvl="0" marL="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Heuristic rules and</a:t>
            </a:r>
            <a:endParaRPr/>
          </a:p>
          <a:p>
            <a:pPr indent="-152400" lvl="0" marL="0" marR="0" rtl="0" algn="l">
              <a:lnSpc>
                <a:spcPct val="100000"/>
              </a:lnSpc>
              <a:spcBef>
                <a:spcPts val="0"/>
              </a:spcBef>
              <a:spcAft>
                <a:spcPts val="0"/>
              </a:spcAft>
              <a:buClr>
                <a:schemeClr val="dk1"/>
              </a:buClr>
              <a:buSzPts val="2400"/>
              <a:buFont typeface="Arial"/>
              <a:buAutoNum type="arabicPeriod"/>
            </a:pPr>
            <a:r>
              <a:rPr b="0" i="0" lang="en-US" sz="2400" u="none">
                <a:solidFill>
                  <a:schemeClr val="dk1"/>
                </a:solidFill>
                <a:latin typeface="Arial"/>
                <a:ea typeface="Arial"/>
                <a:cs typeface="Arial"/>
                <a:sym typeface="Arial"/>
              </a:rPr>
              <a:t>Systematic estimation(Lowest cost  estimate) </a:t>
            </a:r>
            <a:endParaRPr/>
          </a:p>
          <a:p>
            <a:pPr indent="0" lvl="0" marL="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8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42" name="Google Shape;742;p8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(13)</a:t>
            </a:r>
            <a:endParaRPr/>
          </a:p>
        </p:txBody>
      </p:sp>
      <p:sp>
        <p:nvSpPr>
          <p:cNvPr id="743" name="Google Shape;743;p8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General Transformation Rules for Relational Algebra Operations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The </a:t>
            </a:r>
            <a:r>
              <a:rPr b="0" i="0" lang="en-US" sz="2400" u="none">
                <a:solidFill>
                  <a:schemeClr val="dk2"/>
                </a:solidFill>
                <a:latin typeface="Noto Sans Symbols"/>
                <a:ea typeface="Noto Sans Symbols"/>
                <a:cs typeface="Noto Sans Symbols"/>
                <a:sym typeface="Noto Sans Symbols"/>
              </a:rPr>
              <a:t>π</a:t>
            </a:r>
            <a:r>
              <a:rPr b="0" i="0" lang="en-US" sz="2400" u="none">
                <a:solidFill>
                  <a:schemeClr val="dk2"/>
                </a:solidFill>
                <a:latin typeface="Arial"/>
                <a:ea typeface="Arial"/>
                <a:cs typeface="Arial"/>
                <a:sym typeface="Arial"/>
              </a:rPr>
              <a:t> operation commutes with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 R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S )  =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(R)) </a:t>
            </a:r>
            <a:r>
              <a:rPr b="0" i="0" lang="en-US" sz="2400" u="none">
                <a:solidFill>
                  <a:schemeClr val="dk2"/>
                </a:solidFill>
                <a:latin typeface="Merriweather Sans"/>
                <a:ea typeface="Merriweather Sans"/>
                <a:cs typeface="Merriweather Sans"/>
                <a:sym typeface="Merriweather Sans"/>
              </a:rPr>
              <a:t>υ</a:t>
            </a:r>
            <a:r>
              <a:rPr b="0" i="0" lang="en-US" sz="2400" u="none">
                <a:solidFill>
                  <a:schemeClr val="dk2"/>
                </a:solidFill>
                <a:latin typeface="Arial"/>
                <a:ea typeface="Arial"/>
                <a:cs typeface="Arial"/>
                <a:sym typeface="Arial"/>
              </a:rPr>
              <a:t> (</a:t>
            </a:r>
            <a:r>
              <a:rPr b="0" i="0" lang="en-US" sz="2400" u="none">
                <a:solidFill>
                  <a:schemeClr val="dk2"/>
                </a:solidFill>
                <a:latin typeface="Noto Sans Symbols"/>
                <a:ea typeface="Noto Sans Symbols"/>
                <a:cs typeface="Noto Sans Symbols"/>
                <a:sym typeface="Noto Sans Symbols"/>
              </a:rPr>
              <a:t>π</a:t>
            </a:r>
            <a:r>
              <a:rPr b="0" baseline="-25000" i="0" lang="en-US" sz="2400" u="none">
                <a:solidFill>
                  <a:schemeClr val="dk2"/>
                </a:solidFill>
                <a:latin typeface="Arial"/>
                <a:ea typeface="Arial"/>
                <a:cs typeface="Arial"/>
                <a:sym typeface="Arial"/>
              </a:rPr>
              <a:t>L</a:t>
            </a:r>
            <a:r>
              <a:rPr b="0" i="0" lang="en-US" sz="2400" u="none">
                <a:solidFill>
                  <a:schemeClr val="dk2"/>
                </a:solidFill>
                <a:latin typeface="Arial"/>
                <a:ea typeface="Arial"/>
                <a:cs typeface="Arial"/>
                <a:sym typeface="Arial"/>
              </a:rPr>
              <a:t> (S))  </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Converting a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x) sequence into    : If the condition c of a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that follows a  x Corresponds to a join condition, convert the (</a:t>
            </a:r>
            <a:r>
              <a:rPr b="0" i="0" lang="en-US" sz="2400" u="none">
                <a:solidFill>
                  <a:schemeClr val="dk2"/>
                </a:solidFill>
                <a:latin typeface="Noto Sans Symbols"/>
                <a:ea typeface="Noto Sans Symbols"/>
                <a:cs typeface="Noto Sans Symbols"/>
                <a:sym typeface="Noto Sans Symbols"/>
              </a:rPr>
              <a:t>σ</a:t>
            </a:r>
            <a:r>
              <a:rPr b="0" i="0" lang="en-US" sz="2400" u="none">
                <a:solidFill>
                  <a:schemeClr val="dk2"/>
                </a:solidFill>
                <a:latin typeface="Arial"/>
                <a:ea typeface="Arial"/>
                <a:cs typeface="Arial"/>
                <a:sym typeface="Arial"/>
              </a:rPr>
              <a:t>, x) sequence into a      as follows:					 (</a:t>
            </a:r>
            <a:r>
              <a:rPr b="0" i="0" lang="en-US" sz="2400" u="none">
                <a:solidFill>
                  <a:schemeClr val="dk2"/>
                </a:solidFill>
                <a:latin typeface="Noto Sans Symbols"/>
                <a:ea typeface="Noto Sans Symbols"/>
                <a:cs typeface="Noto Sans Symbols"/>
                <a:sym typeface="Noto Sans Symbols"/>
              </a:rPr>
              <a:t>σ</a:t>
            </a:r>
            <a:r>
              <a:rPr b="0" baseline="-25000" i="0" lang="en-US" sz="2400" u="none">
                <a:solidFill>
                  <a:schemeClr val="dk2"/>
                </a:solidFill>
                <a:latin typeface="Arial"/>
                <a:ea typeface="Arial"/>
                <a:cs typeface="Arial"/>
                <a:sym typeface="Arial"/>
              </a:rPr>
              <a:t>C</a:t>
            </a:r>
            <a:r>
              <a:rPr b="0" i="0" lang="en-US" sz="2400" u="none">
                <a:solidFill>
                  <a:schemeClr val="dk2"/>
                </a:solidFill>
                <a:latin typeface="Arial"/>
                <a:ea typeface="Arial"/>
                <a:cs typeface="Arial"/>
                <a:sym typeface="Arial"/>
              </a:rPr>
              <a:t> (R x S))  =  (R    </a:t>
            </a:r>
            <a:r>
              <a:rPr b="0" baseline="-25000" i="0" lang="en-US" sz="2400" u="none">
                <a:solidFill>
                  <a:schemeClr val="dk2"/>
                </a:solidFill>
                <a:latin typeface="Arial"/>
                <a:ea typeface="Arial"/>
                <a:cs typeface="Arial"/>
                <a:sym typeface="Arial"/>
              </a:rPr>
              <a:t>C</a:t>
            </a:r>
            <a:r>
              <a:rPr b="0" i="0" lang="en-US" sz="2400" u="none">
                <a:solidFill>
                  <a:schemeClr val="dk2"/>
                </a:solidFill>
                <a:latin typeface="Arial"/>
                <a:ea typeface="Arial"/>
                <a:cs typeface="Arial"/>
                <a:sym typeface="Arial"/>
              </a:rPr>
              <a:t> S)</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Other transformations </a:t>
            </a:r>
            <a:endParaRPr/>
          </a:p>
        </p:txBody>
      </p:sp>
      <p:grpSp>
        <p:nvGrpSpPr>
          <p:cNvPr id="744" name="Google Shape;744;p83"/>
          <p:cNvGrpSpPr/>
          <p:nvPr/>
        </p:nvGrpSpPr>
        <p:grpSpPr>
          <a:xfrm>
            <a:off x="4352925" y="4549775"/>
            <a:ext cx="219075" cy="174625"/>
            <a:chOff x="377" y="2904"/>
            <a:chExt cx="154" cy="110"/>
          </a:xfrm>
        </p:grpSpPr>
        <p:cxnSp>
          <p:nvCxnSpPr>
            <p:cNvPr id="745" name="Google Shape;745;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6" name="Google Shape;746;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7" name="Google Shape;747;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48" name="Google Shape;748;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49" name="Google Shape;749;p83"/>
          <p:cNvGrpSpPr/>
          <p:nvPr/>
        </p:nvGrpSpPr>
        <p:grpSpPr>
          <a:xfrm>
            <a:off x="5648325" y="4876800"/>
            <a:ext cx="219075" cy="174625"/>
            <a:chOff x="377" y="2904"/>
            <a:chExt cx="154" cy="110"/>
          </a:xfrm>
        </p:grpSpPr>
        <p:cxnSp>
          <p:nvCxnSpPr>
            <p:cNvPr id="750" name="Google Shape;750;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1" name="Google Shape;751;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2" name="Google Shape;752;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3" name="Google Shape;753;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754" name="Google Shape;754;p83"/>
          <p:cNvGrpSpPr/>
          <p:nvPr/>
        </p:nvGrpSpPr>
        <p:grpSpPr>
          <a:xfrm>
            <a:off x="5245100" y="3863975"/>
            <a:ext cx="219075" cy="174625"/>
            <a:chOff x="377" y="2904"/>
            <a:chExt cx="154" cy="110"/>
          </a:xfrm>
        </p:grpSpPr>
        <p:cxnSp>
          <p:nvCxnSpPr>
            <p:cNvPr id="755" name="Google Shape;755;p8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6" name="Google Shape;756;p8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7" name="Google Shape;757;p8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758" name="Google Shape;758;p8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8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65" name="Google Shape;765;p8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(14)</a:t>
            </a:r>
            <a:endParaRPr/>
          </a:p>
        </p:txBody>
      </p:sp>
      <p:sp>
        <p:nvSpPr>
          <p:cNvPr id="766" name="Google Shape;766;p8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81000" lvl="0" marL="381000" rtl="0" algn="l">
              <a:lnSpc>
                <a:spcPct val="80000"/>
              </a:lnSpc>
              <a:spcBef>
                <a:spcPts val="0"/>
              </a:spcBef>
              <a:spcAft>
                <a:spcPts val="0"/>
              </a:spcAft>
              <a:buClr>
                <a:srgbClr val="990033"/>
              </a:buClr>
              <a:buSzPts val="1080"/>
              <a:buFont typeface="Noto Sans Symbols"/>
              <a:buChar char="■"/>
            </a:pPr>
            <a:r>
              <a:rPr b="0" i="0" lang="en-US" sz="1800" u="none">
                <a:solidFill>
                  <a:schemeClr val="dk2"/>
                </a:solidFill>
                <a:latin typeface="Arial"/>
                <a:ea typeface="Arial"/>
                <a:cs typeface="Arial"/>
                <a:sym typeface="Arial"/>
              </a:rPr>
              <a:t>Outline of a Heuristic Algebraic Optimization Algorithm:</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1, break up any select operations with conjunctive conditions into a cascade of select operations.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rules 2, 4, 6, and 10 concerning the commutativity of select with other operations, move each select operation as far down the query tree as is permitted by the attributes involved in the select condition.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9 concerning associativity of binary operations, rearrange the leaf nodes of the tree so that the leaf node relations with the most restrictive select operations are executed first in the query tree representation.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 12, combine a Cartesian product operation with a subsequent select operation in the tree into a join operation.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Using rules 3, 4, 7, and 11 concerning the cascading of project and the commuting of project with other operations, break down and move lists of projection attributes down the tree as far as possible by creating new project operations as needed. 	</a:t>
            </a:r>
            <a:endParaRPr/>
          </a:p>
          <a:p>
            <a:pPr indent="-381000" lvl="0" marL="381000" rtl="0" algn="l">
              <a:lnSpc>
                <a:spcPct val="80000"/>
              </a:lnSpc>
              <a:spcBef>
                <a:spcPts val="360"/>
              </a:spcBef>
              <a:spcAft>
                <a:spcPts val="0"/>
              </a:spcAft>
              <a:buClr>
                <a:srgbClr val="990033"/>
              </a:buClr>
              <a:buSzPts val="1080"/>
              <a:buFont typeface="Noto Sans Symbols"/>
              <a:buAutoNum type="arabicPeriod"/>
            </a:pPr>
            <a:r>
              <a:rPr b="0" i="0" lang="en-US" sz="1800" u="none">
                <a:solidFill>
                  <a:schemeClr val="dk2"/>
                </a:solidFill>
                <a:latin typeface="Arial"/>
                <a:ea typeface="Arial"/>
                <a:cs typeface="Arial"/>
                <a:sym typeface="Arial"/>
              </a:rPr>
              <a:t>Identify subtrees that represent groups of operations that can be executed by a single algorithm. </a:t>
            </a:r>
            <a:endParaRPr/>
          </a:p>
          <a:p>
            <a:pPr indent="-274320" lvl="0" marL="342900" rtl="0" algn="l">
              <a:spcBef>
                <a:spcPts val="360"/>
              </a:spcBef>
              <a:spcAft>
                <a:spcPts val="0"/>
              </a:spcAft>
              <a:buSzPts val="1080"/>
              <a:buNone/>
            </a:pPr>
            <a:r>
              <a:t/>
            </a:r>
            <a:endParaRPr b="0" i="0" sz="1800" u="none">
              <a:solidFill>
                <a:schemeClr val="dk2"/>
              </a:solidFill>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1" name="Shape 771"/>
        <p:cNvGrpSpPr/>
        <p:nvPr/>
      </p:nvGrpSpPr>
      <p:grpSpPr>
        <a:xfrm>
          <a:off x="0" y="0"/>
          <a:ext cx="0" cy="0"/>
          <a:chOff x="0" y="0"/>
          <a:chExt cx="0" cy="0"/>
        </a:xfrm>
      </p:grpSpPr>
      <p:sp>
        <p:nvSpPr>
          <p:cNvPr id="772" name="Google Shape;772;p8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73" name="Google Shape;773;p8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(15)</a:t>
            </a:r>
            <a:endParaRPr/>
          </a:p>
        </p:txBody>
      </p:sp>
      <p:sp>
        <p:nvSpPr>
          <p:cNvPr id="774" name="Google Shape;774;p8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457200" lvl="0" marL="4572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Summary of Heuristics for Algebraic Optimization: </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main heuristic is to apply first the operations that reduce the size of intermediate results. </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Perform select operations as early as possible to reduce the number of tuples and perform project operations as early as possible to reduce the number of attributes. (This is done by moving select and project operations as far down the tree as possible.)</a:t>
            </a:r>
            <a:endParaRPr/>
          </a:p>
          <a:p>
            <a:pPr indent="-419100" lvl="1" marL="876300" rtl="0" algn="l">
              <a:lnSpc>
                <a:spcPct val="90000"/>
              </a:lnSpc>
              <a:spcBef>
                <a:spcPts val="440"/>
              </a:spcBef>
              <a:spcAft>
                <a:spcPts val="0"/>
              </a:spcAft>
              <a:buClr>
                <a:schemeClr val="dk2"/>
              </a:buClr>
              <a:buSzPts val="1210"/>
              <a:buFont typeface="Noto Sans Symbols"/>
              <a:buAutoNum type="arabicPeriod"/>
            </a:pPr>
            <a:r>
              <a:rPr b="0" i="0" lang="en-US" sz="2200" u="none">
                <a:solidFill>
                  <a:srgbClr val="800000"/>
                </a:solidFill>
                <a:latin typeface="Arial"/>
                <a:ea typeface="Arial"/>
                <a:cs typeface="Arial"/>
                <a:sym typeface="Arial"/>
              </a:rPr>
              <a:t>The select and join operations that are most restrictive should be executed before other similar operations. (This is done by reordering the leaf nodes of the tree among themselves and adjusting the rest of the tree appropriately.)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8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81" name="Google Shape;781;p8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Heuristics in Query Optimization (16)</a:t>
            </a:r>
            <a:endParaRPr/>
          </a:p>
        </p:txBody>
      </p:sp>
      <p:sp>
        <p:nvSpPr>
          <p:cNvPr id="782" name="Google Shape;782;p8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Query Execution Plans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An execution plan for a relational algebra query consists of a combination of the relational algebra query tree and information about the access methods  to be used for each relation as well as the methods to be used in computing the relational operators stored in the tree.</a:t>
            </a:r>
            <a:endParaRPr/>
          </a:p>
          <a:p>
            <a:pPr indent="-285750" lvl="1" marL="742950" rtl="0" algn="l">
              <a:lnSpc>
                <a:spcPct val="10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Materialized evaluation</a:t>
            </a:r>
            <a:r>
              <a:rPr b="0" i="0" lang="en-US" sz="2200" u="none">
                <a:solidFill>
                  <a:srgbClr val="800000"/>
                </a:solidFill>
                <a:latin typeface="Arial"/>
                <a:ea typeface="Arial"/>
                <a:cs typeface="Arial"/>
                <a:sym typeface="Arial"/>
              </a:rPr>
              <a:t>: the result of an operation is stored as a temporary relation.</a:t>
            </a:r>
            <a:endParaRPr/>
          </a:p>
          <a:p>
            <a:pPr indent="-285750" lvl="1" marL="742950" rtl="0" algn="l">
              <a:lnSpc>
                <a:spcPct val="10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Pipelined evaluation</a:t>
            </a:r>
            <a:r>
              <a:rPr b="0" i="0" lang="en-US" sz="2200" u="none">
                <a:solidFill>
                  <a:srgbClr val="800000"/>
                </a:solidFill>
                <a:latin typeface="Arial"/>
                <a:ea typeface="Arial"/>
                <a:cs typeface="Arial"/>
                <a:sym typeface="Arial"/>
              </a:rPr>
              <a:t>: as the result of an operator is  produced, it is forwarded to the next operator in sequence.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7" name="Shape 787"/>
        <p:cNvGrpSpPr/>
        <p:nvPr/>
      </p:nvGrpSpPr>
      <p:grpSpPr>
        <a:xfrm>
          <a:off x="0" y="0"/>
          <a:ext cx="0" cy="0"/>
          <a:chOff x="0" y="0"/>
          <a:chExt cx="0" cy="0"/>
        </a:xfrm>
      </p:grpSpPr>
      <p:sp>
        <p:nvSpPr>
          <p:cNvPr id="788" name="Google Shape;788;p8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89" name="Google Shape;789;p8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8. Using Selectivity and Cost Estimates in Query Optimization (1)</a:t>
            </a:r>
            <a:endParaRPr/>
          </a:p>
        </p:txBody>
      </p:sp>
      <p:sp>
        <p:nvSpPr>
          <p:cNvPr id="790" name="Google Shape;790;p8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Cost-based query optimization</a:t>
            </a:r>
            <a:r>
              <a:rPr b="0" i="0" lang="en-US" sz="2800" u="none">
                <a:solidFill>
                  <a:schemeClr val="dk2"/>
                </a:solidFill>
                <a:latin typeface="Arial"/>
                <a:ea typeface="Arial"/>
                <a:cs typeface="Arial"/>
                <a:sym typeface="Arial"/>
              </a:rPr>
              <a:t>:</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Estimate and compare the costs of executing a query using different execution strategies and choose the strategy with the lowest cost estimate.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(Compare to heuristic query optimization)</a:t>
            </a:r>
            <a:endParaRPr/>
          </a:p>
          <a:p>
            <a:pPr indent="-236220" lvl="0" marL="34290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Issues </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Cost function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Number of execution strategies to be considered</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5" name="Shape 795"/>
        <p:cNvGrpSpPr/>
        <p:nvPr/>
      </p:nvGrpSpPr>
      <p:grpSpPr>
        <a:xfrm>
          <a:off x="0" y="0"/>
          <a:ext cx="0" cy="0"/>
          <a:chOff x="0" y="0"/>
          <a:chExt cx="0" cy="0"/>
        </a:xfrm>
      </p:grpSpPr>
      <p:sp>
        <p:nvSpPr>
          <p:cNvPr id="796" name="Google Shape;796;p8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797" name="Google Shape;797;p8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(2)</a:t>
            </a:r>
            <a:endParaRPr/>
          </a:p>
        </p:txBody>
      </p:sp>
      <p:sp>
        <p:nvSpPr>
          <p:cNvPr id="798" name="Google Shape;798;p8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533400" lvl="0" marL="5334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Cost Components for Query Execution</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Access cost to secondary storage</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Storage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Computation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Memory usage cost</a:t>
            </a:r>
            <a:endParaRPr/>
          </a:p>
          <a:p>
            <a:pPr indent="-495300" lvl="1" marL="952500" rtl="0" algn="l">
              <a:lnSpc>
                <a:spcPct val="100000"/>
              </a:lnSpc>
              <a:spcBef>
                <a:spcPts val="520"/>
              </a:spcBef>
              <a:spcAft>
                <a:spcPts val="0"/>
              </a:spcAft>
              <a:buClr>
                <a:schemeClr val="dk2"/>
              </a:buClr>
              <a:buSzPts val="1430"/>
              <a:buFont typeface="Noto Sans Symbols"/>
              <a:buAutoNum type="arabicPeriod"/>
            </a:pPr>
            <a:r>
              <a:rPr b="0" i="0" lang="en-US" sz="2600" u="none">
                <a:solidFill>
                  <a:srgbClr val="800000"/>
                </a:solidFill>
                <a:latin typeface="Arial"/>
                <a:ea typeface="Arial"/>
                <a:cs typeface="Arial"/>
                <a:sym typeface="Arial"/>
              </a:rPr>
              <a:t>Communication cost</a:t>
            </a:r>
            <a:endParaRPr/>
          </a:p>
          <a:p>
            <a:pPr indent="-426719" lvl="0" marL="533400" rtl="0" algn="l">
              <a:lnSpc>
                <a:spcPct val="100000"/>
              </a:lnSpc>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a:p>
            <a:pPr indent="-533400" lvl="0" marL="5334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Note: Different database systems may focus on different cost components.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3" name="Shape 803"/>
        <p:cNvGrpSpPr/>
        <p:nvPr/>
      </p:nvGrpSpPr>
      <p:grpSpPr>
        <a:xfrm>
          <a:off x="0" y="0"/>
          <a:ext cx="0" cy="0"/>
          <a:chOff x="0" y="0"/>
          <a:chExt cx="0" cy="0"/>
        </a:xfrm>
      </p:grpSpPr>
      <p:sp>
        <p:nvSpPr>
          <p:cNvPr id="804" name="Google Shape;804;p8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05" name="Google Shape;805;p8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(3)</a:t>
            </a:r>
            <a:endParaRPr/>
          </a:p>
        </p:txBody>
      </p:sp>
      <p:sp>
        <p:nvSpPr>
          <p:cNvPr id="806" name="Google Shape;806;p8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Catalog Information Used in Cost Functions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Information about the size of a file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records (tuples) (r),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record size (R),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blocks (b) </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blocking factor (bfr)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Information about indexes and indexing attributes of a file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levels (x) of each multilevel index</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first-level index blocks (bI1)</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Number of distinct values (d) of an attribute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Selectivity (sl) of an attribute is the fraction of records satisfying the equality condition on the attribute</a:t>
            </a:r>
            <a:endParaRPr/>
          </a:p>
          <a:p>
            <a:pPr indent="-228600" lvl="2" marL="1143000" rtl="0" algn="l">
              <a:lnSpc>
                <a:spcPct val="10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Selection cardinality (s) of an attribute. (s = sl * r)</a:t>
            </a:r>
            <a:endParaRPr/>
          </a:p>
          <a:p>
            <a:pPr indent="-342900" lvl="0" marL="342900" rtl="0" algn="l">
              <a:lnSpc>
                <a:spcPct val="100000"/>
              </a:lnSpc>
              <a:spcBef>
                <a:spcPts val="480"/>
              </a:spcBef>
              <a:spcAft>
                <a:spcPts val="0"/>
              </a:spcAft>
              <a:buSzPts val="1440"/>
              <a:buNone/>
            </a:pPr>
            <a:r>
              <a:t/>
            </a:r>
            <a:endParaRPr b="0" i="0" sz="2400" u="none">
              <a:solidFill>
                <a:schemeClr val="dk2"/>
              </a:solidFill>
              <a:latin typeface="Arial"/>
              <a:ea typeface="Arial"/>
              <a:cs typeface="Arial"/>
              <a:sym typeface="Arial"/>
            </a:endParaRPr>
          </a:p>
          <a:p>
            <a:pPr indent="-251459" lvl="0" marL="342900" rtl="0" algn="l">
              <a:spcBef>
                <a:spcPts val="480"/>
              </a:spcBef>
              <a:spcAft>
                <a:spcPts val="0"/>
              </a:spcAft>
              <a:buSzPts val="1440"/>
              <a:buNone/>
            </a:pPr>
            <a:r>
              <a:t/>
            </a:r>
            <a:endParaRPr b="0" i="0" sz="2400" u="none">
              <a:solidFill>
                <a:schemeClr val="dk2"/>
              </a:solidFill>
              <a:latin typeface="Arial"/>
              <a:ea typeface="Arial"/>
              <a:cs typeface="Arial"/>
              <a:sym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90"/>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13" name="Google Shape;813;p90"/>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(4)</a:t>
            </a:r>
            <a:endParaRPr/>
          </a:p>
        </p:txBody>
      </p:sp>
      <p:sp>
        <p:nvSpPr>
          <p:cNvPr id="814" name="Google Shape;814;p90"/>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S1. Linear search (brute force) approach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 </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condition on a key, 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(b/2) if the record is found; otherwise C</a:t>
            </a:r>
            <a:r>
              <a:rPr b="0" baseline="-25000" i="0" lang="en-US" sz="2200" u="none">
                <a:solidFill>
                  <a:srgbClr val="800000"/>
                </a:solidFill>
                <a:latin typeface="Arial"/>
                <a:ea typeface="Arial"/>
                <a:cs typeface="Arial"/>
                <a:sym typeface="Arial"/>
              </a:rPr>
              <a:t>S1a</a:t>
            </a:r>
            <a:r>
              <a:rPr b="0" i="0" lang="en-US" sz="2200" u="none">
                <a:solidFill>
                  <a:srgbClr val="800000"/>
                </a:solidFill>
                <a:latin typeface="Arial"/>
                <a:ea typeface="Arial"/>
                <a:cs typeface="Arial"/>
                <a:sym typeface="Arial"/>
              </a:rPr>
              <a:t> = b.</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S2. Binary search:</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S2</a:t>
            </a:r>
            <a:r>
              <a:rPr b="0" i="0" lang="en-US" sz="2200" u="none">
                <a:solidFill>
                  <a:srgbClr val="800000"/>
                </a:solidFill>
                <a:latin typeface="Arial"/>
                <a:ea typeface="Arial"/>
                <a:cs typeface="Arial"/>
                <a:sym typeface="Arial"/>
              </a:rPr>
              <a:t> = log</a:t>
            </a:r>
            <a:r>
              <a:rPr b="0" baseline="-25000" i="0" lang="en-US" sz="2200" u="none">
                <a:solidFill>
                  <a:srgbClr val="800000"/>
                </a:solidFill>
                <a:latin typeface="Arial"/>
                <a:ea typeface="Arial"/>
                <a:cs typeface="Arial"/>
                <a:sym typeface="Arial"/>
              </a:rPr>
              <a:t>2</a:t>
            </a:r>
            <a:r>
              <a:rPr b="0" i="0" lang="en-US" sz="2200" u="none">
                <a:solidFill>
                  <a:srgbClr val="800000"/>
                </a:solidFill>
                <a:latin typeface="Arial"/>
                <a:ea typeface="Arial"/>
                <a:cs typeface="Arial"/>
                <a:sym typeface="Arial"/>
              </a:rPr>
              <a:t>b + (s/bfr)⎤ –1</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condition on a unique (key) attribute, C</a:t>
            </a:r>
            <a:r>
              <a:rPr b="0" baseline="-25000" i="0" lang="en-US" sz="2200" u="none">
                <a:solidFill>
                  <a:srgbClr val="800000"/>
                </a:solidFill>
                <a:latin typeface="Arial"/>
                <a:ea typeface="Arial"/>
                <a:cs typeface="Arial"/>
                <a:sym typeface="Arial"/>
              </a:rPr>
              <a:t>S2</a:t>
            </a:r>
            <a:r>
              <a:rPr b="0" i="0" lang="en-US" sz="2200" u="none">
                <a:solidFill>
                  <a:srgbClr val="800000"/>
                </a:solidFill>
                <a:latin typeface="Arial"/>
                <a:ea typeface="Arial"/>
                <a:cs typeface="Arial"/>
                <a:sym typeface="Arial"/>
              </a:rPr>
              <a:t> =log</a:t>
            </a:r>
            <a:r>
              <a:rPr b="0" baseline="-25000" i="0" lang="en-US" sz="2200" u="none">
                <a:solidFill>
                  <a:srgbClr val="800000"/>
                </a:solidFill>
                <a:latin typeface="Arial"/>
                <a:ea typeface="Arial"/>
                <a:cs typeface="Arial"/>
                <a:sym typeface="Arial"/>
              </a:rPr>
              <a:t>2</a:t>
            </a:r>
            <a:r>
              <a:rPr b="0" i="0" lang="en-US" sz="2200" u="none">
                <a:solidFill>
                  <a:srgbClr val="800000"/>
                </a:solidFill>
                <a:latin typeface="Arial"/>
                <a:ea typeface="Arial"/>
                <a:cs typeface="Arial"/>
                <a:sym typeface="Arial"/>
              </a:rPr>
              <a:t>b</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S3. Using a primary index (S3a) or hash key (S3b) to retrieve a single record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S3a</a:t>
            </a:r>
            <a:r>
              <a:rPr b="0" i="0" lang="en-US" sz="2200" u="none">
                <a:solidFill>
                  <a:srgbClr val="800000"/>
                </a:solidFill>
                <a:latin typeface="Arial"/>
                <a:ea typeface="Arial"/>
                <a:cs typeface="Arial"/>
                <a:sym typeface="Arial"/>
              </a:rPr>
              <a:t> = x + 1;  C</a:t>
            </a:r>
            <a:r>
              <a:rPr b="0" baseline="-25000" i="0" lang="en-US" sz="2200" u="none">
                <a:solidFill>
                  <a:srgbClr val="800000"/>
                </a:solidFill>
                <a:latin typeface="Arial"/>
                <a:ea typeface="Arial"/>
                <a:cs typeface="Arial"/>
                <a:sym typeface="Arial"/>
              </a:rPr>
              <a:t>S3b</a:t>
            </a:r>
            <a:r>
              <a:rPr b="0" i="0" lang="en-US" sz="2200" u="none">
                <a:solidFill>
                  <a:srgbClr val="800000"/>
                </a:solidFill>
                <a:latin typeface="Arial"/>
                <a:ea typeface="Arial"/>
                <a:cs typeface="Arial"/>
                <a:sym typeface="Arial"/>
              </a:rPr>
              <a:t> = 1 for static or linear hashing;</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S3b</a:t>
            </a:r>
            <a:r>
              <a:rPr b="0" i="0" lang="en-US" sz="2200" u="none">
                <a:solidFill>
                  <a:srgbClr val="800000"/>
                </a:solidFill>
                <a:latin typeface="Arial"/>
                <a:ea typeface="Arial"/>
                <a:cs typeface="Arial"/>
                <a:sym typeface="Arial"/>
              </a:rPr>
              <a:t> = 1 for extendible hashing;</a:t>
            </a:r>
            <a:endParaRPr/>
          </a:p>
          <a:p>
            <a:pPr indent="-285750" lvl="1" marL="742950" rtl="0" algn="l">
              <a:lnSpc>
                <a:spcPct val="80000"/>
              </a:lnSpc>
              <a:spcBef>
                <a:spcPts val="440"/>
              </a:spcBef>
              <a:spcAft>
                <a:spcPts val="0"/>
              </a:spcAft>
              <a:buSzPts val="1210"/>
              <a:buNone/>
            </a:pPr>
            <a:r>
              <a:rPr b="0" i="0" lang="en-US" sz="2200" u="none">
                <a:solidFill>
                  <a:srgbClr val="800000"/>
                </a:solidFill>
                <a:latin typeface="Arial"/>
                <a:ea typeface="Arial"/>
                <a:cs typeface="Arial"/>
                <a:sym typeface="Arial"/>
              </a:rPr>
              <a:t> number</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9" name="Shape 819"/>
        <p:cNvGrpSpPr/>
        <p:nvPr/>
      </p:nvGrpSpPr>
      <p:grpSpPr>
        <a:xfrm>
          <a:off x="0" y="0"/>
          <a:ext cx="0" cy="0"/>
          <a:chOff x="0" y="0"/>
          <a:chExt cx="0" cy="0"/>
        </a:xfrm>
      </p:grpSpPr>
      <p:sp>
        <p:nvSpPr>
          <p:cNvPr id="820" name="Google Shape;820;p9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21" name="Google Shape;821;p9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(5)</a:t>
            </a:r>
            <a:endParaRPr/>
          </a:p>
        </p:txBody>
      </p:sp>
      <p:sp>
        <p:nvSpPr>
          <p:cNvPr id="822" name="Google Shape;822;p9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S4. Using an ordering index to retrieve multiple records: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the comparison condition on a key field with an ordering index, C</a:t>
            </a:r>
            <a:r>
              <a:rPr b="0" baseline="-25000" i="0" lang="en-US" sz="2200" u="none">
                <a:solidFill>
                  <a:srgbClr val="800000"/>
                </a:solidFill>
                <a:latin typeface="Arial"/>
                <a:ea typeface="Arial"/>
                <a:cs typeface="Arial"/>
                <a:sym typeface="Arial"/>
              </a:rPr>
              <a:t>S4</a:t>
            </a:r>
            <a:r>
              <a:rPr b="0" i="0" lang="en-US" sz="2200" u="none">
                <a:solidFill>
                  <a:srgbClr val="800000"/>
                </a:solidFill>
                <a:latin typeface="Arial"/>
                <a:ea typeface="Arial"/>
                <a:cs typeface="Arial"/>
                <a:sym typeface="Arial"/>
              </a:rPr>
              <a:t> = x + (b/2) </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S5. Using a clustering index to retrieve multiple records: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S5</a:t>
            </a:r>
            <a:r>
              <a:rPr b="0" i="0" lang="en-US" sz="2200" u="none">
                <a:solidFill>
                  <a:srgbClr val="800000"/>
                </a:solidFill>
                <a:latin typeface="Arial"/>
                <a:ea typeface="Arial"/>
                <a:cs typeface="Arial"/>
                <a:sym typeface="Arial"/>
              </a:rPr>
              <a:t> = x + ┌ (s/bfr) ┐</a:t>
            </a:r>
            <a:endParaRPr b="0" i="0" sz="2200" u="none">
              <a:solidFill>
                <a:srgbClr val="800000"/>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S6. Using a secondary (B+-tree) index:</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equality comparison, C</a:t>
            </a:r>
            <a:r>
              <a:rPr b="0" baseline="-25000" i="0" lang="en-US" sz="2200" u="none">
                <a:solidFill>
                  <a:srgbClr val="800000"/>
                </a:solidFill>
                <a:latin typeface="Arial"/>
                <a:ea typeface="Arial"/>
                <a:cs typeface="Arial"/>
                <a:sym typeface="Arial"/>
              </a:rPr>
              <a:t>S6a</a:t>
            </a:r>
            <a:r>
              <a:rPr b="0" i="0" lang="en-US" sz="2200" u="none">
                <a:solidFill>
                  <a:srgbClr val="800000"/>
                </a:solidFill>
                <a:latin typeface="Arial"/>
                <a:ea typeface="Arial"/>
                <a:cs typeface="Arial"/>
                <a:sym typeface="Arial"/>
              </a:rPr>
              <a:t> = x + s;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an comparison condition such as &gt;, &lt;, &gt;=, or &lt;=,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S6a</a:t>
            </a:r>
            <a:r>
              <a:rPr b="0" i="0" lang="en-US" sz="2200" u="none">
                <a:solidFill>
                  <a:srgbClr val="800000"/>
                </a:solidFill>
                <a:latin typeface="Arial"/>
                <a:ea typeface="Arial"/>
                <a:cs typeface="Arial"/>
                <a:sym typeface="Arial"/>
              </a:rPr>
              <a:t> = x + (b</a:t>
            </a:r>
            <a:r>
              <a:rPr b="0" baseline="-25000" i="0" lang="en-US" sz="2200" u="none">
                <a:solidFill>
                  <a:srgbClr val="800000"/>
                </a:solidFill>
                <a:latin typeface="Arial"/>
                <a:ea typeface="Arial"/>
                <a:cs typeface="Arial"/>
                <a:sym typeface="Arial"/>
              </a:rPr>
              <a:t>I1</a:t>
            </a:r>
            <a:r>
              <a:rPr b="0" i="0" lang="en-US" sz="2200" u="none">
                <a:solidFill>
                  <a:srgbClr val="800000"/>
                </a:solidFill>
                <a:latin typeface="Arial"/>
                <a:ea typeface="Arial"/>
                <a:cs typeface="Arial"/>
                <a:sym typeface="Arial"/>
              </a:rPr>
              <a:t>/2) + (r/2)</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9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29" name="Google Shape;829;p9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(6)</a:t>
            </a:r>
            <a:endParaRPr/>
          </a:p>
        </p:txBody>
      </p:sp>
      <p:sp>
        <p:nvSpPr>
          <p:cNvPr id="830" name="Google Shape;830;p9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SELECT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S7. Conjunctive selection: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Use either S1 or one of the methods S2 to S6 to solve. </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the latter case, use one condition to retrieve the records and then check in the memory buffer whether each retrieved record satisfies the remaining conditions in the conjunction.</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S8. Conjunctive selection using a composite index:</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Same as S3a, S5 or S6a, depending on the type of index.</a:t>
            </a:r>
            <a:endParaRPr/>
          </a:p>
          <a:p>
            <a:pPr indent="-251459" lvl="0" marL="342900" rtl="0" algn="l">
              <a:lnSpc>
                <a:spcPct val="10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using the cost functions.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1"/>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138" name="Google Shape;138;p21"/>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1. Translating SQL Queries into Relational Algebra (1)</a:t>
            </a:r>
            <a:endParaRPr/>
          </a:p>
        </p:txBody>
      </p:sp>
      <p:sp>
        <p:nvSpPr>
          <p:cNvPr id="139" name="Google Shape;139;p21"/>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SQL query is translated into query blocks</a:t>
            </a:r>
            <a:endParaRPr/>
          </a:p>
          <a:p>
            <a:pPr indent="-342900" lvl="0" marL="342900" rtl="0" algn="l">
              <a:lnSpc>
                <a:spcPct val="9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Query block</a:t>
            </a:r>
            <a:r>
              <a:rPr b="0" i="0" lang="en-US" sz="2800" u="none">
                <a:solidFill>
                  <a:schemeClr val="dk2"/>
                </a:solidFill>
                <a:latin typeface="Arial"/>
                <a:ea typeface="Arial"/>
                <a:cs typeface="Arial"/>
                <a:sym typeface="Arial"/>
              </a:rPr>
              <a:t>: </a:t>
            </a:r>
            <a:endParaRPr/>
          </a:p>
          <a:p>
            <a:pPr indent="-285750" lvl="1" marL="742950" rtl="0" algn="l">
              <a:lnSpc>
                <a:spcPct val="9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The basic unit that can be translated into the algebraic operators and optimized.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93"/>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37" name="Google Shape;837;p93"/>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(7)</a:t>
            </a:r>
            <a:endParaRPr/>
          </a:p>
        </p:txBody>
      </p:sp>
      <p:sp>
        <p:nvSpPr>
          <p:cNvPr id="838" name="Google Shape;838;p93"/>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Examples of Cost Functions for JOIN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Join selectivity (js)</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js = |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 R x  S | = |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(|R| * |S |)</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condition C does not exist, js = 1;</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If no tuples from the relations satisfy condition C, js = 0;</a:t>
            </a:r>
            <a:endParaRPr/>
          </a:p>
          <a:p>
            <a:pPr indent="-228600" lvl="2" marL="1143000" rtl="0" algn="l">
              <a:lnSpc>
                <a:spcPct val="100000"/>
              </a:lnSpc>
              <a:spcBef>
                <a:spcPts val="480"/>
              </a:spcBef>
              <a:spcAft>
                <a:spcPts val="0"/>
              </a:spcAft>
              <a:buClr>
                <a:srgbClr val="990033"/>
              </a:buClr>
              <a:buSzPts val="1200"/>
              <a:buFont typeface="Noto Sans Symbols"/>
              <a:buChar char="■"/>
            </a:pPr>
            <a:r>
              <a:rPr b="0" i="0" lang="en-US" sz="2400" u="none">
                <a:solidFill>
                  <a:schemeClr val="dk2"/>
                </a:solidFill>
                <a:latin typeface="Arial"/>
                <a:ea typeface="Arial"/>
                <a:cs typeface="Arial"/>
                <a:sym typeface="Arial"/>
              </a:rPr>
              <a:t>Usually, 0 &lt;= js &lt;= 1;</a:t>
            </a:r>
            <a:endParaRPr/>
          </a:p>
          <a:p>
            <a:pPr indent="-342900" lvl="0" marL="342900" rtl="0" algn="l">
              <a:lnSpc>
                <a:spcPct val="10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Size of the result file after join operation</a:t>
            </a:r>
            <a:endParaRPr/>
          </a:p>
          <a:p>
            <a:pPr indent="-285750" lvl="1" marL="742950" rtl="0" algn="l">
              <a:lnSpc>
                <a:spcPct val="100000"/>
              </a:lnSpc>
              <a:spcBef>
                <a:spcPts val="520"/>
              </a:spcBef>
              <a:spcAft>
                <a:spcPts val="0"/>
              </a:spcAft>
              <a:buClr>
                <a:schemeClr val="dk2"/>
              </a:buClr>
              <a:buSzPts val="1430"/>
              <a:buFont typeface="Noto Sans Symbols"/>
              <a:buChar char="■"/>
            </a:pPr>
            <a:r>
              <a:rPr b="0" i="0" lang="en-US" sz="2600" u="none">
                <a:solidFill>
                  <a:srgbClr val="800000"/>
                </a:solidFill>
                <a:latin typeface="Arial"/>
                <a:ea typeface="Arial"/>
                <a:cs typeface="Arial"/>
                <a:sym typeface="Arial"/>
              </a:rPr>
              <a:t>| (R     </a:t>
            </a:r>
            <a:r>
              <a:rPr b="0" baseline="-25000" i="0" lang="en-US" sz="2600" u="none">
                <a:solidFill>
                  <a:srgbClr val="800000"/>
                </a:solidFill>
                <a:latin typeface="Arial"/>
                <a:ea typeface="Arial"/>
                <a:cs typeface="Arial"/>
                <a:sym typeface="Arial"/>
              </a:rPr>
              <a:t>C</a:t>
            </a:r>
            <a:r>
              <a:rPr b="0" i="0" lang="en-US" sz="2600" u="none">
                <a:solidFill>
                  <a:srgbClr val="800000"/>
                </a:solidFill>
                <a:latin typeface="Arial"/>
                <a:ea typeface="Arial"/>
                <a:cs typeface="Arial"/>
                <a:sym typeface="Arial"/>
              </a:rPr>
              <a:t> S) |  = js * |R| * |S |</a:t>
            </a:r>
            <a:endParaRPr/>
          </a:p>
        </p:txBody>
      </p:sp>
      <p:grpSp>
        <p:nvGrpSpPr>
          <p:cNvPr id="839" name="Google Shape;839;p93"/>
          <p:cNvGrpSpPr/>
          <p:nvPr/>
        </p:nvGrpSpPr>
        <p:grpSpPr>
          <a:xfrm>
            <a:off x="1752600" y="5845175"/>
            <a:ext cx="219075" cy="174625"/>
            <a:chOff x="377" y="2904"/>
            <a:chExt cx="154" cy="110"/>
          </a:xfrm>
        </p:grpSpPr>
        <p:cxnSp>
          <p:nvCxnSpPr>
            <p:cNvPr id="840" name="Google Shape;840;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1" name="Google Shape;841;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2" name="Google Shape;842;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3" name="Google Shape;843;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844" name="Google Shape;844;p93"/>
          <p:cNvGrpSpPr/>
          <p:nvPr/>
        </p:nvGrpSpPr>
        <p:grpSpPr>
          <a:xfrm>
            <a:off x="5953125" y="2720975"/>
            <a:ext cx="219075" cy="174625"/>
            <a:chOff x="377" y="2904"/>
            <a:chExt cx="154" cy="110"/>
          </a:xfrm>
        </p:grpSpPr>
        <p:cxnSp>
          <p:nvCxnSpPr>
            <p:cNvPr id="845" name="Google Shape;845;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6" name="Google Shape;846;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7" name="Google Shape;847;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48" name="Google Shape;848;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grpSp>
        <p:nvGrpSpPr>
          <p:cNvPr id="849" name="Google Shape;849;p93"/>
          <p:cNvGrpSpPr/>
          <p:nvPr/>
        </p:nvGrpSpPr>
        <p:grpSpPr>
          <a:xfrm>
            <a:off x="2371725" y="2720975"/>
            <a:ext cx="219075" cy="174625"/>
            <a:chOff x="377" y="2904"/>
            <a:chExt cx="154" cy="110"/>
          </a:xfrm>
        </p:grpSpPr>
        <p:cxnSp>
          <p:nvCxnSpPr>
            <p:cNvPr id="850" name="Google Shape;850;p93"/>
            <p:cNvCxnSpPr/>
            <p:nvPr/>
          </p:nvCxnSpPr>
          <p:spPr>
            <a:xfrm>
              <a:off x="381"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51" name="Google Shape;851;p93"/>
            <p:cNvCxnSpPr/>
            <p:nvPr/>
          </p:nvCxnSpPr>
          <p:spPr>
            <a:xfrm>
              <a:off x="527" y="2904"/>
              <a:ext cx="0" cy="110"/>
            </a:xfrm>
            <a:prstGeom prst="straightConnector1">
              <a:avLst/>
            </a:prstGeom>
            <a:noFill/>
            <a:ln cap="flat" cmpd="sng" w="15875">
              <a:solidFill>
                <a:schemeClr val="lt2"/>
              </a:solidFill>
              <a:prstDash val="solid"/>
              <a:miter lim="800000"/>
              <a:headEnd len="med" w="med" type="none"/>
              <a:tailEnd len="med" w="med" type="none"/>
            </a:ln>
          </p:spPr>
        </p:cxnSp>
        <p:cxnSp>
          <p:nvCxnSpPr>
            <p:cNvPr id="852" name="Google Shape;852;p93"/>
            <p:cNvCxnSpPr/>
            <p:nvPr/>
          </p:nvCxnSpPr>
          <p:spPr>
            <a:xfrm>
              <a:off x="385" y="2904"/>
              <a:ext cx="138" cy="110"/>
            </a:xfrm>
            <a:prstGeom prst="straightConnector1">
              <a:avLst/>
            </a:prstGeom>
            <a:noFill/>
            <a:ln cap="flat" cmpd="sng" w="15875">
              <a:solidFill>
                <a:schemeClr val="lt2"/>
              </a:solidFill>
              <a:prstDash val="solid"/>
              <a:miter lim="800000"/>
              <a:headEnd len="med" w="med" type="none"/>
              <a:tailEnd len="med" w="med" type="none"/>
            </a:ln>
          </p:spPr>
        </p:cxnSp>
        <p:cxnSp>
          <p:nvCxnSpPr>
            <p:cNvPr id="853" name="Google Shape;853;p93"/>
            <p:cNvCxnSpPr/>
            <p:nvPr/>
          </p:nvCxnSpPr>
          <p:spPr>
            <a:xfrm flipH="1">
              <a:off x="377" y="2904"/>
              <a:ext cx="154" cy="110"/>
            </a:xfrm>
            <a:prstGeom prst="straightConnector1">
              <a:avLst/>
            </a:prstGeom>
            <a:noFill/>
            <a:ln cap="flat" cmpd="sng" w="15875">
              <a:solidFill>
                <a:schemeClr val="lt2"/>
              </a:solidFill>
              <a:prstDash val="solid"/>
              <a:miter lim="800000"/>
              <a:headEnd len="med" w="med" type="none"/>
              <a:tailEnd len="med" w="med" type="none"/>
            </a:ln>
          </p:spPr>
        </p:cxnSp>
      </p:gr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8" name="Shape 858"/>
        <p:cNvGrpSpPr/>
        <p:nvPr/>
      </p:nvGrpSpPr>
      <p:grpSpPr>
        <a:xfrm>
          <a:off x="0" y="0"/>
          <a:ext cx="0" cy="0"/>
          <a:chOff x="0" y="0"/>
          <a:chExt cx="0" cy="0"/>
        </a:xfrm>
      </p:grpSpPr>
      <p:sp>
        <p:nvSpPr>
          <p:cNvPr id="859" name="Google Shape;859;p94"/>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60" name="Google Shape;860;p94"/>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(8)</a:t>
            </a:r>
            <a:endParaRPr/>
          </a:p>
        </p:txBody>
      </p:sp>
      <p:sp>
        <p:nvSpPr>
          <p:cNvPr id="861" name="Google Shape;861;p94"/>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10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JOIN (contd.)</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J1. Nested-loop join:</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a:t>
            </a:r>
            <a:r>
              <a:rPr b="0" baseline="-25000" i="0" lang="en-US" sz="2200" u="none">
                <a:solidFill>
                  <a:srgbClr val="800000"/>
                </a:solidFill>
                <a:latin typeface="Arial"/>
                <a:ea typeface="Arial"/>
                <a:cs typeface="Arial"/>
                <a:sym typeface="Arial"/>
              </a:rPr>
              <a:t>J1</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 + (b</a:t>
            </a:r>
            <a:r>
              <a:rPr b="0" baseline="-25000" i="0" lang="en-US" sz="2200" u="none">
                <a:solidFill>
                  <a:srgbClr val="800000"/>
                </a:solidFill>
                <a:latin typeface="Arial"/>
                <a:ea typeface="Arial"/>
                <a:cs typeface="Arial"/>
                <a:sym typeface="Arial"/>
              </a:rPr>
              <a:t>R</a:t>
            </a:r>
            <a:r>
              <a:rPr b="0" i="0" lang="en-US" sz="2200" u="none">
                <a:solidFill>
                  <a:srgbClr val="800000"/>
                </a:solidFill>
                <a:latin typeface="Arial"/>
                <a:ea typeface="Arial"/>
                <a:cs typeface="Arial"/>
                <a:sym typeface="Arial"/>
              </a:rPr>
              <a:t>*b</a:t>
            </a:r>
            <a:r>
              <a:rPr b="0" baseline="-25000" i="0" lang="en-US" sz="2200" u="none">
                <a:solidFill>
                  <a:srgbClr val="800000"/>
                </a:solidFill>
                <a:latin typeface="Arial"/>
                <a:ea typeface="Arial"/>
                <a:cs typeface="Arial"/>
                <a:sym typeface="Arial"/>
              </a:rPr>
              <a:t>S</a:t>
            </a:r>
            <a:r>
              <a:rPr b="0" i="0" lang="en-US" sz="2200" u="none">
                <a:solidFill>
                  <a:srgbClr val="800000"/>
                </a:solidFill>
                <a:latin typeface="Arial"/>
                <a:ea typeface="Arial"/>
                <a:cs typeface="Arial"/>
                <a:sym typeface="Arial"/>
              </a:rPr>
              <a:t>) + ((js* |R|* |S|)/bfr</a:t>
            </a:r>
            <a:r>
              <a:rPr b="0" baseline="-25000" i="0" lang="en-US" sz="2200" u="none">
                <a:solidFill>
                  <a:srgbClr val="800000"/>
                </a:solidFill>
                <a:latin typeface="Arial"/>
                <a:ea typeface="Arial"/>
                <a:cs typeface="Arial"/>
                <a:sym typeface="Arial"/>
              </a:rPr>
              <a:t>RS</a:t>
            </a:r>
            <a:r>
              <a:rPr b="0" i="0" lang="en-US" sz="2200" u="none">
                <a:solidFill>
                  <a:srgbClr val="800000"/>
                </a:solidFill>
                <a:latin typeface="Arial"/>
                <a:ea typeface="Arial"/>
                <a:cs typeface="Arial"/>
                <a:sym typeface="Arial"/>
              </a:rPr>
              <a:t>)</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(Use R for outer loop)</a:t>
            </a:r>
            <a:endParaRPr/>
          </a:p>
          <a:p>
            <a:pPr indent="-342900" lvl="0" marL="342900" rtl="0" algn="l">
              <a:lnSpc>
                <a:spcPct val="10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J2. Single-loop join (using an access structure to retrieve the matching record(s))</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an index exists for the join attribute B of S with index levels x</a:t>
            </a:r>
            <a:r>
              <a:rPr b="0" baseline="-25000" i="0" lang="en-US" sz="2200" u="none">
                <a:solidFill>
                  <a:srgbClr val="800000"/>
                </a:solidFill>
                <a:latin typeface="Arial"/>
                <a:ea typeface="Arial"/>
                <a:cs typeface="Arial"/>
                <a:sym typeface="Arial"/>
              </a:rPr>
              <a:t>B</a:t>
            </a:r>
            <a:r>
              <a:rPr b="0" i="0" lang="en-US" sz="2200" u="none">
                <a:solidFill>
                  <a:srgbClr val="800000"/>
                </a:solidFill>
                <a:latin typeface="Arial"/>
                <a:ea typeface="Arial"/>
                <a:cs typeface="Arial"/>
                <a:sym typeface="Arial"/>
              </a:rPr>
              <a:t>, we can retrieve each record s in R and then use the index to retrieve all the matching records t from S that satisfy t[B] = s[A].</a:t>
            </a:r>
            <a:endParaRPr/>
          </a:p>
          <a:p>
            <a:pPr indent="-285750" lvl="1" marL="742950" rtl="0" algn="l">
              <a:lnSpc>
                <a:spcPct val="10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cost depends on the type of index.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95"/>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68" name="Google Shape;868;p95"/>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(9)</a:t>
            </a:r>
            <a:endParaRPr/>
          </a:p>
        </p:txBody>
      </p:sp>
      <p:sp>
        <p:nvSpPr>
          <p:cNvPr id="869" name="Google Shape;869;p95"/>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Examples of Cost Functions for JOIN (contd.)</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J2. Single-loop join (contd.)</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secondary index,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J2a</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s</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clustering index,</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J2b</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(s</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/bfr</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For a primary index,</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J2c</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(x</a:t>
            </a:r>
            <a:r>
              <a:rPr b="0" baseline="-25000" i="0" lang="en-US" sz="2000" u="none">
                <a:solidFill>
                  <a:schemeClr val="dk2"/>
                </a:solidFill>
                <a:latin typeface="Arial"/>
                <a:ea typeface="Arial"/>
                <a:cs typeface="Arial"/>
                <a:sym typeface="Arial"/>
              </a:rPr>
              <a:t>B</a:t>
            </a:r>
            <a:r>
              <a:rPr b="0" i="0" lang="en-US" sz="2000" u="none">
                <a:solidFill>
                  <a:schemeClr val="dk2"/>
                </a:solidFill>
                <a:latin typeface="Arial"/>
                <a:ea typeface="Arial"/>
                <a:cs typeface="Arial"/>
                <a:sym typeface="Arial"/>
              </a:rPr>
              <a:t> + 1))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If a hash key exists for one of the two join attributes — B of S</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2000" u="none">
                <a:solidFill>
                  <a:schemeClr val="dk2"/>
                </a:solidFill>
                <a:latin typeface="Arial"/>
                <a:ea typeface="Arial"/>
                <a:cs typeface="Arial"/>
                <a:sym typeface="Arial"/>
              </a:rPr>
              <a:t>J2d</a:t>
            </a:r>
            <a:r>
              <a:rPr b="0" i="0" lang="en-US" sz="2000" u="none">
                <a:solidFill>
                  <a:schemeClr val="dk2"/>
                </a:solidFill>
                <a:latin typeface="Arial"/>
                <a:ea typeface="Arial"/>
                <a:cs typeface="Arial"/>
                <a:sym typeface="Arial"/>
              </a:rPr>
              <a:t> =  b</a:t>
            </a:r>
            <a:r>
              <a:rPr b="0" baseline="-25000" i="0" lang="en-US" sz="20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(|R| * h) + ((js* |R|* |S|)/bfr</a:t>
            </a:r>
            <a:r>
              <a:rPr b="0" baseline="-25000" i="0" lang="en-US" sz="20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a:t>
            </a:r>
            <a:endParaRPr/>
          </a:p>
          <a:p>
            <a:pPr indent="-342900" lvl="0" marL="342900" rtl="0" algn="l">
              <a:lnSpc>
                <a:spcPct val="80000"/>
              </a:lnSpc>
              <a:spcBef>
                <a:spcPts val="48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J3. Sort-merge join:</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a:t>
            </a:r>
            <a:r>
              <a:rPr b="0" baseline="-25000" i="0" lang="en-US" sz="1800" u="none">
                <a:solidFill>
                  <a:schemeClr val="dk2"/>
                </a:solidFill>
                <a:latin typeface="Arial"/>
                <a:ea typeface="Arial"/>
                <a:cs typeface="Arial"/>
                <a:sym typeface="Arial"/>
              </a:rPr>
              <a:t>J3a</a:t>
            </a:r>
            <a:r>
              <a:rPr b="0" i="0" lang="en-US" sz="2000" u="none">
                <a:solidFill>
                  <a:schemeClr val="dk2"/>
                </a:solidFill>
                <a:latin typeface="Arial"/>
                <a:ea typeface="Arial"/>
                <a:cs typeface="Arial"/>
                <a:sym typeface="Arial"/>
              </a:rPr>
              <a:t> =  C</a:t>
            </a:r>
            <a:r>
              <a:rPr b="0" baseline="-25000" i="0" lang="en-US" sz="18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 b</a:t>
            </a:r>
            <a:r>
              <a:rPr b="0" baseline="-25000" i="0" lang="en-US" sz="1800" u="none">
                <a:solidFill>
                  <a:schemeClr val="dk2"/>
                </a:solidFill>
                <a:latin typeface="Arial"/>
                <a:ea typeface="Arial"/>
                <a:cs typeface="Arial"/>
                <a:sym typeface="Arial"/>
              </a:rPr>
              <a:t>R</a:t>
            </a:r>
            <a:r>
              <a:rPr b="0" i="0" lang="en-US" sz="2000" u="none">
                <a:solidFill>
                  <a:schemeClr val="dk2"/>
                </a:solidFill>
                <a:latin typeface="Arial"/>
                <a:ea typeface="Arial"/>
                <a:cs typeface="Arial"/>
                <a:sym typeface="Arial"/>
              </a:rPr>
              <a:t> + b</a:t>
            </a:r>
            <a:r>
              <a:rPr b="0" baseline="-25000" i="0" lang="en-US" sz="1800" u="none">
                <a:solidFill>
                  <a:schemeClr val="dk2"/>
                </a:solidFill>
                <a:latin typeface="Arial"/>
                <a:ea typeface="Arial"/>
                <a:cs typeface="Arial"/>
                <a:sym typeface="Arial"/>
              </a:rPr>
              <a:t>S</a:t>
            </a:r>
            <a:r>
              <a:rPr b="0" i="0" lang="en-US" sz="2000" u="none">
                <a:solidFill>
                  <a:schemeClr val="dk2"/>
                </a:solidFill>
                <a:latin typeface="Arial"/>
                <a:ea typeface="Arial"/>
                <a:cs typeface="Arial"/>
                <a:sym typeface="Arial"/>
              </a:rPr>
              <a:t> + ((js* |R|* |S|)/bfr</a:t>
            </a:r>
            <a:r>
              <a:rPr b="0" baseline="-25000" i="0" lang="en-US" sz="1800" u="none">
                <a:solidFill>
                  <a:schemeClr val="dk2"/>
                </a:solidFill>
                <a:latin typeface="Arial"/>
                <a:ea typeface="Arial"/>
                <a:cs typeface="Arial"/>
                <a:sym typeface="Arial"/>
              </a:rPr>
              <a:t>RS</a:t>
            </a:r>
            <a:r>
              <a:rPr b="0" i="0" lang="en-US" sz="2000" u="none">
                <a:solidFill>
                  <a:schemeClr val="dk2"/>
                </a:solidFill>
                <a:latin typeface="Arial"/>
                <a:ea typeface="Arial"/>
                <a:cs typeface="Arial"/>
                <a:sym typeface="Arial"/>
              </a:rPr>
              <a:t>); 	</a:t>
            </a:r>
            <a:endParaRPr/>
          </a:p>
          <a:p>
            <a:pPr indent="-228600" lvl="2" marL="1143000" rtl="0" algn="l">
              <a:lnSpc>
                <a:spcPct val="8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(CS: Cost for sorting files)</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96"/>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76" name="Google Shape;876;p96"/>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Using Selectivity and Cost Estimates in Query Optimization (10)</a:t>
            </a:r>
            <a:endParaRPr/>
          </a:p>
        </p:txBody>
      </p:sp>
      <p:sp>
        <p:nvSpPr>
          <p:cNvPr id="877" name="Google Shape;877;p96"/>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Multiple Relation Queries and Join Ordering</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query joining n relations will have n-1 join operations, and hence can have a large number of different join orders when we apply the algebraic transformation rules. </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Current query optimizers typically limit the structure of a (join) query tree to that of left-deep (or right-deep) trees.</a:t>
            </a:r>
            <a:endParaRPr/>
          </a:p>
          <a:p>
            <a:pPr indent="-251459" lvl="0" marL="342900" rtl="0" algn="l">
              <a:lnSpc>
                <a:spcPct val="90000"/>
              </a:lnSpc>
              <a:spcBef>
                <a:spcPts val="480"/>
              </a:spcBef>
              <a:spcAft>
                <a:spcPts val="0"/>
              </a:spcAft>
              <a:buClr>
                <a:srgbClr val="990033"/>
              </a:buClr>
              <a:buSzPts val="1440"/>
              <a:buFont typeface="Noto Sans Symbols"/>
              <a:buNone/>
            </a:pPr>
            <a:r>
              <a:t/>
            </a:r>
            <a:endParaRPr b="0" i="0" sz="2400" u="none">
              <a:solidFill>
                <a:schemeClr val="dk2"/>
              </a:solidFill>
              <a:latin typeface="Arial"/>
              <a:ea typeface="Arial"/>
              <a:cs typeface="Arial"/>
              <a:sym typeface="Arial"/>
            </a:endParaRPr>
          </a:p>
          <a:p>
            <a:pPr indent="-342900" lvl="0" marL="342900" rtl="0" algn="l">
              <a:lnSpc>
                <a:spcPct val="90000"/>
              </a:lnSpc>
              <a:spcBef>
                <a:spcPts val="480"/>
              </a:spcBef>
              <a:spcAft>
                <a:spcPts val="0"/>
              </a:spcAft>
              <a:buClr>
                <a:srgbClr val="990033"/>
              </a:buClr>
              <a:buSzPts val="1440"/>
              <a:buFont typeface="Noto Sans Symbols"/>
              <a:buChar char="■"/>
            </a:pPr>
            <a:r>
              <a:rPr b="1" i="0" lang="en-US" sz="2400" u="none">
                <a:solidFill>
                  <a:schemeClr val="dk2"/>
                </a:solidFill>
                <a:latin typeface="Arial"/>
                <a:ea typeface="Arial"/>
                <a:cs typeface="Arial"/>
                <a:sym typeface="Arial"/>
              </a:rPr>
              <a:t>Left-deep tree</a:t>
            </a:r>
            <a:r>
              <a:rPr b="0" i="0" lang="en-US" sz="2400" u="none">
                <a:solidFill>
                  <a:schemeClr val="dk2"/>
                </a:solidFill>
                <a:latin typeface="Arial"/>
                <a:ea typeface="Arial"/>
                <a:cs typeface="Arial"/>
                <a:sym typeface="Arial"/>
              </a:rPr>
              <a:t>:</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 binary tree where the right child of each non-leaf node is always a base relation.</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Amenable to pipelining</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Could utilize any access paths on the base relation (the right child) when executing the join.</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2" name="Shape 882"/>
        <p:cNvGrpSpPr/>
        <p:nvPr/>
      </p:nvGrpSpPr>
      <p:grpSpPr>
        <a:xfrm>
          <a:off x="0" y="0"/>
          <a:ext cx="0" cy="0"/>
          <a:chOff x="0" y="0"/>
          <a:chExt cx="0" cy="0"/>
        </a:xfrm>
      </p:grpSpPr>
      <p:sp>
        <p:nvSpPr>
          <p:cNvPr id="883" name="Google Shape;883;p97"/>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84" name="Google Shape;884;p97"/>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200"/>
              <a:buFont typeface="Arial"/>
              <a:buNone/>
            </a:pPr>
            <a:r>
              <a:rPr b="0" i="0" lang="en-US" sz="3200" u="none">
                <a:solidFill>
                  <a:srgbClr val="800000"/>
                </a:solidFill>
                <a:latin typeface="Arial"/>
                <a:ea typeface="Arial"/>
                <a:cs typeface="Arial"/>
                <a:sym typeface="Arial"/>
              </a:rPr>
              <a:t>9. Overview of Query Optimization in Oracle</a:t>
            </a:r>
            <a:endParaRPr/>
          </a:p>
        </p:txBody>
      </p:sp>
      <p:sp>
        <p:nvSpPr>
          <p:cNvPr id="885" name="Google Shape;885;p97"/>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90000"/>
              </a:lnSpc>
              <a:spcBef>
                <a:spcPts val="0"/>
              </a:spcBef>
              <a:spcAft>
                <a:spcPts val="0"/>
              </a:spcAft>
              <a:buClr>
                <a:srgbClr val="990033"/>
              </a:buClr>
              <a:buSzPts val="1440"/>
              <a:buFont typeface="Noto Sans Symbols"/>
              <a:buChar char="■"/>
            </a:pPr>
            <a:r>
              <a:rPr b="0" i="0" lang="en-US" sz="2400" u="none">
                <a:solidFill>
                  <a:schemeClr val="dk2"/>
                </a:solidFill>
                <a:latin typeface="Arial"/>
                <a:ea typeface="Arial"/>
                <a:cs typeface="Arial"/>
                <a:sym typeface="Arial"/>
              </a:rPr>
              <a:t>Oracle DBMS V8</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Rule-based query optimization</a:t>
            </a:r>
            <a:r>
              <a:rPr b="0" i="0" lang="en-US" sz="2200" u="none">
                <a:solidFill>
                  <a:srgbClr val="800000"/>
                </a:solidFill>
                <a:latin typeface="Arial"/>
                <a:ea typeface="Arial"/>
                <a:cs typeface="Arial"/>
                <a:sym typeface="Arial"/>
              </a:rPr>
              <a:t>: the optimizer chooses execution plans based on heuristically ranked operations. </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(Currently it is being phased out) </a:t>
            </a:r>
            <a:endParaRPr/>
          </a:p>
          <a:p>
            <a:pPr indent="-285750" lvl="1" marL="742950" rtl="0" algn="l">
              <a:lnSpc>
                <a:spcPct val="90000"/>
              </a:lnSpc>
              <a:spcBef>
                <a:spcPts val="440"/>
              </a:spcBef>
              <a:spcAft>
                <a:spcPts val="0"/>
              </a:spcAft>
              <a:buClr>
                <a:schemeClr val="dk2"/>
              </a:buClr>
              <a:buSzPts val="1210"/>
              <a:buFont typeface="Noto Sans Symbols"/>
              <a:buChar char="■"/>
            </a:pPr>
            <a:r>
              <a:rPr b="1" i="0" lang="en-US" sz="2200" u="none">
                <a:solidFill>
                  <a:srgbClr val="800000"/>
                </a:solidFill>
                <a:latin typeface="Arial"/>
                <a:ea typeface="Arial"/>
                <a:cs typeface="Arial"/>
                <a:sym typeface="Arial"/>
              </a:rPr>
              <a:t>Cost-based query optimization</a:t>
            </a:r>
            <a:r>
              <a:rPr b="0" i="0" lang="en-US" sz="2200" u="none">
                <a:solidFill>
                  <a:srgbClr val="800000"/>
                </a:solidFill>
                <a:latin typeface="Arial"/>
                <a:ea typeface="Arial"/>
                <a:cs typeface="Arial"/>
                <a:sym typeface="Arial"/>
              </a:rPr>
              <a:t>: the optimizer examines alternative access paths and operator algorithms and chooses the execution plan with lowest estimate cost.</a:t>
            </a:r>
            <a:endParaRPr/>
          </a:p>
          <a:p>
            <a:pPr indent="-228600" lvl="2" marL="1143000" rtl="0" algn="l">
              <a:lnSpc>
                <a:spcPct val="90000"/>
              </a:lnSpc>
              <a:spcBef>
                <a:spcPts val="400"/>
              </a:spcBef>
              <a:spcAft>
                <a:spcPts val="0"/>
              </a:spcAft>
              <a:buClr>
                <a:srgbClr val="990033"/>
              </a:buClr>
              <a:buSzPts val="1000"/>
              <a:buFont typeface="Noto Sans Symbols"/>
              <a:buChar char="■"/>
            </a:pPr>
            <a:r>
              <a:rPr b="0" i="0" lang="en-US" sz="2000" u="none">
                <a:solidFill>
                  <a:schemeClr val="dk2"/>
                </a:solidFill>
                <a:latin typeface="Arial"/>
                <a:ea typeface="Arial"/>
                <a:cs typeface="Arial"/>
                <a:sym typeface="Arial"/>
              </a:rPr>
              <a:t>The query cost is calculated based on the estimated usage of resources such as I/O, CPU and memory needed.</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Application developers could specify hints to the ORACLE query optimizer.</a:t>
            </a:r>
            <a:endParaRPr/>
          </a:p>
          <a:p>
            <a:pPr indent="-285750" lvl="1" marL="742950" rtl="0" algn="l">
              <a:lnSpc>
                <a:spcPct val="90000"/>
              </a:lnSpc>
              <a:spcBef>
                <a:spcPts val="440"/>
              </a:spcBef>
              <a:spcAft>
                <a:spcPts val="0"/>
              </a:spcAft>
              <a:buClr>
                <a:schemeClr val="dk2"/>
              </a:buClr>
              <a:buSzPts val="1210"/>
              <a:buFont typeface="Noto Sans Symbols"/>
              <a:buChar char="■"/>
            </a:pPr>
            <a:r>
              <a:rPr b="0" i="0" lang="en-US" sz="2200" u="none">
                <a:solidFill>
                  <a:srgbClr val="800000"/>
                </a:solidFill>
                <a:latin typeface="Arial"/>
                <a:ea typeface="Arial"/>
                <a:cs typeface="Arial"/>
                <a:sym typeface="Arial"/>
              </a:rPr>
              <a:t>The idea is that an application developer might know more information about the data.</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98"/>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892" name="Google Shape;892;p98"/>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10. Semantic Query Optimization</a:t>
            </a:r>
            <a:endParaRPr/>
          </a:p>
        </p:txBody>
      </p:sp>
      <p:sp>
        <p:nvSpPr>
          <p:cNvPr id="893" name="Google Shape;893;p98"/>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Clr>
                <a:srgbClr val="990033"/>
              </a:buClr>
              <a:buSzPts val="1200"/>
              <a:buFont typeface="Noto Sans Symbols"/>
              <a:buChar char="■"/>
            </a:pPr>
            <a:r>
              <a:rPr b="1" i="0" lang="en-US" sz="2000" u="none">
                <a:solidFill>
                  <a:schemeClr val="dk2"/>
                </a:solidFill>
                <a:latin typeface="Arial"/>
                <a:ea typeface="Arial"/>
                <a:cs typeface="Arial"/>
                <a:sym typeface="Arial"/>
              </a:rPr>
              <a:t>Semantic Query Optimization</a:t>
            </a:r>
            <a:r>
              <a:rPr b="0" i="0" lang="en-US" sz="2000" u="none">
                <a:solidFill>
                  <a:schemeClr val="dk2"/>
                </a:solidFill>
                <a:latin typeface="Arial"/>
                <a:ea typeface="Arial"/>
                <a:cs typeface="Arial"/>
                <a:sym typeface="Arial"/>
              </a:rPr>
              <a:t>:</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Uses constraints specified on the database schema in order to modify one query into another query that is more efficient to execute.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Consider the following SQL query,</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SELECT	E.LNAME, M.LNAME</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FROM	EMPLOYEE E M</a:t>
            </a:r>
            <a:endParaRPr/>
          </a:p>
          <a:p>
            <a:pPr indent="-342900" lvl="0" marL="342900" rtl="0" algn="l">
              <a:lnSpc>
                <a:spcPct val="80000"/>
              </a:lnSpc>
              <a:spcBef>
                <a:spcPts val="400"/>
              </a:spcBef>
              <a:spcAft>
                <a:spcPts val="0"/>
              </a:spcAft>
              <a:buSzPts val="1200"/>
              <a:buNone/>
            </a:pPr>
            <a:r>
              <a:rPr b="0" i="0" lang="en-US" sz="2000" u="none">
                <a:solidFill>
                  <a:schemeClr val="dk2"/>
                </a:solidFill>
                <a:latin typeface="Arial"/>
                <a:ea typeface="Arial"/>
                <a:cs typeface="Arial"/>
                <a:sym typeface="Arial"/>
              </a:rPr>
              <a:t>	WHERE	E.SUPERSSN=M.SSN AND E.SALARY&gt;M.SALARY </a:t>
            </a:r>
            <a:endParaRPr/>
          </a:p>
          <a:p>
            <a:pPr indent="-342900" lvl="0" marL="342900" rtl="0" algn="l">
              <a:lnSpc>
                <a:spcPct val="80000"/>
              </a:lnSpc>
              <a:spcBef>
                <a:spcPts val="400"/>
              </a:spcBef>
              <a:spcAft>
                <a:spcPts val="0"/>
              </a:spcAft>
              <a:buClr>
                <a:srgbClr val="990033"/>
              </a:buClr>
              <a:buSzPts val="1200"/>
              <a:buFont typeface="Noto Sans Symbols"/>
              <a:buChar char="■"/>
            </a:pPr>
            <a:r>
              <a:rPr b="0" i="0" lang="en-US" sz="2000" u="none">
                <a:solidFill>
                  <a:schemeClr val="dk2"/>
                </a:solidFill>
                <a:latin typeface="Arial"/>
                <a:ea typeface="Arial"/>
                <a:cs typeface="Arial"/>
                <a:sym typeface="Arial"/>
              </a:rPr>
              <a:t>Explanation:</a:t>
            </a:r>
            <a:endParaRPr/>
          </a:p>
          <a:p>
            <a:pPr indent="-285750" lvl="1" marL="742950" rtl="0" algn="l">
              <a:lnSpc>
                <a:spcPct val="80000"/>
              </a:lnSpc>
              <a:spcBef>
                <a:spcPts val="400"/>
              </a:spcBef>
              <a:spcAft>
                <a:spcPts val="0"/>
              </a:spcAft>
              <a:buClr>
                <a:schemeClr val="dk2"/>
              </a:buClr>
              <a:buSzPts val="1100"/>
              <a:buFont typeface="Noto Sans Symbols"/>
              <a:buChar char="■"/>
            </a:pPr>
            <a:r>
              <a:rPr b="0" i="0" lang="en-US" sz="2000" u="none">
                <a:solidFill>
                  <a:srgbClr val="800000"/>
                </a:solidFill>
                <a:latin typeface="Arial"/>
                <a:ea typeface="Arial"/>
                <a:cs typeface="Arial"/>
                <a:sym typeface="Arial"/>
              </a:rPr>
              <a:t>Suppose that we had a constraint on the database schema that stated that no employee can earn more than his or her direct supervisor. If the semantic query optimizer checks for the existence of this constraint, it need not execute the query at all because it knows that the result of the query will be empty. Techniques known as theorem proving can be used for this purpose. </a:t>
            </a:r>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99"/>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
        <p:nvSpPr>
          <p:cNvPr id="900" name="Google Shape;900;p99"/>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Summary</a:t>
            </a:r>
            <a:endParaRPr/>
          </a:p>
        </p:txBody>
      </p:sp>
      <p:sp>
        <p:nvSpPr>
          <p:cNvPr id="901" name="Google Shape;901;p99"/>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rtl="0" algn="l">
              <a:lnSpc>
                <a:spcPct val="80000"/>
              </a:lnSpc>
              <a:spcBef>
                <a:spcPts val="0"/>
              </a:spcBef>
              <a:spcAft>
                <a:spcPts val="0"/>
              </a:spcAft>
              <a:buSzPts val="1440"/>
              <a:buNone/>
            </a:pPr>
            <a:r>
              <a:rPr b="0" i="0" lang="en-US" sz="2400" u="none">
                <a:solidFill>
                  <a:schemeClr val="dk2"/>
                </a:solidFill>
                <a:latin typeface="Arial"/>
                <a:ea typeface="Arial"/>
                <a:cs typeface="Arial"/>
                <a:sym typeface="Arial"/>
              </a:rPr>
              <a:t>0. Introduction to Query Processing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 Translating SQL Queries into Relational Algebra </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2. Algorithms for External Sorting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3. Algorithms for SELECT and JOIN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4. Algorithms for PROJECT and SET Operations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5. Implementing Aggregate Operations and Outer Joins</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6. Combining Operations using Pipelining</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7. Using Heuristics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8. Using Selectivity and Cost Estimates in Query Optimization</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9. Overview of Query Optimization in Oracle</a:t>
            </a:r>
            <a:endParaRPr/>
          </a:p>
          <a:p>
            <a:pPr indent="-342900" lvl="0" marL="342900" rtl="0" algn="l">
              <a:lnSpc>
                <a:spcPct val="80000"/>
              </a:lnSpc>
              <a:spcBef>
                <a:spcPts val="480"/>
              </a:spcBef>
              <a:spcAft>
                <a:spcPts val="0"/>
              </a:spcAft>
              <a:buSzPts val="1440"/>
              <a:buNone/>
            </a:pPr>
            <a:r>
              <a:rPr b="0" i="0" lang="en-US" sz="2400" u="none">
                <a:solidFill>
                  <a:schemeClr val="dk2"/>
                </a:solidFill>
                <a:latin typeface="Arial"/>
                <a:ea typeface="Arial"/>
                <a:cs typeface="Arial"/>
                <a:sym typeface="Arial"/>
              </a:rPr>
              <a:t>10. Semantic Query Optimization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2"/>
          <p:cNvSpPr txBox="1"/>
          <p:nvPr>
            <p:ph type="title"/>
          </p:nvPr>
        </p:nvSpPr>
        <p:spPr>
          <a:xfrm>
            <a:off x="228600" y="303212"/>
            <a:ext cx="7796212" cy="992187"/>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800000"/>
              </a:buClr>
              <a:buSzPts val="3600"/>
              <a:buFont typeface="Arial"/>
              <a:buNone/>
            </a:pPr>
            <a:r>
              <a:rPr b="0" i="0" lang="en-US" sz="3600" u="none">
                <a:solidFill>
                  <a:srgbClr val="800000"/>
                </a:solidFill>
                <a:latin typeface="Arial"/>
                <a:ea typeface="Arial"/>
                <a:cs typeface="Arial"/>
                <a:sym typeface="Arial"/>
              </a:rPr>
              <a:t>Translating SQL Queries into Relational Algebra (1)</a:t>
            </a:r>
            <a:endParaRPr/>
          </a:p>
        </p:txBody>
      </p:sp>
      <p:sp>
        <p:nvSpPr>
          <p:cNvPr id="145" name="Google Shape;145;p22"/>
          <p:cNvSpPr txBox="1"/>
          <p:nvPr>
            <p:ph idx="1" type="body"/>
          </p:nvPr>
        </p:nvSpPr>
        <p:spPr>
          <a:xfrm>
            <a:off x="239712" y="1600200"/>
            <a:ext cx="8294687" cy="4572000"/>
          </a:xfrm>
          <a:prstGeom prst="rect">
            <a:avLst/>
          </a:prstGeom>
          <a:noFill/>
          <a:ln>
            <a:noFill/>
          </a:ln>
        </p:spPr>
        <p:txBody>
          <a:bodyPr anchorCtr="0" anchor="t" bIns="45700" lIns="91425" spcFirstLastPara="1" rIns="0" wrap="square" tIns="45700">
            <a:noAutofit/>
          </a:bodyPr>
          <a:lstStyle/>
          <a:p>
            <a:pPr indent="-342900" lvl="0" marL="342900" marR="0" rtl="0" algn="l">
              <a:lnSpc>
                <a:spcPct val="90000"/>
              </a:lnSpc>
              <a:spcBef>
                <a:spcPts val="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 query block contains a single SELECT-FROM-WHERE expression, as well as GROUP BY and HAVING clause if these are part of the block.</a:t>
            </a:r>
            <a:endParaRPr/>
          </a:p>
          <a:p>
            <a:pPr indent="-342900" lvl="0" marL="342900" marR="0" rtl="0" algn="l">
              <a:lnSpc>
                <a:spcPct val="90000"/>
              </a:lnSpc>
              <a:spcBef>
                <a:spcPts val="560"/>
              </a:spcBef>
              <a:spcAft>
                <a:spcPts val="0"/>
              </a:spcAft>
              <a:buClr>
                <a:srgbClr val="990033"/>
              </a:buClr>
              <a:buSzPts val="1680"/>
              <a:buFont typeface="Noto Sans Symbols"/>
              <a:buChar char="■"/>
            </a:pPr>
            <a:r>
              <a:rPr b="1" i="0" lang="en-US" sz="2800" u="none">
                <a:solidFill>
                  <a:schemeClr val="dk2"/>
                </a:solidFill>
                <a:latin typeface="Arial"/>
                <a:ea typeface="Arial"/>
                <a:cs typeface="Arial"/>
                <a:sym typeface="Arial"/>
              </a:rPr>
              <a:t>Nested queries</a:t>
            </a:r>
            <a:r>
              <a:rPr b="0" i="0" lang="en-US" sz="2800" u="none">
                <a:solidFill>
                  <a:schemeClr val="dk2"/>
                </a:solidFill>
                <a:latin typeface="Arial"/>
                <a:ea typeface="Arial"/>
                <a:cs typeface="Arial"/>
                <a:sym typeface="Arial"/>
              </a:rPr>
              <a:t> within a query are identified as separate query blocks.</a:t>
            </a:r>
            <a:endParaRPr/>
          </a:p>
          <a:p>
            <a:pPr indent="-342900" lvl="0" marL="342900" marR="0" rtl="0" algn="l">
              <a:lnSpc>
                <a:spcPct val="90000"/>
              </a:lnSpc>
              <a:spcBef>
                <a:spcPts val="560"/>
              </a:spcBef>
              <a:spcAft>
                <a:spcPts val="0"/>
              </a:spcAft>
              <a:buClr>
                <a:srgbClr val="990033"/>
              </a:buClr>
              <a:buSzPts val="1680"/>
              <a:buFont typeface="Noto Sans Symbols"/>
              <a:buChar char="■"/>
            </a:pPr>
            <a:r>
              <a:rPr b="0" i="0" lang="en-US" sz="2800" u="none">
                <a:solidFill>
                  <a:schemeClr val="dk2"/>
                </a:solidFill>
                <a:latin typeface="Arial"/>
                <a:ea typeface="Arial"/>
                <a:cs typeface="Arial"/>
                <a:sym typeface="Arial"/>
              </a:rPr>
              <a:t>Aggregate operators in SQL must be included in the extended algebra.</a:t>
            </a:r>
            <a:endParaRPr/>
          </a:p>
          <a:p>
            <a:pPr indent="-236220" lvl="0" marL="342900" marR="0" rtl="0" algn="l">
              <a:spcBef>
                <a:spcPts val="560"/>
              </a:spcBef>
              <a:spcAft>
                <a:spcPts val="0"/>
              </a:spcAft>
              <a:buClr>
                <a:srgbClr val="990033"/>
              </a:buClr>
              <a:buSzPts val="1680"/>
              <a:buFont typeface="Noto Sans Symbols"/>
              <a:buNone/>
            </a:pPr>
            <a:r>
              <a:t/>
            </a:r>
            <a:endParaRPr b="0" i="0" sz="2800" u="none">
              <a:solidFill>
                <a:schemeClr val="dk2"/>
              </a:solidFill>
              <a:latin typeface="Arial"/>
              <a:ea typeface="Arial"/>
              <a:cs typeface="Arial"/>
              <a:sym typeface="Arial"/>
            </a:endParaRPr>
          </a:p>
        </p:txBody>
      </p:sp>
      <p:sp>
        <p:nvSpPr>
          <p:cNvPr id="146" name="Google Shape;146;p22"/>
          <p:cNvSpPr txBox="1"/>
          <p:nvPr/>
        </p:nvSpPr>
        <p:spPr>
          <a:xfrm>
            <a:off x="6934200" y="6400800"/>
            <a:ext cx="19050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990033"/>
              </a:buClr>
              <a:buSzPts val="1400"/>
              <a:buFont typeface="Arial"/>
              <a:buNone/>
            </a:pPr>
            <a:r>
              <a:rPr b="1" i="0" lang="en-US" sz="1400" u="none">
                <a:solidFill>
                  <a:srgbClr val="990033"/>
                </a:solidFill>
                <a:latin typeface="Arial"/>
                <a:ea typeface="Arial"/>
                <a:cs typeface="Arial"/>
                <a:sym typeface="Arial"/>
              </a:rPr>
              <a:t>Slide 15- </a:t>
            </a:r>
            <a:fld id="{00000000-1234-1234-1234-123412341234}" type="slidenum">
              <a:rPr b="1" i="0" lang="en-US" sz="1400" u="none">
                <a:solidFill>
                  <a:srgbClr val="990033"/>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1_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