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6858000" cx="9144000"/>
  <p:notesSz cx="6858000" cy="9144000"/>
  <p:embeddedFontLst>
    <p:embeddedFont>
      <p:font typeface="Tahoma"/>
      <p:regular r:id="rId60"/>
      <p:bold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Tahoma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Tahoma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2" name="Google Shape;422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0" name="Google Shape;430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Google Shape;438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Google Shape;454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2" name="Google Shape;462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0" name="Google Shape;470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Google Shape;479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Google Shape;488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Google Shape;496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4" name="Google Shape;504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ink tissue paper" id="73" name="Google Shape;73;p13"/>
          <p:cNvSpPr txBox="1"/>
          <p:nvPr>
            <p:ph type="ctrTitle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600">
                <a:solidFill>
                  <a:srgbClr val="9900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Pink tissue paper" id="74" name="Google Shape;74;p13"/>
          <p:cNvSpPr txBox="1"/>
          <p:nvPr>
            <p:ph idx="1" type="subTitle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 sz="32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1" type="ftr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 rot="5400000">
            <a:off x="4561682" y="2199482"/>
            <a:ext cx="5868987" cy="2076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332582" y="199231"/>
            <a:ext cx="5868987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 rot="5400000">
            <a:off x="2101055" y="-261143"/>
            <a:ext cx="4572000" cy="829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51" name="Google Shape;51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52" name="Google Shape;52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239713" y="1600200"/>
            <a:ext cx="40703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462463" y="1600200"/>
            <a:ext cx="40719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8936037" y="1449387"/>
            <a:ext cx="207962" cy="5408612"/>
            <a:chOff x="5606" y="889"/>
            <a:chExt cx="154" cy="3431"/>
          </a:xfrm>
        </p:grpSpPr>
        <p:sp>
          <p:nvSpPr>
            <p:cNvPr id="11" name="Google Shape;11;p1"/>
            <p:cNvSpPr txBox="1"/>
            <p:nvPr/>
          </p:nvSpPr>
          <p:spPr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3" name="Google Shape;13;p1"/>
              <p:cNvSpPr txBox="1"/>
              <p:nvPr/>
            </p:nvSpPr>
            <p:spPr>
              <a:xfrm flipH="1" rot="10800000">
                <a:off x="5606" y="889"/>
                <a:ext cx="58" cy="343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"/>
              <p:cNvSpPr txBox="1"/>
              <p:nvPr/>
            </p:nvSpPr>
            <p:spPr>
              <a:xfrm flipH="1" rot="10800000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1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" name="Google Shape;15;p1"/>
          <p:cNvSpPr txBox="1"/>
          <p:nvPr/>
        </p:nvSpPr>
        <p:spPr>
          <a:xfrm>
            <a:off x="-1" y="1"/>
            <a:ext cx="9140825" cy="1449387"/>
          </a:xfrm>
          <a:prstGeom prst="rect">
            <a:avLst/>
          </a:prstGeom>
          <a:solidFill>
            <a:srgbClr val="677228">
              <a:alpha val="3529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10- </a:t>
            </a: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9405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2007 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Ramez Elmasri and Shamkant B. Navathe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/>
        </p:nvSpPr>
        <p:spPr>
          <a:xfrm>
            <a:off x="8305800" y="0"/>
            <a:ext cx="609600" cy="6858000"/>
          </a:xfrm>
          <a:prstGeom prst="rect">
            <a:avLst/>
          </a:prstGeom>
          <a:gradFill>
            <a:gsLst>
              <a:gs pos="0">
                <a:srgbClr val="677228">
                  <a:alpha val="43529"/>
                </a:srgbClr>
              </a:gs>
              <a:gs pos="100000">
                <a:srgbClr val="5A642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2"/>
          <p:cNvSpPr txBox="1"/>
          <p:nvPr/>
        </p:nvSpPr>
        <p:spPr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13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7315200" y="2438400"/>
            <a:ext cx="1828800" cy="2290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wtri_4c UPDATE_color" id="67" name="Google Shape;67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00" y="5949950"/>
            <a:ext cx="684212" cy="831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masri_thumb" id="68" name="Google Shape;6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9405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b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descr="Elmasri_cov" id="83" name="Google Shape;8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 OF AN UPDATE ANOMALY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the relation: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EMP_PROJ(Emp#, Proj#, Ename, Pname, No_hours)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Update Anomaly: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Changing the name of  project number P1 from “Billing” to “Customer-Accounting” may cause this update to be made for all 100 employees working on project P1.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 OF AN INSERT ANOMALY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the relation: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EMP_PROJ(Emp#, Proj#, Ename, Pname, No_hours)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  Anomaly: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Cannot insert a project unless an employee is assigned to it.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Conversely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Cannot insert an employee unless an he/she is assigned to a project.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 OF AN DELETE ANOMALY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the relation: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EMP_PROJ(Emp#, Proj#, Ename, Pname, No_hours)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Delete Anomaly: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When a project is deleted, it will result in deleting all the employees who work on that project.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Alternately, if an employee is the sole employee on a project, deleting that employee would result in deleting the corresponding project.</a:t>
            </a:r>
            <a:endParaRPr/>
          </a:p>
          <a:p>
            <a:pPr indent="-24384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6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Figure 10.3 Two relation schemas suffering from update anomalies</a:t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1828800" y="1309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10_03" id="181" name="Google Shape;18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25" y="2057400"/>
            <a:ext cx="8207375" cy="339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Figure 10.4 Example States for EMP_DEPT and EMP_PROJ</a:t>
            </a:r>
            <a:endParaRPr/>
          </a:p>
        </p:txBody>
      </p:sp>
      <p:pic>
        <p:nvPicPr>
          <p:cNvPr descr="fig10_04" id="189" name="Google Shape;1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19200"/>
            <a:ext cx="89154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Guideline to Redundant Information in Tuples and Update Anomalies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GUIDELINE 2: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Design a schema that does not suffer from the insertion, deletion and update anomalies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 there are any anomalies present, then note them so that applications can be made to take them into account.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1.3 Null Values in Tuples </a:t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GUIDELINE 3: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Relations should be designed such that their tuples will have as few NULL values as possible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Attributes that are NULL frequently could be placed in separate relations (with the primary key)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Reasons for nulls: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 not applicable or invalid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 value unknown  (may exist)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Value known to exist, but unavailable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1.4 Spurious Tuples </a:t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239712" y="1600200"/>
            <a:ext cx="85994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Bad designs for a relational database may result in erroneous results for certain JOIN operations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"lossless join" property is used to guarantee meaningful results for join operations(LOS </a:t>
            </a:r>
            <a:endParaRPr/>
          </a:p>
          <a:p>
            <a:pPr indent="-23622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GUIDELINE 4: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relations should be designed to satisfy the lossless join condition i.means  No spurious tuples should be generated by doing a natural-join of any relations.</a:t>
            </a:r>
            <a:endParaRPr/>
          </a:p>
          <a:p>
            <a:pPr indent="-24384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b="0" i="0" sz="26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Spurious Tuples (2)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 are two important properties of decompositions: </a:t>
            </a:r>
            <a:endParaRPr/>
          </a:p>
          <a:p>
            <a:pPr indent="-419100" lvl="1" marL="8763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AutoNum type="alphaLcParenR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Non-additive or losslessness of the corresponding join</a:t>
            </a:r>
            <a:endParaRPr/>
          </a:p>
          <a:p>
            <a:pPr indent="-419100" lvl="1" marL="8763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AutoNum type="alphaLcParenR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Preservation of the functional dependencies. </a:t>
            </a:r>
            <a:endParaRPr/>
          </a:p>
          <a:p>
            <a:pPr indent="-36576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 that:</a:t>
            </a:r>
            <a:endParaRPr/>
          </a:p>
          <a:p>
            <a:pPr indent="-419100" lvl="1" marL="8763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Property (a) is extremely important and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be sacrificed.</a:t>
            </a:r>
            <a:endParaRPr/>
          </a:p>
          <a:p>
            <a:pPr indent="-419100" lvl="1" marL="8763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Property (b) is less stringent and may be sacrificed. (See Chapter 11).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2.1  Functional Dependencies (1) </a:t>
            </a:r>
            <a:endParaRPr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Functional dependencies (FDs)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Are used to specify </a:t>
            </a:r>
            <a:r>
              <a:rPr b="0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formal measures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of the "goodness" of relational designs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And keys are used to define </a:t>
            </a:r>
            <a:r>
              <a:rPr b="1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normal forms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for relations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b="1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that are derived from the </a:t>
            </a:r>
            <a:r>
              <a:rPr b="0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meaning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and </a:t>
            </a:r>
            <a:r>
              <a:rPr b="0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interrelationships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of the data attributes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set of attributes X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functionally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determines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a set of attributes Y if the value of X determines a unique value for 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2007 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Ramez Elmasri and Shamkant B. Navathe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Pink tissue paper" id="90" name="Google Shape;90;p15"/>
          <p:cNvSpPr txBox="1"/>
          <p:nvPr>
            <p:ph type="ctrTitle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6600"/>
              <a:buFont typeface="Arial"/>
              <a:buNone/>
            </a:pPr>
            <a:r>
              <a:rPr b="0" i="0" lang="en-US" sz="66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Chapter 10</a:t>
            </a:r>
            <a:endParaRPr/>
          </a:p>
        </p:txBody>
      </p:sp>
      <p:sp>
        <p:nvSpPr>
          <p:cNvPr descr="Pink tissue paper" id="91" name="Google Shape;91;p15"/>
          <p:cNvSpPr txBox="1"/>
          <p:nvPr>
            <p:ph idx="1" type="subTitle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Functional Dependencies and Normalization for Relational Databases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Functional Dependencies (2)</a:t>
            </a:r>
            <a:endParaRPr/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 -&gt; Y holds if whenever two tuples have the same value for X, they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must have 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same value for 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 any two tuples t1 and t2 in any relation instance r(R): If  t1[X]=t2[X],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t1[Y]=t2[Y]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 -&gt; Y in R specifies a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constraint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on all relation instances r(R)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Written as X -&gt; Y; can be displayed graphically on a relation schema as in Figures.  ( denoted by the arrow:  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FDs are derived from the real-world constraints on the attributes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Examples of FD constraints (1) </a:t>
            </a:r>
            <a:endParaRPr/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Social security number determines employee name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SSN -&gt; ENAME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number determines project name and location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PNUMBER -&gt; {PNAME, PLOCATION}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Employee ssn and project number determines the hours per week that the employee works on the project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{SSN, PNUMBER} -&gt; HOURS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Examples of FD constraints (2)</a:t>
            </a:r>
            <a:endParaRPr/>
          </a:p>
        </p:txBody>
      </p:sp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FD is a property of the attributes in the schema 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constraint must hold on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every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relation instance r(R)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K is a key of R, then K functionally determines all attributes in R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(since we never have two distinct tuples with t1[K]=t2[K])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2.2 Inference Rules for FDs (1) </a:t>
            </a:r>
            <a:endParaRPr/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Given a set of FDs F, we can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infer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additional FDs that hold whenever the FDs in F hold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Armstrong's inference rules: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IR1. (</a:t>
            </a:r>
            <a:r>
              <a:rPr b="1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Reflexive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) If Y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subset-of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X, then X -&gt; 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IR2. (</a:t>
            </a:r>
            <a:r>
              <a:rPr b="1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Augmentation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) If X -&gt; Y, then XZ -&gt; YZ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(Notation: XZ stands for X U Z)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IR3. (</a:t>
            </a:r>
            <a:r>
              <a:rPr b="1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Transitive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) If X -&gt; Y and Y -&gt; Z, then X -&gt; Z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IR1, IR2, IR3 form a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sound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complete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set of inference rules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These are rules hold and all other rules that hold can be deduced from these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Inference Rules for FDs (2)</a:t>
            </a:r>
            <a:endParaRPr/>
          </a:p>
        </p:txBody>
      </p:sp>
      <p:sp>
        <p:nvSpPr>
          <p:cNvPr id="269" name="Google Shape;269;p37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additional inference rules that are useful: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1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Decomposition: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If X -&gt; YZ, then X -&gt; Y and X -&gt; Z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1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Union: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If X -&gt; Y and X -&gt; Z, then X -&gt; YZ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1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Psuedotransitivity: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If X -&gt; Y and WY -&gt; Z, then WX -&gt; Z</a:t>
            </a:r>
            <a:endParaRPr/>
          </a:p>
          <a:p>
            <a:pPr indent="-23622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last three inference rules, as well as any other inference rules, can be deduced from IR1, IR2, and IR3 (completeness property)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Inference Rules for FDs (3)</a:t>
            </a:r>
            <a:endParaRPr/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Closure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a set F of FDs is the set F</a:t>
            </a:r>
            <a:r>
              <a:rPr b="0" baseline="3000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all FDs that can be inferred from F</a:t>
            </a:r>
            <a:endParaRPr/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Closure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a set of attributes X with respect to F is the set X</a:t>
            </a:r>
            <a:r>
              <a:rPr b="0" baseline="3000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all attributes that are functionally determined by X</a:t>
            </a:r>
            <a:endParaRPr/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3000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can be calculated by repeatedly applying IR1, IR2, IR3 using the FDs in F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2.3 Equivalence of Sets of FDs </a:t>
            </a:r>
            <a:endParaRPr/>
          </a:p>
        </p:txBody>
      </p:sp>
      <p:sp>
        <p:nvSpPr>
          <p:cNvPr id="285" name="Google Shape;285;p39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Two sets of FDs F and G are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equivalent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if: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Every FD in F can be inferred from G, and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Every FD in G can be inferred from 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Hence, F and G are equivalent if F</a:t>
            </a:r>
            <a:r>
              <a:rPr b="0" baseline="3000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=G</a:t>
            </a:r>
            <a:r>
              <a:rPr b="0" baseline="3000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Definition (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Covers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b="1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covers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G if every FD in G can be inferred from F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(i.e., if G</a:t>
            </a:r>
            <a:r>
              <a:rPr b="0" baseline="3000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subset-of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b="0" baseline="3000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 and G are equivalent if F covers G and G covers F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 is an algorithm for checking equivalence of sets of FDs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2.4 Minimal Sets of FDs (1)</a:t>
            </a:r>
            <a:endParaRPr/>
          </a:p>
        </p:txBody>
      </p:sp>
      <p:sp>
        <p:nvSpPr>
          <p:cNvPr id="293" name="Google Shape;293;p40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set of FDs is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minimal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if it satisfies the following conditions:</a:t>
            </a:r>
            <a:endParaRPr/>
          </a:p>
          <a:p>
            <a:pPr indent="-495300" lvl="1" marL="9525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AutoNum type="arabicPeriod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Every dependency in F has a single attribute for its RHS.</a:t>
            </a:r>
            <a:endParaRPr/>
          </a:p>
          <a:p>
            <a:pPr indent="-495300" lvl="1" marL="9525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AutoNum type="arabicPeriod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cannot remove any dependency from F and have a set of dependencies that is equivalent to F.</a:t>
            </a:r>
            <a:endParaRPr/>
          </a:p>
          <a:p>
            <a:pPr indent="-495300" lvl="1" marL="9525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AutoNum type="arabicPeriod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cannot replace any dependency X -&gt; A in F with a dependency Y -&gt; A, where Y proper-subset-of X ( Y subset-of X) and still have a set of dependencies that is equivalent to F.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Minimal Sets of FDs (2)</a:t>
            </a:r>
            <a:endParaRPr/>
          </a:p>
        </p:txBody>
      </p:sp>
      <p:sp>
        <p:nvSpPr>
          <p:cNvPr id="301" name="Google Shape;301;p4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Every set of FDs has an equivalent minimal set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 can be several equivalent minimal sets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 is no simple algorithm for computing a minimal set of FDs that is equivalent to a set F of FDs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 synthesize a set of relations, we assume that we start with a set of dependencies that is a minimal set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E.g., see algorithms 11.2 and 11.4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 Normal Forms Based on Primary Keys </a:t>
            </a:r>
            <a:endParaRPr/>
          </a:p>
        </p:txBody>
      </p:sp>
      <p:sp>
        <p:nvSpPr>
          <p:cNvPr id="309" name="Google Shape;309;p4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3.1	Normalization of Relations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3.2	Practical Use of Normal Forms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3.3	Definitions of Keys and Attributes Participating in Keys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3.4	First Normal Form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3.5	Second Normal Form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3.6	Third Normal Form</a:t>
            </a:r>
            <a:endParaRPr/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Chapter Outline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 Informal Design Guidelines for Relational Databases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1.1Semantics of the Relation Attributes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1.2 Redundant Information in Tuples and Update Anomalies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1.3 Null Values in Tuples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1.4 Spurious Tuples</a:t>
            </a:r>
            <a:endParaRPr/>
          </a:p>
          <a:p>
            <a:pPr indent="-208915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 Functional Dependencies (FDs)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2.1 Definition of FD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2.2 Inference Rules for FDs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2.3 Equivalence of Sets of FDs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2.4 Minimal Sets of FDs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3.1 Normalization of Relations (1)</a:t>
            </a:r>
            <a:endParaRPr/>
          </a:p>
        </p:txBody>
      </p:sp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Normalization: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process of decomposing unsatisfactory "bad" relations by breaking up their attributes into smaller relations</a:t>
            </a:r>
            <a:endParaRPr/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 form: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Condition using keys and FDs of a relation to certify whether a relation schema is in a particular normal form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Normalization of Relations (2)</a:t>
            </a:r>
            <a:endParaRPr/>
          </a:p>
        </p:txBody>
      </p:sp>
      <p:sp>
        <p:nvSpPr>
          <p:cNvPr id="325" name="Google Shape;325;p44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2NF, 3NF, BCNF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based on keys and FDs of a relation schema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4NF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based on keys, multi-valued dependencies : MVDs; 5NF based on keys, join dependencies : JDs (Chapter 11)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Additional properties may be needed to ensure a good relational design (lossless join, dependency preservation; Chapter 11)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3.2	Practical Use of Normal Forms</a:t>
            </a:r>
            <a:endParaRPr/>
          </a:p>
        </p:txBody>
      </p:sp>
      <p:sp>
        <p:nvSpPr>
          <p:cNvPr id="333" name="Google Shape;333;p45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carried out in practice so that the resulting designs are of high quality and meet the desirable properties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practical utility of these normal forms becomes questionable when the constraints on which they are based are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hard to understand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or to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detect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database designers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need not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normalize to the highest possible normal form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(usually up to 3NF, BCNF or 4NF)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Denormalization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process of storing the join of higher normal form relations as a base relation—which is in a lower normal form   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6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23622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r>
              <a:t/>
            </a: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3.3	Definitions of Keys and Attributes 	Participating in Keys (1)</a:t>
            </a:r>
            <a:endParaRPr/>
          </a:p>
        </p:txBody>
      </p:sp>
      <p:sp>
        <p:nvSpPr>
          <p:cNvPr id="348" name="Google Shape;348;p47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a relation schema R = {A1, A2, ...., An} is a set of attributes S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subset-of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 with the property that no two tuples t1 and t2 in any legal relation state r of R will have t1[S] = t2[S]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Eg: {SSN},{SSN,ENAME}, {SSN,ENAME,SEX}</a:t>
            </a:r>
            <a:endParaRPr/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K is a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superkey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with the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additional property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that removal of any attribute from K will cause K not to be a superkey any more.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Eg:{SSN,ENAME}, {SSN,ENAME,SEX}</a:t>
            </a:r>
            <a:endParaRPr/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Definitions of Keys and Attributes 	Participating in Keys (2)</a:t>
            </a:r>
            <a:endParaRPr/>
          </a:p>
        </p:txBody>
      </p:sp>
      <p:sp>
        <p:nvSpPr>
          <p:cNvPr id="356" name="Google Shape;356;p48"/>
          <p:cNvSpPr txBox="1"/>
          <p:nvPr>
            <p:ph idx="1" type="body"/>
          </p:nvPr>
        </p:nvSpPr>
        <p:spPr>
          <a:xfrm>
            <a:off x="0" y="1447800"/>
            <a:ext cx="8763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a relation schema has more than one key, each is called a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candidate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key.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One of the candidate keys is </a:t>
            </a:r>
            <a:r>
              <a:rPr b="0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arbitrarily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designated to be the </a:t>
            </a:r>
            <a:r>
              <a:rPr b="1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and the others are called </a:t>
            </a:r>
            <a:r>
              <a:rPr b="1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secondary keys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Eg: PRIMARY KEY = {SSN},  Secondary Key ={ESSN},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Prime attribute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must be a member of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candidate key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Eg: SSN, PNO of  Works-on {SSN,PNO}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Nonprime attribute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not a prime attribute—that is, it is not a member of any candidate key.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3.2 First Normal Form </a:t>
            </a:r>
            <a:endParaRPr/>
          </a:p>
        </p:txBody>
      </p:sp>
      <p:sp>
        <p:nvSpPr>
          <p:cNvPr id="364" name="Google Shape;364;p49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23622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 the attributes must have atomic values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Disallows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composite attributes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multivalued attributes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1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nested relations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; attributes whose values for an </a:t>
            </a:r>
            <a:r>
              <a:rPr b="0" i="1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individual tuple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are non-atomic</a:t>
            </a:r>
            <a:endParaRPr/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5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Figure 10.8 Normalization into 1NF</a:t>
            </a:r>
            <a:endParaRPr/>
          </a:p>
        </p:txBody>
      </p:sp>
      <p:sp>
        <p:nvSpPr>
          <p:cNvPr id="372" name="Google Shape;372;p50"/>
          <p:cNvSpPr txBox="1"/>
          <p:nvPr/>
        </p:nvSpPr>
        <p:spPr>
          <a:xfrm>
            <a:off x="1828800" y="1309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10_08" id="373" name="Google Shape;37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600200"/>
            <a:ext cx="6096000" cy="46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Figure 10.9 Normalization nested relations into 1NF</a:t>
            </a:r>
            <a:endParaRPr/>
          </a:p>
        </p:txBody>
      </p:sp>
      <p:sp>
        <p:nvSpPr>
          <p:cNvPr id="381" name="Google Shape;381;p51"/>
          <p:cNvSpPr txBox="1"/>
          <p:nvPr/>
        </p:nvSpPr>
        <p:spPr>
          <a:xfrm>
            <a:off x="1828800" y="1309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10_09" id="382" name="Google Shape;38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0"/>
            <a:ext cx="8610600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3.3 Second Normal Form (1) </a:t>
            </a:r>
            <a:endParaRPr/>
          </a:p>
        </p:txBody>
      </p:sp>
      <p:sp>
        <p:nvSpPr>
          <p:cNvPr id="390" name="Google Shape;390;p5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Uses the concepts of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FDs, primary key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1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Prime attribute: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An attribute that is member of the primary key 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1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Full functional dependency: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 FD  Y -&gt; Z where removal of any attribute from Y means the FD does not hold any more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{SSN, PNUMBER} -&gt; HOURS is a full FD since neither SSN -&gt; HOURS nor PNUMBER -&gt; HOURS hold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{SSN, PNUMBER} -&gt; ENAME is not  a full FD (it is called a partial dependency ) since SSN -&gt; ENAME also holds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Chapter Outline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 Normal Forms Based on Primary Keys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3.1 Normalization of Relations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3.2 Practical Use of Normal Forms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3.3 Definitions of Keys and Attributes Participating in Keys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3.4 First Normal Form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3.5 Second Normal Form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3.6 Third Normal Form</a:t>
            </a:r>
            <a:endParaRPr/>
          </a:p>
          <a:p>
            <a:pPr indent="-208915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None/>
            </a:pPr>
            <a:r>
              <a:t/>
            </a:r>
            <a:endParaRPr b="0" i="0" sz="22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 General Normal Form Definitions (4NF For Multiple Keys)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 BCNF (Boyce-Codd Normal Form)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Second Normal Form (2)</a:t>
            </a:r>
            <a:endParaRPr/>
          </a:p>
        </p:txBody>
      </p:sp>
      <p:sp>
        <p:nvSpPr>
          <p:cNvPr id="398" name="Google Shape;398;p5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relation schema R is in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second normal form (2NF)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if every non-prime attribute A in R is fully functionally dependent on the primary key</a:t>
            </a:r>
            <a:endParaRPr/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 can be decomposed into 2NF relations via the process of 2NF normalization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Figure 10.10 Normalizing into 2NF and 3NF</a:t>
            </a:r>
            <a:endParaRPr/>
          </a:p>
        </p:txBody>
      </p:sp>
      <p:sp>
        <p:nvSpPr>
          <p:cNvPr id="406" name="Google Shape;406;p54"/>
          <p:cNvSpPr txBox="1"/>
          <p:nvPr/>
        </p:nvSpPr>
        <p:spPr>
          <a:xfrm>
            <a:off x="1828800" y="1309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10_10" id="407" name="Google Shape;40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627187"/>
            <a:ext cx="8458200" cy="5002212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4"/>
          <p:cNvSpPr txBox="1"/>
          <p:nvPr/>
        </p:nvSpPr>
        <p:spPr>
          <a:xfrm>
            <a:off x="1219200" y="5124450"/>
            <a:ext cx="457200" cy="11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4"/>
          <p:cNvSpPr/>
          <p:nvPr/>
        </p:nvSpPr>
        <p:spPr>
          <a:xfrm>
            <a:off x="1331912" y="5124450"/>
            <a:ext cx="228600" cy="152400"/>
          </a:xfrm>
          <a:prstGeom prst="downArrow">
            <a:avLst>
              <a:gd fmla="val 108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5"/>
          <p:cNvSpPr txBox="1"/>
          <p:nvPr>
            <p:ph type="title"/>
          </p:nvPr>
        </p:nvSpPr>
        <p:spPr>
          <a:xfrm>
            <a:off x="76200" y="38100"/>
            <a:ext cx="9067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Figure 10.11 Normalization into 2NF and 3NF</a:t>
            </a:r>
            <a:endParaRPr/>
          </a:p>
        </p:txBody>
      </p:sp>
      <p:sp>
        <p:nvSpPr>
          <p:cNvPr id="417" name="Google Shape;417;p55"/>
          <p:cNvSpPr txBox="1"/>
          <p:nvPr/>
        </p:nvSpPr>
        <p:spPr>
          <a:xfrm>
            <a:off x="1828800" y="1309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10_11" id="418" name="Google Shape;41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9600"/>
            <a:ext cx="914400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3.4 Third Normal Form (1)</a:t>
            </a:r>
            <a:endParaRPr/>
          </a:p>
        </p:txBody>
      </p:sp>
      <p:sp>
        <p:nvSpPr>
          <p:cNvPr id="426" name="Google Shape;426;p5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1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Transitive functional dependency: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 FD  X -&gt; Z that can be derived from two FDs   X -&gt; Y and Y -&gt; Z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SSN -&gt; DMGRSSN is a </a:t>
            </a:r>
            <a:r>
              <a:rPr b="1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transitive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FD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Since SSN -&gt; DNUMBER and DNUMBER -&gt; DMGRSSN hold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SSN -&gt; ENAME is </a:t>
            </a:r>
            <a:r>
              <a:rPr b="1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non-transitive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Since there is no set of attributes X where SSN -&gt; X and X -&gt; ENAME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Third Normal Form (2)</a:t>
            </a:r>
            <a:endParaRPr/>
          </a:p>
        </p:txBody>
      </p:sp>
      <p:sp>
        <p:nvSpPr>
          <p:cNvPr id="434" name="Google Shape;434;p57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relation schema R is in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third normal form (3NF)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if it is in 2NF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no non-prime attribute A in R is transitively dependent on the primary key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 can be decomposed into 3NF relations via the process of 3NF normalization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X -&gt; Y and Y -&gt; Z, with X as the primary key, we consider this a problem only if Y is not a candidate key.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When Y is a candidate key, there is no problem with the transitive dependency 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E.g., Consider EMP (SSN, Emp#, Salary ).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Here, SSN -&gt; Emp# -&gt; Salary and Emp# is a candidate key.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Normal Forms Defined Informally	</a:t>
            </a:r>
            <a:endParaRPr/>
          </a:p>
        </p:txBody>
      </p:sp>
      <p:sp>
        <p:nvSpPr>
          <p:cNvPr id="442" name="Google Shape;442;p58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baseline="3000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normal form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All attributes depend on </a:t>
            </a:r>
            <a:r>
              <a:rPr b="1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key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normal form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All attributes depend on </a:t>
            </a:r>
            <a:r>
              <a:rPr b="1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whole key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3000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normal form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All attributes depend on </a:t>
            </a:r>
            <a:r>
              <a:rPr b="1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nothing but the key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5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4 General Normal Form Definitions (For Multiple Keys) (1)</a:t>
            </a:r>
            <a:endParaRPr/>
          </a:p>
        </p:txBody>
      </p:sp>
      <p:sp>
        <p:nvSpPr>
          <p:cNvPr id="450" name="Google Shape;450;p59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above definitions consider the primary key only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following more general definitions take into account relations with multiple candidate keys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relation schema R is in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second normal form (2NF)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if every non-prime attribute A in R is fully functionally dependent on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every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key  of R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60"/>
          <p:cNvSpPr txBox="1"/>
          <p:nvPr>
            <p:ph type="title"/>
          </p:nvPr>
        </p:nvSpPr>
        <p:spPr>
          <a:xfrm>
            <a:off x="228600" y="303212"/>
            <a:ext cx="8915400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General Normal Form Definitions </a:t>
            </a:r>
            <a:b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Third normal form (3NF)</a:t>
            </a:r>
            <a:endParaRPr/>
          </a:p>
        </p:txBody>
      </p:sp>
      <p:sp>
        <p:nvSpPr>
          <p:cNvPr id="458" name="Google Shape;458;p60"/>
          <p:cNvSpPr txBox="1"/>
          <p:nvPr>
            <p:ph idx="1" type="body"/>
          </p:nvPr>
        </p:nvSpPr>
        <p:spPr>
          <a:xfrm>
            <a:off x="28575" y="1600200"/>
            <a:ext cx="8963025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1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Superkey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of relation schema R - a set of attributes S of R that contains a key of R</a:t>
            </a:r>
            <a:endParaRPr/>
          </a:p>
          <a:p>
            <a:pPr indent="-194944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None/>
            </a:pPr>
            <a:r>
              <a:t/>
            </a:r>
            <a:endParaRPr b="0" i="0" sz="26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relation schema R is in </a:t>
            </a:r>
            <a:r>
              <a:rPr b="1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third normal form (3NF)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if whenever a FD X -&gt; A holds in R, then either: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(a) X is a key of R, or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(b) A is a prime attribute of R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6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5 BCNF (Boyce-Codd Normal Form) </a:t>
            </a:r>
            <a:endParaRPr/>
          </a:p>
        </p:txBody>
      </p:sp>
      <p:sp>
        <p:nvSpPr>
          <p:cNvPr id="466" name="Google Shape;466;p6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relation schema R is in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Boyce-Codd Normal Form (BCNF)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if whenever an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FD X -&gt; A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holds in R, then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 is a superkey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normal form is strictly stronger than the previous one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Every 2NF relation is in 1NF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Every 3NF relation is in 2NF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Every BCNF relation is in 3NF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There exist relations that are in 3NF but not in BCNF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goal is to have each relation in BCNF (or 3NF)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62"/>
          <p:cNvSpPr txBox="1"/>
          <p:nvPr>
            <p:ph type="title"/>
          </p:nvPr>
        </p:nvSpPr>
        <p:spPr>
          <a:xfrm>
            <a:off x="381000" y="476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Figure 10.12 Boyce-Codd normal form</a:t>
            </a:r>
            <a:endParaRPr/>
          </a:p>
        </p:txBody>
      </p:sp>
      <p:sp>
        <p:nvSpPr>
          <p:cNvPr id="474" name="Google Shape;474;p62"/>
          <p:cNvSpPr txBox="1"/>
          <p:nvPr/>
        </p:nvSpPr>
        <p:spPr>
          <a:xfrm>
            <a:off x="1828800" y="1309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10_12" id="475" name="Google Shape;475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6950"/>
            <a:ext cx="9144000" cy="561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 Informal Design Guidelines for Relational Databases (1)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relational database design?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grouping of attributes to form "good" relation schemas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Two levels of relation schemas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logical "user view" level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storage "base relation" level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Design is concerned mainly with base relations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What are the criteria for "good" base relations? </a:t>
            </a:r>
            <a:endParaRPr/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6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Figure 10.13 a relation TEACH that is in 3NF but not in BCNF</a:t>
            </a:r>
            <a:endParaRPr/>
          </a:p>
        </p:txBody>
      </p:sp>
      <p:sp>
        <p:nvSpPr>
          <p:cNvPr id="483" name="Google Shape;483;p63"/>
          <p:cNvSpPr txBox="1"/>
          <p:nvPr/>
        </p:nvSpPr>
        <p:spPr>
          <a:xfrm>
            <a:off x="1828800" y="1309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10_13" id="484" name="Google Shape;48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50" y="2057400"/>
            <a:ext cx="7505700" cy="38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6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Achieving the BCNF by Decomposition (1)</a:t>
            </a:r>
            <a:endParaRPr/>
          </a:p>
        </p:txBody>
      </p:sp>
      <p:sp>
        <p:nvSpPr>
          <p:cNvPr id="492" name="Google Shape;492;p64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Two FDs exist in the relation TEACH: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fd1: { student, course} -&gt; instructor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fd2: instructor  -&gt; course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{student, course} is a candidate key for this relation and that the dependencies shown follow the pattern in Figure 10.12 (b).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So this relation is in 3NF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but not in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BCNF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relation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BCNF should be decomposed so as to meet this property, while possibly forgoing the preservation of all functional dependencies in the decomposed relations.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(See Algorithm 11.3)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6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Chapter Outline</a:t>
            </a:r>
            <a:endParaRPr/>
          </a:p>
        </p:txBody>
      </p:sp>
      <p:sp>
        <p:nvSpPr>
          <p:cNvPr id="500" name="Google Shape;500;p65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Informal Design Guidelines for Relational Databases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Functional Dependencies (FDs)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Definition, Inference Rules, Equivalence of Sets of FDs, Minimal Sets of FDs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Normal Forms Based on Primary Keys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General Normal Form Definitions (For Multiple Keys)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BCNF (Boyce-Codd Normal Form)</a:t>
            </a:r>
            <a:endParaRPr/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6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Achieving the BCNF by Decomposition (2)</a:t>
            </a:r>
            <a:endParaRPr/>
          </a:p>
        </p:txBody>
      </p:sp>
      <p:sp>
        <p:nvSpPr>
          <p:cNvPr id="508" name="Google Shape;508;p6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Three possible decompositions for relation TEACH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en-US" sz="2000" u="sng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student, instructor</a:t>
            </a: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} and {</a:t>
            </a:r>
            <a:r>
              <a:rPr b="0" i="0" lang="en-US" sz="2000" u="sng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student, course</a:t>
            </a: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{course, </a:t>
            </a:r>
            <a:r>
              <a:rPr b="0" i="0" lang="en-US" sz="2000" u="sng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instructor</a:t>
            </a: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} and {</a:t>
            </a:r>
            <a:r>
              <a:rPr b="0" i="0" lang="en-US" sz="2000" u="sng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course, student</a:t>
            </a: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en-US" sz="2000" u="sng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instructor</a:t>
            </a: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course } and {</a:t>
            </a:r>
            <a:r>
              <a:rPr b="0" i="0" lang="en-US" sz="2000" u="sng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instructor, student</a:t>
            </a: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 three decompositions will lose fd1.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have to settle for sacrificing the functional dependency preservation. But we cannot sacrifice the non-additivity property after decomposition.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 of the above three, only the 3rd decomposition will not generate spurious tuples after join.(and hence has the non-additivity property).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test to determine whether a binary decomposition (decomposition into two relations) is non-additive (lossless) is discussed in section 11.1.4 under Property LJ1. Verify that the third decomposition above meets the property.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Informal Design Guidelines for Relational Databases (2)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first discuss informal guidelines for good relational design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Then we discuss formal concepts of functional dependencies and normal forms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- 1NF (First Normal Form)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- 2NF (Second Normal Form)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- 3NF (Third Normal Form)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- BCNF (Boyce-Codd Normal Form)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Additional types of dependencies, further normal forms, relational design algorithms by synthesis are discussed in Chapter 11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1.1	Semantics of the Relation Attributes 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GUIDELINE 1: Informally, each tuple in a relation should represent one entity or relationship instance. (Applies to individual relations and their attributes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Attributes of different entities (EMPLOYEEs, DEPARTMENTs, PROJECTs) should not be mixed in the same relation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Only foreign keys should be used to refer to other entities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Entity and relationship attributes should be kept apart as much as possible.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Bottom Line: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Design a schema that can be explained easily relation by relation. The semantics of attributes should be easy to interpret.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6858000" y="625792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Figure 10.1 A simplified COMPANY relational database schema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1828800" y="13096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10_01" id="140" name="Google Shape;1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524000"/>
            <a:ext cx="5105400" cy="49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1.2 Redundant Information in Tuples and Update Anomalies 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Information is stored redundantly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Wastes storage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Causes problems with update anomalies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Insertion anomalies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Deletion anomalies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Modification anomalies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