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</p:sldIdLst>
  <p:sldSz cy="6858000" cx="9144000"/>
  <p:notesSz cx="6858000" cy="9144000"/>
  <p:embeddedFontLst>
    <p:embeddedFont>
      <p:font typeface="Tahoma"/>
      <p:regular r:id="rId56"/>
      <p:bold r:id="rId5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9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92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font" Target="fonts/Tahoma-bold.fntdata"/><Relationship Id="rId12" Type="http://schemas.openxmlformats.org/officeDocument/2006/relationships/slide" Target="slides/slide7.xml"/><Relationship Id="rId56" Type="http://schemas.openxmlformats.org/officeDocument/2006/relationships/font" Target="fonts/Tahoma-regular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54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48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74" name="Google Shape;74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5" name="Google Shape;75;p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3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p34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1" name="Google Shape;321;p34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5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p35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8" name="Google Shape;328;p35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6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5" name="Google Shape;335;p36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6" name="Google Shape;336;p36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37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43" name="Google Shape;343;p37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8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3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3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38:notes"/>
          <p:cNvSpPr/>
          <p:nvPr>
            <p:ph idx="2" type="sldImg"/>
          </p:nvPr>
        </p:nvSpPr>
        <p:spPr>
          <a:xfrm>
            <a:off x="1178719" y="686405"/>
            <a:ext cx="4500563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50" name="Google Shape;350;p38:notes"/>
          <p:cNvSpPr txBox="1"/>
          <p:nvPr>
            <p:ph idx="1" type="body"/>
          </p:nvPr>
        </p:nvSpPr>
        <p:spPr>
          <a:xfrm>
            <a:off x="913805" y="4343704"/>
            <a:ext cx="5030391" cy="41138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4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4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4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1" name="Google Shape;401;p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8" name="Google Shape;408;p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5" name="Google Shape;415;p4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p4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4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5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5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4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17-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1"/>
          <p:cNvSpPr txBox="1"/>
          <p:nvPr>
            <p:ph idx="1" type="body"/>
          </p:nvPr>
        </p:nvSpPr>
        <p:spPr>
          <a:xfrm rot="5400000">
            <a:off x="2101057" y="-261143"/>
            <a:ext cx="4572000" cy="82946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67" name="Google Shape;67;p1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type="title"/>
          </p:nvPr>
        </p:nvSpPr>
        <p:spPr>
          <a:xfrm rot="5400000">
            <a:off x="4561682" y="2199482"/>
            <a:ext cx="5868987" cy="2076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" type="body"/>
          </p:nvPr>
        </p:nvSpPr>
        <p:spPr>
          <a:xfrm rot="5400000">
            <a:off x="332582" y="199231"/>
            <a:ext cx="5868987" cy="607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7180" lvl="0" marL="457200" algn="l">
              <a:spcBef>
                <a:spcPts val="360"/>
              </a:spcBef>
              <a:spcAft>
                <a:spcPts val="0"/>
              </a:spcAft>
              <a:buSzPts val="1080"/>
              <a:buChar char="■"/>
              <a:defRPr/>
            </a:lvl1pPr>
            <a:lvl2pPr indent="-291465" lvl="1" marL="9144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16-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8305800" y="0"/>
            <a:ext cx="609600" cy="6858000"/>
          </a:xfrm>
          <a:prstGeom prst="rect">
            <a:avLst/>
          </a:prstGeom>
          <a:gradFill>
            <a:gsLst>
              <a:gs pos="0">
                <a:srgbClr val="677228">
                  <a:alpha val="43921"/>
                </a:srgbClr>
              </a:gs>
              <a:gs pos="100000">
                <a:srgbClr val="5A6423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" name="Google Shape;29;p4"/>
          <p:cNvSpPr/>
          <p:nvPr/>
        </p:nvSpPr>
        <p:spPr>
          <a:xfrm rot="-5400000">
            <a:off x="3500437" y="-985837"/>
            <a:ext cx="2143125" cy="9144000"/>
          </a:xfrm>
          <a:prstGeom prst="rect">
            <a:avLst/>
          </a:prstGeom>
          <a:solidFill>
            <a:srgbClr val="677228">
              <a:alpha val="43529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" name="Google Shape;30;p4"/>
          <p:cNvSpPr/>
          <p:nvPr/>
        </p:nvSpPr>
        <p:spPr>
          <a:xfrm>
            <a:off x="7315200" y="2438400"/>
            <a:ext cx="1828800" cy="2290763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wtri_4c UPDATE_color" id="31" name="Google Shape;31;p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6200" y="5949950"/>
            <a:ext cx="684213" cy="8318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lmasri_thumb" id="32" name="Google Shape;3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19975" y="2514600"/>
            <a:ext cx="1724025" cy="2143125"/>
          </a:xfrm>
          <a:prstGeom prst="rect">
            <a:avLst/>
          </a:prstGeom>
          <a:noFill/>
          <a:ln>
            <a:noFill/>
          </a:ln>
        </p:spPr>
      </p:pic>
      <p:sp>
        <p:nvSpPr>
          <p:cNvPr descr="Pink tissue paper" id="33" name="Google Shape;33;p4"/>
          <p:cNvSpPr txBox="1"/>
          <p:nvPr>
            <p:ph type="ctrTitle"/>
          </p:nvPr>
        </p:nvSpPr>
        <p:spPr>
          <a:xfrm>
            <a:off x="228600" y="152400"/>
            <a:ext cx="7086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6600">
                <a:solidFill>
                  <a:srgbClr val="990033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descr="Pink tissue paper" id="34" name="Google Shape;34;p4"/>
          <p:cNvSpPr txBox="1"/>
          <p:nvPr>
            <p:ph idx="1" type="subTitle"/>
          </p:nvPr>
        </p:nvSpPr>
        <p:spPr>
          <a:xfrm>
            <a:off x="304800" y="2590800"/>
            <a:ext cx="66294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lvl="0" algn="l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  <a:defRPr sz="3200"/>
            </a:lvl1pPr>
            <a:lvl2pPr lvl="1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2pPr>
            <a:lvl3pPr lvl="2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3pPr>
            <a:lvl4pPr lvl="3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/>
            </a:lvl4pPr>
            <a:lvl5pPr lvl="4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5pPr>
            <a:lvl6pPr lvl="5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/>
            </a:lvl9pPr>
          </a:lstStyle>
          <a:p/>
        </p:txBody>
      </p:sp>
      <p:sp>
        <p:nvSpPr>
          <p:cNvPr id="35" name="Google Shape;35;p4"/>
          <p:cNvSpPr txBox="1"/>
          <p:nvPr>
            <p:ph idx="11" type="ftr"/>
          </p:nvPr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2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99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800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770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700"/>
              <a:buNone/>
              <a:defRPr sz="1400"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239713" y="1600200"/>
            <a:ext cx="407035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462463" y="1600200"/>
            <a:ext cx="407193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algn="l">
              <a:spcBef>
                <a:spcPts val="560"/>
              </a:spcBef>
              <a:spcAft>
                <a:spcPts val="0"/>
              </a:spcAft>
              <a:buSzPts val="1680"/>
              <a:buChar char="■"/>
              <a:defRPr sz="2800"/>
            </a:lvl1pPr>
            <a:lvl2pPr indent="-312419" lvl="1" marL="914400" algn="l">
              <a:spcBef>
                <a:spcPts val="480"/>
              </a:spcBef>
              <a:spcAft>
                <a:spcPts val="0"/>
              </a:spcAft>
              <a:buSzPts val="1320"/>
              <a:buChar char="■"/>
              <a:defRPr sz="2400"/>
            </a:lvl2pPr>
            <a:lvl3pPr indent="-292100" lvl="2" marL="1371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3pPr>
            <a:lvl4pPr indent="-291464" lvl="3" marL="1828800" algn="l">
              <a:spcBef>
                <a:spcPts val="360"/>
              </a:spcBef>
              <a:spcAft>
                <a:spcPts val="0"/>
              </a:spcAft>
              <a:buSzPts val="990"/>
              <a:buChar char="■"/>
              <a:defRPr sz="1800"/>
            </a:lvl4pPr>
            <a:lvl5pPr indent="-285750" lvl="4" marL="22860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5pPr>
            <a:lvl6pPr indent="-285750" lvl="5" marL="27432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6pPr>
            <a:lvl7pPr indent="-285750" lvl="6" marL="32004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7pPr>
            <a:lvl8pPr indent="-285750" lvl="7" marL="3657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8pPr>
            <a:lvl9pPr indent="-285750" lvl="8" marL="41148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48" name="Google Shape;48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49" name="Google Shape;49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44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1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9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88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800"/>
              <a:buNone/>
              <a:defRPr b="1" sz="1600"/>
            </a:lvl9pPr>
          </a:lstStyle>
          <a:p/>
        </p:txBody>
      </p:sp>
      <p:sp>
        <p:nvSpPr>
          <p:cNvPr id="50" name="Google Shape;50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20040" lvl="0" marL="457200" algn="l">
              <a:spcBef>
                <a:spcPts val="480"/>
              </a:spcBef>
              <a:spcAft>
                <a:spcPts val="0"/>
              </a:spcAft>
              <a:buSzPts val="1440"/>
              <a:buChar char="■"/>
              <a:defRPr sz="2400"/>
            </a:lvl1pPr>
            <a:lvl2pPr indent="-298450" lvl="1" marL="9144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2pPr>
            <a:lvl3pPr indent="-285750" lvl="2" marL="1371600" algn="l">
              <a:spcBef>
                <a:spcPts val="360"/>
              </a:spcBef>
              <a:spcAft>
                <a:spcPts val="0"/>
              </a:spcAft>
              <a:buSzPts val="900"/>
              <a:buChar char="■"/>
              <a:defRPr sz="1800"/>
            </a:lvl3pPr>
            <a:lvl4pPr indent="-284480" lvl="3" marL="1828800" algn="l">
              <a:spcBef>
                <a:spcPts val="320"/>
              </a:spcBef>
              <a:spcAft>
                <a:spcPts val="0"/>
              </a:spcAft>
              <a:buSzPts val="880"/>
              <a:buChar char="■"/>
              <a:defRPr sz="1600"/>
            </a:lvl4pPr>
            <a:lvl5pPr indent="-279400" lvl="4" marL="22860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5pPr>
            <a:lvl6pPr indent="-279400" lvl="5" marL="27432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6pPr>
            <a:lvl7pPr indent="-279400" lvl="6" marL="32004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7pPr>
            <a:lvl8pPr indent="-279400" lvl="7" marL="36576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8pPr>
            <a:lvl9pPr indent="-279400" lvl="8" marL="4114800" algn="l">
              <a:spcBef>
                <a:spcPts val="320"/>
              </a:spcBef>
              <a:spcAft>
                <a:spcPts val="0"/>
              </a:spcAft>
              <a:buSzPts val="800"/>
              <a:buChar char="■"/>
              <a:defRPr sz="1600"/>
            </a:lvl9pPr>
          </a:lstStyle>
          <a:p/>
        </p:txBody>
      </p:sp>
      <p:sp>
        <p:nvSpPr>
          <p:cNvPr id="51" name="Google Shape;51;p7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50520" lvl="0" marL="457200" algn="l">
              <a:spcBef>
                <a:spcPts val="640"/>
              </a:spcBef>
              <a:spcAft>
                <a:spcPts val="0"/>
              </a:spcAft>
              <a:buSzPts val="1920"/>
              <a:buChar char="■"/>
              <a:defRPr sz="3200"/>
            </a:lvl1pPr>
            <a:lvl2pPr indent="-326390" lvl="1" marL="914400" algn="l">
              <a:spcBef>
                <a:spcPts val="560"/>
              </a:spcBef>
              <a:spcAft>
                <a:spcPts val="0"/>
              </a:spcAft>
              <a:buSzPts val="1540"/>
              <a:buChar char="■"/>
              <a:defRPr sz="2800"/>
            </a:lvl2pPr>
            <a:lvl3pPr indent="-304800" lvl="2" marL="1371600" algn="l">
              <a:spcBef>
                <a:spcPts val="480"/>
              </a:spcBef>
              <a:spcAft>
                <a:spcPts val="0"/>
              </a:spcAft>
              <a:buSzPts val="1200"/>
              <a:buChar char="■"/>
              <a:defRPr sz="2400"/>
            </a:lvl3pPr>
            <a:lvl4pPr indent="-298450" lvl="3" marL="1828800" algn="l">
              <a:spcBef>
                <a:spcPts val="400"/>
              </a:spcBef>
              <a:spcAft>
                <a:spcPts val="0"/>
              </a:spcAft>
              <a:buSzPts val="1100"/>
              <a:buChar char="■"/>
              <a:defRPr sz="2000"/>
            </a:lvl4pPr>
            <a:lvl5pPr indent="-292100" lvl="4" marL="22860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5pPr>
            <a:lvl6pPr indent="-292100" lvl="5" marL="27432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6pPr>
            <a:lvl7pPr indent="-292100" lvl="6" marL="32004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7pPr>
            <a:lvl8pPr indent="-292100" lvl="7" marL="36576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8pPr>
            <a:lvl9pPr indent="-292100" lvl="8" marL="4114800" algn="l">
              <a:spcBef>
                <a:spcPts val="400"/>
              </a:spcBef>
              <a:spcAft>
                <a:spcPts val="0"/>
              </a:spcAft>
              <a:buSzPts val="1000"/>
              <a:buChar char="■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Slide8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84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66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5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495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450"/>
              <a:buNone/>
              <a:defRPr sz="900"/>
            </a:lvl9pPr>
          </a:lstStyle>
          <a:p/>
        </p:txBody>
      </p:sp>
      <p:sp>
        <p:nvSpPr>
          <p:cNvPr id="63" name="Google Shape;63;p10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8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8936038" y="1449388"/>
            <a:ext cx="207962" cy="5408612"/>
            <a:chOff x="5606" y="889"/>
            <a:chExt cx="154" cy="3431"/>
          </a:xfrm>
        </p:grpSpPr>
        <p:sp>
          <p:nvSpPr>
            <p:cNvPr id="11" name="Google Shape;11;p1"/>
            <p:cNvSpPr/>
            <p:nvPr/>
          </p:nvSpPr>
          <p:spPr>
            <a:xfrm flipH="1">
              <a:off x="5685" y="889"/>
              <a:ext cx="75" cy="3431"/>
            </a:xfrm>
            <a:prstGeom prst="rect">
              <a:avLst/>
            </a:prstGeom>
            <a:solidFill>
              <a:srgbClr val="67722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3200" u="none" cap="none" strike="noStrike">
                <a:solidFill>
                  <a:schemeClr val="dk1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5606" y="889"/>
              <a:ext cx="106" cy="3431"/>
              <a:chOff x="5606" y="889"/>
              <a:chExt cx="106" cy="3431"/>
            </a:xfrm>
          </p:grpSpPr>
          <p:sp>
            <p:nvSpPr>
              <p:cNvPr id="13" name="Google Shape;13;p1"/>
              <p:cNvSpPr/>
              <p:nvPr/>
            </p:nvSpPr>
            <p:spPr>
              <a:xfrm flipH="1">
                <a:off x="5606" y="889"/>
                <a:ext cx="58" cy="3431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 flipH="1">
                <a:off x="5654" y="889"/>
                <a:ext cx="58" cy="3431"/>
              </a:xfrm>
              <a:prstGeom prst="rect">
                <a:avLst/>
              </a:prstGeom>
              <a:solidFill>
                <a:srgbClr val="99003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3200" u="none" cap="none" strike="noStrike">
                  <a:solidFill>
                    <a:schemeClr val="dk1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  <p:sp>
        <p:nvSpPr>
          <p:cNvPr id="15" name="Google Shape;15;p1"/>
          <p:cNvSpPr/>
          <p:nvPr/>
        </p:nvSpPr>
        <p:spPr>
          <a:xfrm>
            <a:off x="1" y="0"/>
            <a:ext cx="9140825" cy="1449388"/>
          </a:xfrm>
          <a:prstGeom prst="rect">
            <a:avLst/>
          </a:prstGeom>
          <a:solidFill>
            <a:srgbClr val="677228">
              <a:alpha val="35686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2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" name="Google Shape;16;p1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1" i="0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" name="Google Shape;18;p1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528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990033"/>
              </a:buClr>
              <a:buSzPts val="1680"/>
              <a:buFont typeface="Noto Sans Symbols"/>
              <a:buChar char="■"/>
              <a:defRPr b="0" i="0" sz="2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9405" lvl="1" marL="914400" marR="0" rtl="0" algn="l">
              <a:spcBef>
                <a:spcPts val="520"/>
              </a:spcBef>
              <a:spcAft>
                <a:spcPts val="0"/>
              </a:spcAft>
              <a:buClr>
                <a:schemeClr val="dk2"/>
              </a:buClr>
              <a:buSzPts val="1430"/>
              <a:buFont typeface="Noto Sans Symbols"/>
              <a:buChar char="■"/>
              <a:defRPr b="0" i="0" sz="2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48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990033"/>
              </a:buClr>
              <a:buSzPts val="1200"/>
              <a:buFont typeface="Noto Sans Symbols"/>
              <a:buChar char="■"/>
              <a:defRPr b="0" i="0" sz="2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oto Sans Symbols"/>
              <a:buChar char="■"/>
              <a:defRPr b="0" i="0" sz="20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21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21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21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21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21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990033"/>
              </a:buClr>
              <a:buSzPts val="1000"/>
              <a:buFont typeface="Noto Sans Symbols"/>
              <a:buChar char="■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" name="Google Shape;19;p1"/>
          <p:cNvSpPr/>
          <p:nvPr/>
        </p:nvSpPr>
        <p:spPr>
          <a:xfrm>
            <a:off x="838200" y="6397625"/>
            <a:ext cx="4495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Copyright © 2016 Ramez Elmasri and Shamkant B. Navathe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0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2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3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5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4.png"/><Relationship Id="rId4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5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8950" y="1516063"/>
            <a:ext cx="3892550" cy="4840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Indexes (cont’d.)</a:t>
            </a:r>
            <a:endParaRPr/>
          </a:p>
        </p:txBody>
      </p:sp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1752600" y="6045200"/>
            <a:ext cx="56388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17.2 A clustering index on the Dept_number ordering nonkey field of an EMPLOYEE file</a:t>
            </a:r>
            <a:endParaRPr/>
          </a:p>
        </p:txBody>
      </p:sp>
      <p:pic>
        <p:nvPicPr>
          <p:cNvPr id="140" name="Google Shape;140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1549400"/>
            <a:ext cx="4221163" cy="441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Secondary Indexes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Provide secondary means of accessing a data file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Some primary access exists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Ordered file with two fields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Indexing field, </a:t>
            </a:r>
            <a:r>
              <a:rPr i="1" lang="en-US"/>
              <a:t>K(i)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Block pointer or record pointer, </a:t>
            </a:r>
            <a:r>
              <a:rPr i="1" lang="en-US"/>
              <a:t>P(i)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Usually need more storage space and longer search time than primary index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Improved search time for arbitrary record</a:t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4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Secondary Indexes (cont’d.)</a:t>
            </a:r>
            <a:endParaRPr/>
          </a:p>
        </p:txBody>
      </p:sp>
      <p:sp>
        <p:nvSpPr>
          <p:cNvPr id="153" name="Google Shape;153;p24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4"/>
          <p:cNvSpPr txBox="1"/>
          <p:nvPr/>
        </p:nvSpPr>
        <p:spPr>
          <a:xfrm>
            <a:off x="228600" y="3448050"/>
            <a:ext cx="2286000" cy="13223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17.4 Dense secondary index (with block pointers) on a nonordering key field of a file.</a:t>
            </a:r>
            <a:endParaRPr/>
          </a:p>
        </p:txBody>
      </p:sp>
      <p:pic>
        <p:nvPicPr>
          <p:cNvPr id="155" name="Google Shape;15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95600" y="1495425"/>
            <a:ext cx="4589463" cy="51704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Single-Level Ordered Indexes (cont’d.)</a:t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2" name="Google Shape;16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20688" y="1577975"/>
            <a:ext cx="8134350" cy="11906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25"/>
          <p:cNvSpPr txBox="1"/>
          <p:nvPr/>
        </p:nvSpPr>
        <p:spPr>
          <a:xfrm>
            <a:off x="1066800" y="2878138"/>
            <a:ext cx="8229600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17.1 Types of indexes based on the properties of the indexing field</a:t>
            </a:r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2525713" y="6200775"/>
            <a:ext cx="4084637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Table 17.2 Properties of index types</a:t>
            </a:r>
            <a:endParaRPr/>
          </a:p>
        </p:txBody>
      </p:sp>
      <p:pic>
        <p:nvPicPr>
          <p:cNvPr id="165" name="Google Shape;16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113" y="3448050"/>
            <a:ext cx="8096250" cy="275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228600" y="303213"/>
            <a:ext cx="7620000" cy="10683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17.2 Multilevel Indexes</a:t>
            </a:r>
            <a:endParaRPr/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Designed to greatly reduce remaining search space as search is conducted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Index file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Considered first (or base level) of a multilevel index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Second level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Primary index to the first level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Third level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Primary index to the second level</a:t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7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92450" y="269875"/>
            <a:ext cx="5362575" cy="6324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27"/>
          <p:cNvSpPr txBox="1"/>
          <p:nvPr/>
        </p:nvSpPr>
        <p:spPr>
          <a:xfrm>
            <a:off x="168275" y="3048000"/>
            <a:ext cx="2924175" cy="10779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17.6 A two-level primary index resembling ISAM (indexed sequential access method) organization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8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17.3 Dynamic Multilevel Indexes Using B-Trees and B+ -Trees</a:t>
            </a:r>
            <a:endParaRPr/>
          </a:p>
        </p:txBody>
      </p:sp>
      <p:sp>
        <p:nvSpPr>
          <p:cNvPr id="185" name="Google Shape;185;p28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Tree data structure terminology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Tree is formed of nodes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Each node (except root) has one parent and zero or more child nodes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Leaf node has no child nodes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Unbalanced if leaf nodes occur at different levels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Nonleaf node called internal node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Subtree of node consists of node and all descendant nodes</a:t>
            </a:r>
            <a:endParaRPr/>
          </a:p>
        </p:txBody>
      </p:sp>
      <p:sp>
        <p:nvSpPr>
          <p:cNvPr id="186" name="Google Shape;186;p28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9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Tree Data Structure</a:t>
            </a:r>
            <a:endParaRPr/>
          </a:p>
        </p:txBody>
      </p:sp>
      <p:sp>
        <p:nvSpPr>
          <p:cNvPr id="192" name="Google Shape;192;p29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3" name="Google Shape;19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9663" y="1981200"/>
            <a:ext cx="6696075" cy="3352800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9"/>
          <p:cNvSpPr txBox="1"/>
          <p:nvPr/>
        </p:nvSpPr>
        <p:spPr>
          <a:xfrm>
            <a:off x="1447800" y="5867400"/>
            <a:ext cx="601980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17.7 A tree data structure that shows an unbalanced tree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Trees and B-Trees</a:t>
            </a:r>
            <a:endParaRPr/>
          </a:p>
        </p:txBody>
      </p:sp>
      <p:sp>
        <p:nvSpPr>
          <p:cNvPr id="200" name="Google Shape;200;p30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Search tree used to guide search for a record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Given value of one of record’s fields</a:t>
            </a:r>
            <a:endParaRPr/>
          </a:p>
        </p:txBody>
      </p:sp>
      <p:sp>
        <p:nvSpPr>
          <p:cNvPr id="201" name="Google Shape;201;p30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50" y="3124200"/>
            <a:ext cx="6372225" cy="28003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0"/>
          <p:cNvSpPr txBox="1"/>
          <p:nvPr/>
        </p:nvSpPr>
        <p:spPr>
          <a:xfrm>
            <a:off x="1314450" y="6116638"/>
            <a:ext cx="65722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17.8 A node in a search tree with pointers to subtrees below it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1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 Trees and B-Trees (cont’d.)</a:t>
            </a:r>
            <a:endParaRPr/>
          </a:p>
        </p:txBody>
      </p:sp>
      <p:sp>
        <p:nvSpPr>
          <p:cNvPr id="209" name="Google Shape;209;p31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Algorithms necessary for inserting and deleting search values into and from the tree</a:t>
            </a:r>
            <a:endParaRPr/>
          </a:p>
        </p:txBody>
      </p:sp>
      <p:sp>
        <p:nvSpPr>
          <p:cNvPr id="210" name="Google Shape;210;p3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31"/>
          <p:cNvSpPr txBox="1"/>
          <p:nvPr/>
        </p:nvSpPr>
        <p:spPr>
          <a:xfrm>
            <a:off x="2327275" y="5697538"/>
            <a:ext cx="40957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17.9 A search tree of order p = 3</a:t>
            </a:r>
            <a:endParaRPr/>
          </a:p>
        </p:txBody>
      </p:sp>
      <p:pic>
        <p:nvPicPr>
          <p:cNvPr id="212" name="Google Shape;212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9050" y="3300413"/>
            <a:ext cx="6438900" cy="211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4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SzPts val="1920"/>
              <a:buFont typeface="Noto Sans Symbols"/>
              <a:buNone/>
            </a:pPr>
            <a:r>
              <a:rPr b="1" lang="en-US" sz="3200"/>
              <a:t>CHAPTER 17</a:t>
            </a:r>
            <a:endParaRPr/>
          </a:p>
          <a:p>
            <a:pPr indent="0" lvl="0" marL="0" rtl="0" algn="ctr">
              <a:spcBef>
                <a:spcPts val="560"/>
              </a:spcBef>
              <a:spcAft>
                <a:spcPts val="0"/>
              </a:spcAft>
              <a:buSzPts val="1680"/>
              <a:buFont typeface="Noto Sans Symbols"/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720"/>
              </a:spcBef>
              <a:spcAft>
                <a:spcPts val="0"/>
              </a:spcAft>
              <a:buSzPts val="2160"/>
              <a:buFont typeface="Noto Sans Symbols"/>
              <a:buNone/>
            </a:pPr>
            <a:r>
              <a:rPr b="1" lang="en-US" sz="3600"/>
              <a:t>Indexing Structures for Files and Physical Database Design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2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B-Trees</a:t>
            </a:r>
            <a:endParaRPr/>
          </a:p>
        </p:txBody>
      </p:sp>
      <p:sp>
        <p:nvSpPr>
          <p:cNvPr id="218" name="Google Shape;218;p32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Provide multi-level access structure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Tree is always balanced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Space wasted by deletion never becomes excessive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Each node is at least half-full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Each node in a B-tree of order </a:t>
            </a:r>
            <a:r>
              <a:rPr i="1" lang="en-US"/>
              <a:t>p</a:t>
            </a:r>
            <a:r>
              <a:rPr lang="en-US"/>
              <a:t> can have at most </a:t>
            </a:r>
            <a:r>
              <a:rPr i="1" lang="en-US"/>
              <a:t>p-1</a:t>
            </a:r>
            <a:r>
              <a:rPr lang="en-US"/>
              <a:t> search values</a:t>
            </a:r>
            <a:endParaRPr/>
          </a:p>
        </p:txBody>
      </p:sp>
      <p:sp>
        <p:nvSpPr>
          <p:cNvPr id="219" name="Google Shape;219;p32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3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B-Tree Structures</a:t>
            </a:r>
            <a:endParaRPr/>
          </a:p>
        </p:txBody>
      </p:sp>
      <p:sp>
        <p:nvSpPr>
          <p:cNvPr id="225" name="Google Shape;225;p33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6" name="Google Shape;226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1574800"/>
            <a:ext cx="7239000" cy="4354513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33"/>
          <p:cNvSpPr txBox="1"/>
          <p:nvPr/>
        </p:nvSpPr>
        <p:spPr>
          <a:xfrm>
            <a:off x="671513" y="5943600"/>
            <a:ext cx="7481887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17.10 B-tree structures (a) A node in a B-tree with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q−1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values (b) A B-tree of order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p=3.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The values were inserted in the order 8, 5, 1, 7, 3, 12, 9, 6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4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B+ -Trees</a:t>
            </a:r>
            <a:endParaRPr/>
          </a:p>
        </p:txBody>
      </p:sp>
      <p:sp>
        <p:nvSpPr>
          <p:cNvPr id="233" name="Google Shape;233;p34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Data pointers stored only at the leaf nodes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Leaf nodes have an entry for every</a:t>
            </a:r>
            <a:r>
              <a:rPr i="1" lang="en-US"/>
              <a:t> </a:t>
            </a:r>
            <a:r>
              <a:rPr lang="en-US"/>
              <a:t>value of the search field, and a data pointer to the record if search field is a key field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For a nonkey search field, the pointer points to a block containing pointers to the data file records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Internal nodes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Some search field values from the leaf nodes repeated to guide search</a:t>
            </a:r>
            <a:endParaRPr/>
          </a:p>
        </p:txBody>
      </p:sp>
      <p:sp>
        <p:nvSpPr>
          <p:cNvPr id="234" name="Google Shape;234;p34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5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B+ -Trees (cont’d.)</a:t>
            </a:r>
            <a:endParaRPr/>
          </a:p>
        </p:txBody>
      </p:sp>
      <p:sp>
        <p:nvSpPr>
          <p:cNvPr id="240" name="Google Shape;240;p35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5"/>
          <p:cNvSpPr txBox="1"/>
          <p:nvPr/>
        </p:nvSpPr>
        <p:spPr>
          <a:xfrm>
            <a:off x="685800" y="5816600"/>
            <a:ext cx="77724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17.11 The nodes of a B+-tree (a) Internal node of a B+-tree with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q−1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values (b) Leaf node of a B+-tree with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q−1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search values and </a:t>
            </a:r>
            <a:r>
              <a:rPr b="0" i="1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q−1 </a:t>
            </a: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 pointers</a:t>
            </a:r>
            <a:endParaRPr/>
          </a:p>
        </p:txBody>
      </p:sp>
      <p:pic>
        <p:nvPicPr>
          <p:cNvPr id="242" name="Google Shape;242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49288" y="1798638"/>
            <a:ext cx="7553325" cy="372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6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Searching for a Record With Search Key Field Value K, Using a B+ -Tree</a:t>
            </a:r>
            <a:endParaRPr/>
          </a:p>
        </p:txBody>
      </p:sp>
      <p:pic>
        <p:nvPicPr>
          <p:cNvPr id="248" name="Google Shape;248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03413" y="1752600"/>
            <a:ext cx="4962525" cy="201930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36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6"/>
          <p:cNvSpPr txBox="1"/>
          <p:nvPr/>
        </p:nvSpPr>
        <p:spPr>
          <a:xfrm>
            <a:off x="500062" y="6094413"/>
            <a:ext cx="8110537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Algorithm 17.2 Searching for a record with search key field value K, using a B+ -Tree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03413" y="3767138"/>
            <a:ext cx="5324475" cy="226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7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17.4 Indexes on Multiple Keys</a:t>
            </a:r>
            <a:endParaRPr/>
          </a:p>
        </p:txBody>
      </p:sp>
      <p:sp>
        <p:nvSpPr>
          <p:cNvPr id="257" name="Google Shape;257;p37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Multiple attributes involved in many retrieval and update requests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Composite keys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Access structure using key value that combines attributes eg: (Dno, Age)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Lexicographic ordering on tuples 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  &lt;3,n&gt;…….  &lt;4,m&gt;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Eg :&lt;2,40&gt; &lt;2,45&gt;,&lt;3,5&gt;</a:t>
            </a:r>
            <a:endParaRPr/>
          </a:p>
        </p:txBody>
      </p:sp>
      <p:sp>
        <p:nvSpPr>
          <p:cNvPr id="258" name="Google Shape;258;p37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8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38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Partitioned hashing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Suitable for equality comparisons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265" name="Google Shape;265;p38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16-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66" name="Google Shape;26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190750"/>
            <a:ext cx="8915400" cy="4286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9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39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236220" lvl="0" marL="342900" rtl="0" algn="l">
              <a:spcBef>
                <a:spcPts val="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</p:txBody>
      </p:sp>
      <p:sp>
        <p:nvSpPr>
          <p:cNvPr id="273" name="Google Shape;273;p39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16-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74" name="Google Shape;2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4788" y="2328863"/>
            <a:ext cx="8734425" cy="220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40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Slide 16- 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1" name="Google Shape;281;p4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700" y="1523999"/>
            <a:ext cx="8851900" cy="4572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1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Indexes on Multiple Keys (cont’d.)</a:t>
            </a:r>
            <a:endParaRPr/>
          </a:p>
        </p:txBody>
      </p:sp>
      <p:sp>
        <p:nvSpPr>
          <p:cNvPr id="287" name="Google Shape;287;p41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Grid files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Array with one dimension for each search attribute</a:t>
            </a:r>
            <a:endParaRPr/>
          </a:p>
          <a:p>
            <a:pPr indent="-194944" lvl="1" marL="742950" rtl="0" algn="l"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/>
          </a:p>
        </p:txBody>
      </p:sp>
      <p:sp>
        <p:nvSpPr>
          <p:cNvPr id="288" name="Google Shape;288;p4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41"/>
          <p:cNvSpPr txBox="1"/>
          <p:nvPr/>
        </p:nvSpPr>
        <p:spPr>
          <a:xfrm>
            <a:off x="267275" y="5943600"/>
            <a:ext cx="8686800" cy="6340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17.14 Example of a grid array on Dno and Age attributes</a:t>
            </a:r>
            <a:endParaRPr/>
          </a:p>
          <a:p>
            <a:pPr indent="0" lvl="0" marL="0" marR="0" rtl="0" algn="l">
              <a:spcBef>
                <a:spcPts val="320"/>
              </a:spcBef>
              <a:spcAft>
                <a:spcPts val="0"/>
              </a:spcAft>
              <a:buClr>
                <a:srgbClr val="990033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Buckets having pointers to employess of age &gt;=41 in deprtment 1-5 and 6 to 7</a:t>
            </a:r>
            <a:endParaRPr b="0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0" name="Google Shape;290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2187" y="2746172"/>
            <a:ext cx="6834188" cy="31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88" name="Google Shape;88;p15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Indexes</a:t>
            </a:r>
            <a:r>
              <a:rPr b="1" lang="en-US"/>
              <a:t> </a:t>
            </a:r>
            <a:r>
              <a:rPr lang="en-US"/>
              <a:t>used to speed up record retrieval in response to certain search conditions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Index structures provide secondary access paths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Any field can be used to create an index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Multiple indexes can be constructed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Most indexes based on ordered files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Tree data structures organize the index</a:t>
            </a:r>
            <a:endParaRPr/>
          </a:p>
        </p:txBody>
      </p:sp>
      <p:sp>
        <p:nvSpPr>
          <p:cNvPr id="89" name="Google Shape;89;p15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2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17.5 Other Types of Indexes</a:t>
            </a:r>
            <a:endParaRPr/>
          </a:p>
        </p:txBody>
      </p:sp>
      <p:sp>
        <p:nvSpPr>
          <p:cNvPr id="296" name="Google Shape;296;p42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Hash indexes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Secondary structure for file access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Uses hashing on a search key other than the one used for the primary data file organization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Index entries of form (</a:t>
            </a:r>
            <a:r>
              <a:rPr i="1" lang="en-US"/>
              <a:t>K, P</a:t>
            </a:r>
            <a:r>
              <a:rPr baseline="-25000" i="1" lang="en-US"/>
              <a:t>r</a:t>
            </a:r>
            <a:r>
              <a:rPr lang="en-US"/>
              <a:t>) or (</a:t>
            </a:r>
            <a:r>
              <a:rPr i="1" lang="en-US"/>
              <a:t>K, P</a:t>
            </a:r>
            <a:r>
              <a:rPr lang="en-US"/>
              <a:t>)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i="1" lang="en-US"/>
              <a:t>P</a:t>
            </a:r>
            <a:r>
              <a:rPr baseline="-25000" i="1" lang="en-US"/>
              <a:t>r</a:t>
            </a:r>
            <a:r>
              <a:rPr lang="en-US"/>
              <a:t>: pointer to the record containing the key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i="1" lang="en-US"/>
              <a:t>P: </a:t>
            </a:r>
            <a:r>
              <a:rPr lang="en-US"/>
              <a:t>pointer to the block containing the record for that key</a:t>
            </a:r>
            <a:endParaRPr/>
          </a:p>
        </p:txBody>
      </p:sp>
      <p:sp>
        <p:nvSpPr>
          <p:cNvPr id="297" name="Google Shape;297;p42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3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Hash Indexes (cont’d.)</a:t>
            </a:r>
            <a:endParaRPr/>
          </a:p>
        </p:txBody>
      </p:sp>
      <p:sp>
        <p:nvSpPr>
          <p:cNvPr id="303" name="Google Shape;303;p43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3600" y="1449388"/>
            <a:ext cx="4981575" cy="4794250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3"/>
          <p:cNvSpPr txBox="1"/>
          <p:nvPr/>
        </p:nvSpPr>
        <p:spPr>
          <a:xfrm>
            <a:off x="2819400" y="6269038"/>
            <a:ext cx="3919538" cy="3381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96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17.15 Hash-based indexing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Bitmap Indexes</a:t>
            </a:r>
            <a:endParaRPr/>
          </a:p>
        </p:txBody>
      </p:sp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Used with a large number of rows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Creates an index for one or more columns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Each value or value range in the column is indexed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Built on one particular value of a particular field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Array of bits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Existence bitmap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Bitmaps for B+ -tree leaf nodes</a:t>
            </a:r>
            <a:endParaRPr/>
          </a:p>
        </p:txBody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Bitmap Indexes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46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Bitmap Indices</a:t>
            </a:r>
            <a:endParaRPr/>
          </a:p>
        </p:txBody>
      </p:sp>
      <p:sp>
        <p:nvSpPr>
          <p:cNvPr id="324" name="Google Shape;324;p46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Bitmap indices are a special type of index designed for efficient querying on multiple keys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Very effective on attributes that take on a relatively small number of </a:t>
            </a:r>
            <a:r>
              <a:rPr i="1" lang="en-US"/>
              <a:t>distinct values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E.g. gender, country, state, …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E.g. income-level (income broken up into a small number of  levels such as 0-9999, 10000-19999, 20000-50000, 50000- infinity)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A bitmap is simply an array of bits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For each gender, we associate a bitmap, where each bit represents whether or not the corresponding record has that gender.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7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Bitmap Indices (Cont.)</a:t>
            </a:r>
            <a:endParaRPr/>
          </a:p>
        </p:txBody>
      </p:sp>
      <p:sp>
        <p:nvSpPr>
          <p:cNvPr id="331" name="Google Shape;331;p47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In its simplest form a bitmap index on an attribute has a bitmap for each value of the attribute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Bitmap has as many bits as records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In a bitmap for value v, the bit for a record is 1 if the record has the value v for the attribute, and is 0 otherwise</a:t>
            </a:r>
            <a:endParaRPr/>
          </a:p>
        </p:txBody>
      </p:sp>
      <p:pic>
        <p:nvPicPr>
          <p:cNvPr id="332" name="Google Shape;332;p47"/>
          <p:cNvPicPr preferRelativeResize="0"/>
          <p:nvPr/>
        </p:nvPicPr>
        <p:blipFill rotWithShape="1">
          <a:blip r:embed="rId3">
            <a:alphaModFix/>
          </a:blip>
          <a:srcRect b="30386" l="470" r="469" t="29759"/>
          <a:stretch/>
        </p:blipFill>
        <p:spPr>
          <a:xfrm>
            <a:off x="900113" y="2989263"/>
            <a:ext cx="7445375" cy="224631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48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Bitmap Indices (Cont.)</a:t>
            </a:r>
            <a:endParaRPr/>
          </a:p>
        </p:txBody>
      </p:sp>
      <p:sp>
        <p:nvSpPr>
          <p:cNvPr id="339" name="Google Shape;339;p48"/>
          <p:cNvSpPr txBox="1"/>
          <p:nvPr>
            <p:ph idx="1" type="body"/>
          </p:nvPr>
        </p:nvSpPr>
        <p:spPr>
          <a:xfrm>
            <a:off x="855663" y="1106488"/>
            <a:ext cx="7837487" cy="5564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81000" lvl="0" marL="381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Bitmap indices are useful for queries on multiple attributes 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not particularly useful for single attribute queries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Queries are answered using bitmap operations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Intersection (and)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Union (or)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Complementation (not) </a:t>
            </a:r>
            <a:endParaRPr/>
          </a:p>
          <a:p>
            <a:pPr indent="-381000" lvl="0" marL="3810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Each operation takes two bitmaps of the same size and applies the operation on corresponding bits to get the result bitmap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E.g.   100110  AND 110011 = 100010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430"/>
              <a:buFont typeface="Noto Sans Symbols"/>
              <a:buNone/>
            </a:pPr>
            <a:r>
              <a:rPr lang="en-US"/>
              <a:t>               100110  OR  110011 = 110111</a:t>
            </a:r>
            <a:br>
              <a:rPr lang="en-US"/>
            </a:br>
            <a:r>
              <a:rPr lang="en-US"/>
              <a:t>                       NOT 100110  = 011001</a:t>
            </a:r>
            <a:endParaRPr/>
          </a:p>
          <a:p>
            <a:pPr indent="-342900" lvl="1" marL="800100" rtl="0" algn="l">
              <a:lnSpc>
                <a:spcPct val="90000"/>
              </a:lnSpc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i="1" lang="en-US"/>
              <a:t>Males </a:t>
            </a:r>
            <a:r>
              <a:rPr lang="en-US"/>
              <a:t>with </a:t>
            </a:r>
            <a:r>
              <a:rPr i="1" lang="en-US"/>
              <a:t>income level</a:t>
            </a:r>
            <a:r>
              <a:rPr lang="en-US"/>
              <a:t> L1:   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And’ing of Males bitmap with Income Level L1 bitmap</a:t>
            </a:r>
            <a:endParaRPr/>
          </a:p>
          <a:p>
            <a:pPr indent="-342900" lvl="3" marL="154305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100"/>
              <a:buChar char="■"/>
            </a:pPr>
            <a:r>
              <a:rPr lang="en-US"/>
              <a:t>10010 AND 10100 = 10000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Can then retrieve required tuples.</a:t>
            </a:r>
            <a:endParaRPr/>
          </a:p>
          <a:p>
            <a:pPr indent="-342900" lvl="2" marL="120015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Counting number of matching tuples is even faster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49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Bitmap Indices (Cont.)</a:t>
            </a:r>
            <a:endParaRPr/>
          </a:p>
        </p:txBody>
      </p:sp>
      <p:sp>
        <p:nvSpPr>
          <p:cNvPr id="346" name="Google Shape;346;p49"/>
          <p:cNvSpPr txBox="1"/>
          <p:nvPr>
            <p:ph idx="1" type="body"/>
          </p:nvPr>
        </p:nvSpPr>
        <p:spPr>
          <a:xfrm>
            <a:off x="900113" y="1135063"/>
            <a:ext cx="8126412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Bitmap indices generally very small compared with relation size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E.g. if record is 100 bytes, space for a single bitmap is 1/800 of space used by relation.  </a:t>
            </a:r>
            <a:endParaRPr/>
          </a:p>
          <a:p>
            <a:pPr indent="-228600" lvl="2" marL="108585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If number of distinct attribute values is 8, bitmap is only 1% of relation size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Deletion needs to be handled properly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>
                <a:solidFill>
                  <a:schemeClr val="dk2"/>
                </a:solidFill>
              </a:rPr>
              <a:t>Existence bitmap </a:t>
            </a:r>
            <a:r>
              <a:rPr lang="en-US"/>
              <a:t>to note if there is a valid record at a record location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Needed for complementation</a:t>
            </a:r>
            <a:endParaRPr/>
          </a:p>
          <a:p>
            <a:pPr indent="-228600" lvl="2" marL="108585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not(</a:t>
            </a:r>
            <a:r>
              <a:rPr i="1" lang="en-US"/>
              <a:t>A=v</a:t>
            </a:r>
            <a:r>
              <a:rPr lang="en-US"/>
              <a:t>):      </a:t>
            </a:r>
            <a:r>
              <a:rPr i="1" lang="en-US"/>
              <a:t>(NOT bitmap-A-v) AND ExistenceBitmap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Should keep bitmaps for all values, even null value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To correctly handle SQL null semantics for  NOT(</a:t>
            </a:r>
            <a:r>
              <a:rPr i="1" lang="en-US"/>
              <a:t>A=v</a:t>
            </a:r>
            <a:r>
              <a:rPr lang="en-US"/>
              <a:t>):</a:t>
            </a:r>
            <a:endParaRPr/>
          </a:p>
          <a:p>
            <a:pPr indent="-228600" lvl="2" marL="108585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 intersect above result with  (NOT </a:t>
            </a:r>
            <a:r>
              <a:rPr i="1" lang="en-US"/>
              <a:t>bitmap-A-Null</a:t>
            </a:r>
            <a:r>
              <a:rPr lang="en-US"/>
              <a:t>)</a:t>
            </a:r>
            <a:endParaRPr/>
          </a:p>
          <a:p>
            <a:pPr indent="-194944" lvl="1" marL="742950" rtl="0" algn="l"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50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 Definition in SQL</a:t>
            </a:r>
            <a:endParaRPr/>
          </a:p>
        </p:txBody>
      </p:sp>
      <p:sp>
        <p:nvSpPr>
          <p:cNvPr id="353" name="Google Shape;353;p50"/>
          <p:cNvSpPr txBox="1"/>
          <p:nvPr>
            <p:ph idx="1" type="body"/>
          </p:nvPr>
        </p:nvSpPr>
        <p:spPr>
          <a:xfrm>
            <a:off x="396875" y="1085850"/>
            <a:ext cx="85725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Create a B-tree index (default in most databases)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880"/>
              <a:buFont typeface="Noto Sans Symbols"/>
              <a:buNone/>
            </a:pPr>
            <a:r>
              <a:rPr lang="en-US" sz="1600"/>
              <a:t>		</a:t>
            </a:r>
            <a:r>
              <a:rPr b="1" lang="en-US" sz="1600"/>
              <a:t>create index</a:t>
            </a:r>
            <a:r>
              <a:rPr lang="en-US" sz="1600"/>
              <a:t> &lt;index-name&gt; </a:t>
            </a:r>
            <a:r>
              <a:rPr b="1" lang="en-US" sz="1600"/>
              <a:t>on</a:t>
            </a:r>
            <a:r>
              <a:rPr lang="en-US" sz="1600"/>
              <a:t> &lt;relation-name&gt;</a:t>
            </a:r>
            <a:br>
              <a:rPr lang="en-US" sz="1600"/>
            </a:br>
            <a:r>
              <a:rPr lang="en-US" sz="1600"/>
              <a:t>			(&lt;attribute-list&gt;)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880"/>
              <a:buFont typeface="Noto Sans Symbols"/>
              <a:buNone/>
            </a:pPr>
            <a:r>
              <a:rPr b="1" lang="en-US" sz="1600"/>
              <a:t>-- create index </a:t>
            </a:r>
            <a:r>
              <a:rPr i="1" lang="en-US" sz="1600"/>
              <a:t> b-index </a:t>
            </a:r>
            <a:r>
              <a:rPr b="1" lang="en-US" sz="1600"/>
              <a:t>on</a:t>
            </a:r>
            <a:r>
              <a:rPr i="1" lang="en-US" sz="1600"/>
              <a:t> branch(branch_name)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880"/>
              <a:buFont typeface="Noto Sans Symbols"/>
              <a:buNone/>
            </a:pPr>
            <a:r>
              <a:rPr b="1" lang="en-US" sz="1600"/>
              <a:t>-- create index </a:t>
            </a:r>
            <a:r>
              <a:rPr i="1" lang="en-US" sz="1600"/>
              <a:t> ba-index </a:t>
            </a:r>
            <a:r>
              <a:rPr b="1" lang="en-US" sz="1600"/>
              <a:t>on</a:t>
            </a:r>
            <a:r>
              <a:rPr i="1" lang="en-US" sz="1600"/>
              <a:t> branch(branch_name, account)  -- concatenated index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880"/>
              <a:buFont typeface="Noto Sans Symbols"/>
              <a:buNone/>
            </a:pPr>
            <a:r>
              <a:rPr b="1" lang="en-US" sz="1600"/>
              <a:t>-- create index </a:t>
            </a:r>
            <a:r>
              <a:rPr i="1" lang="en-US" sz="1600"/>
              <a:t> fa-index </a:t>
            </a:r>
            <a:r>
              <a:rPr b="1" lang="en-US" sz="1600"/>
              <a:t>on</a:t>
            </a:r>
            <a:r>
              <a:rPr i="1" lang="en-US" sz="1600"/>
              <a:t> branch(func(balance, amount)) – function index</a:t>
            </a:r>
            <a:endParaRPr sz="1600"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Use </a:t>
            </a:r>
            <a:r>
              <a:rPr b="1" lang="en-US" sz="1800"/>
              <a:t>create unique index</a:t>
            </a:r>
            <a:r>
              <a:rPr lang="en-US" sz="1800"/>
              <a:t> to indirectly specify and enforce the condition that the search key is a candidate key.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Hash indexes: not supported by every database (but implicitly in joins,…)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880"/>
              <a:buChar char="■"/>
            </a:pPr>
            <a:r>
              <a:rPr lang="en-US" sz="1600"/>
              <a:t>PostgresSQL has it but discourages due to performance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Create a bitmap index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880"/>
              <a:buFont typeface="Noto Sans Symbols"/>
              <a:buNone/>
            </a:pPr>
            <a:r>
              <a:rPr b="1" lang="en-US" sz="1600"/>
              <a:t>create  bitmap index</a:t>
            </a:r>
            <a:r>
              <a:rPr lang="en-US" sz="1600"/>
              <a:t> &lt;index-name&gt; </a:t>
            </a:r>
            <a:r>
              <a:rPr b="1" lang="en-US" sz="1600"/>
              <a:t>on</a:t>
            </a:r>
            <a:r>
              <a:rPr lang="en-US" sz="1600"/>
              <a:t> &lt;relation-name&gt;</a:t>
            </a:r>
            <a:br>
              <a:rPr lang="en-US" sz="1600"/>
            </a:br>
            <a:r>
              <a:rPr lang="en-US" sz="1600"/>
              <a:t>			(&lt;attribute-list&gt;)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880"/>
              <a:buFont typeface="Arial"/>
              <a:buChar char="-"/>
            </a:pPr>
            <a:r>
              <a:rPr lang="en-US" sz="1600"/>
              <a:t>For attributes with few distinct values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880"/>
              <a:buFont typeface="Arial"/>
              <a:buChar char="-"/>
            </a:pPr>
            <a:r>
              <a:rPr lang="en-US" sz="1600"/>
              <a:t>Mainly for decision-support(query) and not OLTP (do not support updates efficiently)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Char char="■"/>
            </a:pPr>
            <a:r>
              <a:rPr lang="en-US" sz="1800"/>
              <a:t>To drop any index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880"/>
              <a:buFont typeface="Noto Sans Symbols"/>
              <a:buNone/>
            </a:pPr>
            <a:r>
              <a:rPr lang="en-US" sz="1600"/>
              <a:t>			</a:t>
            </a:r>
            <a:r>
              <a:rPr b="1" lang="en-US" sz="1600"/>
              <a:t>drop index </a:t>
            </a:r>
            <a:r>
              <a:rPr lang="en-US" sz="1600"/>
              <a:t>&lt;index-name&gt;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080"/>
              <a:buFont typeface="Arial"/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1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Function-Based Indexing</a:t>
            </a:r>
            <a:endParaRPr/>
          </a:p>
        </p:txBody>
      </p:sp>
      <p:sp>
        <p:nvSpPr>
          <p:cNvPr id="359" name="Google Shape;359;p51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Value resulting from applying some function on a field (or fields) becomes the index key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Introduced in Oracle relational DBMS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Example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Function UPPER(Lname) returns uppercase representation</a:t>
            </a:r>
            <a:endParaRPr/>
          </a:p>
          <a:p>
            <a:pPr indent="-194944" lvl="1" marL="742950" rtl="0" algn="l"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Query </a:t>
            </a:r>
            <a:endParaRPr/>
          </a:p>
        </p:txBody>
      </p:sp>
      <p:sp>
        <p:nvSpPr>
          <p:cNvPr id="360" name="Google Shape;360;p5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1" name="Google Shape;361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2600" y="4495800"/>
            <a:ext cx="5038725" cy="314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5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79600" y="5524500"/>
            <a:ext cx="2933700" cy="64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6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17.1 Types of Single-Level Ordered Indexes</a:t>
            </a:r>
            <a:endParaRPr/>
          </a:p>
        </p:txBody>
      </p:sp>
      <p:sp>
        <p:nvSpPr>
          <p:cNvPr id="95" name="Google Shape;95;p16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Ordered index similar to index in a textbook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Indexing field (attribute)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Index stores each value of the index field with list of pointers to all disk blocks that contain records with that field value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Values in index are ordered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Primary index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Specified on the ordering key field of ordered file of records</a:t>
            </a:r>
            <a:endParaRPr/>
          </a:p>
        </p:txBody>
      </p:sp>
      <p:sp>
        <p:nvSpPr>
          <p:cNvPr id="96" name="Google Shape;96;p16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52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17.6 Some General Issues Concerning Indexing</a:t>
            </a:r>
            <a:endParaRPr/>
          </a:p>
        </p:txBody>
      </p:sp>
      <p:sp>
        <p:nvSpPr>
          <p:cNvPr id="368" name="Google Shape;368;p52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Physical index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Pointer specifies physical record address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Disadvantage: pointer must be changed if record is moved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Logical index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Used when physical record addresses expected to change frequently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Entries of the form (</a:t>
            </a:r>
            <a:r>
              <a:rPr i="1" lang="en-US"/>
              <a:t>K, K</a:t>
            </a:r>
            <a:r>
              <a:rPr baseline="-25000" i="1" lang="en-US"/>
              <a:t>p</a:t>
            </a:r>
            <a:r>
              <a:rPr lang="en-US"/>
              <a:t>)</a:t>
            </a:r>
            <a:endParaRPr/>
          </a:p>
        </p:txBody>
      </p:sp>
      <p:sp>
        <p:nvSpPr>
          <p:cNvPr id="369" name="Google Shape;369;p52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3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 Creation</a:t>
            </a:r>
            <a:endParaRPr/>
          </a:p>
        </p:txBody>
      </p:sp>
      <p:sp>
        <p:nvSpPr>
          <p:cNvPr id="375" name="Google Shape;375;p53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General form of the command to create an index</a:t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36220" lvl="0" marL="342900" rtl="0" algn="l">
              <a:spcBef>
                <a:spcPts val="560"/>
              </a:spcBef>
              <a:spcAft>
                <a:spcPts val="0"/>
              </a:spcAft>
              <a:buSzPts val="1680"/>
              <a:buNone/>
            </a:pPr>
            <a:r>
              <a:t/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Unique and cluster keywords optional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Order can be ASC or DESC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Secondary indexes can be created for any primary record organization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Complements other primary access methods</a:t>
            </a:r>
            <a:endParaRPr/>
          </a:p>
        </p:txBody>
      </p:sp>
      <p:sp>
        <p:nvSpPr>
          <p:cNvPr id="376" name="Google Shape;376;p53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7" name="Google Shape;377;p5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2286000"/>
            <a:ext cx="6883400" cy="80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54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of Strings</a:t>
            </a:r>
            <a:endParaRPr/>
          </a:p>
        </p:txBody>
      </p:sp>
      <p:sp>
        <p:nvSpPr>
          <p:cNvPr id="383" name="Google Shape;383;p54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Strings can be variable length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Strings may be too long, limiting the fan-out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Prefix compression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Stores only the prefix of the search key adequate to distinguish the keys that are being separated and directed to the subtree</a:t>
            </a:r>
            <a:endParaRPr/>
          </a:p>
        </p:txBody>
      </p:sp>
      <p:sp>
        <p:nvSpPr>
          <p:cNvPr id="384" name="Google Shape;384;p54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55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Tuning Indexes</a:t>
            </a:r>
            <a:endParaRPr/>
          </a:p>
        </p:txBody>
      </p:sp>
      <p:sp>
        <p:nvSpPr>
          <p:cNvPr id="390" name="Google Shape;390;p55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Tuning goals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Dynamically evaluate requirements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Reorganize indexes to yield best performance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Reasons for revising initial index choice 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Certain queries may take too long to run due to lack of an index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Certain indexes may not get utilized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Certain indexes may undergo too much updating if based on an attribute that undergoes frequent changes</a:t>
            </a:r>
            <a:endParaRPr/>
          </a:p>
        </p:txBody>
      </p:sp>
      <p:sp>
        <p:nvSpPr>
          <p:cNvPr id="391" name="Google Shape;391;p55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6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Issues Related to Storage of Relations and Indexes</a:t>
            </a:r>
            <a:endParaRPr/>
          </a:p>
        </p:txBody>
      </p:sp>
      <p:sp>
        <p:nvSpPr>
          <p:cNvPr id="397" name="Google Shape;397;p56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Enforcing a key constraint on an attribute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Reject insertion if new record has same key attribute as existing record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Duplicates occur if index is created on a nonkey field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Fully inverted file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Has secondary index on every field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Indexing hints in queries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Suggestions used to expedite query execution</a:t>
            </a:r>
            <a:endParaRPr/>
          </a:p>
        </p:txBody>
      </p:sp>
      <p:sp>
        <p:nvSpPr>
          <p:cNvPr id="398" name="Google Shape;398;p56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7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Additional Issues Related to Storage of Relations and Indexes (cont’d.)</a:t>
            </a:r>
            <a:endParaRPr/>
          </a:p>
        </p:txBody>
      </p:sp>
      <p:sp>
        <p:nvSpPr>
          <p:cNvPr id="404" name="Google Shape;404;p57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Column-based storage of relations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Alternative to traditional way of storing relations by row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Offers advantages for read-only queries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Offers additional freedom in index creation</a:t>
            </a:r>
            <a:endParaRPr/>
          </a:p>
        </p:txBody>
      </p:sp>
      <p:sp>
        <p:nvSpPr>
          <p:cNvPr id="405" name="Google Shape;405;p57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58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17.7 Physical Database Design in Relational Databases</a:t>
            </a:r>
            <a:endParaRPr/>
          </a:p>
        </p:txBody>
      </p:sp>
      <p:sp>
        <p:nvSpPr>
          <p:cNvPr id="411" name="Google Shape;411;p58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Physical design goals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Create appropriate structure for data in storage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Guarantee good performance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Must know job mix for particular set of database system applications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Analyzing the database queries and transactions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Information about each retrieval query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Information about each update transaction</a:t>
            </a:r>
            <a:endParaRPr/>
          </a:p>
        </p:txBody>
      </p:sp>
      <p:sp>
        <p:nvSpPr>
          <p:cNvPr id="412" name="Google Shape;412;p58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59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Physical Database Design in Relational Databases (cont’d.)</a:t>
            </a:r>
            <a:endParaRPr/>
          </a:p>
        </p:txBody>
      </p:sp>
      <p:sp>
        <p:nvSpPr>
          <p:cNvPr id="418" name="Google Shape;418;p59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Analyzing the expected frequency of invocation of queries and transactions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Expected frequency of using each attribute as a selection or join attribute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80-20 rule: 80 percent of processing accounted for by only 20 percent of queries and transactions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Analyzing the time constraints of queries and transactions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Selection attributes associated with time constraints are candidates for primary access structures</a:t>
            </a:r>
            <a:endParaRPr/>
          </a:p>
          <a:p>
            <a:pPr indent="-194944" lvl="1" marL="742950" rtl="0" algn="l"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/>
          </a:p>
        </p:txBody>
      </p:sp>
      <p:sp>
        <p:nvSpPr>
          <p:cNvPr id="419" name="Google Shape;419;p59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0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Physical Database Design in Relational Databases (cont’d.)</a:t>
            </a:r>
            <a:endParaRPr/>
          </a:p>
        </p:txBody>
      </p:sp>
      <p:sp>
        <p:nvSpPr>
          <p:cNvPr id="425" name="Google Shape;425;p60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Analyzing the expected frequency of update operations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Minimize number of access paths for a frequently-updated file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Updating the access paths themselves slows down update operations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Analyzing the uniqueness constraints on attributes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Access paths should be specified on all </a:t>
            </a:r>
            <a:r>
              <a:rPr i="1" lang="en-US"/>
              <a:t>candidate key </a:t>
            </a:r>
            <a:r>
              <a:rPr lang="en-US"/>
              <a:t>attributes that are either the primary key of a file or unique attributes</a:t>
            </a:r>
            <a:endParaRPr/>
          </a:p>
          <a:p>
            <a:pPr indent="-194944" lvl="1" marL="742950" rtl="0" algn="l">
              <a:spcBef>
                <a:spcPts val="520"/>
              </a:spcBef>
              <a:spcAft>
                <a:spcPts val="0"/>
              </a:spcAft>
              <a:buSzPts val="1430"/>
              <a:buNone/>
            </a:pPr>
            <a:r>
              <a:t/>
            </a:r>
            <a:endParaRPr/>
          </a:p>
        </p:txBody>
      </p:sp>
      <p:sp>
        <p:nvSpPr>
          <p:cNvPr id="426" name="Google Shape;426;p60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61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Physical Database Design Decisions</a:t>
            </a:r>
            <a:endParaRPr/>
          </a:p>
        </p:txBody>
      </p:sp>
      <p:sp>
        <p:nvSpPr>
          <p:cNvPr id="432" name="Google Shape;432;p61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Design decisions about indexing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Whether to index an attribute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Attribute is a key or used by a query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What attribute(s) to index on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Single or multiple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Whether to set up a clustered index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One per table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Whether to use a hash index over a tree index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Hash indexes do not support range queries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Whether to use dynamic hashing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Appropriate for very volatile files</a:t>
            </a:r>
            <a:endParaRPr/>
          </a:p>
        </p:txBody>
      </p:sp>
      <p:sp>
        <p:nvSpPr>
          <p:cNvPr id="433" name="Google Shape;433;p6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Types of Single-Level Ordered Indexes (cont’d.)</a:t>
            </a:r>
            <a:endParaRPr/>
          </a:p>
        </p:txBody>
      </p:sp>
      <p:sp>
        <p:nvSpPr>
          <p:cNvPr id="102" name="Google Shape;102;p17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Clustering index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Used if numerous records can have the same value for the ordering field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Secondary index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Can be specified on any nonordering field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Data file can have several secondary indexes</a:t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62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17.8 Summary</a:t>
            </a:r>
            <a:endParaRPr/>
          </a:p>
        </p:txBody>
      </p:sp>
      <p:sp>
        <p:nvSpPr>
          <p:cNvPr id="439" name="Google Shape;439;p62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Indexes are access structures that improve efficiency of record retrieval from a data file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Ordered single-level index types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Primary, clustering, and secondary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Multilevel indexes can be implemented as B-trees and B+ -trees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Dynamic structures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Multiple key access methods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Logical and physical indexes</a:t>
            </a:r>
            <a:endParaRPr/>
          </a:p>
        </p:txBody>
      </p:sp>
      <p:sp>
        <p:nvSpPr>
          <p:cNvPr id="440" name="Google Shape;440;p62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Primary Indexes</a:t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Ordered file with two fields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Primary key, </a:t>
            </a:r>
            <a:r>
              <a:rPr i="1" lang="en-US"/>
              <a:t>K(i)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Pointer to a disk block, </a:t>
            </a:r>
            <a:r>
              <a:rPr i="1" lang="en-US"/>
              <a:t>P(i)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One index entry in the index file for each block in the data file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Indexes may be dense or sparse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Dense index has an index entry for every search key value</a:t>
            </a:r>
            <a:r>
              <a:rPr i="1" lang="en-US"/>
              <a:t> </a:t>
            </a:r>
            <a:r>
              <a:rPr lang="en-US"/>
              <a:t>in the data file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Sparse index has entries for only some search values</a:t>
            </a:r>
            <a:endParaRPr/>
          </a:p>
        </p:txBody>
      </p:sp>
      <p:sp>
        <p:nvSpPr>
          <p:cNvPr id="110" name="Google Shape;110;p18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Primary Indexes (cont’d.)</a:t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7" name="Google Shape;117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93925" y="1571625"/>
            <a:ext cx="4435475" cy="45148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762000" y="6194425"/>
            <a:ext cx="7620000" cy="3381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Figure 17.1 Primary index on the ordering key field of the file shown in Figure 16.7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228600" y="303213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Primary Indexes (cont’d.)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239713" y="1600200"/>
            <a:ext cx="829468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Major problem: insertion and deletion of records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Move records around and change index values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Solutions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Use unordered overflow file</a:t>
            </a:r>
            <a:endParaRPr/>
          </a:p>
          <a:p>
            <a:pPr indent="-228600" lvl="2" marL="1143000" rtl="0" algn="l">
              <a:spcBef>
                <a:spcPts val="480"/>
              </a:spcBef>
              <a:spcAft>
                <a:spcPts val="0"/>
              </a:spcAft>
              <a:buSzPts val="1200"/>
              <a:buChar char="■"/>
            </a:pPr>
            <a:r>
              <a:rPr lang="en-US"/>
              <a:t>Use linked list of overflow records</a:t>
            </a:r>
            <a:endParaRPr/>
          </a:p>
        </p:txBody>
      </p:sp>
      <p:sp>
        <p:nvSpPr>
          <p:cNvPr id="125" name="Google Shape;125;p20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258763" y="2590800"/>
            <a:ext cx="7796213" cy="992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Clustering Indexes</a:t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239713" y="4419600"/>
            <a:ext cx="8294687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Clustering field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File records are physically ordered on a nonkey field without a distinct value for each record</a:t>
            </a:r>
            <a:endParaRPr/>
          </a:p>
          <a:p>
            <a:pPr indent="-342900" lvl="0" marL="342900" rtl="0" algn="l">
              <a:spcBef>
                <a:spcPts val="560"/>
              </a:spcBef>
              <a:spcAft>
                <a:spcPts val="0"/>
              </a:spcAft>
              <a:buSzPts val="1680"/>
              <a:buChar char="■"/>
            </a:pPr>
            <a:r>
              <a:rPr lang="en-US"/>
              <a:t>Ordered file with two fields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Same type as clustering field</a:t>
            </a:r>
            <a:endParaRPr/>
          </a:p>
          <a:p>
            <a:pPr indent="-285750" lvl="1" marL="742950" rtl="0" algn="l">
              <a:spcBef>
                <a:spcPts val="520"/>
              </a:spcBef>
              <a:spcAft>
                <a:spcPts val="0"/>
              </a:spcAft>
              <a:buSzPts val="1430"/>
              <a:buChar char="■"/>
            </a:pPr>
            <a:r>
              <a:rPr lang="en-US"/>
              <a:t>Disk block pointer</a:t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6934200" y="64008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990033"/>
              </a:buClr>
              <a:buSzPts val="1400"/>
              <a:buFont typeface="Noto Sans Symbols"/>
              <a:buNone/>
            </a:pPr>
            <a:r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Slide 17- </a:t>
            </a:r>
            <a:fld id="{00000000-1234-1234-1234-123412341234}" type="slidenum">
              <a:rPr b="1" i="0" lang="en-US" sz="1400" u="none" cap="none" strike="noStrike">
                <a:solidFill>
                  <a:srgbClr val="990033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400" u="none" cap="none" strike="noStrike">
              <a:solidFill>
                <a:srgbClr val="99003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