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42"/>
  </p:notesMasterIdLst>
  <p:sldIdLst>
    <p:sldId id="257" r:id="rId3"/>
    <p:sldId id="29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2" r:id="rId36"/>
    <p:sldId id="299" r:id="rId37"/>
    <p:sldId id="294" r:id="rId38"/>
    <p:sldId id="297" r:id="rId39"/>
    <p:sldId id="296" r:id="rId40"/>
    <p:sldId id="295" r:id="rId41"/>
  </p:sldIdLst>
  <p:sldSz cx="9144000" cy="6858000" type="screen4x3"/>
  <p:notesSz cx="6858000" cy="9144000"/>
  <p:embeddedFontLst>
    <p:embeddedFont>
      <p:font typeface="Tahoma" panose="020B0604030504040204" pitchFamily="3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1500" y="48"/>
      </p:cViewPr>
      <p:guideLst>
        <p:guide orient="horz" pos="19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71916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206" name="Google Shape;2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sp>
        <p:nvSpPr>
          <p:cNvPr id="214" name="Google Shape;2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  <p:sp>
        <p:nvSpPr>
          <p:cNvPr id="222" name="Google Shape;2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  <p:sp>
        <p:nvSpPr>
          <p:cNvPr id="237" name="Google Shape;2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  <p:sp>
        <p:nvSpPr>
          <p:cNvPr id="245" name="Google Shape;2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/>
          </a:p>
        </p:txBody>
      </p:sp>
      <p:sp>
        <p:nvSpPr>
          <p:cNvPr id="253" name="Google Shape;25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/>
          </a:p>
        </p:txBody>
      </p:sp>
      <p:sp>
        <p:nvSpPr>
          <p:cNvPr id="261" name="Google Shape;2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/>
          </a:p>
        </p:txBody>
      </p:sp>
      <p:sp>
        <p:nvSpPr>
          <p:cNvPr id="269" name="Google Shape;2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/>
          </a:p>
        </p:txBody>
      </p:sp>
      <p:sp>
        <p:nvSpPr>
          <p:cNvPr id="277" name="Google Shape;27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/>
          </a:p>
        </p:txBody>
      </p:sp>
      <p:sp>
        <p:nvSpPr>
          <p:cNvPr id="285" name="Google Shape;2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/>
          </a:p>
        </p:txBody>
      </p:sp>
      <p:sp>
        <p:nvSpPr>
          <p:cNvPr id="293" name="Google Shape;29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/>
          </a:p>
        </p:txBody>
      </p:sp>
      <p:sp>
        <p:nvSpPr>
          <p:cNvPr id="301" name="Google Shape;3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/>
          </a:p>
        </p:txBody>
      </p:sp>
      <p:sp>
        <p:nvSpPr>
          <p:cNvPr id="309" name="Google Shape;30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endParaRPr/>
          </a:p>
        </p:txBody>
      </p:sp>
      <p:sp>
        <p:nvSpPr>
          <p:cNvPr id="317" name="Google Shape;31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endParaRPr/>
          </a:p>
        </p:txBody>
      </p:sp>
      <p:sp>
        <p:nvSpPr>
          <p:cNvPr id="325" name="Google Shape;3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33</a:t>
            </a:fld>
            <a:endParaRPr/>
          </a:p>
        </p:txBody>
      </p:sp>
      <p:sp>
        <p:nvSpPr>
          <p:cNvPr id="333" name="Google Shape;33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34</a:t>
            </a:fld>
            <a:endParaRPr/>
          </a:p>
        </p:txBody>
      </p:sp>
      <p:sp>
        <p:nvSpPr>
          <p:cNvPr id="365" name="Google Shape;36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36</a:t>
            </a:fld>
            <a:endParaRPr/>
          </a:p>
        </p:txBody>
      </p:sp>
      <p:sp>
        <p:nvSpPr>
          <p:cNvPr id="365" name="Google Shape;36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37</a:t>
            </a:fld>
            <a:endParaRPr/>
          </a:p>
        </p:txBody>
      </p:sp>
      <p:sp>
        <p:nvSpPr>
          <p:cNvPr id="365" name="Google Shape;36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38</a:t>
            </a:fld>
            <a:endParaRPr/>
          </a:p>
        </p:txBody>
      </p:sp>
      <p:sp>
        <p:nvSpPr>
          <p:cNvPr id="365" name="Google Shape;36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39</a:t>
            </a:fld>
            <a:endParaRPr/>
          </a:p>
        </p:txBody>
      </p:sp>
      <p:sp>
        <p:nvSpPr>
          <p:cNvPr id="365" name="Google Shape;36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 descr="Pink tissue paper"/>
          <p:cNvSpPr txBox="1">
            <a:spLocks noGrp="1"/>
          </p:cNvSpPr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rgbClr val="99003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 descr="Pink tissue paper"/>
          <p:cNvSpPr txBox="1">
            <a:spLocks noGrp="1"/>
          </p:cNvSpPr>
          <p:nvPr>
            <p:ph type="subTitle" idx="1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ftr" idx="11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 rot="5400000">
            <a:off x="4561682" y="2199482"/>
            <a:ext cx="5868987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 rot="5400000">
            <a:off x="332582" y="199231"/>
            <a:ext cx="5868987" cy="607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 rot="5400000">
            <a:off x="2101055" y="-261143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marL="3200400" lvl="6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marL="3657600" lvl="7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marL="4114800" lvl="8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462463" y="1600200"/>
            <a:ext cx="407193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8936037" y="1449387"/>
            <a:ext cx="207962" cy="5408612"/>
            <a:chOff x="5606" y="889"/>
            <a:chExt cx="154" cy="3431"/>
          </a:xfrm>
        </p:grpSpPr>
        <p:sp>
          <p:nvSpPr>
            <p:cNvPr id="11" name="Google Shape;11;p1"/>
            <p:cNvSpPr txBox="1"/>
            <p:nvPr/>
          </p:nvSpPr>
          <p:spPr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3" name="Google Shape;13;p1"/>
              <p:cNvSpPr txBox="1"/>
              <p:nvPr/>
            </p:nvSpPr>
            <p:spPr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 txBox="1"/>
              <p:nvPr/>
            </p:nvSpPr>
            <p:spPr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Google Shape;15;p1"/>
          <p:cNvSpPr txBox="1"/>
          <p:nvPr/>
        </p:nvSpPr>
        <p:spPr>
          <a:xfrm>
            <a:off x="-1" y="1"/>
            <a:ext cx="9140825" cy="1449387"/>
          </a:xfrm>
          <a:prstGeom prst="rect">
            <a:avLst/>
          </a:prstGeom>
          <a:solidFill>
            <a:srgbClr val="677228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9405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sz="2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Ramez Elmasri and Shamkant B. Navathe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/>
        </p:nvSpPr>
        <p:spPr>
          <a:xfrm>
            <a:off x="8305800" y="0"/>
            <a:ext cx="609600" cy="6858000"/>
          </a:xfrm>
          <a:prstGeom prst="rect">
            <a:avLst/>
          </a:prstGeom>
          <a:gradFill>
            <a:gsLst>
              <a:gs pos="0">
                <a:srgbClr val="677228">
                  <a:alpha val="43921"/>
                </a:srgbClr>
              </a:gs>
              <a:gs pos="100000">
                <a:srgbClr val="5A6423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2"/>
          <p:cNvSpPr txBox="1"/>
          <p:nvPr/>
        </p:nvSpPr>
        <p:spPr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5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7315200" y="2438400"/>
            <a:ext cx="1828800" cy="2290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2" descr="awtri_4c UPDATE_col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5949950"/>
            <a:ext cx="684212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2" descr="elmasri_thum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9405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sz="2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Ramez Elmasri and Shamkant B. Navathe</a:t>
            </a:r>
            <a:endParaRPr/>
          </a:p>
        </p:txBody>
      </p:sp>
      <p:sp>
        <p:nvSpPr>
          <p:cNvPr id="90" name="Google Shape;90;p15" descr="Pink tissue paper"/>
          <p:cNvSpPr txBox="1">
            <a:spLocks noGrp="1"/>
          </p:cNvSpPr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6600"/>
              <a:buFont typeface="Arial"/>
              <a:buNone/>
            </a:pPr>
            <a:endParaRPr dirty="0"/>
          </a:p>
        </p:txBody>
      </p:sp>
      <p:sp>
        <p:nvSpPr>
          <p:cNvPr id="91" name="Google Shape;91;p15" descr="Pink tissue paper"/>
          <p:cNvSpPr txBox="1">
            <a:spLocks noGrp="1"/>
          </p:cNvSpPr>
          <p:nvPr>
            <p:ph type="subTitle" idx="1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Enhanced Entity-Relationship (EER) Modeling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 Inheritance in Superclass / Subclass Relationships 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entity that is member of a subclass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inherits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 attributes of the entity as a member of the superclass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 relationships of the entity as a member of the superclass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the previous slide, SECRETARY (as well as TECHNICIAN and ENGINEER) inherit the attributes Name, SSN, …, from EMPLOYEE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Every SECRETARY entity will have values for the inherited attributes</a:t>
            </a:r>
            <a:endParaRPr/>
          </a:p>
          <a:p>
            <a:pPr marL="342900" lvl="0" indent="-243840" algn="l" rtl="0">
              <a:spcBef>
                <a:spcPts val="520"/>
              </a:spcBef>
              <a:spcAft>
                <a:spcPts val="0"/>
              </a:spcAft>
              <a:buSzPts val="1560"/>
              <a:buNone/>
            </a:pPr>
            <a:endParaRPr sz="26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 (1)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 is the process of defining a set of subclasses of a superclass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set of subclasses is based upon some distinguishing characteristics of the entities in the superclass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Example: {SECRETARY, ENGINEER, TECHNICIAN} is a specialization of EMPLOYEE based upon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job type.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May have several specializations of the same superclass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 (2)</a:t>
            </a: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Another specialization of EMPLOYEE based on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 of pay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{SALARIED_EMPLOYEE, HOURLY_EMPLOYEE}.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Superclass/subclass relationships and specialization can be diagrammatically represented in EER diagrams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Attributes of a subclass are called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specific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attributes.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example, the attribute TypingSpeed of SECRETARY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subclass can also participate in specific relationship types.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example, a relationship BELONGS_TO of HOURLY_EMPLOYEE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pic>
        <p:nvPicPr>
          <p:cNvPr id="178" name="Google Shape;178;p26" descr="fig04_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524000"/>
            <a:ext cx="7772400" cy="49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 descr="Pink tissue paper"/>
          <p:cNvSpPr txBox="1"/>
          <p:nvPr/>
        </p:nvSpPr>
        <p:spPr>
          <a:xfrm>
            <a:off x="304800" y="822325"/>
            <a:ext cx="6934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 (3)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Generalization is the reverse of the specialization process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Several classes with common features are generalized into a superclass;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original classes become its subclasses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CAR, TRUCK generalized into VEHICLE;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both CAR, TRUCK become subclasses of the superclass VEHICLE.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can view {CAR, TRUCK} as a specialization of VEHICLE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Alternatively, we can view VEHICLE as a generalization of CAR and TRUCK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pic>
        <p:nvPicPr>
          <p:cNvPr id="194" name="Google Shape;194;p28" descr="fig04_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600200"/>
            <a:ext cx="7239000" cy="48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 descr="Pink tissue paper"/>
          <p:cNvSpPr txBox="1"/>
          <p:nvPr/>
        </p:nvSpPr>
        <p:spPr>
          <a:xfrm>
            <a:off x="533400" y="715962"/>
            <a:ext cx="5638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Generalization (2)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Generalization and Specialization (1)</a:t>
            </a:r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Diagrammatic notation are sometimes used to distinguish between generalization and specialization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Arrow pointing to the generalized superclass represents a generalization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Arrows pointing to the specialized subclasses represent a specialization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 not use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this notation because it is often subjective as to which process is more appropriate for a particular situation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advocate not drawing any arrows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Generalization and Specialization (2)</a:t>
            </a:r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Modeling with Specialization and Generalization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superclass or subclass represents a collection (or set or grouping) of entities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It also represents a particular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 of entity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Shown in rectangles in EER diagrams (as are entity types)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can call all entity types (and their corresponding collections) </a:t>
            </a:r>
            <a:r>
              <a:rPr lang="en-US" sz="2600" b="1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whether they are entity types, superclasses, or subclasses</a:t>
            </a:r>
            <a:endParaRPr/>
          </a:p>
          <a:p>
            <a:pPr marL="342900" lvl="0" indent="-243840" algn="l" rtl="0">
              <a:spcBef>
                <a:spcPts val="520"/>
              </a:spcBef>
              <a:spcAft>
                <a:spcPts val="0"/>
              </a:spcAft>
              <a:buSzPts val="1560"/>
              <a:buNone/>
            </a:pPr>
            <a:endParaRPr sz="26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(1)</a:t>
            </a: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we can determine exactly those entities that will become members of each subclass by a condition, the subclasses are called predicate-defined (or condition-defined) subclasses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Condition is a constraint that determines subclass members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Display a predicate-defined subclass by writing the predicate condition next to the line attaching the subclass to its superclass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(2)</a:t>
            </a: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all subclasses in a specialization have membership condition on same attribute of the superclass, specialization is called an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attribute-defined specialization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 is called the defining attribute of the specialization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Example: JobType is the defining attribute of the specialization {SECRETARY, TECHNICIAN, ENGINEER} of EMPLOYEE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no condition determines membership, the subclass is called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user-defined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Membership in a subclass is determined by the database users by applying an operation to add an entity to the subclass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Membership in the subclass is specified individually for each entity in the superclass by the user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875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Displaying an attribute-defined specialization in EER diagrams</a:t>
            </a:r>
            <a:endParaRPr/>
          </a:p>
        </p:txBody>
      </p:sp>
      <p:pic>
        <p:nvPicPr>
          <p:cNvPr id="234" name="Google Shape;234;p33" descr="fig04_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050" y="1962150"/>
            <a:ext cx="8413750" cy="391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(3)</a:t>
            </a:r>
            <a:endParaRPr/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 basic constraints can apply to a specialization/generalization: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Disjointness Constraint: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Completeness Constraint: </a:t>
            </a:r>
            <a:endParaRPr/>
          </a:p>
          <a:p>
            <a:pPr marL="342900" lvl="0" indent="-243840" algn="l" rtl="0">
              <a:spcBef>
                <a:spcPts val="520"/>
              </a:spcBef>
              <a:spcAft>
                <a:spcPts val="0"/>
              </a:spcAft>
              <a:buSzPts val="1560"/>
              <a:buNone/>
            </a:pPr>
            <a:endParaRPr sz="26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249" name="Google Shape;249;p3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(4)</a:t>
            </a:r>
            <a:endParaRPr/>
          </a:p>
        </p:txBody>
      </p:sp>
      <p:sp>
        <p:nvSpPr>
          <p:cNvPr id="250" name="Google Shape;250;p3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Disjointness Constraint: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Specifies that the subclasses of the specialization must be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disjoint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600" b="0" i="1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entity can be a member of at most one of the subclasses of the specialization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Specified by </a:t>
            </a:r>
            <a:r>
              <a:rPr lang="en-US" sz="2600" b="1" i="1" u="sng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in EER diagram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 not disjoint, specialization is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overlapping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is the same entity may be a member of more than one subclass of the specialization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Specified by </a:t>
            </a:r>
            <a:r>
              <a:rPr lang="en-US" sz="2600" b="1" i="1" u="sng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in EER diagram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(5)</a:t>
            </a:r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Completeness Constraint: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specifies that every entity in the superclass must be a member of some subclass in the specialization/generalization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Shown in EER diagrams by a </a:t>
            </a:r>
            <a:r>
              <a:rPr lang="en-US" sz="2600" b="1" i="1" u="sng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 line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Partial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allows an entity not to belong to any of the subclasses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Shown in EER diagrams by a single line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(6)</a:t>
            </a:r>
            <a:endParaRPr/>
          </a:p>
        </p:txBody>
      </p:sp>
      <p:sp>
        <p:nvSpPr>
          <p:cNvPr id="266" name="Google Shape;266;p3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Hence, we have four types of specialization/generalization: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Disjoint, total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Disjoint, partial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Overlapping, total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Overlapping, partial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Note: Generalization usually is total because the superclass is derived from the subclasses.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disjoint partial Specialization</a:t>
            </a:r>
            <a:endParaRPr/>
          </a:p>
        </p:txBody>
      </p:sp>
      <p:pic>
        <p:nvPicPr>
          <p:cNvPr id="274" name="Google Shape;274;p38" descr="fig04_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847850"/>
            <a:ext cx="83058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pic>
        <p:nvPicPr>
          <p:cNvPr id="281" name="Google Shape;281;p39" descr="fig04_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7" y="2432050"/>
            <a:ext cx="8539162" cy="237648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 descr="Pink tissue paper"/>
          <p:cNvSpPr txBox="1"/>
          <p:nvPr/>
        </p:nvSpPr>
        <p:spPr>
          <a:xfrm>
            <a:off x="304800" y="868362"/>
            <a:ext cx="72390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overlapping total Specialization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Specialization/Generalization Hierarchies, Lattices &amp; Shared Subclasses (1)</a:t>
            </a:r>
            <a:endParaRPr/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subclass may itself have further subclasses specified on it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forms a hierarchy or a lattice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Hierarchy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has a constraint that every subclass has only one superclass (called </a:t>
            </a:r>
            <a:r>
              <a:rPr lang="en-US" sz="2800" b="1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single inheritance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); this is basically a </a:t>
            </a:r>
            <a:r>
              <a:rPr lang="en-US" sz="2800" b="1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tree structure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a </a:t>
            </a:r>
            <a:r>
              <a:rPr lang="en-US" sz="2800" b="1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lattice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 subclass can be subclass of more than one superclass (called </a:t>
            </a:r>
            <a:r>
              <a:rPr lang="en-US" sz="2800" b="1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multiple inheritance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pic>
        <p:nvPicPr>
          <p:cNvPr id="297" name="Google Shape;297;p41" descr="fig04_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192337"/>
            <a:ext cx="8440737" cy="342423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 descr="Pink tissue paper"/>
          <p:cNvSpPr txBox="1"/>
          <p:nvPr/>
        </p:nvSpPr>
        <p:spPr>
          <a:xfrm>
            <a:off x="457200" y="83820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Shared Subclass “Engineering_Manager”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Specialization/Generalization Hierarchies, Lattices &amp; Shared Subclasses (2)</a:t>
            </a:r>
            <a:endParaRPr/>
          </a:p>
        </p:txBody>
      </p:sp>
      <p:sp>
        <p:nvSpPr>
          <p:cNvPr id="306" name="Google Shape;306;p4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a lattice or hierarchy, a subclass inherits attributes not only of its direct superclass, but also of all its predecessor superclasses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subclass with more than one superclass is called a shared subclass (multiple inheritance)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have: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hierarchies or lattices, or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hierarchies or lattices,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depending on how they were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derived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just use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(to stand for the end result of either specialization or generalization)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EER stands for Enhanced ER or Extended ER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EER Model Concepts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Includes all modeling concepts of basic ER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Additional concepts: 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subclasses/superclasses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specialization/generalization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categories (UNION types)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attribute and relationship inheritance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These are fundamental to conceptual modeling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additional EER concepts are used to model applications more completely and more accurately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EER includes some object-oriented concepts, such as inheritance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313" name="Google Shape;313;p4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Specialization/Generalization Hierarchies, Lattices &amp; Shared Subclasses (3)</a:t>
            </a:r>
            <a:endParaRPr/>
          </a:p>
        </p:txBody>
      </p:sp>
      <p:sp>
        <p:nvSpPr>
          <p:cNvPr id="314" name="Google Shape;314;p4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start with an entity type and then define subclasses of the entity type by successive specialization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called a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top down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conceptual refinement process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start with many entity types and generalize those that have common properties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Called a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bottom up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conceptual synthesis process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practice, a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combination of both processes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usually employed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sp>
        <p:nvSpPr>
          <p:cNvPr id="321" name="Google Shape;321;p4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 / Generalization Lattice Example </a:t>
            </a:r>
            <a:r>
              <a:rPr lang="en-US" sz="2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(UNIVERSITY)</a:t>
            </a:r>
            <a:endParaRPr/>
          </a:p>
        </p:txBody>
      </p:sp>
      <p:pic>
        <p:nvPicPr>
          <p:cNvPr id="322" name="Google Shape;322;p44" descr="fig04_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600200"/>
            <a:ext cx="5867400" cy="487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329" name="Google Shape;329;p4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Categories (UNION TYPES) (1)</a:t>
            </a:r>
            <a:endParaRPr/>
          </a:p>
        </p:txBody>
      </p:sp>
      <p:sp>
        <p:nvSpPr>
          <p:cNvPr id="330" name="Google Shape;330;p4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of the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superclass/subclass relationships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we have seen thus far have a single superclass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shared subclass is a subclass in: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more than one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distinct superclass/subclass relationships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each relationships has a single superclass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shared subclass leads to multiple inheritance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some cases, we need to model a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single superclass/subclass relationship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than one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superclass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Superclasses can represent different entity types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Such a subclass is called a category or UNION TYPE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337" name="Google Shape;337;p4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Categories (UNION TYPES) (2)</a:t>
            </a:r>
            <a:endParaRPr/>
          </a:p>
        </p:txBody>
      </p:sp>
      <p:sp>
        <p:nvSpPr>
          <p:cNvPr id="338" name="Google Shape;338;p4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In a database for vehicle registration, a vehicle owner can be a PERSON, a BANK (holding a lien on a vehicle) or a COMPANY.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(UNION type) called OWNER is created to represent a subset of the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the three superclasses COMPANY, BANK, and PERSON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category member must exist in </a:t>
            </a:r>
            <a:r>
              <a:rPr lang="en-US" sz="2200" b="1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 least one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its superclasses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Difference from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shared subclass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which is a:</a:t>
            </a:r>
            <a:endParaRPr sz="2400" b="0" i="1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subset of the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intersection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its superclasses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shared subclass member must exist in </a:t>
            </a:r>
            <a:r>
              <a:rPr lang="en-US" sz="2200" b="1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its superclasses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Two categories (UNION types): OWNER, REGISTERED_VEHICLE</a:t>
            </a:r>
            <a:endParaRPr/>
          </a:p>
        </p:txBody>
      </p:sp>
      <p:pic>
        <p:nvPicPr>
          <p:cNvPr id="370" name="Google Shape;370;p50" descr="fig04_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371600"/>
            <a:ext cx="83058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C91693-5476-D509-36DF-98DC75A4DE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 smtClean="0"/>
              <a:t>35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EA2-B962-9FCB-8B30-4DDD166D2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8" y="597652"/>
            <a:ext cx="6585858" cy="580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98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dirty="0"/>
              <a:t>Example EER diagram of Airport Database</a:t>
            </a:r>
            <a:endParaRPr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45" y="1854013"/>
            <a:ext cx="8553796" cy="351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899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dirty="0"/>
              <a:t>Example EER diagram of Airport Database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50" y="1843554"/>
            <a:ext cx="7946737" cy="356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542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dirty="0"/>
              <a:t>Example EER diagram of Airport Database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712071"/>
            <a:ext cx="8202706" cy="349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854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dirty="0"/>
              <a:t>Example EER diagram of Airport Database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050" y="1738032"/>
            <a:ext cx="5811183" cy="4511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76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Subclasses and Superclasses (1)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entity type may have additional meaningful subgroupings of its entities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Example: EMPLOYEE may be further grouped into: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SECRETARY, ENGINEER, TECHNICIAN, …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Char char="■"/>
            </a:pP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Based on the EMPLOYEE’s Job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Char char="■"/>
            </a:pP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EMPLOYEEs who are managers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SALARIED_EMPLOYEE, HOURLY_EMPLOYEE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Char char="■"/>
            </a:pP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Based on the EMPLOYEE’s method of pay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EER diagrams extend ER diagrams to represent these additional subgroupings, called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subclasses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subtypes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pic>
        <p:nvPicPr>
          <p:cNvPr id="114" name="Google Shape;114;p18" descr="fig04_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619250"/>
            <a:ext cx="7467600" cy="4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 descr="Pink tissue paper"/>
          <p:cNvSpPr txBox="1"/>
          <p:nvPr/>
        </p:nvSpPr>
        <p:spPr>
          <a:xfrm>
            <a:off x="838200" y="593725"/>
            <a:ext cx="7010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Subclasses and Superclasses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Subclasses and Superclasses (2)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of these subgroupings is a subset of EMPLOYEE entities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is called a subclass of EMPLOYEE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EMPLOYEE is the superclass for each of these subclasses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are called superclass/subclass relationships: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EMPLOYEE/SECRETARY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EMPLOYEE/TECHNICIAN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EMPLOYEE/MANAGER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Subclasses and Superclasses (3)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are also called IS-A relationships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SECRETARY IS-A EMPLOYEE, TECHNICIAN IS-A EMPLOYEE, ….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Note: An entity that is member of a subclass represents the same real-world entity as some member of the superclass: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subclass member is the same entity in a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distinct specific role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 entity cannot exist in the database merely by being a member of a subclass; it must also be a member of the superclass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member of the superclass can be optionally included as a member of any number of its subclasses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Subclasses and Superclasses (4)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salaried employee who is also an engineer belongs to the two subclasses: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ENGINEER, and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SALARIED_EMPLOYEE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salaried employee who is also an engineering manager belongs to the three subclasses: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MANAGER,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ENGINEER, and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SALARIED_EMPLOYEE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is not necessary that every entity in a superclass be a member of some subclass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Representing Specialization in EER Diagrams</a:t>
            </a:r>
            <a:endParaRPr/>
          </a:p>
        </p:txBody>
      </p:sp>
      <p:pic>
        <p:nvPicPr>
          <p:cNvPr id="147" name="Google Shape;147;p22" descr="fig04_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437" y="1820862"/>
            <a:ext cx="8285162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1811</Words>
  <Application>Microsoft Office PowerPoint</Application>
  <PresentationFormat>On-screen Show (4:3)</PresentationFormat>
  <Paragraphs>247</Paragraphs>
  <Slides>39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Tahoma</vt:lpstr>
      <vt:lpstr>Noto Sans Symbols</vt:lpstr>
      <vt:lpstr>Blends</vt:lpstr>
      <vt:lpstr>1_Blends</vt:lpstr>
      <vt:lpstr>PowerPoint Presentation</vt:lpstr>
      <vt:lpstr>PowerPoint Presentation</vt:lpstr>
      <vt:lpstr>Outline</vt:lpstr>
      <vt:lpstr>Subclasses and Superclasses (1)</vt:lpstr>
      <vt:lpstr>PowerPoint Presentation</vt:lpstr>
      <vt:lpstr>Subclasses and Superclasses (2)</vt:lpstr>
      <vt:lpstr>Subclasses and Superclasses (3)</vt:lpstr>
      <vt:lpstr>Subclasses and Superclasses (4)</vt:lpstr>
      <vt:lpstr>Representing Specialization in EER Diagrams</vt:lpstr>
      <vt:lpstr>Attribute Inheritance in Superclass / Subclass Relationships </vt:lpstr>
      <vt:lpstr>Specialization (1)</vt:lpstr>
      <vt:lpstr>Specialization (2)</vt:lpstr>
      <vt:lpstr>PowerPoint Presentation</vt:lpstr>
      <vt:lpstr>Generalization</vt:lpstr>
      <vt:lpstr>PowerPoint Presentation</vt:lpstr>
      <vt:lpstr>Generalization and Specialization (1)</vt:lpstr>
      <vt:lpstr>Generalization and Specialization (2)</vt:lpstr>
      <vt:lpstr>Constraints on Specialization and Generalization (1)</vt:lpstr>
      <vt:lpstr>Constraints on Specialization and Generalization (2)</vt:lpstr>
      <vt:lpstr>Displaying an attribute-defined specialization in EER diagrams</vt:lpstr>
      <vt:lpstr>Constraints on Specialization and Generalization (3)</vt:lpstr>
      <vt:lpstr>Constraints on Specialization and Generalization (4)</vt:lpstr>
      <vt:lpstr>Constraints on Specialization and Generalization (5)</vt:lpstr>
      <vt:lpstr>Constraints on Specialization and Generalization (6)</vt:lpstr>
      <vt:lpstr>Example of disjoint partial Specialization</vt:lpstr>
      <vt:lpstr>PowerPoint Presentation</vt:lpstr>
      <vt:lpstr>Specialization/Generalization Hierarchies, Lattices &amp; Shared Subclasses (1)</vt:lpstr>
      <vt:lpstr>PowerPoint Presentation</vt:lpstr>
      <vt:lpstr>Specialization/Generalization Hierarchies, Lattices &amp; Shared Subclasses (2)</vt:lpstr>
      <vt:lpstr>Specialization/Generalization Hierarchies, Lattices &amp; Shared Subclasses (3)</vt:lpstr>
      <vt:lpstr>Specialization / Generalization Lattice Example (UNIVERSITY)</vt:lpstr>
      <vt:lpstr>Categories (UNION TYPES) (1)</vt:lpstr>
      <vt:lpstr>Categories (UNION TYPES) (2)</vt:lpstr>
      <vt:lpstr>Two categories (UNION types): OWNER, REGISTERED_VEHICLE</vt:lpstr>
      <vt:lpstr>PowerPoint Presentation</vt:lpstr>
      <vt:lpstr>Example EER diagram of Airport Database</vt:lpstr>
      <vt:lpstr>Example EER diagram of Airport Database</vt:lpstr>
      <vt:lpstr>Example EER diagram of Airport Database</vt:lpstr>
      <vt:lpstr>Example EER diagram of Airport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Jyothi Rao</cp:lastModifiedBy>
  <cp:revision>6</cp:revision>
  <dcterms:modified xsi:type="dcterms:W3CDTF">2025-01-17T05:59:02Z</dcterms:modified>
</cp:coreProperties>
</file>