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82" r:id="rId2"/>
    <p:sldId id="324" r:id="rId3"/>
    <p:sldId id="326" r:id="rId4"/>
    <p:sldId id="327" r:id="rId5"/>
    <p:sldId id="328" r:id="rId6"/>
    <p:sldId id="329" r:id="rId7"/>
    <p:sldId id="360" r:id="rId8"/>
    <p:sldId id="359" r:id="rId9"/>
    <p:sldId id="330" r:id="rId10"/>
    <p:sldId id="331" r:id="rId11"/>
    <p:sldId id="332" r:id="rId12"/>
    <p:sldId id="333" r:id="rId13"/>
    <p:sldId id="353" r:id="rId14"/>
    <p:sldId id="334" r:id="rId15"/>
    <p:sldId id="335" r:id="rId16"/>
    <p:sldId id="336" r:id="rId17"/>
    <p:sldId id="337" r:id="rId18"/>
    <p:sldId id="361" r:id="rId19"/>
    <p:sldId id="338" r:id="rId20"/>
    <p:sldId id="354" r:id="rId21"/>
    <p:sldId id="340" r:id="rId22"/>
    <p:sldId id="341" r:id="rId23"/>
    <p:sldId id="355" r:id="rId24"/>
    <p:sldId id="362" r:id="rId25"/>
    <p:sldId id="342" r:id="rId26"/>
    <p:sldId id="343" r:id="rId27"/>
    <p:sldId id="363" r:id="rId28"/>
    <p:sldId id="356" r:id="rId29"/>
    <p:sldId id="344" r:id="rId30"/>
    <p:sldId id="357" r:id="rId31"/>
    <p:sldId id="345" r:id="rId32"/>
    <p:sldId id="365" r:id="rId33"/>
    <p:sldId id="364" r:id="rId34"/>
    <p:sldId id="346" r:id="rId35"/>
    <p:sldId id="366" r:id="rId36"/>
    <p:sldId id="348" r:id="rId37"/>
    <p:sldId id="350" r:id="rId38"/>
    <p:sldId id="351" r:id="rId39"/>
    <p:sldId id="367" r:id="rId40"/>
    <p:sldId id="368" r:id="rId41"/>
    <p:sldId id="370" r:id="rId42"/>
  </p:sldIdLst>
  <p:sldSz cx="9144000" cy="6858000" type="letter"/>
  <p:notesSz cx="6858000" cy="9144000"/>
  <p:defaultTextStyle>
    <a:defPPr>
      <a:defRPr lang="en-CA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58" d="100"/>
          <a:sy n="58" d="100"/>
        </p:scale>
        <p:origin x="1480" y="2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Header Placeholder 604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CA" sz="1200">
              <a:latin typeface="Tahoma" panose="020B0604030504040204" pitchFamily="34" charset="0"/>
            </a:endParaRPr>
          </a:p>
        </p:txBody>
      </p:sp>
      <p:sp>
        <p:nvSpPr>
          <p:cNvPr id="60419" name="Date Placeholder 60418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en-CA" sz="1200">
              <a:latin typeface="Tahoma" panose="020B0604030504040204" pitchFamily="34" charset="0"/>
            </a:endParaRPr>
          </a:p>
        </p:txBody>
      </p:sp>
      <p:sp>
        <p:nvSpPr>
          <p:cNvPr id="60420" name="Footer Placeholder 60419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endParaRPr lang="en-CA" sz="1200">
              <a:latin typeface="Tahoma" panose="020B0604030504040204" pitchFamily="34" charset="0"/>
            </a:endParaRPr>
          </a:p>
        </p:txBody>
      </p:sp>
      <p:sp>
        <p:nvSpPr>
          <p:cNvPr id="60421" name="Slide Number Placeholder 60420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CA" sz="1200">
                <a:latin typeface="Tahoma" panose="020B0604030504040204" pitchFamily="34" charset="0"/>
              </a:rPr>
              <a:t>‹#›</a:t>
            </a:fld>
            <a:endParaRPr lang="en-CA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Header Placeholder 6144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61443" name="Date Placeholder 6144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61444" name="Slide Image Placeholder 6144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45" name="Text Placeholder 61444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1446" name="Footer Placeholder 61445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61447" name="Slide Number Placeholder 61446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‹#›</a:t>
            </a:fld>
            <a:endParaRPr lang="en-CA" sz="1200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1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512002" name="Slide Image Placeholder 51200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03" name="Text Placeholder 5120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10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678914" name="Slide Image Placeholder 67891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8915" name="Text Placeholder 6789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11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680962" name="Slide Image Placeholder 68096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0963" name="Text Placeholder 6809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12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683010" name="Slide Image Placeholder 68300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3011" name="Text Placeholder 6830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13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34210" name="Slide Image Placeholder 73420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4211" name="Text Placeholder 7342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14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685058" name="Slide Image Placeholder 68505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5059" name="Text Placeholder 6850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15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687106" name="Slide Image Placeholder 68710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7107" name="Text Placeholder 6871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16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689154" name="Slide Image Placeholder 68915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9155" name="Text Placeholder 6891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17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691202" name="Slide Image Placeholder 69120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1203" name="Text Placeholder 6912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18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54690" name="Slide Image Placeholder 75468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4691" name="Text Placeholder 7546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19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693250" name="Slide Image Placeholder 69324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3251" name="Text Placeholder 6932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2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574466" name="Slide Image Placeholder 57446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4467" name="Text Placeholder 5744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20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37282" name="Slide Image Placeholder 73728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283" name="Text Placeholder 7372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21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697346" name="Slide Image Placeholder 69734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7347" name="Text Placeholder 6973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22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699394" name="Slide Image Placeholder 69939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9395" name="Text Placeholder 6993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23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40354" name="Slide Image Placeholder 74035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0355" name="Text Placeholder 7403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24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56738" name="Slide Image Placeholder 75673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6739" name="Text Placeholder 7567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25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01442" name="Slide Image Placeholder 70144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1443" name="Text Placeholder 7014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26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03490" name="Slide Image Placeholder 70348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3491" name="Text Placeholder 7034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27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58786" name="Slide Image Placeholder 75878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8787" name="Text Placeholder 7587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28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43426" name="Slide Image Placeholder 74342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3427" name="Text Placeholder 7434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29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05538" name="Slide Image Placeholder 70553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5539" name="Text Placeholder 7055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3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668674" name="Slide Image Placeholder 66867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8675" name="Text Placeholder 6686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30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45474" name="Slide Image Placeholder 74547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5475" name="Text Placeholder 7454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31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07586" name="Slide Image Placeholder 70758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7587" name="Text Placeholder 7075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32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62882" name="Slide Image Placeholder 76288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2883" name="Text Placeholder 7628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33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60834" name="Slide Image Placeholder 76083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0835" name="Text Placeholder 7608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34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09634" name="Slide Image Placeholder 70963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9635" name="Text Placeholder 7096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36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13730" name="Slide Image Placeholder 71372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3731" name="Text Placeholder 7137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37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17826" name="Slide Image Placeholder 71782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827" name="Text Placeholder 7178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38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19874" name="Slide Image Placeholder 71987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9875" name="Text Placeholder 7198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4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670722" name="Slide Image Placeholder 67072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0723" name="Text Placeholder 6707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5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672770" name="Slide Image Placeholder 67276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2771" name="Text Placeholder 6727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6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674818" name="Slide Image Placeholder 67481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4819" name="Text Placeholder 6748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7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52642" name="Slide Image Placeholder 75264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2643" name="Text Placeholder 7526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8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750594" name="Slide Image Placeholder 75059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0595" name="Text Placeholder 7505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CA" sz="1200" dirty="0">
                <a:latin typeface="Tahoma" panose="020B0604030504040204" pitchFamily="34" charset="0"/>
              </a:rPr>
              <a:t>9</a:t>
            </a:fld>
            <a:endParaRPr lang="en-CA" sz="1200" dirty="0">
              <a:latin typeface="Tahoma" panose="020B0604030504040204" pitchFamily="34" charset="0"/>
            </a:endParaRPr>
          </a:p>
        </p:txBody>
      </p:sp>
      <p:sp>
        <p:nvSpPr>
          <p:cNvPr id="676866" name="Slide Image Placeholder 67686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6867" name="Text Placeholder 6768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s 4139"/>
          <p:cNvSpPr/>
          <p:nvPr/>
        </p:nvSpPr>
        <p:spPr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43" name="Rectangles 4142"/>
          <p:cNvSpPr/>
          <p:nvPr userDrawn="1"/>
        </p:nvSpPr>
        <p:spPr>
          <a:xfrm rot="-5400000">
            <a:off x="3500438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44" name="Rectangles 4143"/>
          <p:cNvSpPr/>
          <p:nvPr userDrawn="1"/>
        </p:nvSpPr>
        <p:spPr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25" name="Footer Placeholder 4124"/>
          <p:cNvSpPr>
            <a:spLocks noGrp="1"/>
          </p:cNvSpPr>
          <p:nvPr>
            <p:ph type="ftr" sz="quarter" idx="3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900"/>
            </a:lvl1pPr>
          </a:lstStyle>
          <a:p>
            <a:pPr lvl="0"/>
            <a:r>
              <a:rPr lang="en-US" altLang="x-none"/>
              <a:t>Copyright © 2007 </a:t>
            </a:r>
            <a:r>
              <a:rPr lang="en-US" altLang="x-none" sz="900" err="1"/>
              <a:t>Ramez</a:t>
            </a:r>
            <a:r>
              <a:rPr lang="en-US" altLang="x-none" sz="900"/>
              <a:t> </a:t>
            </a:r>
            <a:r>
              <a:rPr lang="en-US" altLang="x-none" sz="900" err="1"/>
              <a:t>Elmasri</a:t>
            </a:r>
            <a:r>
              <a:rPr lang="en-US" altLang="x-none" sz="900"/>
              <a:t> and </a:t>
            </a:r>
            <a:r>
              <a:rPr lang="en-US" altLang="x-none" sz="900" err="1"/>
              <a:t>Shamkant</a:t>
            </a:r>
            <a:r>
              <a:rPr lang="en-US" altLang="x-none" sz="900"/>
              <a:t> B. </a:t>
            </a:r>
            <a:r>
              <a:rPr lang="en-US" altLang="x-none" sz="900" err="1"/>
              <a:t>Navathe</a:t>
            </a:r>
            <a:endParaRPr lang="en-US" altLang="x-none" sz="900"/>
          </a:p>
        </p:txBody>
      </p:sp>
      <p:sp>
        <p:nvSpPr>
          <p:cNvPr id="4126" name="Title 4125"/>
          <p:cNvSpPr>
            <a:spLocks noGrp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lvl="0">
              <a:buClrTx/>
              <a:buSzTx/>
              <a:buFontTx/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x-none" dirty="0"/>
              <a:t>Click to edit Master title style</a:t>
            </a:r>
          </a:p>
        </p:txBody>
      </p:sp>
      <p:pic>
        <p:nvPicPr>
          <p:cNvPr id="4131" name="Picture 4130" descr="awtri_4c UPDATE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949950"/>
            <a:ext cx="684213" cy="831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34" name="Subtitle 4133"/>
          <p:cNvSpPr>
            <a:spLocks noGrp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 w="9525">
            <a:noFill/>
          </a:ln>
        </p:spPr>
        <p:txBody>
          <a:bodyPr rIns="0" anchor="t" anchorCtr="0"/>
          <a:lstStyle>
            <a:lvl1pPr marL="0" lvl="0" indent="0">
              <a:buClr>
                <a:srgbClr val="990033"/>
              </a:buClr>
              <a:buSzPct val="60000"/>
              <a:buFont typeface="Wingdings" panose="05000000000000000000" pitchFamily="2" charset="2"/>
              <a:buNone/>
              <a:defRPr sz="3200"/>
            </a:lvl1pPr>
            <a:lvl2pPr marL="457200" lvl="1" indent="0" algn="ctr">
              <a:buClr>
                <a:schemeClr val="tx2"/>
              </a:buClr>
              <a:buSzPct val="55000"/>
              <a:buFont typeface="Wingdings" panose="05000000000000000000" pitchFamily="2" charset="2"/>
              <a:buNone/>
              <a:defRPr sz="3200"/>
            </a:lvl2pPr>
            <a:lvl3pPr marL="914400" lvl="2" indent="0" algn="ctr">
              <a:buClr>
                <a:srgbClr val="990033"/>
              </a:buClr>
              <a:buSzPct val="50000"/>
              <a:buFont typeface="Wingdings" panose="05000000000000000000" pitchFamily="2" charset="2"/>
              <a:buNone/>
              <a:defRPr sz="3200"/>
            </a:lvl3pPr>
            <a:lvl4pPr marL="1371600" lvl="3" indent="0" algn="ctr">
              <a:buClr>
                <a:schemeClr val="tx2"/>
              </a:buClr>
              <a:buSzPct val="55000"/>
              <a:buFont typeface="Wingdings" panose="05000000000000000000" pitchFamily="2" charset="2"/>
              <a:buNone/>
              <a:defRPr sz="3200"/>
            </a:lvl4pPr>
            <a:lvl5pPr marL="1828800" lvl="4" indent="0" algn="ctr">
              <a:buClr>
                <a:srgbClr val="990033"/>
              </a:buClr>
              <a:buSzPct val="50000"/>
              <a:buFont typeface="Wingdings" panose="05000000000000000000" pitchFamily="2" charset="2"/>
              <a:buNone/>
              <a:defRPr sz="3200"/>
            </a:lvl5pPr>
          </a:lstStyle>
          <a:p>
            <a:pPr lvl="0"/>
            <a:r>
              <a:rPr lang="en-US" altLang="x-none" dirty="0"/>
              <a:t>Click to edit Master subtitle style</a:t>
            </a:r>
          </a:p>
        </p:txBody>
      </p:sp>
      <p:pic>
        <p:nvPicPr>
          <p:cNvPr id="4142" name="Picture 4141" descr="elmasri_thumb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‹#›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108976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‹#›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‹#›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‹#›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64397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003" y="1600200"/>
            <a:ext cx="4064397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‹#›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‹#›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‹#›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‹#›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‹#›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‹#›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3116"/>
          <p:cNvGrpSpPr/>
          <p:nvPr userDrawn="1"/>
        </p:nvGrpSpPr>
        <p:grpSpPr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s 3109"/>
            <p:cNvSpPr/>
            <p:nvPr userDrawn="1"/>
          </p:nvSpPr>
          <p:spPr>
            <a:xfrm rot="-21600000"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 w="9525">
              <a:noFill/>
            </a:ln>
          </p:spPr>
          <p:txBody>
            <a:bodyPr wrap="none" anchor="ctr" anchorCtr="0"/>
            <a:lstStyle/>
            <a:p>
              <a:pPr lvl="0" algn="ctr"/>
              <a:endParaRPr lang="en-US" altLang="x-none" sz="3200">
                <a:latin typeface="Tahoma" panose="020B0604030504040204" pitchFamily="34" charset="0"/>
              </a:endParaRPr>
            </a:p>
          </p:txBody>
        </p:sp>
        <p:grpSp>
          <p:nvGrpSpPr>
            <p:cNvPr id="3116" name="Group 3115"/>
            <p:cNvGrpSpPr/>
            <p:nvPr userDrawn="1"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s 3114"/>
              <p:cNvSpPr/>
              <p:nvPr userDrawn="1"/>
            </p:nvSpPr>
            <p:spPr>
              <a:xfrm rot="-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rot="10800000" wrap="none" anchor="ctr" anchorCtr="0"/>
              <a:lstStyle/>
              <a:p>
                <a:pPr lvl="0" algn="ctr"/>
                <a:endParaRPr lang="en-US" altLang="x-none" sz="3200">
                  <a:latin typeface="Tahoma" panose="020B0604030504040204" pitchFamily="34" charset="0"/>
                </a:endParaRPr>
              </a:p>
            </p:txBody>
          </p:sp>
          <p:sp>
            <p:nvSpPr>
              <p:cNvPr id="3104" name="Rectangles 3103"/>
              <p:cNvSpPr/>
              <p:nvPr userDrawn="1"/>
            </p:nvSpPr>
            <p:spPr>
              <a:xfrm rot="-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</a:ln>
            </p:spPr>
            <p:txBody>
              <a:bodyPr rot="10800000" wrap="none" anchor="ctr" anchorCtr="0"/>
              <a:lstStyle/>
              <a:p>
                <a:pPr lvl="0" algn="ctr"/>
                <a:endParaRPr lang="en-US" altLang="x-none" sz="320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3109" name="Rectangles 3108"/>
          <p:cNvSpPr/>
          <p:nvPr userDrawn="1"/>
        </p:nvSpPr>
        <p:spPr>
          <a:xfrm rot="16200000">
            <a:off x="3844925" y="-3844925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 w="9525">
            <a:noFill/>
          </a:ln>
        </p:spPr>
        <p:txBody>
          <a:bodyPr rot="0" vert="eaVert" wrap="none" anchor="ctr" anchorCtr="0"/>
          <a:lstStyle/>
          <a:p>
            <a:pPr lvl="0" algn="ctr"/>
            <a:endParaRPr lang="en-US" altLang="x-none" sz="3200">
              <a:latin typeface="Tahoma" panose="020B0604030504040204" pitchFamily="34" charset="0"/>
            </a:endParaRPr>
          </a:p>
        </p:txBody>
      </p:sp>
      <p:sp>
        <p:nvSpPr>
          <p:cNvPr id="3081" name="Title 3080"/>
          <p:cNvSpPr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en-US" altLang="x-none" dirty="0"/>
              <a:t>Click to edit Master title style</a:t>
            </a:r>
          </a:p>
        </p:txBody>
      </p:sp>
      <p:sp>
        <p:nvSpPr>
          <p:cNvPr id="3085" name="Slide Number Placeholder 3084"/>
          <p:cNvSpPr>
            <a:spLocks noGrp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‹#›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3093" name="Text Placeholder 3092"/>
          <p:cNvSpPr>
            <a:spLocks noGrp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 w="9525">
            <a:noFill/>
          </a:ln>
        </p:spPr>
        <p:txBody>
          <a:bodyPr rIns="0"/>
          <a:lstStyle/>
          <a:p>
            <a:pPr lvl="0"/>
            <a:r>
              <a:rPr lang="en-US" altLang="x-none" dirty="0"/>
              <a:t>Click to edit Master text styles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</a:p>
        </p:txBody>
      </p:sp>
      <p:sp>
        <p:nvSpPr>
          <p:cNvPr id="3102" name="Rectangles 3101"/>
          <p:cNvSpPr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en-US" altLang="x-none" sz="900"/>
              <a:t>Copyright © 2007 </a:t>
            </a:r>
            <a:r>
              <a:rPr lang="en-US" altLang="x-none" sz="900" err="1"/>
              <a:t>Ramez</a:t>
            </a:r>
            <a:r>
              <a:rPr lang="en-US" altLang="x-none" sz="900"/>
              <a:t> </a:t>
            </a:r>
            <a:r>
              <a:rPr lang="en-US" altLang="x-none" sz="900" err="1"/>
              <a:t>Elmasri</a:t>
            </a:r>
            <a:r>
              <a:rPr lang="en-US" altLang="x-none" sz="900"/>
              <a:t> and </a:t>
            </a:r>
            <a:r>
              <a:rPr lang="en-US" altLang="x-none" sz="900" err="1"/>
              <a:t>Shamkant</a:t>
            </a:r>
            <a:r>
              <a:rPr lang="en-US" altLang="x-none" sz="900"/>
              <a:t> B. </a:t>
            </a:r>
            <a:r>
              <a:rPr lang="en-US" altLang="x-none" sz="900" err="1"/>
              <a:t>Navathe</a:t>
            </a:r>
            <a:endParaRPr lang="en-US" altLang="x-none" sz="900"/>
          </a:p>
        </p:txBody>
      </p:sp>
      <p:graphicFrame>
        <p:nvGraphicFramePr>
          <p:cNvPr id="3118" name="Base" hidden="1"/>
          <p:cNvGraphicFramePr/>
          <p:nvPr userDrawn="1"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0" imgH="0" progId="PowerPoint.Show.8">
                  <p:embed/>
                </p:oleObj>
              </mc:Choice>
              <mc:Fallback>
                <p:oleObj r:id="rId13" imgW="0" imgH="0" progId="PowerPoint.Show.8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 b="0" i="0" u="none" kern="1200" baseline="0">
          <a:solidFill>
            <a:srgbClr val="800000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rgbClr val="800000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1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412675" name="Title 412674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endParaRPr lang="en-US" altLang="x-none"/>
          </a:p>
        </p:txBody>
      </p:sp>
      <p:pic>
        <p:nvPicPr>
          <p:cNvPr id="412683" name="Picture 412682" descr="Elmasri_co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10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677892" name="Title 67789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Formal Definitions - </a:t>
            </a:r>
            <a:r>
              <a:rPr lang="en-US" altLang="x-none" err="1"/>
              <a:t>Tuple</a:t>
            </a:r>
            <a:endParaRPr lang="en-US" altLang="x-none"/>
          </a:p>
        </p:txBody>
      </p:sp>
      <p:sp>
        <p:nvSpPr>
          <p:cNvPr id="677893" name="Text Placeholder 677892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 sz="2400"/>
              <a:t>A </a:t>
            </a:r>
            <a:r>
              <a:rPr lang="en-US" altLang="x-none" sz="2400" b="1" err="1"/>
              <a:t>tuple</a:t>
            </a:r>
            <a:r>
              <a:rPr lang="en-US" altLang="x-none" sz="2400"/>
              <a:t> is an ordered set of values (enclosed in angled brackets ‘&lt; … &gt;’)</a:t>
            </a:r>
          </a:p>
          <a:p>
            <a:r>
              <a:rPr lang="en-US" altLang="x-none" sz="2400"/>
              <a:t>Each value is derived from an appropriate </a:t>
            </a:r>
            <a:r>
              <a:rPr lang="en-US" altLang="x-none" sz="2400" i="1"/>
              <a:t>domain</a:t>
            </a:r>
            <a:r>
              <a:rPr lang="en-US" altLang="x-none" sz="2400"/>
              <a:t>.</a:t>
            </a:r>
          </a:p>
          <a:p>
            <a:r>
              <a:rPr lang="en-US" altLang="x-none" sz="2400"/>
              <a:t>A row in the CUSTOMER relation is a 4-tuple and would consist of four values, for example:</a:t>
            </a:r>
          </a:p>
          <a:p>
            <a:pPr lvl="1"/>
            <a:r>
              <a:rPr lang="en-US" altLang="x-none" sz="2200"/>
              <a:t>&lt;632895, "John Smith", "101 Main St. Atlanta, GA  30332", "(404) 894-2000"&gt;</a:t>
            </a:r>
          </a:p>
          <a:p>
            <a:pPr lvl="1"/>
            <a:r>
              <a:rPr lang="en-US" altLang="x-none" sz="2200"/>
              <a:t>This is called a 4-tuple as it has 4 values</a:t>
            </a:r>
          </a:p>
          <a:p>
            <a:pPr lvl="1"/>
            <a:r>
              <a:rPr lang="en-US" altLang="x-none" sz="2200"/>
              <a:t>A </a:t>
            </a:r>
            <a:r>
              <a:rPr lang="en-US" altLang="x-none" sz="2200" err="1"/>
              <a:t>tuple</a:t>
            </a:r>
            <a:r>
              <a:rPr lang="en-US" altLang="x-none" sz="2200"/>
              <a:t> (row) in the CUSTOMER relation.</a:t>
            </a:r>
          </a:p>
          <a:p>
            <a:r>
              <a:rPr lang="en-US" altLang="x-none" sz="2400"/>
              <a:t>A relation is a </a:t>
            </a:r>
            <a:r>
              <a:rPr lang="en-US" altLang="x-none" sz="2400" b="1"/>
              <a:t>set </a:t>
            </a:r>
            <a:r>
              <a:rPr lang="en-US" altLang="x-none" sz="2400"/>
              <a:t>of such </a:t>
            </a:r>
            <a:r>
              <a:rPr lang="en-US" altLang="x-none" sz="2400" err="1"/>
              <a:t>tuples</a:t>
            </a:r>
            <a:r>
              <a:rPr lang="en-US" altLang="x-none" sz="2400"/>
              <a:t> (rows)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11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679940" name="Title 67993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Formal Definitions - Domain</a:t>
            </a:r>
          </a:p>
        </p:txBody>
      </p:sp>
      <p:sp>
        <p:nvSpPr>
          <p:cNvPr id="679941" name="Text Placeholder 679940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pPr>
              <a:lnSpc>
                <a:spcPct val="90000"/>
              </a:lnSpc>
            </a:pPr>
            <a:r>
              <a:rPr lang="en-US" altLang="x-none" sz="2000"/>
              <a:t>A </a:t>
            </a:r>
            <a:r>
              <a:rPr lang="en-US" altLang="x-none" sz="2000" b="1"/>
              <a:t>domain</a:t>
            </a:r>
            <a:r>
              <a:rPr lang="en-US" altLang="x-none" sz="2000"/>
              <a:t> has a logical definition:</a:t>
            </a:r>
          </a:p>
          <a:p>
            <a:pPr lvl="1">
              <a:lnSpc>
                <a:spcPct val="90000"/>
              </a:lnSpc>
            </a:pPr>
            <a:r>
              <a:rPr lang="en-US" altLang="x-none" sz="1900"/>
              <a:t>Example: “</a:t>
            </a:r>
            <a:r>
              <a:rPr lang="en-US" altLang="x-none" sz="1900" err="1"/>
              <a:t>USA_phone_numbers</a:t>
            </a:r>
            <a:r>
              <a:rPr lang="en-US" altLang="x-none" sz="1900"/>
              <a:t>” are the set of 10 digit phone numbers valid in the U.S.</a:t>
            </a:r>
          </a:p>
          <a:p>
            <a:pPr>
              <a:lnSpc>
                <a:spcPct val="90000"/>
              </a:lnSpc>
            </a:pPr>
            <a:r>
              <a:rPr lang="en-US" altLang="x-none" sz="2000"/>
              <a:t>A domain also has a data-type or a format defined for it.</a:t>
            </a:r>
          </a:p>
          <a:p>
            <a:pPr lvl="1">
              <a:lnSpc>
                <a:spcPct val="90000"/>
              </a:lnSpc>
            </a:pPr>
            <a:r>
              <a:rPr lang="en-US" altLang="x-none" sz="1900"/>
              <a:t>The </a:t>
            </a:r>
            <a:r>
              <a:rPr lang="en-US" altLang="x-none" sz="1900" err="1"/>
              <a:t>USA_phone_numbers</a:t>
            </a:r>
            <a:r>
              <a:rPr lang="en-US" altLang="x-none" sz="1900"/>
              <a:t> may have a format: (</a:t>
            </a:r>
            <a:r>
              <a:rPr lang="en-US" altLang="x-none" sz="1900" err="1"/>
              <a:t>ddd)ddd-dddd</a:t>
            </a:r>
            <a:r>
              <a:rPr lang="en-US" altLang="x-none" sz="1900"/>
              <a:t> where each d is a decimal digit.</a:t>
            </a:r>
          </a:p>
          <a:p>
            <a:pPr lvl="1">
              <a:lnSpc>
                <a:spcPct val="90000"/>
              </a:lnSpc>
            </a:pPr>
            <a:r>
              <a:rPr lang="en-US" altLang="x-none" sz="2000"/>
              <a:t>Dates have various formats such as year, month, date formatted as </a:t>
            </a:r>
            <a:r>
              <a:rPr lang="en-US" altLang="x-none" sz="2000" err="1"/>
              <a:t>yyyy-mm-dd</a:t>
            </a:r>
            <a:r>
              <a:rPr lang="en-US" altLang="x-none" sz="2000"/>
              <a:t>, or as </a:t>
            </a:r>
            <a:r>
              <a:rPr lang="en-US" altLang="x-none" sz="2000" err="1"/>
              <a:t>dd</a:t>
            </a:r>
            <a:r>
              <a:rPr lang="en-US" altLang="x-none" sz="2000"/>
              <a:t> </a:t>
            </a:r>
            <a:r>
              <a:rPr lang="en-US" altLang="x-none" sz="2000" err="1"/>
              <a:t>mm,yyyy</a:t>
            </a:r>
            <a:r>
              <a:rPr lang="en-US" altLang="x-none" sz="2000"/>
              <a:t> etc.</a:t>
            </a:r>
          </a:p>
          <a:p>
            <a:pPr lvl="2">
              <a:lnSpc>
                <a:spcPct val="90000"/>
              </a:lnSpc>
            </a:pPr>
            <a:endParaRPr lang="en-US" altLang="x-none" sz="1800"/>
          </a:p>
          <a:p>
            <a:pPr>
              <a:lnSpc>
                <a:spcPct val="90000"/>
              </a:lnSpc>
            </a:pPr>
            <a:r>
              <a:rPr lang="en-US" altLang="x-none" sz="2000"/>
              <a:t>The attribute name designates the role played by a domain in a relation:</a:t>
            </a:r>
          </a:p>
          <a:p>
            <a:pPr lvl="1">
              <a:lnSpc>
                <a:spcPct val="90000"/>
              </a:lnSpc>
            </a:pPr>
            <a:r>
              <a:rPr lang="en-US" altLang="x-none" sz="2000"/>
              <a:t>Used to interpret the meaning of the data elements corresponding to that attribute</a:t>
            </a:r>
          </a:p>
          <a:p>
            <a:pPr lvl="1">
              <a:lnSpc>
                <a:spcPct val="90000"/>
              </a:lnSpc>
            </a:pPr>
            <a:r>
              <a:rPr lang="en-US" altLang="x-none" sz="1900"/>
              <a:t>Example: The domain Date may be used to define two attributes named “Invoice-date” and “Payment-date” with different meanings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12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681988" name="Title 681987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Formal Definitions - State</a:t>
            </a:r>
          </a:p>
        </p:txBody>
      </p:sp>
      <p:sp>
        <p:nvSpPr>
          <p:cNvPr id="681989" name="Text Placeholder 681988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pPr>
              <a:lnSpc>
                <a:spcPct val="90000"/>
              </a:lnSpc>
            </a:pPr>
            <a:r>
              <a:rPr lang="en-US" altLang="x-none"/>
              <a:t>The </a:t>
            </a:r>
            <a:r>
              <a:rPr lang="en-US" altLang="x-none" b="1"/>
              <a:t>relation state</a:t>
            </a:r>
            <a:r>
              <a:rPr lang="en-US" altLang="x-none"/>
              <a:t> is a subset of the Cartesian product of the domains of its attributes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each domain contains the set of all possible values the attribute can take.</a:t>
            </a:r>
          </a:p>
          <a:p>
            <a:pPr>
              <a:lnSpc>
                <a:spcPct val="90000"/>
              </a:lnSpc>
            </a:pPr>
            <a:r>
              <a:rPr lang="en-US" altLang="x-none"/>
              <a:t>Example: attribute </a:t>
            </a:r>
            <a:r>
              <a:rPr lang="en-US" altLang="x-none" err="1"/>
              <a:t>Cust</a:t>
            </a:r>
            <a:r>
              <a:rPr lang="en-US" altLang="x-none"/>
              <a:t>-name is defined over the domain of character strings of maximum length 25</a:t>
            </a:r>
          </a:p>
          <a:p>
            <a:pPr lvl="1">
              <a:lnSpc>
                <a:spcPct val="90000"/>
              </a:lnSpc>
            </a:pPr>
            <a:r>
              <a:rPr lang="en-US" altLang="x-none" err="1"/>
              <a:t>dom(Cust</a:t>
            </a:r>
            <a:r>
              <a:rPr lang="en-US" altLang="x-none"/>
              <a:t>-name) is varchar(25)</a:t>
            </a:r>
          </a:p>
          <a:p>
            <a:pPr>
              <a:lnSpc>
                <a:spcPct val="90000"/>
              </a:lnSpc>
            </a:pPr>
            <a:r>
              <a:rPr lang="en-US" altLang="x-none"/>
              <a:t>The role these strings play in the CUSTOMER relation is that of the </a:t>
            </a:r>
            <a:r>
              <a:rPr lang="en-US" altLang="x-none" i="1"/>
              <a:t>name of a customer</a:t>
            </a:r>
            <a:r>
              <a:rPr lang="en-US" altLang="x-none"/>
              <a:t>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13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33186" name="Title 7331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Formal Definitions - Summary</a:t>
            </a:r>
          </a:p>
        </p:txBody>
      </p:sp>
      <p:sp>
        <p:nvSpPr>
          <p:cNvPr id="733187" name="Text Placeholder 733186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 sz="2400"/>
              <a:t>Formally,</a:t>
            </a:r>
          </a:p>
          <a:p>
            <a:pPr lvl="1"/>
            <a:r>
              <a:rPr lang="en-US" altLang="x-none" sz="2200"/>
              <a:t>Given R(A1, A2, .........., An)</a:t>
            </a:r>
          </a:p>
          <a:p>
            <a:pPr lvl="1"/>
            <a:r>
              <a:rPr lang="en-US" altLang="x-none" sz="2200"/>
              <a:t> 	</a:t>
            </a:r>
            <a:r>
              <a:rPr lang="en-US" altLang="x-none" sz="2200" err="1"/>
              <a:t>r(R</a:t>
            </a:r>
            <a:r>
              <a:rPr lang="en-US" altLang="x-none" sz="2200"/>
              <a:t>) </a:t>
            </a:r>
            <a:r>
              <a:rPr lang="en-US" altLang="x-none" sz="2200">
                <a:sym typeface="Symbol" panose="05050102010706020507" pitchFamily="1" charset="2"/>
              </a:rPr>
              <a:t></a:t>
            </a:r>
            <a:r>
              <a:rPr lang="en-US" altLang="x-none" sz="2200"/>
              <a:t> </a:t>
            </a:r>
            <a:r>
              <a:rPr lang="en-US" altLang="x-none" sz="2200" err="1"/>
              <a:t>dom</a:t>
            </a:r>
            <a:r>
              <a:rPr lang="en-US" altLang="x-none" sz="2200"/>
              <a:t> (A1) X </a:t>
            </a:r>
            <a:r>
              <a:rPr lang="en-US" altLang="x-none" sz="2200" err="1"/>
              <a:t>dom</a:t>
            </a:r>
            <a:r>
              <a:rPr lang="en-US" altLang="x-none" sz="2200"/>
              <a:t> (A2) X ....X </a:t>
            </a:r>
            <a:r>
              <a:rPr lang="en-US" altLang="x-none" sz="2200" err="1"/>
              <a:t>dom(An</a:t>
            </a:r>
            <a:r>
              <a:rPr lang="en-US" altLang="x-none" sz="2200"/>
              <a:t>)</a:t>
            </a:r>
          </a:p>
          <a:p>
            <a:r>
              <a:rPr lang="en-US" altLang="x-none" sz="2400"/>
              <a:t>R(A1, A2, …, An) is the </a:t>
            </a:r>
            <a:r>
              <a:rPr lang="en-US" altLang="x-none" sz="2400" b="1"/>
              <a:t>schema</a:t>
            </a:r>
            <a:r>
              <a:rPr lang="en-US" altLang="x-none" sz="2400"/>
              <a:t> of the relation</a:t>
            </a:r>
          </a:p>
          <a:p>
            <a:r>
              <a:rPr lang="en-US" altLang="x-none" sz="2400"/>
              <a:t>R is the </a:t>
            </a:r>
            <a:r>
              <a:rPr lang="en-US" altLang="x-none" sz="2400" b="1"/>
              <a:t>name</a:t>
            </a:r>
            <a:r>
              <a:rPr lang="en-US" altLang="x-none" sz="2400"/>
              <a:t> of the relation</a:t>
            </a:r>
          </a:p>
          <a:p>
            <a:r>
              <a:rPr lang="en-US" altLang="x-none" sz="2400"/>
              <a:t>A1, A2, …, An are the </a:t>
            </a:r>
            <a:r>
              <a:rPr lang="en-US" altLang="x-none" sz="2400" b="1"/>
              <a:t>attributes</a:t>
            </a:r>
            <a:r>
              <a:rPr lang="en-US" altLang="x-none" sz="2400"/>
              <a:t> of the relation</a:t>
            </a:r>
          </a:p>
          <a:p>
            <a:r>
              <a:rPr lang="en-US" altLang="x-none" sz="2400" err="1"/>
              <a:t>r(R</a:t>
            </a:r>
            <a:r>
              <a:rPr lang="en-US" altLang="x-none" sz="2400"/>
              <a:t>):  a specific </a:t>
            </a:r>
            <a:r>
              <a:rPr lang="en-US" altLang="x-none" sz="2400" b="1"/>
              <a:t>state</a:t>
            </a:r>
            <a:r>
              <a:rPr lang="en-US" altLang="x-none" sz="2400"/>
              <a:t> (or "value" or “population”) of relation R – this is a </a:t>
            </a:r>
            <a:r>
              <a:rPr lang="en-US" altLang="x-none" sz="2400" i="1"/>
              <a:t>set of </a:t>
            </a:r>
            <a:r>
              <a:rPr lang="en-US" altLang="x-none" sz="2400" i="1" err="1"/>
              <a:t>tuples</a:t>
            </a:r>
            <a:r>
              <a:rPr lang="en-US" altLang="x-none" sz="2400"/>
              <a:t> (rows)</a:t>
            </a:r>
          </a:p>
          <a:p>
            <a:pPr lvl="1"/>
            <a:r>
              <a:rPr lang="en-US" altLang="x-none" sz="2200" err="1"/>
              <a:t>r(R</a:t>
            </a:r>
            <a:r>
              <a:rPr lang="en-US" altLang="x-none" sz="2200"/>
              <a:t>) = {t1, t2, …, </a:t>
            </a:r>
            <a:r>
              <a:rPr lang="en-US" altLang="x-none" sz="2200" err="1"/>
              <a:t>tn</a:t>
            </a:r>
            <a:r>
              <a:rPr lang="en-US" altLang="x-none" sz="2200"/>
              <a:t>} where each </a:t>
            </a:r>
            <a:r>
              <a:rPr lang="en-US" altLang="x-none" sz="2200" err="1"/>
              <a:t>ti</a:t>
            </a:r>
            <a:r>
              <a:rPr lang="en-US" altLang="x-none" sz="2200"/>
              <a:t> is an </a:t>
            </a:r>
            <a:r>
              <a:rPr lang="en-US" altLang="x-none" sz="2200" err="1"/>
              <a:t>n-tuple</a:t>
            </a:r>
            <a:endParaRPr lang="en-US" altLang="x-none" sz="2200"/>
          </a:p>
          <a:p>
            <a:pPr lvl="1"/>
            <a:r>
              <a:rPr lang="en-US" altLang="x-none" sz="2200" err="1"/>
              <a:t>ti</a:t>
            </a:r>
            <a:r>
              <a:rPr lang="en-US" altLang="x-none" sz="2200"/>
              <a:t> = &lt;v1, v2, …, </a:t>
            </a:r>
            <a:r>
              <a:rPr lang="en-US" altLang="x-none" sz="2200" err="1"/>
              <a:t>vn</a:t>
            </a:r>
            <a:r>
              <a:rPr lang="en-US" altLang="x-none" sz="2200"/>
              <a:t>&gt; where each </a:t>
            </a:r>
            <a:r>
              <a:rPr lang="en-US" altLang="x-none" sz="2200" err="1"/>
              <a:t>vj</a:t>
            </a:r>
            <a:r>
              <a:rPr lang="en-US" altLang="x-none" sz="2200"/>
              <a:t> </a:t>
            </a:r>
            <a:r>
              <a:rPr lang="en-US" altLang="x-none" sz="2200" i="1"/>
              <a:t>element-of</a:t>
            </a:r>
            <a:r>
              <a:rPr lang="en-US" altLang="x-none" sz="2200"/>
              <a:t> </a:t>
            </a:r>
            <a:r>
              <a:rPr lang="en-US" altLang="x-none" sz="2200" err="1"/>
              <a:t>dom(Aj</a:t>
            </a:r>
            <a:r>
              <a:rPr lang="en-US" altLang="x-none" sz="2200"/>
              <a:t>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14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684036" name="Title 68403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Formal Definitions - Example</a:t>
            </a:r>
          </a:p>
        </p:txBody>
      </p:sp>
      <p:sp>
        <p:nvSpPr>
          <p:cNvPr id="684037" name="Text Placeholder 684036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 sz="2400"/>
              <a:t>Let R(A1, A2) be a relation schema:</a:t>
            </a:r>
          </a:p>
          <a:p>
            <a:pPr lvl="1"/>
            <a:r>
              <a:rPr lang="en-US" altLang="x-none" sz="2200"/>
              <a:t>Let dom(A1) = {0,1}</a:t>
            </a:r>
          </a:p>
          <a:p>
            <a:pPr lvl="1"/>
            <a:r>
              <a:rPr lang="en-US" altLang="x-none" sz="2200"/>
              <a:t>Let  dom(A2) =  {a,b,c}</a:t>
            </a:r>
          </a:p>
          <a:p>
            <a:r>
              <a:rPr lang="en-US" altLang="x-none" sz="2400"/>
              <a:t>Then: dom(A1) X dom(A2) is all possible combinations:</a:t>
            </a:r>
          </a:p>
          <a:p>
            <a:pPr lvl="1">
              <a:buNone/>
            </a:pPr>
            <a:r>
              <a:rPr lang="en-US" altLang="x-none" sz="2200"/>
              <a:t>{&lt;0,a&gt; , &lt;0,b&gt; , &lt;0,c&gt;, &lt;1,a&gt;, &lt;1,b&gt;, &lt;1,c&gt; } </a:t>
            </a:r>
          </a:p>
          <a:p>
            <a:pPr lvl="1">
              <a:buNone/>
            </a:pPr>
            <a:endParaRPr lang="en-US" altLang="x-none" sz="2200"/>
          </a:p>
          <a:p>
            <a:r>
              <a:rPr lang="en-US" altLang="x-none" sz="2400"/>
              <a:t>The relation state r(R) </a:t>
            </a:r>
            <a:r>
              <a:rPr lang="en-US" altLang="x-none" sz="2400">
                <a:sym typeface="Symbol" panose="05050102010706020507" pitchFamily="1" charset="2"/>
              </a:rPr>
              <a:t></a:t>
            </a:r>
            <a:r>
              <a:rPr lang="en-US" altLang="x-none" sz="2400"/>
              <a:t> dom(A1) X dom(A2)</a:t>
            </a:r>
          </a:p>
          <a:p>
            <a:r>
              <a:rPr lang="en-US" altLang="x-none" sz="2400"/>
              <a:t>For example: r(R) could be {&lt;0,a&gt; , &lt;0,b&gt; , &lt;1,c&gt; }</a:t>
            </a:r>
          </a:p>
          <a:p>
            <a:pPr lvl="1"/>
            <a:r>
              <a:rPr lang="en-US" altLang="x-none" sz="2200"/>
              <a:t>this is one possible state (or “population” or “extension”) r of the relation R, defined over A1 and A2.</a:t>
            </a:r>
          </a:p>
          <a:p>
            <a:pPr lvl="1"/>
            <a:r>
              <a:rPr lang="en-US" altLang="x-none" sz="2200"/>
              <a:t>It has three 2-tuples: &lt;0,a&gt; , &lt;0,b&gt; , &lt;1,c&gt;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15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686122" name="Title 6861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Definition Summary</a:t>
            </a:r>
          </a:p>
        </p:txBody>
      </p:sp>
      <p:graphicFrame>
        <p:nvGraphicFramePr>
          <p:cNvPr id="686130" name="Table 686129"/>
          <p:cNvGraphicFramePr/>
          <p:nvPr/>
        </p:nvGraphicFramePr>
        <p:xfrm>
          <a:off x="609600" y="1600200"/>
          <a:ext cx="8050213" cy="4823460"/>
        </p:xfrm>
        <a:graphic>
          <a:graphicData uri="http://schemas.openxmlformats.org/drawingml/2006/table">
            <a:tbl>
              <a:tblPr/>
              <a:tblGrid>
                <a:gridCol w="34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u="sng">
                          <a:solidFill>
                            <a:srgbClr val="000000"/>
                          </a:solidFill>
                          <a:cs typeface="Times New Roman" panose="02020603050405020304" pitchFamily="1" charset="0"/>
                        </a:rPr>
                        <a:t>Informal Terms</a:t>
                      </a:r>
                      <a:r>
                        <a:rPr lang="en-US" altLang="x-none"/>
                        <a:t> 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u="sng">
                          <a:solidFill>
                            <a:srgbClr val="000000"/>
                          </a:solidFill>
                          <a:cs typeface="Times New Roman" panose="02020603050405020304" pitchFamily="1" charset="0"/>
                        </a:rPr>
                        <a:t>Formal Terms</a:t>
                      </a:r>
                      <a:r>
                        <a:rPr lang="en-US" altLang="x-none"/>
                        <a:t>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>
                          <a:cs typeface="Times New Roman" panose="02020603050405020304" pitchFamily="1" charset="0"/>
                        </a:rPr>
                        <a:t>Table</a:t>
                      </a:r>
                      <a:endParaRPr lang="en-US" altLang="x-none">
                        <a:ea typeface="Times New Roman" panose="02020603050405020304" pitchFamily="1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>
                          <a:cs typeface="Times New Roman" panose="02020603050405020304" pitchFamily="1" charset="0"/>
                        </a:rPr>
                        <a:t>Relation</a:t>
                      </a:r>
                      <a:r>
                        <a:rPr lang="en-US" altLang="x-none"/>
                        <a:t>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/>
                        <a:t>Column Header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/>
                        <a:t>Attribute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7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/>
                        <a:t>All possible Column Values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/>
                        <a:t>Domain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/>
                        <a:t>Row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err="1"/>
                        <a:t>Tuple</a:t>
                      </a: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/>
                        <a:t>Table Definition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/>
                        <a:t>Schema of a Relation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/>
                        <a:t>Populated Table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/>
                        <a:t>State of the Relation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16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688135" name="Title 688134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Example – A relation STUDENT</a:t>
            </a:r>
          </a:p>
        </p:txBody>
      </p:sp>
      <p:sp>
        <p:nvSpPr>
          <p:cNvPr id="688133" name="Rectangles 688132"/>
          <p:cNvSpPr/>
          <p:nvPr/>
        </p:nvSpPr>
        <p:spPr>
          <a:xfrm>
            <a:off x="8886825" y="6159500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endParaRPr lang="en-US" altLang="x-none">
              <a:latin typeface="Times New Roman" panose="02020603050405020304" pitchFamily="1" charset="0"/>
            </a:endParaRPr>
          </a:p>
        </p:txBody>
      </p:sp>
      <p:pic>
        <p:nvPicPr>
          <p:cNvPr id="688136" name="Picture 688135" descr="fig05_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19325"/>
            <a:ext cx="8589963" cy="3114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17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690180" name="Title 69017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Characteristics Of Relations</a:t>
            </a:r>
          </a:p>
        </p:txBody>
      </p:sp>
      <p:sp>
        <p:nvSpPr>
          <p:cNvPr id="690181" name="Text Placeholder 690180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pPr>
              <a:lnSpc>
                <a:spcPct val="90000"/>
              </a:lnSpc>
            </a:pPr>
            <a:r>
              <a:rPr lang="en-US" altLang="x-none"/>
              <a:t>Ordering of </a:t>
            </a:r>
            <a:r>
              <a:rPr lang="en-US" altLang="x-none" err="1"/>
              <a:t>tuples</a:t>
            </a:r>
            <a:r>
              <a:rPr lang="en-US" altLang="x-none"/>
              <a:t> in a relation r(R):</a:t>
            </a:r>
          </a:p>
          <a:p>
            <a:pPr lvl="1">
              <a:lnSpc>
                <a:spcPct val="90000"/>
              </a:lnSpc>
            </a:pPr>
            <a:r>
              <a:rPr lang="en-US" altLang="x-none" sz="2800"/>
              <a:t>The </a:t>
            </a:r>
            <a:r>
              <a:rPr lang="en-US" altLang="x-none" sz="2800" err="1"/>
              <a:t>tuples</a:t>
            </a:r>
            <a:r>
              <a:rPr lang="en-US" altLang="x-none" sz="2800"/>
              <a:t> are </a:t>
            </a:r>
            <a:r>
              <a:rPr lang="en-US" altLang="x-none" sz="2800" i="1"/>
              <a:t>not considered to be ordered</a:t>
            </a:r>
            <a:r>
              <a:rPr lang="en-US" altLang="x-none" sz="2800"/>
              <a:t>, even though they appear to be in the tabular form.</a:t>
            </a:r>
          </a:p>
          <a:p>
            <a:pPr>
              <a:lnSpc>
                <a:spcPct val="90000"/>
              </a:lnSpc>
            </a:pPr>
            <a:r>
              <a:rPr lang="en-US" altLang="x-none"/>
              <a:t>Ordering of attributes in a relation schema R (and of values within each </a:t>
            </a:r>
            <a:r>
              <a:rPr lang="en-US" altLang="x-none" err="1"/>
              <a:t>tuple</a:t>
            </a:r>
            <a:r>
              <a:rPr lang="en-US" altLang="x-none"/>
              <a:t>):</a:t>
            </a:r>
          </a:p>
          <a:p>
            <a:pPr lvl="1">
              <a:lnSpc>
                <a:spcPct val="90000"/>
              </a:lnSpc>
            </a:pPr>
            <a:r>
              <a:rPr lang="en-US" altLang="x-none" sz="2800"/>
              <a:t>We will consider the attributes in R(A1, A2, ..., An) and the values in t=&lt;v1, v2, ..., </a:t>
            </a:r>
            <a:r>
              <a:rPr lang="en-US" altLang="x-none" sz="2800" err="1"/>
              <a:t>vn</a:t>
            </a:r>
            <a:r>
              <a:rPr lang="en-US" altLang="x-none" sz="2800"/>
              <a:t>&gt; to be ordered .</a:t>
            </a:r>
          </a:p>
          <a:p>
            <a:pPr lvl="2">
              <a:lnSpc>
                <a:spcPct val="90000"/>
              </a:lnSpc>
            </a:pPr>
            <a:r>
              <a:rPr lang="en-US" altLang="x-none"/>
              <a:t>(However, a more general alternative definition  of relation does not require this ordering).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18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53666" name="Title 7536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Same state as previous Figure (but with different order of </a:t>
            </a:r>
            <a:r>
              <a:rPr lang="en-US" altLang="x-none" err="1"/>
              <a:t>tuples</a:t>
            </a:r>
            <a:r>
              <a:rPr lang="en-US" altLang="x-none"/>
              <a:t>)</a:t>
            </a:r>
          </a:p>
        </p:txBody>
      </p:sp>
      <p:pic>
        <p:nvPicPr>
          <p:cNvPr id="753669" name="Picture 753668" descr="fig05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44750"/>
            <a:ext cx="8450263" cy="254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19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692230" name="Title 69222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Characteristics Of Relations</a:t>
            </a:r>
          </a:p>
        </p:txBody>
      </p:sp>
      <p:sp>
        <p:nvSpPr>
          <p:cNvPr id="692231" name="Text Placeholder 692230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/>
              <a:t>Values in a </a:t>
            </a:r>
            <a:r>
              <a:rPr lang="en-US" altLang="x-none" err="1"/>
              <a:t>tuple</a:t>
            </a:r>
            <a:r>
              <a:rPr lang="en-US" altLang="x-none"/>
              <a:t>:</a:t>
            </a:r>
          </a:p>
          <a:p>
            <a:pPr lvl="1"/>
            <a:r>
              <a:rPr lang="en-US" altLang="x-none"/>
              <a:t>All values are considered atomic (indivisible).</a:t>
            </a:r>
          </a:p>
          <a:p>
            <a:pPr lvl="1"/>
            <a:r>
              <a:rPr lang="en-US" altLang="x-none"/>
              <a:t>Each value in a </a:t>
            </a:r>
            <a:r>
              <a:rPr lang="en-US" altLang="x-none" err="1"/>
              <a:t>tuple</a:t>
            </a:r>
            <a:r>
              <a:rPr lang="en-US" altLang="x-none"/>
              <a:t> must be from the domain of the attribute for that column</a:t>
            </a:r>
          </a:p>
          <a:p>
            <a:pPr lvl="2"/>
            <a:r>
              <a:rPr lang="en-US" altLang="x-none"/>
              <a:t>If </a:t>
            </a:r>
            <a:r>
              <a:rPr lang="en-US" altLang="x-none" err="1"/>
              <a:t>tuple</a:t>
            </a:r>
            <a:r>
              <a:rPr lang="en-US" altLang="x-none"/>
              <a:t> t = &lt;v1, v2, …, </a:t>
            </a:r>
            <a:r>
              <a:rPr lang="en-US" altLang="x-none" err="1"/>
              <a:t>vn</a:t>
            </a:r>
            <a:r>
              <a:rPr lang="en-US" altLang="x-none"/>
              <a:t>&gt; is a </a:t>
            </a:r>
            <a:r>
              <a:rPr lang="en-US" altLang="x-none" err="1"/>
              <a:t>tuple</a:t>
            </a:r>
            <a:r>
              <a:rPr lang="en-US" altLang="x-none"/>
              <a:t> (row) in the relation state r of R(A1, A2, …, An)</a:t>
            </a:r>
          </a:p>
          <a:p>
            <a:pPr lvl="2"/>
            <a:r>
              <a:rPr lang="en-US" altLang="x-none"/>
              <a:t>Then each </a:t>
            </a:r>
            <a:r>
              <a:rPr lang="en-US" altLang="x-none" i="1"/>
              <a:t>vi</a:t>
            </a:r>
            <a:r>
              <a:rPr lang="en-US" altLang="x-none"/>
              <a:t> must be a value from </a:t>
            </a:r>
            <a:r>
              <a:rPr lang="en-US" altLang="x-none" i="1" err="1"/>
              <a:t>dom(Ai</a:t>
            </a:r>
            <a:r>
              <a:rPr lang="en-US" altLang="x-none" i="1"/>
              <a:t>)</a:t>
            </a:r>
          </a:p>
          <a:p>
            <a:pPr lvl="2"/>
            <a:endParaRPr lang="en-US" altLang="x-none"/>
          </a:p>
          <a:p>
            <a:pPr lvl="1"/>
            <a:r>
              <a:rPr lang="en-US" altLang="x-none"/>
              <a:t>A special </a:t>
            </a:r>
            <a:r>
              <a:rPr lang="en-US" altLang="x-none" b="1"/>
              <a:t>null</a:t>
            </a:r>
            <a:r>
              <a:rPr lang="en-US" altLang="x-none"/>
              <a:t> value is used to represent values that are unknown or inapplicable to certain </a:t>
            </a:r>
            <a:r>
              <a:rPr lang="en-US" altLang="x-none" err="1"/>
              <a:t>tuples</a:t>
            </a:r>
            <a:r>
              <a:rPr lang="en-US" altLang="x-none"/>
              <a:t>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altLang="x-none"/>
              <a:t>Copyright © 2007 </a:t>
            </a:r>
            <a:r>
              <a:rPr lang="en-US" altLang="x-none" sz="900" err="1"/>
              <a:t>Ramez</a:t>
            </a:r>
            <a:r>
              <a:rPr lang="en-US" altLang="x-none" sz="900"/>
              <a:t> </a:t>
            </a:r>
            <a:r>
              <a:rPr lang="en-US" altLang="x-none" sz="900" err="1"/>
              <a:t>Elmasri</a:t>
            </a:r>
            <a:r>
              <a:rPr lang="en-US" altLang="x-none" sz="900"/>
              <a:t> and </a:t>
            </a:r>
            <a:r>
              <a:rPr lang="en-US" altLang="x-none" sz="900" err="1"/>
              <a:t>Shamkant</a:t>
            </a:r>
            <a:r>
              <a:rPr lang="en-US" altLang="x-none" sz="900"/>
              <a:t> B. </a:t>
            </a:r>
            <a:r>
              <a:rPr lang="en-US" altLang="x-none" sz="900" err="1"/>
              <a:t>Navathe</a:t>
            </a:r>
            <a:endParaRPr lang="en-US" altLang="x-none" sz="900"/>
          </a:p>
        </p:txBody>
      </p:sp>
      <p:sp>
        <p:nvSpPr>
          <p:cNvPr id="573442" name="Title 573441"/>
          <p:cNvSpPr>
            <a:spLocks noGrp="1"/>
          </p:cNvSpPr>
          <p:nvPr>
            <p:ph type="ctrTitle"/>
          </p:nvPr>
        </p:nvSpPr>
        <p:spPr>
          <a:ln/>
        </p:spPr>
        <p:txBody>
          <a:bodyPr wrap="none" anchor="ctr" anchorCtr="0"/>
          <a:lstStyle/>
          <a:p>
            <a:pPr defTabSz="914400">
              <a:buSzTx/>
              <a:buFontTx/>
              <a:buNone/>
            </a:pPr>
            <a:r>
              <a:rPr lang="en-US" altLang="x-none" kern="1200" baseline="0" dirty="0">
                <a:latin typeface="Arial" panose="020B0604020202020204" pitchFamily="34" charset="0"/>
              </a:rPr>
              <a:t>Module 2</a:t>
            </a:r>
          </a:p>
        </p:txBody>
      </p:sp>
      <p:sp>
        <p:nvSpPr>
          <p:cNvPr id="573443" name="Subtitle 57344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rIns="0" anchor="t" anchorCtr="0"/>
          <a:lstStyle/>
          <a:p>
            <a:pPr defTabSz="914400">
              <a:buSzPct val="60000"/>
            </a:pPr>
            <a:r>
              <a:rPr lang="en-US" altLang="x-none" kern="1200" baseline="0">
                <a:latin typeface="Arial" panose="020B0604020202020204" pitchFamily="34" charset="0"/>
              </a:rPr>
              <a:t>The Relational Data Model and Relational Database Constraints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20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36260" name="Title 73625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Characteristics Of Relations</a:t>
            </a:r>
          </a:p>
        </p:txBody>
      </p:sp>
      <p:sp>
        <p:nvSpPr>
          <p:cNvPr id="736261" name="Text Placeholder 736260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/>
              <a:t>Notation:</a:t>
            </a:r>
          </a:p>
          <a:p>
            <a:pPr lvl="1"/>
            <a:r>
              <a:rPr lang="en-US" altLang="x-none"/>
              <a:t>We refer to </a:t>
            </a:r>
            <a:r>
              <a:rPr lang="en-US" altLang="x-none" b="1"/>
              <a:t>component values</a:t>
            </a:r>
            <a:r>
              <a:rPr lang="en-US" altLang="x-none"/>
              <a:t> of a </a:t>
            </a:r>
            <a:r>
              <a:rPr lang="en-US" altLang="x-none" err="1"/>
              <a:t>tuple</a:t>
            </a:r>
            <a:r>
              <a:rPr lang="en-US" altLang="x-none"/>
              <a:t> t by:</a:t>
            </a:r>
          </a:p>
          <a:p>
            <a:pPr lvl="2"/>
            <a:r>
              <a:rPr lang="en-US" altLang="x-none" err="1"/>
              <a:t>t[Ai</a:t>
            </a:r>
            <a:r>
              <a:rPr lang="en-US" altLang="x-none"/>
              <a:t>] or </a:t>
            </a:r>
            <a:r>
              <a:rPr lang="en-US" altLang="x-none" err="1"/>
              <a:t>t.Ai</a:t>
            </a:r>
            <a:endParaRPr lang="en-US" altLang="x-none"/>
          </a:p>
          <a:p>
            <a:pPr lvl="2"/>
            <a:r>
              <a:rPr lang="en-US" altLang="x-none"/>
              <a:t>This is the value vi of attribute Ai for </a:t>
            </a:r>
            <a:r>
              <a:rPr lang="en-US" altLang="x-none" err="1"/>
              <a:t>tuple</a:t>
            </a:r>
            <a:r>
              <a:rPr lang="en-US" altLang="x-none"/>
              <a:t> t</a:t>
            </a:r>
          </a:p>
          <a:p>
            <a:pPr lvl="1"/>
            <a:r>
              <a:rPr lang="en-US" altLang="x-none"/>
              <a:t>Similarly, </a:t>
            </a:r>
            <a:r>
              <a:rPr lang="en-US" altLang="x-none" err="1"/>
              <a:t>t[Au</a:t>
            </a:r>
            <a:r>
              <a:rPr lang="en-US" altLang="x-none"/>
              <a:t>, Av, ..., Aw] refers to the </a:t>
            </a:r>
            <a:r>
              <a:rPr lang="en-US" altLang="x-none" err="1"/>
              <a:t>subtuple</a:t>
            </a:r>
            <a:r>
              <a:rPr lang="en-US" altLang="x-none"/>
              <a:t> of t containing the values of attributes Au, Av, ..., Aw, respectively in 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21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696324" name="Title 69632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Relational Integrity Constraints</a:t>
            </a:r>
          </a:p>
        </p:txBody>
      </p:sp>
      <p:sp>
        <p:nvSpPr>
          <p:cNvPr id="696325" name="Text Placeholder 696324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 sz="2400"/>
              <a:t>Constraints are </a:t>
            </a:r>
            <a:r>
              <a:rPr lang="en-US" altLang="x-none" sz="2400" b="1"/>
              <a:t>conditions</a:t>
            </a:r>
            <a:r>
              <a:rPr lang="en-US" altLang="x-none" sz="2400"/>
              <a:t> that must hold on </a:t>
            </a:r>
            <a:r>
              <a:rPr lang="en-US" altLang="x-none" sz="2400" b="1"/>
              <a:t>all</a:t>
            </a:r>
            <a:r>
              <a:rPr lang="en-US" altLang="x-none" sz="2400"/>
              <a:t>  valid relation states.</a:t>
            </a:r>
          </a:p>
          <a:p>
            <a:r>
              <a:rPr lang="en-US" altLang="x-none" sz="2400"/>
              <a:t>There are three </a:t>
            </a:r>
            <a:r>
              <a:rPr lang="en-US" altLang="x-none" sz="2400" i="1"/>
              <a:t>main types</a:t>
            </a:r>
            <a:r>
              <a:rPr lang="en-US" altLang="x-none" sz="2400"/>
              <a:t> of constraints in the relational model:</a:t>
            </a:r>
          </a:p>
          <a:p>
            <a:pPr lvl="1"/>
            <a:r>
              <a:rPr lang="en-US" altLang="x-none" sz="2200" b="1"/>
              <a:t>Key</a:t>
            </a:r>
            <a:r>
              <a:rPr lang="en-US" altLang="x-none" sz="2200"/>
              <a:t> constraints</a:t>
            </a:r>
          </a:p>
          <a:p>
            <a:pPr lvl="1"/>
            <a:r>
              <a:rPr lang="en-US" altLang="x-none" sz="2200" b="1"/>
              <a:t>Entity</a:t>
            </a:r>
            <a:r>
              <a:rPr lang="en-US" altLang="x-none" sz="2200"/>
              <a:t> </a:t>
            </a:r>
            <a:r>
              <a:rPr lang="en-US" altLang="x-none" sz="2200" b="1"/>
              <a:t>integrity</a:t>
            </a:r>
            <a:r>
              <a:rPr lang="en-US" altLang="x-none" sz="2200"/>
              <a:t> constraints</a:t>
            </a:r>
          </a:p>
          <a:p>
            <a:pPr lvl="1"/>
            <a:r>
              <a:rPr lang="en-US" altLang="x-none" sz="2200" b="1"/>
              <a:t>Referential integrity</a:t>
            </a:r>
            <a:r>
              <a:rPr lang="en-US" altLang="x-none" sz="2200"/>
              <a:t> constraints</a:t>
            </a:r>
          </a:p>
          <a:p>
            <a:r>
              <a:rPr lang="en-US" altLang="x-none" sz="2400"/>
              <a:t>Another implicit constraint is the </a:t>
            </a:r>
            <a:r>
              <a:rPr lang="en-US" altLang="x-none" sz="2400" b="1"/>
              <a:t>domain</a:t>
            </a:r>
            <a:r>
              <a:rPr lang="en-US" altLang="x-none" sz="2400"/>
              <a:t> constraint</a:t>
            </a:r>
          </a:p>
          <a:p>
            <a:pPr lvl="1"/>
            <a:r>
              <a:rPr lang="en-US" altLang="x-none" sz="2200"/>
              <a:t>Every value in a </a:t>
            </a:r>
            <a:r>
              <a:rPr lang="en-US" altLang="x-none" sz="2200" err="1"/>
              <a:t>tuple</a:t>
            </a:r>
            <a:r>
              <a:rPr lang="en-US" altLang="x-none" sz="2200"/>
              <a:t> must be from the </a:t>
            </a:r>
            <a:r>
              <a:rPr lang="en-US" altLang="x-none" sz="2200" i="1"/>
              <a:t>domain of its attribute</a:t>
            </a:r>
            <a:r>
              <a:rPr lang="en-US" altLang="x-none" sz="2200"/>
              <a:t> (or it could be </a:t>
            </a:r>
            <a:r>
              <a:rPr lang="en-US" altLang="x-none" sz="2200" b="1"/>
              <a:t>null</a:t>
            </a:r>
            <a:r>
              <a:rPr lang="en-US" altLang="x-none" sz="2200"/>
              <a:t>, if allowed for that attribute)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22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698374" name="Title 69837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Key Constraints</a:t>
            </a:r>
          </a:p>
        </p:txBody>
      </p:sp>
      <p:sp>
        <p:nvSpPr>
          <p:cNvPr id="698375" name="Text Placeholder 698374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 sz="2400" b="1" err="1"/>
              <a:t>Superkey</a:t>
            </a:r>
            <a:r>
              <a:rPr lang="en-US" altLang="x-none" sz="2400"/>
              <a:t> of R: </a:t>
            </a:r>
          </a:p>
          <a:p>
            <a:pPr lvl="1"/>
            <a:r>
              <a:rPr lang="en-US" altLang="x-none" sz="2200"/>
              <a:t>Is a set of attributes SK of R with the following condition:</a:t>
            </a:r>
          </a:p>
          <a:p>
            <a:pPr lvl="2"/>
            <a:r>
              <a:rPr lang="en-US" altLang="x-none" sz="2000"/>
              <a:t>No two </a:t>
            </a:r>
            <a:r>
              <a:rPr lang="en-US" altLang="x-none" sz="2000" err="1"/>
              <a:t>tuples</a:t>
            </a:r>
            <a:r>
              <a:rPr lang="en-US" altLang="x-none" sz="2000"/>
              <a:t> in any valid relation state </a:t>
            </a:r>
            <a:r>
              <a:rPr lang="en-US" altLang="x-none" sz="2000" err="1"/>
              <a:t>r(R</a:t>
            </a:r>
            <a:r>
              <a:rPr lang="en-US" altLang="x-none" sz="2000"/>
              <a:t>) will have the same value for SK</a:t>
            </a:r>
          </a:p>
          <a:p>
            <a:pPr lvl="2"/>
            <a:r>
              <a:rPr lang="en-US" altLang="x-none" sz="2000"/>
              <a:t>That is, for any distinct </a:t>
            </a:r>
            <a:r>
              <a:rPr lang="en-US" altLang="x-none" sz="2000" err="1"/>
              <a:t>tuples</a:t>
            </a:r>
            <a:r>
              <a:rPr lang="en-US" altLang="x-none" sz="2000"/>
              <a:t> t1 and t2 in </a:t>
            </a:r>
            <a:r>
              <a:rPr lang="en-US" altLang="x-none" sz="2000" err="1"/>
              <a:t>r(R</a:t>
            </a:r>
            <a:r>
              <a:rPr lang="en-US" altLang="x-none" sz="2000"/>
              <a:t>), t1[SK] </a:t>
            </a:r>
            <a:r>
              <a:rPr lang="en-US" altLang="x-none" sz="2000">
                <a:sym typeface="Symbol" panose="05050102010706020507" pitchFamily="1" charset="2"/>
              </a:rPr>
              <a:t></a:t>
            </a:r>
            <a:r>
              <a:rPr lang="en-US" altLang="x-none" sz="2000"/>
              <a:t> t2[SK]</a:t>
            </a:r>
          </a:p>
          <a:p>
            <a:pPr lvl="2"/>
            <a:r>
              <a:rPr lang="en-US" altLang="x-none" sz="2000"/>
              <a:t>This condition must hold in </a:t>
            </a:r>
            <a:r>
              <a:rPr lang="en-US" altLang="x-none" sz="2000" i="1"/>
              <a:t>any valid state</a:t>
            </a:r>
            <a:r>
              <a:rPr lang="en-US" altLang="x-none" sz="2000"/>
              <a:t> </a:t>
            </a:r>
            <a:r>
              <a:rPr lang="en-US" altLang="x-none" sz="2000" err="1"/>
              <a:t>r(R</a:t>
            </a:r>
            <a:r>
              <a:rPr lang="en-US" altLang="x-none" sz="2000"/>
              <a:t>)</a:t>
            </a:r>
          </a:p>
          <a:p>
            <a:r>
              <a:rPr lang="en-US" altLang="x-none" sz="2400" b="1"/>
              <a:t>Key</a:t>
            </a:r>
            <a:r>
              <a:rPr lang="en-US" altLang="x-none" sz="2400"/>
              <a:t> of R:</a:t>
            </a:r>
          </a:p>
          <a:p>
            <a:pPr lvl="1"/>
            <a:r>
              <a:rPr lang="en-US" altLang="x-none" sz="2200"/>
              <a:t>A "minimal" </a:t>
            </a:r>
            <a:r>
              <a:rPr lang="en-US" altLang="x-none" sz="2200" err="1"/>
              <a:t>superkey</a:t>
            </a:r>
            <a:endParaRPr lang="en-US" altLang="x-none" sz="2200"/>
          </a:p>
          <a:p>
            <a:pPr lvl="1"/>
            <a:r>
              <a:rPr lang="en-US" altLang="x-none" sz="2200"/>
              <a:t>That is, a key is a </a:t>
            </a:r>
            <a:r>
              <a:rPr lang="en-US" altLang="x-none" sz="2200" err="1"/>
              <a:t>superkey</a:t>
            </a:r>
            <a:r>
              <a:rPr lang="en-US" altLang="x-none" sz="2200"/>
              <a:t> K such that removal of any attribute from K results in a set of attributes that is not a </a:t>
            </a:r>
            <a:r>
              <a:rPr lang="en-US" altLang="x-none" sz="2200" err="1"/>
              <a:t>superkey</a:t>
            </a:r>
            <a:r>
              <a:rPr lang="en-US" altLang="x-none" sz="2200"/>
              <a:t> (does not possess the </a:t>
            </a:r>
            <a:r>
              <a:rPr lang="en-US" altLang="x-none" sz="2200" err="1"/>
              <a:t>superkey</a:t>
            </a:r>
            <a:r>
              <a:rPr lang="en-US" altLang="x-none" sz="2200"/>
              <a:t> uniqueness property)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23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39330" name="Title 73932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Key Constraints (continued)</a:t>
            </a:r>
          </a:p>
        </p:txBody>
      </p:sp>
      <p:sp>
        <p:nvSpPr>
          <p:cNvPr id="739331" name="Text Placeholder 739330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 sz="2400"/>
              <a:t>Example: Consider the CAR relation schema:</a:t>
            </a:r>
          </a:p>
          <a:p>
            <a:pPr lvl="1"/>
            <a:r>
              <a:rPr lang="en-US" altLang="x-none" sz="2200" err="1"/>
              <a:t>CAR(State</a:t>
            </a:r>
            <a:r>
              <a:rPr lang="en-US" altLang="x-none" sz="2200"/>
              <a:t>, </a:t>
            </a:r>
            <a:r>
              <a:rPr lang="en-US" altLang="x-none" sz="2200" err="1"/>
              <a:t>Reg</a:t>
            </a:r>
            <a:r>
              <a:rPr lang="en-US" altLang="x-none" sz="2200"/>
              <a:t>#, </a:t>
            </a:r>
            <a:r>
              <a:rPr lang="en-US" altLang="x-none" sz="2200" err="1"/>
              <a:t>SerialNo</a:t>
            </a:r>
            <a:r>
              <a:rPr lang="en-US" altLang="x-none" sz="2200"/>
              <a:t>, Make, Model, Year)</a:t>
            </a:r>
          </a:p>
          <a:p>
            <a:pPr lvl="1"/>
            <a:r>
              <a:rPr lang="en-US" altLang="x-none" sz="2200"/>
              <a:t>CAR has two keys:</a:t>
            </a:r>
          </a:p>
          <a:p>
            <a:pPr lvl="2"/>
            <a:r>
              <a:rPr lang="en-US" altLang="x-none" sz="2000"/>
              <a:t>Key1 = {State, </a:t>
            </a:r>
            <a:r>
              <a:rPr lang="en-US" altLang="x-none" sz="2000" err="1"/>
              <a:t>Reg</a:t>
            </a:r>
            <a:r>
              <a:rPr lang="en-US" altLang="x-none" sz="2000"/>
              <a:t>#}</a:t>
            </a:r>
          </a:p>
          <a:p>
            <a:pPr lvl="2"/>
            <a:r>
              <a:rPr lang="en-US" altLang="x-none" sz="2000"/>
              <a:t>Key2 = {</a:t>
            </a:r>
            <a:r>
              <a:rPr lang="en-US" altLang="x-none" sz="2000" err="1"/>
              <a:t>SerialNo</a:t>
            </a:r>
            <a:r>
              <a:rPr lang="en-US" altLang="x-none" sz="2000"/>
              <a:t>}</a:t>
            </a:r>
          </a:p>
          <a:p>
            <a:pPr lvl="1"/>
            <a:r>
              <a:rPr lang="en-US" altLang="x-none" sz="2200"/>
              <a:t>Both are also </a:t>
            </a:r>
            <a:r>
              <a:rPr lang="en-US" altLang="x-none" sz="2200" err="1"/>
              <a:t>superkeys</a:t>
            </a:r>
            <a:r>
              <a:rPr lang="en-US" altLang="x-none" sz="2200"/>
              <a:t> of CAR</a:t>
            </a:r>
          </a:p>
          <a:p>
            <a:pPr lvl="1"/>
            <a:r>
              <a:rPr lang="en-US" altLang="x-none" sz="2200"/>
              <a:t>{</a:t>
            </a:r>
            <a:r>
              <a:rPr lang="en-US" altLang="x-none" sz="2200" err="1"/>
              <a:t>SerialNo</a:t>
            </a:r>
            <a:r>
              <a:rPr lang="en-US" altLang="x-none" sz="2200"/>
              <a:t>, Make} is a </a:t>
            </a:r>
            <a:r>
              <a:rPr lang="en-US" altLang="x-none" sz="2200" err="1"/>
              <a:t>superkey</a:t>
            </a:r>
            <a:r>
              <a:rPr lang="en-US" altLang="x-none" sz="2200"/>
              <a:t> but </a:t>
            </a:r>
            <a:r>
              <a:rPr lang="en-US" altLang="x-none" sz="2200" i="1"/>
              <a:t>not</a:t>
            </a:r>
            <a:r>
              <a:rPr lang="en-US" altLang="x-none" sz="2200"/>
              <a:t> a key.</a:t>
            </a:r>
          </a:p>
          <a:p>
            <a:r>
              <a:rPr lang="en-US" altLang="x-none" sz="2400"/>
              <a:t>In general:</a:t>
            </a:r>
          </a:p>
          <a:p>
            <a:pPr lvl="1"/>
            <a:r>
              <a:rPr lang="en-US" altLang="x-none" sz="2200"/>
              <a:t>Any </a:t>
            </a:r>
            <a:r>
              <a:rPr lang="en-US" altLang="x-none" sz="2200" i="1"/>
              <a:t>key</a:t>
            </a:r>
            <a:r>
              <a:rPr lang="en-US" altLang="x-none" sz="2200"/>
              <a:t> is a </a:t>
            </a:r>
            <a:r>
              <a:rPr lang="en-US" altLang="x-none" sz="2200" i="1" err="1"/>
              <a:t>superkey</a:t>
            </a:r>
            <a:r>
              <a:rPr lang="en-US" altLang="x-none" sz="2200" i="1"/>
              <a:t> </a:t>
            </a:r>
            <a:r>
              <a:rPr lang="en-US" altLang="x-none" sz="2200"/>
              <a:t>(but not vice versa)</a:t>
            </a:r>
          </a:p>
          <a:p>
            <a:pPr lvl="1"/>
            <a:r>
              <a:rPr lang="en-US" altLang="x-none" sz="2200"/>
              <a:t>Any set of attributes that </a:t>
            </a:r>
            <a:r>
              <a:rPr lang="en-US" altLang="x-none" sz="2200" i="1"/>
              <a:t>includes a key</a:t>
            </a:r>
            <a:r>
              <a:rPr lang="en-US" altLang="x-none" sz="2200"/>
              <a:t> is a </a:t>
            </a:r>
            <a:r>
              <a:rPr lang="en-US" altLang="x-none" sz="2200" i="1" err="1"/>
              <a:t>superkey</a:t>
            </a:r>
            <a:endParaRPr lang="en-US" altLang="x-none" sz="2200" i="1"/>
          </a:p>
          <a:p>
            <a:pPr lvl="1"/>
            <a:r>
              <a:rPr lang="en-US" altLang="x-none" sz="2200"/>
              <a:t>A </a:t>
            </a:r>
            <a:r>
              <a:rPr lang="en-US" altLang="x-none" sz="2200" i="1"/>
              <a:t>minimal</a:t>
            </a:r>
            <a:r>
              <a:rPr lang="en-US" altLang="x-none" sz="2200"/>
              <a:t> </a:t>
            </a:r>
            <a:r>
              <a:rPr lang="en-US" altLang="x-none" sz="2200" err="1"/>
              <a:t>superkey</a:t>
            </a:r>
            <a:r>
              <a:rPr lang="en-US" altLang="x-none" sz="2200"/>
              <a:t> is also a key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24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55714" name="Title 7557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Key Constraints (continued)</a:t>
            </a:r>
          </a:p>
        </p:txBody>
      </p:sp>
      <p:sp>
        <p:nvSpPr>
          <p:cNvPr id="755715" name="Text Placeholder 755714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pPr>
              <a:lnSpc>
                <a:spcPct val="80000"/>
              </a:lnSpc>
            </a:pPr>
            <a:r>
              <a:rPr lang="en-US" altLang="x-none" sz="2400"/>
              <a:t>If a relation has several </a:t>
            </a:r>
            <a:r>
              <a:rPr lang="en-US" altLang="x-none" sz="2400" b="1"/>
              <a:t>candidate keys</a:t>
            </a:r>
            <a:r>
              <a:rPr lang="en-US" altLang="x-none" sz="2400"/>
              <a:t>, one is chosen arbitrarily to be the </a:t>
            </a:r>
            <a:r>
              <a:rPr lang="en-US" altLang="x-none" sz="2400" b="1"/>
              <a:t>primary key</a:t>
            </a:r>
            <a:r>
              <a:rPr lang="en-US" altLang="x-none" sz="240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x-none" sz="2200"/>
              <a:t>The primary key attributes are </a:t>
            </a:r>
            <a:r>
              <a:rPr lang="en-US" altLang="x-none" sz="2200" u="sng"/>
              <a:t>underlined</a:t>
            </a:r>
            <a:r>
              <a:rPr lang="en-US" altLang="x-none" sz="2200"/>
              <a:t>.</a:t>
            </a:r>
          </a:p>
          <a:p>
            <a:pPr>
              <a:lnSpc>
                <a:spcPct val="80000"/>
              </a:lnSpc>
            </a:pPr>
            <a:r>
              <a:rPr lang="en-US" altLang="x-none" sz="2400"/>
              <a:t>Example: Consider the CAR relation schema:</a:t>
            </a:r>
          </a:p>
          <a:p>
            <a:pPr lvl="1">
              <a:lnSpc>
                <a:spcPct val="80000"/>
              </a:lnSpc>
            </a:pPr>
            <a:r>
              <a:rPr lang="en-US" altLang="x-none" sz="2200" err="1"/>
              <a:t>CAR(State</a:t>
            </a:r>
            <a:r>
              <a:rPr lang="en-US" altLang="x-none" sz="2200"/>
              <a:t>, </a:t>
            </a:r>
            <a:r>
              <a:rPr lang="en-US" altLang="x-none" sz="2200" err="1"/>
              <a:t>Reg</a:t>
            </a:r>
            <a:r>
              <a:rPr lang="en-US" altLang="x-none" sz="2200"/>
              <a:t>#, </a:t>
            </a:r>
            <a:r>
              <a:rPr lang="en-US" altLang="x-none" sz="2200" u="sng" err="1"/>
              <a:t>SerialNo</a:t>
            </a:r>
            <a:r>
              <a:rPr lang="en-US" altLang="x-none" sz="2200"/>
              <a:t>, Make, Model, Year)</a:t>
            </a:r>
          </a:p>
          <a:p>
            <a:pPr lvl="1">
              <a:lnSpc>
                <a:spcPct val="80000"/>
              </a:lnSpc>
            </a:pPr>
            <a:r>
              <a:rPr lang="en-US" altLang="x-none" sz="2200"/>
              <a:t>We chose </a:t>
            </a:r>
            <a:r>
              <a:rPr lang="en-US" altLang="x-none" sz="2200" err="1"/>
              <a:t>SerialNo</a:t>
            </a:r>
            <a:r>
              <a:rPr lang="en-US" altLang="x-none" sz="2200"/>
              <a:t> as the primary key</a:t>
            </a:r>
          </a:p>
          <a:p>
            <a:pPr>
              <a:lnSpc>
                <a:spcPct val="80000"/>
              </a:lnSpc>
            </a:pPr>
            <a:r>
              <a:rPr lang="en-US" altLang="x-none" sz="2400"/>
              <a:t>The primary key value is used to </a:t>
            </a:r>
            <a:r>
              <a:rPr lang="en-US" altLang="x-none" sz="2400" i="1"/>
              <a:t>uniquely identify</a:t>
            </a:r>
            <a:r>
              <a:rPr lang="en-US" altLang="x-none" sz="2400"/>
              <a:t> each </a:t>
            </a:r>
            <a:r>
              <a:rPr lang="en-US" altLang="x-none" sz="2400" err="1"/>
              <a:t>tuple</a:t>
            </a:r>
            <a:r>
              <a:rPr lang="en-US" altLang="x-none" sz="2400"/>
              <a:t> in a relation</a:t>
            </a:r>
          </a:p>
          <a:p>
            <a:pPr lvl="1">
              <a:lnSpc>
                <a:spcPct val="80000"/>
              </a:lnSpc>
            </a:pPr>
            <a:r>
              <a:rPr lang="en-US" altLang="x-none" sz="2200"/>
              <a:t>Provides the </a:t>
            </a:r>
            <a:r>
              <a:rPr lang="en-US" altLang="x-none" sz="2200" err="1"/>
              <a:t>tuple</a:t>
            </a:r>
            <a:r>
              <a:rPr lang="en-US" altLang="x-none" sz="2200"/>
              <a:t> identity</a:t>
            </a:r>
          </a:p>
          <a:p>
            <a:pPr>
              <a:lnSpc>
                <a:spcPct val="80000"/>
              </a:lnSpc>
            </a:pPr>
            <a:r>
              <a:rPr lang="en-US" altLang="x-none" sz="2400"/>
              <a:t>Also used to </a:t>
            </a:r>
            <a:r>
              <a:rPr lang="en-US" altLang="x-none" sz="2400" i="1"/>
              <a:t>reference</a:t>
            </a:r>
            <a:r>
              <a:rPr lang="en-US" altLang="x-none" sz="2400"/>
              <a:t> the </a:t>
            </a:r>
            <a:r>
              <a:rPr lang="en-US" altLang="x-none" sz="2400" err="1"/>
              <a:t>tuple</a:t>
            </a:r>
            <a:r>
              <a:rPr lang="en-US" altLang="x-none" sz="2400"/>
              <a:t> from another </a:t>
            </a:r>
            <a:r>
              <a:rPr lang="en-US" altLang="x-none" sz="2400" err="1"/>
              <a:t>tuple</a:t>
            </a:r>
            <a:endParaRPr lang="en-US" altLang="x-none" sz="2400"/>
          </a:p>
          <a:p>
            <a:pPr lvl="1">
              <a:lnSpc>
                <a:spcPct val="80000"/>
              </a:lnSpc>
            </a:pPr>
            <a:r>
              <a:rPr lang="en-US" altLang="x-none" sz="2200"/>
              <a:t>General rule: Choose as primary key the smallest of the candidate keys (in terms of size)</a:t>
            </a:r>
          </a:p>
          <a:p>
            <a:pPr lvl="1">
              <a:lnSpc>
                <a:spcPct val="80000"/>
              </a:lnSpc>
            </a:pPr>
            <a:r>
              <a:rPr lang="en-US" altLang="x-none" sz="2200"/>
              <a:t>Not always applicable – choice is sometimes subjective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25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00423" name="Title 700422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 sz="3200"/>
              <a:t>CAR table with two candidate keys – </a:t>
            </a:r>
            <a:r>
              <a:rPr lang="en-US" altLang="x-none" sz="3200" err="1"/>
              <a:t>LicenseNumber</a:t>
            </a:r>
            <a:r>
              <a:rPr lang="en-US" altLang="x-none" sz="3200"/>
              <a:t> chosen as Primary Key</a:t>
            </a:r>
          </a:p>
        </p:txBody>
      </p:sp>
      <p:pic>
        <p:nvPicPr>
          <p:cNvPr id="700425" name="Picture 700424" descr="fig05_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59050"/>
            <a:ext cx="8413750" cy="228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26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02470" name="Title 70246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Relational Database Schema</a:t>
            </a:r>
          </a:p>
        </p:txBody>
      </p:sp>
      <p:sp>
        <p:nvSpPr>
          <p:cNvPr id="702471" name="Text Placeholder 702470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 b="1"/>
              <a:t>Relational Database Schema:</a:t>
            </a:r>
          </a:p>
          <a:p>
            <a:pPr lvl="1"/>
            <a:r>
              <a:rPr lang="en-US" altLang="x-none"/>
              <a:t>A set S of relation schemas that belong to the same database.</a:t>
            </a:r>
          </a:p>
          <a:p>
            <a:pPr lvl="1"/>
            <a:r>
              <a:rPr lang="en-US" altLang="x-none"/>
              <a:t>S is the name of the whole </a:t>
            </a:r>
            <a:r>
              <a:rPr lang="en-US" altLang="x-none" b="1"/>
              <a:t>database schema</a:t>
            </a:r>
          </a:p>
          <a:p>
            <a:pPr lvl="1"/>
            <a:r>
              <a:rPr lang="en-US" altLang="x-none"/>
              <a:t>S = {R1, R2, ..., </a:t>
            </a:r>
            <a:r>
              <a:rPr lang="en-US" altLang="x-none" err="1"/>
              <a:t>Rn</a:t>
            </a:r>
            <a:r>
              <a:rPr lang="en-US" altLang="x-none"/>
              <a:t>}</a:t>
            </a:r>
          </a:p>
          <a:p>
            <a:pPr lvl="1"/>
            <a:r>
              <a:rPr lang="en-US" altLang="x-none"/>
              <a:t>R1, R2, …, </a:t>
            </a:r>
            <a:r>
              <a:rPr lang="en-US" altLang="x-none" err="1"/>
              <a:t>Rn</a:t>
            </a:r>
            <a:r>
              <a:rPr lang="en-US" altLang="x-none"/>
              <a:t> are the names of the individual </a:t>
            </a:r>
            <a:r>
              <a:rPr lang="en-US" altLang="x-none" b="1"/>
              <a:t>relation schemas</a:t>
            </a:r>
            <a:r>
              <a:rPr lang="en-US" altLang="x-none"/>
              <a:t> within the database S</a:t>
            </a:r>
          </a:p>
          <a:p>
            <a:r>
              <a:rPr lang="en-US" altLang="x-none"/>
              <a:t>Following slide shows a COMPANY database schema with 6 relation schemas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27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pic>
        <p:nvPicPr>
          <p:cNvPr id="757765" name="Picture 757764" descr="fig05_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0"/>
            <a:ext cx="8074025" cy="490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57766" name="Text Box 757765"/>
          <p:cNvSpPr txBox="1"/>
          <p:nvPr/>
        </p:nvSpPr>
        <p:spPr>
          <a:xfrm>
            <a:off x="381000" y="762000"/>
            <a:ext cx="693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200">
                <a:solidFill>
                  <a:srgbClr val="800000"/>
                </a:solidFill>
              </a:rPr>
              <a:t>COMPANY Database Schema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28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42402" name="Title 74240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Entity Integrity</a:t>
            </a:r>
          </a:p>
        </p:txBody>
      </p:sp>
      <p:sp>
        <p:nvSpPr>
          <p:cNvPr id="742403" name="Text Placeholder 742402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 sz="2400" b="1"/>
              <a:t>Entity Integrity:</a:t>
            </a:r>
          </a:p>
          <a:p>
            <a:pPr lvl="1"/>
            <a:r>
              <a:rPr lang="en-US" altLang="x-none" sz="2400"/>
              <a:t>The </a:t>
            </a:r>
            <a:r>
              <a:rPr lang="en-US" altLang="x-none" sz="2400" i="1"/>
              <a:t>primary key attributes</a:t>
            </a:r>
            <a:r>
              <a:rPr lang="en-US" altLang="x-none" sz="2400"/>
              <a:t> PK of each relation schema R in S cannot have null values in any </a:t>
            </a:r>
            <a:r>
              <a:rPr lang="en-US" altLang="x-none" sz="2400" err="1"/>
              <a:t>tuple</a:t>
            </a:r>
            <a:r>
              <a:rPr lang="en-US" altLang="x-none" sz="2400"/>
              <a:t> of r(R).</a:t>
            </a:r>
          </a:p>
          <a:p>
            <a:pPr lvl="2"/>
            <a:r>
              <a:rPr lang="en-US" altLang="x-none" sz="2000"/>
              <a:t>This is because primary key values are used to </a:t>
            </a:r>
            <a:r>
              <a:rPr lang="en-US" altLang="x-none" sz="2000" i="1"/>
              <a:t>identify</a:t>
            </a:r>
            <a:r>
              <a:rPr lang="en-US" altLang="x-none" sz="2000"/>
              <a:t> the individual </a:t>
            </a:r>
            <a:r>
              <a:rPr lang="en-US" altLang="x-none" sz="2000" err="1"/>
              <a:t>tuples</a:t>
            </a:r>
            <a:r>
              <a:rPr lang="en-US" altLang="x-none" sz="2000"/>
              <a:t>.</a:t>
            </a:r>
          </a:p>
          <a:p>
            <a:pPr lvl="2"/>
            <a:r>
              <a:rPr lang="en-US" altLang="x-none" sz="2000"/>
              <a:t>t[PK] </a:t>
            </a:r>
            <a:r>
              <a:rPr lang="en-US" altLang="x-none" sz="2000">
                <a:sym typeface="Symbol" panose="05050102010706020507" pitchFamily="1" charset="2"/>
              </a:rPr>
              <a:t></a:t>
            </a:r>
            <a:r>
              <a:rPr lang="en-US" altLang="x-none" sz="2000"/>
              <a:t> null for any </a:t>
            </a:r>
            <a:r>
              <a:rPr lang="en-US" altLang="x-none" sz="2000" err="1"/>
              <a:t>tuple</a:t>
            </a:r>
            <a:r>
              <a:rPr lang="en-US" altLang="x-none" sz="2000"/>
              <a:t> t in r(R)</a:t>
            </a:r>
          </a:p>
          <a:p>
            <a:pPr lvl="2"/>
            <a:r>
              <a:rPr lang="en-US" altLang="x-none" sz="2000"/>
              <a:t>If PK has several attributes, null is not allowed in any of these attributes</a:t>
            </a:r>
          </a:p>
          <a:p>
            <a:pPr lvl="1"/>
            <a:r>
              <a:rPr lang="en-US" altLang="x-none" sz="2400"/>
              <a:t>Note: Other attributes of R may be constrained  to disallow null values, even though they are not members of the primary key.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29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04516" name="Title 70451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Referential Integrity</a:t>
            </a:r>
          </a:p>
        </p:txBody>
      </p:sp>
      <p:sp>
        <p:nvSpPr>
          <p:cNvPr id="704517" name="Text Placeholder 704516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/>
              <a:t>A constraint involving </a:t>
            </a:r>
            <a:r>
              <a:rPr lang="en-US" altLang="x-none" b="1"/>
              <a:t>two</a:t>
            </a:r>
            <a:r>
              <a:rPr lang="en-US" altLang="x-none"/>
              <a:t> relations</a:t>
            </a:r>
          </a:p>
          <a:p>
            <a:pPr lvl="1"/>
            <a:r>
              <a:rPr lang="en-US" altLang="x-none"/>
              <a:t>The previous constraints involve a single  relation.</a:t>
            </a:r>
          </a:p>
          <a:p>
            <a:r>
              <a:rPr lang="en-US" altLang="x-none"/>
              <a:t>Used to specify a </a:t>
            </a:r>
            <a:r>
              <a:rPr lang="en-US" altLang="x-none" b="1"/>
              <a:t>relationship</a:t>
            </a:r>
            <a:r>
              <a:rPr lang="en-US" altLang="x-none"/>
              <a:t> among </a:t>
            </a:r>
            <a:r>
              <a:rPr lang="en-US" altLang="x-none" err="1"/>
              <a:t>tuples</a:t>
            </a:r>
            <a:r>
              <a:rPr lang="en-US" altLang="x-none"/>
              <a:t> in two relations: </a:t>
            </a:r>
          </a:p>
          <a:p>
            <a:pPr lvl="1"/>
            <a:r>
              <a:rPr lang="en-US" altLang="x-none"/>
              <a:t>The </a:t>
            </a:r>
            <a:r>
              <a:rPr lang="en-US" altLang="x-none" b="1"/>
              <a:t>referencing relation </a:t>
            </a:r>
            <a:r>
              <a:rPr lang="en-US" altLang="x-none"/>
              <a:t>and the </a:t>
            </a:r>
            <a:r>
              <a:rPr lang="en-US" altLang="x-none" b="1"/>
              <a:t>referenced relation</a:t>
            </a:r>
            <a:r>
              <a:rPr lang="en-US" altLang="x-none"/>
              <a:t>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3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667654" name="Title 6676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Chapter Outline</a:t>
            </a:r>
          </a:p>
        </p:txBody>
      </p:sp>
      <p:sp>
        <p:nvSpPr>
          <p:cNvPr id="667655" name="Text Placeholder 667654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/>
              <a:t>Relational Model Concepts</a:t>
            </a:r>
          </a:p>
          <a:p>
            <a:r>
              <a:rPr lang="en-US" altLang="x-none"/>
              <a:t>Relational Model Constraints and Relational Database Schemas</a:t>
            </a:r>
          </a:p>
          <a:p>
            <a:r>
              <a:rPr lang="en-US" altLang="x-none"/>
              <a:t>Update Operations and Dealing with Constraint Violations</a:t>
            </a:r>
          </a:p>
          <a:p>
            <a:endParaRPr lang="en-US" altLang="x-none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30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44450" name="Title 74444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Referential Integrity</a:t>
            </a:r>
          </a:p>
        </p:txBody>
      </p:sp>
      <p:sp>
        <p:nvSpPr>
          <p:cNvPr id="744451" name="Text Placeholder 744450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 err="1"/>
              <a:t>Tuples</a:t>
            </a:r>
            <a:r>
              <a:rPr lang="en-US" altLang="x-none"/>
              <a:t> in the </a:t>
            </a:r>
            <a:r>
              <a:rPr lang="en-US" altLang="x-none" b="1"/>
              <a:t>referencing relation</a:t>
            </a:r>
            <a:r>
              <a:rPr lang="en-US" altLang="x-none"/>
              <a:t> R1 have attributes FK (called </a:t>
            </a:r>
            <a:r>
              <a:rPr lang="en-US" altLang="x-none" b="1"/>
              <a:t>foreign key</a:t>
            </a:r>
            <a:r>
              <a:rPr lang="en-US" altLang="x-none"/>
              <a:t> attributes) that reference the primary key attributes PK of the </a:t>
            </a:r>
            <a:r>
              <a:rPr lang="en-US" altLang="x-none" b="1"/>
              <a:t>referenced relation</a:t>
            </a:r>
            <a:r>
              <a:rPr lang="en-US" altLang="x-none"/>
              <a:t> R2.</a:t>
            </a:r>
          </a:p>
          <a:p>
            <a:pPr lvl="1"/>
            <a:r>
              <a:rPr lang="en-US" altLang="x-none"/>
              <a:t>A </a:t>
            </a:r>
            <a:r>
              <a:rPr lang="en-US" altLang="x-none" err="1"/>
              <a:t>tuple</a:t>
            </a:r>
            <a:r>
              <a:rPr lang="en-US" altLang="x-none"/>
              <a:t> t1 in R1 is said to </a:t>
            </a:r>
            <a:r>
              <a:rPr lang="en-US" altLang="x-none" b="1"/>
              <a:t>reference</a:t>
            </a:r>
            <a:r>
              <a:rPr lang="en-US" altLang="x-none"/>
              <a:t> a </a:t>
            </a:r>
            <a:r>
              <a:rPr lang="en-US" altLang="x-none" err="1"/>
              <a:t>tuple</a:t>
            </a:r>
            <a:r>
              <a:rPr lang="en-US" altLang="x-none"/>
              <a:t> t2 in R2 if t1[FK] = t2[PK].</a:t>
            </a:r>
          </a:p>
          <a:p>
            <a:r>
              <a:rPr lang="en-US" altLang="x-none"/>
              <a:t>A referential integrity constraint can be displayed in a relational database schema as a directed arc from R1.FK to R2. 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31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06564" name="Title 70656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Referential Integrity (or foreign key) </a:t>
            </a:r>
            <a:br>
              <a:rPr lang="en-US" altLang="x-none"/>
            </a:br>
            <a:r>
              <a:rPr lang="en-US" altLang="x-none"/>
              <a:t>Constraint</a:t>
            </a:r>
          </a:p>
        </p:txBody>
      </p:sp>
      <p:sp>
        <p:nvSpPr>
          <p:cNvPr id="706565" name="Text Placeholder 706564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/>
              <a:t>Statement of the constraint</a:t>
            </a:r>
          </a:p>
          <a:p>
            <a:pPr lvl="1"/>
            <a:r>
              <a:rPr lang="en-US" altLang="x-none"/>
              <a:t>The value in the foreign key column (or columns) FK of the </a:t>
            </a:r>
            <a:r>
              <a:rPr lang="en-US" altLang="x-none" err="1"/>
              <a:t>the</a:t>
            </a:r>
            <a:r>
              <a:rPr lang="en-US" altLang="x-none"/>
              <a:t> </a:t>
            </a:r>
            <a:r>
              <a:rPr lang="en-US" altLang="x-none" b="1"/>
              <a:t>referencing relation</a:t>
            </a:r>
            <a:r>
              <a:rPr lang="en-US" altLang="x-none"/>
              <a:t> R1 can be </a:t>
            </a:r>
            <a:r>
              <a:rPr lang="en-US" altLang="x-none" b="1"/>
              <a:t>either</a:t>
            </a:r>
            <a:r>
              <a:rPr lang="en-US" altLang="x-none"/>
              <a:t>:</a:t>
            </a:r>
          </a:p>
          <a:p>
            <a:pPr lvl="2"/>
            <a:r>
              <a:rPr lang="en-US" altLang="x-none"/>
              <a:t>(1) a value of an existing primary key value of a corresponding primary key PK in the </a:t>
            </a:r>
            <a:r>
              <a:rPr lang="en-US" altLang="x-none" b="1"/>
              <a:t>referenced relation</a:t>
            </a:r>
            <a:r>
              <a:rPr lang="en-US" altLang="x-none"/>
              <a:t> R2, </a:t>
            </a:r>
            <a:r>
              <a:rPr lang="en-US" altLang="x-none" u="sng"/>
              <a:t>or</a:t>
            </a:r>
          </a:p>
          <a:p>
            <a:pPr lvl="2"/>
            <a:r>
              <a:rPr lang="en-US" altLang="x-none"/>
              <a:t>(2) a </a:t>
            </a:r>
            <a:r>
              <a:rPr lang="en-US" altLang="x-none" b="1"/>
              <a:t>null</a:t>
            </a:r>
            <a:r>
              <a:rPr lang="en-US" altLang="x-none"/>
              <a:t>.</a:t>
            </a:r>
          </a:p>
          <a:p>
            <a:r>
              <a:rPr lang="en-US" altLang="x-none"/>
              <a:t>In case (2), the FK in R1 should </a:t>
            </a:r>
            <a:r>
              <a:rPr lang="en-US" altLang="x-none" b="1"/>
              <a:t>not</a:t>
            </a:r>
            <a:r>
              <a:rPr lang="en-US" altLang="x-none"/>
              <a:t> be a part of its own primary key.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32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61858" name="Title 7618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Displaying a relational database schema and its constraints</a:t>
            </a:r>
          </a:p>
        </p:txBody>
      </p:sp>
      <p:sp>
        <p:nvSpPr>
          <p:cNvPr id="761859" name="Text Placeholder 761858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pPr>
              <a:lnSpc>
                <a:spcPct val="90000"/>
              </a:lnSpc>
            </a:pPr>
            <a:r>
              <a:rPr lang="en-US" altLang="x-none" sz="2400"/>
              <a:t>Each relation schema can be displayed as a row of attribute names</a:t>
            </a:r>
          </a:p>
          <a:p>
            <a:pPr>
              <a:lnSpc>
                <a:spcPct val="90000"/>
              </a:lnSpc>
            </a:pPr>
            <a:r>
              <a:rPr lang="en-US" altLang="x-none" sz="2400"/>
              <a:t>The name of the relation is written above the attribute names</a:t>
            </a:r>
          </a:p>
          <a:p>
            <a:pPr>
              <a:lnSpc>
                <a:spcPct val="90000"/>
              </a:lnSpc>
            </a:pPr>
            <a:r>
              <a:rPr lang="en-US" altLang="x-none" sz="2400"/>
              <a:t>The primary key attribute (or attributes) will be underlined</a:t>
            </a:r>
          </a:p>
          <a:p>
            <a:pPr>
              <a:lnSpc>
                <a:spcPct val="90000"/>
              </a:lnSpc>
            </a:pPr>
            <a:r>
              <a:rPr lang="en-US" altLang="x-none" sz="2400"/>
              <a:t>A foreign key (referential integrity) constraints is displayed as a directed arc (arrow) from the foreign key attributes to the referenced table</a:t>
            </a:r>
          </a:p>
          <a:p>
            <a:pPr lvl="1">
              <a:lnSpc>
                <a:spcPct val="90000"/>
              </a:lnSpc>
            </a:pPr>
            <a:r>
              <a:rPr lang="en-US" altLang="x-none" sz="2200"/>
              <a:t>Can also point the </a:t>
            </a:r>
            <a:r>
              <a:rPr lang="en-US" altLang="x-none" sz="2200" err="1"/>
              <a:t>the</a:t>
            </a:r>
            <a:r>
              <a:rPr lang="en-US" altLang="x-none" sz="2200"/>
              <a:t> primary key of the referenced relation for clarity</a:t>
            </a:r>
          </a:p>
          <a:p>
            <a:pPr>
              <a:lnSpc>
                <a:spcPct val="90000"/>
              </a:lnSpc>
            </a:pPr>
            <a:r>
              <a:rPr lang="en-US" altLang="x-none" sz="2400"/>
              <a:t>Next slide shows the COMPANY </a:t>
            </a:r>
            <a:r>
              <a:rPr lang="en-US" altLang="x-none" sz="2400" b="1"/>
              <a:t>relational schema diagram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33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pic>
        <p:nvPicPr>
          <p:cNvPr id="759813" name="Picture 759812" descr="fig05_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592263"/>
            <a:ext cx="6477000" cy="4808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59814" name="Text Box 759813"/>
          <p:cNvSpPr txBox="1"/>
          <p:nvPr/>
        </p:nvSpPr>
        <p:spPr>
          <a:xfrm>
            <a:off x="457200" y="7620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800000"/>
                </a:solidFill>
              </a:rPr>
              <a:t>Referential Integrity Constraints for COMPANY database 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34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08612" name="Title 70861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Other Types of Constraints</a:t>
            </a:r>
          </a:p>
        </p:txBody>
      </p:sp>
      <p:sp>
        <p:nvSpPr>
          <p:cNvPr id="708613" name="Text Placeholder 708612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/>
              <a:t>Semantic Integrity Constraints:</a:t>
            </a:r>
          </a:p>
          <a:p>
            <a:pPr lvl="1"/>
            <a:r>
              <a:rPr lang="en-US" altLang="x-none"/>
              <a:t>based on application semantics and cannot be expressed by the model per se</a:t>
            </a:r>
          </a:p>
          <a:p>
            <a:pPr lvl="1"/>
            <a:r>
              <a:rPr lang="en-US" altLang="x-none"/>
              <a:t>Example: “the max. no. of hours per employee for all projects he or she works on is 56 hrs per week”</a:t>
            </a:r>
          </a:p>
          <a:p>
            <a:r>
              <a:rPr lang="en-US" altLang="x-none"/>
              <a:t>A </a:t>
            </a:r>
            <a:r>
              <a:rPr lang="en-US" altLang="x-none" b="1"/>
              <a:t>constraint specification</a:t>
            </a:r>
            <a:r>
              <a:rPr lang="en-US" altLang="x-none"/>
              <a:t> language may have to be used to express these</a:t>
            </a:r>
          </a:p>
          <a:p>
            <a:r>
              <a:rPr lang="en-US" altLang="x-none"/>
              <a:t>SQL-99 allows triggers and </a:t>
            </a:r>
            <a:r>
              <a:rPr lang="en-US" altLang="x-none" b="1"/>
              <a:t>ASSERTIONS</a:t>
            </a:r>
            <a:r>
              <a:rPr lang="en-US" altLang="x-none"/>
              <a:t> to express for some of these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35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63906" name="Title 7639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Populated database state</a:t>
            </a:r>
          </a:p>
        </p:txBody>
      </p:sp>
      <p:sp>
        <p:nvSpPr>
          <p:cNvPr id="763907" name="Text Placeholder 763906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 sz="2400"/>
              <a:t>Each </a:t>
            </a:r>
            <a:r>
              <a:rPr lang="en-US" altLang="x-none" sz="2400" i="1"/>
              <a:t>relation</a:t>
            </a:r>
            <a:r>
              <a:rPr lang="en-US" altLang="x-none" sz="2400"/>
              <a:t> will have many </a:t>
            </a:r>
            <a:r>
              <a:rPr lang="en-US" altLang="x-none" sz="2400" err="1"/>
              <a:t>tuples</a:t>
            </a:r>
            <a:r>
              <a:rPr lang="en-US" altLang="x-none" sz="2400"/>
              <a:t> in its current relation state</a:t>
            </a:r>
          </a:p>
          <a:p>
            <a:r>
              <a:rPr lang="en-US" altLang="x-none" sz="2400"/>
              <a:t>The </a:t>
            </a:r>
            <a:r>
              <a:rPr lang="en-US" altLang="x-none" sz="2400" i="1"/>
              <a:t>relational database state</a:t>
            </a:r>
            <a:r>
              <a:rPr lang="en-US" altLang="x-none" sz="2400"/>
              <a:t> is a union of all the individual relation states</a:t>
            </a:r>
          </a:p>
          <a:p>
            <a:r>
              <a:rPr lang="en-US" altLang="x-none" sz="2400"/>
              <a:t>Whenever the database is changed, a new state arises</a:t>
            </a:r>
          </a:p>
          <a:p>
            <a:r>
              <a:rPr lang="en-US" altLang="x-none" sz="2400"/>
              <a:t>Basic operations for changing the database:</a:t>
            </a:r>
          </a:p>
          <a:p>
            <a:pPr lvl="1"/>
            <a:r>
              <a:rPr lang="en-US" altLang="x-none" sz="2200"/>
              <a:t>INSERT a new </a:t>
            </a:r>
            <a:r>
              <a:rPr lang="en-US" altLang="x-none" sz="2200" err="1"/>
              <a:t>tuple</a:t>
            </a:r>
            <a:r>
              <a:rPr lang="en-US" altLang="x-none" sz="2200"/>
              <a:t> in a relation</a:t>
            </a:r>
          </a:p>
          <a:p>
            <a:pPr lvl="1"/>
            <a:r>
              <a:rPr lang="en-US" altLang="x-none" sz="2200"/>
              <a:t>DELETE an existing </a:t>
            </a:r>
            <a:r>
              <a:rPr lang="en-US" altLang="x-none" sz="2200" err="1"/>
              <a:t>tuple</a:t>
            </a:r>
            <a:r>
              <a:rPr lang="en-US" altLang="x-none" sz="2200"/>
              <a:t> from a relation</a:t>
            </a:r>
          </a:p>
          <a:p>
            <a:pPr lvl="1"/>
            <a:r>
              <a:rPr lang="en-US" altLang="x-none" sz="2200"/>
              <a:t>MODIFY an attribute of an existing </a:t>
            </a:r>
            <a:r>
              <a:rPr lang="en-US" altLang="x-none" sz="2200" err="1"/>
              <a:t>tuple</a:t>
            </a:r>
            <a:endParaRPr lang="en-US" altLang="x-none" sz="2200"/>
          </a:p>
          <a:p>
            <a:r>
              <a:rPr lang="en-US" altLang="x-none" sz="2400"/>
              <a:t>Next slide shows an example state for the COMPANY database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36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pic>
        <p:nvPicPr>
          <p:cNvPr id="712713" name="Picture 712712" descr="fig05_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524000"/>
            <a:ext cx="3948113" cy="5029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2714" name="Text Box 712713"/>
          <p:cNvSpPr txBox="1"/>
          <p:nvPr/>
        </p:nvSpPr>
        <p:spPr>
          <a:xfrm>
            <a:off x="381000" y="838200"/>
            <a:ext cx="7086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800000"/>
                </a:solidFill>
              </a:rPr>
              <a:t>Populated database state for COMPANY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37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16804" name="Title 71680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Update Operations on Relations</a:t>
            </a:r>
          </a:p>
        </p:txBody>
      </p:sp>
      <p:sp>
        <p:nvSpPr>
          <p:cNvPr id="716805" name="Text Placeholder 716804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/>
              <a:t>INSERT a </a:t>
            </a:r>
            <a:r>
              <a:rPr lang="en-US" altLang="x-none" err="1"/>
              <a:t>tuple</a:t>
            </a:r>
            <a:r>
              <a:rPr lang="en-US" altLang="x-none"/>
              <a:t>.</a:t>
            </a:r>
          </a:p>
          <a:p>
            <a:r>
              <a:rPr lang="en-US" altLang="x-none"/>
              <a:t>DELETE a </a:t>
            </a:r>
            <a:r>
              <a:rPr lang="en-US" altLang="x-none" err="1"/>
              <a:t>tuple</a:t>
            </a:r>
            <a:r>
              <a:rPr lang="en-US" altLang="x-none"/>
              <a:t>.</a:t>
            </a:r>
          </a:p>
          <a:p>
            <a:r>
              <a:rPr lang="en-US" altLang="x-none"/>
              <a:t>MODIFY a </a:t>
            </a:r>
            <a:r>
              <a:rPr lang="en-US" altLang="x-none" err="1"/>
              <a:t>tuple</a:t>
            </a:r>
            <a:r>
              <a:rPr lang="en-US" altLang="x-none"/>
              <a:t>.</a:t>
            </a:r>
          </a:p>
          <a:p>
            <a:r>
              <a:rPr lang="en-US" altLang="x-none"/>
              <a:t>Integrity constraints should not be violated by the update operations.</a:t>
            </a:r>
          </a:p>
          <a:p>
            <a:r>
              <a:rPr lang="en-US" altLang="x-none"/>
              <a:t>Several update operations may have to be grouped together.</a:t>
            </a:r>
          </a:p>
          <a:p>
            <a:r>
              <a:rPr lang="en-US" altLang="x-none"/>
              <a:t>Updates may </a:t>
            </a:r>
            <a:r>
              <a:rPr lang="en-US" altLang="x-none" b="1"/>
              <a:t>propagate</a:t>
            </a:r>
            <a:r>
              <a:rPr lang="en-US" altLang="x-none"/>
              <a:t>  to cause other updates automatically. This may be necessary to maintain integrity constraints.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38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18852" name="Title 71885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Update Operations on Relations</a:t>
            </a:r>
          </a:p>
        </p:txBody>
      </p:sp>
      <p:sp>
        <p:nvSpPr>
          <p:cNvPr id="718853" name="Text Placeholder 718852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/>
              <a:t>In case of integrity violation, several actions can be taken:</a:t>
            </a:r>
          </a:p>
          <a:p>
            <a:pPr lvl="1"/>
            <a:r>
              <a:rPr lang="en-US" altLang="x-none"/>
              <a:t>Cancel the operation that causes the violation (RESTRICT or REJECT option)</a:t>
            </a:r>
          </a:p>
          <a:p>
            <a:pPr lvl="1"/>
            <a:r>
              <a:rPr lang="en-US" altLang="x-none"/>
              <a:t>Perform the operation but inform the user of the violation</a:t>
            </a:r>
          </a:p>
          <a:p>
            <a:pPr lvl="1"/>
            <a:r>
              <a:rPr lang="en-US" altLang="x-none"/>
              <a:t>Trigger additional updates so the violation is corrected (CASCADE option, SET NULL option)</a:t>
            </a:r>
          </a:p>
          <a:p>
            <a:pPr lvl="1"/>
            <a:r>
              <a:rPr lang="en-US" altLang="x-none"/>
              <a:t>Execute a user-specified error-correction routine 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39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64930" name="Title 76492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Possible violations for each operation</a:t>
            </a:r>
          </a:p>
        </p:txBody>
      </p:sp>
      <p:sp>
        <p:nvSpPr>
          <p:cNvPr id="764931" name="Text Placeholder 764930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 sz="2400"/>
              <a:t>INSERT may violate any of the constraints:</a:t>
            </a:r>
          </a:p>
          <a:p>
            <a:pPr lvl="1"/>
            <a:r>
              <a:rPr lang="en-US" altLang="x-none" sz="2200"/>
              <a:t>Domain constraint:</a:t>
            </a:r>
          </a:p>
          <a:p>
            <a:pPr lvl="2"/>
            <a:r>
              <a:rPr lang="en-US" altLang="x-none" sz="2000"/>
              <a:t>if one of the attribute values provided for the new </a:t>
            </a:r>
            <a:r>
              <a:rPr lang="en-US" altLang="x-none" sz="2000" err="1"/>
              <a:t>tuple</a:t>
            </a:r>
            <a:r>
              <a:rPr lang="en-US" altLang="x-none" sz="2000"/>
              <a:t> is not of the specified attribute domain</a:t>
            </a:r>
          </a:p>
          <a:p>
            <a:pPr lvl="1"/>
            <a:r>
              <a:rPr lang="en-US" altLang="x-none" sz="2200"/>
              <a:t>Key constraint:</a:t>
            </a:r>
          </a:p>
          <a:p>
            <a:pPr lvl="2"/>
            <a:r>
              <a:rPr lang="en-US" altLang="x-none" sz="2000"/>
              <a:t>if the value of a key attribute in the new </a:t>
            </a:r>
            <a:r>
              <a:rPr lang="en-US" altLang="x-none" sz="2000" err="1"/>
              <a:t>tuple</a:t>
            </a:r>
            <a:r>
              <a:rPr lang="en-US" altLang="x-none" sz="2000"/>
              <a:t> already exists in another </a:t>
            </a:r>
            <a:r>
              <a:rPr lang="en-US" altLang="x-none" sz="2000" err="1"/>
              <a:t>tuple</a:t>
            </a:r>
            <a:r>
              <a:rPr lang="en-US" altLang="x-none" sz="2000"/>
              <a:t> in the relation</a:t>
            </a:r>
          </a:p>
          <a:p>
            <a:pPr lvl="1"/>
            <a:r>
              <a:rPr lang="en-US" altLang="x-none" sz="2200"/>
              <a:t>Referential integrity:</a:t>
            </a:r>
          </a:p>
          <a:p>
            <a:pPr lvl="2"/>
            <a:r>
              <a:rPr lang="en-US" altLang="x-none" sz="2000"/>
              <a:t>if a foreign key value in the new </a:t>
            </a:r>
            <a:r>
              <a:rPr lang="en-US" altLang="x-none" sz="2000" err="1"/>
              <a:t>tuple</a:t>
            </a:r>
            <a:r>
              <a:rPr lang="en-US" altLang="x-none" sz="2000"/>
              <a:t> references a primary key value that does not exist in the referenced relation</a:t>
            </a:r>
          </a:p>
          <a:p>
            <a:pPr lvl="1"/>
            <a:r>
              <a:rPr lang="en-US" altLang="x-none" sz="2200"/>
              <a:t>Entity integrity:</a:t>
            </a:r>
          </a:p>
          <a:p>
            <a:pPr lvl="2"/>
            <a:r>
              <a:rPr lang="en-US" altLang="x-none" sz="2000"/>
              <a:t>if the primary key value is null in the new </a:t>
            </a:r>
            <a:r>
              <a:rPr lang="en-US" altLang="x-none" sz="2000" err="1"/>
              <a:t>tuple</a:t>
            </a:r>
            <a:endParaRPr lang="en-US" altLang="x-none" sz="20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4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669700" name="Title 66969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Relational Model Concepts</a:t>
            </a:r>
          </a:p>
        </p:txBody>
      </p:sp>
      <p:sp>
        <p:nvSpPr>
          <p:cNvPr id="669701" name="Text Placeholder 669700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 sz="2400" dirty="0"/>
              <a:t>The relational Model of Data is based on the concept of a </a:t>
            </a:r>
            <a:r>
              <a:rPr lang="en-US" altLang="x-none" sz="2400" i="1" dirty="0"/>
              <a:t>Relation</a:t>
            </a:r>
          </a:p>
          <a:p>
            <a:pPr lvl="1"/>
            <a:r>
              <a:rPr lang="en-US" altLang="x-none" sz="2200" dirty="0"/>
              <a:t>The strength of the relational approach to data management comes from the formal foundation provided by the theory of relations</a:t>
            </a:r>
          </a:p>
          <a:p>
            <a:r>
              <a:rPr lang="en-US" altLang="x-none" sz="2400" dirty="0"/>
              <a:t>We review the essentials of the </a:t>
            </a:r>
            <a:r>
              <a:rPr lang="en-US" altLang="x-none" sz="2400" i="1" dirty="0"/>
              <a:t>formal relational model</a:t>
            </a:r>
            <a:r>
              <a:rPr lang="en-US" altLang="x-none" sz="2400" dirty="0"/>
              <a:t> in this chapter</a:t>
            </a:r>
          </a:p>
          <a:p>
            <a:r>
              <a:rPr lang="en-US" altLang="x-none" sz="2400" dirty="0"/>
              <a:t>In </a:t>
            </a:r>
            <a:r>
              <a:rPr lang="en-US" altLang="x-none" sz="2400" i="1" dirty="0"/>
              <a:t>practice</a:t>
            </a:r>
            <a:r>
              <a:rPr lang="en-US" altLang="x-none" sz="2400" dirty="0"/>
              <a:t>, there is a </a:t>
            </a:r>
            <a:r>
              <a:rPr lang="en-US" altLang="x-none" sz="2400" i="1" dirty="0"/>
              <a:t>standard model</a:t>
            </a:r>
            <a:r>
              <a:rPr lang="en-US" altLang="x-none" sz="2400" dirty="0"/>
              <a:t> based on</a:t>
            </a:r>
          </a:p>
          <a:p>
            <a:r>
              <a:rPr lang="en-US" altLang="x-none" sz="2400" u="sng" dirty="0"/>
              <a:t>Note:</a:t>
            </a:r>
            <a:r>
              <a:rPr lang="en-US" altLang="x-none" sz="2400" dirty="0"/>
              <a:t> There are several important differences between the </a:t>
            </a:r>
            <a:r>
              <a:rPr lang="en-US" altLang="x-none" sz="2400" i="1" dirty="0"/>
              <a:t>formal</a:t>
            </a:r>
            <a:r>
              <a:rPr lang="en-US" altLang="x-none" sz="2400" dirty="0"/>
              <a:t> model and the </a:t>
            </a:r>
            <a:r>
              <a:rPr lang="en-US" altLang="x-none" sz="2400" i="1" dirty="0"/>
              <a:t>practical</a:t>
            </a:r>
            <a:r>
              <a:rPr lang="en-US" altLang="x-none" sz="2400" dirty="0"/>
              <a:t> model, as we shall see</a:t>
            </a:r>
          </a:p>
          <a:p>
            <a:endParaRPr lang="en-US" altLang="x-none" sz="2400" dirty="0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40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65954" name="Title 7659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Possible violations for each operation</a:t>
            </a:r>
          </a:p>
        </p:txBody>
      </p:sp>
      <p:sp>
        <p:nvSpPr>
          <p:cNvPr id="765955" name="Text Placeholder 765954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 sz="2400"/>
              <a:t>DELETE may violate only referential integrity:</a:t>
            </a:r>
          </a:p>
          <a:p>
            <a:pPr lvl="1"/>
            <a:r>
              <a:rPr lang="en-US" altLang="x-none" sz="2200"/>
              <a:t>If the primary key value of the </a:t>
            </a:r>
            <a:r>
              <a:rPr lang="en-US" altLang="x-none" sz="2200" err="1"/>
              <a:t>tuple</a:t>
            </a:r>
            <a:r>
              <a:rPr lang="en-US" altLang="x-none" sz="2200"/>
              <a:t> being deleted is referenced from other </a:t>
            </a:r>
            <a:r>
              <a:rPr lang="en-US" altLang="x-none" sz="2200" err="1"/>
              <a:t>tuples</a:t>
            </a:r>
            <a:r>
              <a:rPr lang="en-US" altLang="x-none" sz="2200"/>
              <a:t> in the database</a:t>
            </a:r>
          </a:p>
          <a:p>
            <a:pPr lvl="2"/>
            <a:r>
              <a:rPr lang="en-US" altLang="x-none" sz="2000"/>
              <a:t>Can be remedied by several actions: RESTRICT, CASCADE, SET NULL (see Chapter 8 for more details)</a:t>
            </a:r>
          </a:p>
          <a:p>
            <a:pPr lvl="3"/>
            <a:r>
              <a:rPr lang="en-US" altLang="x-none" sz="1800"/>
              <a:t>RESTRICT option: reject the deletion</a:t>
            </a:r>
          </a:p>
          <a:p>
            <a:pPr lvl="3"/>
            <a:r>
              <a:rPr lang="en-US" altLang="x-none" sz="1800"/>
              <a:t>CASCADE option: propagate the new primary key value into the foreign keys of the referencing </a:t>
            </a:r>
            <a:r>
              <a:rPr lang="en-US" altLang="x-none" sz="1800" err="1"/>
              <a:t>tuples</a:t>
            </a:r>
            <a:endParaRPr lang="en-US" altLang="x-none" sz="1800"/>
          </a:p>
          <a:p>
            <a:pPr lvl="3"/>
            <a:r>
              <a:rPr lang="en-US" altLang="x-none" sz="1800"/>
              <a:t>SET NULL option: set the foreign keys of the referencing </a:t>
            </a:r>
            <a:r>
              <a:rPr lang="en-US" altLang="x-none" sz="1800" err="1"/>
              <a:t>tuples</a:t>
            </a:r>
            <a:r>
              <a:rPr lang="en-US" altLang="x-none" sz="1800"/>
              <a:t> to NULL</a:t>
            </a:r>
          </a:p>
          <a:p>
            <a:pPr lvl="1"/>
            <a:r>
              <a:rPr lang="en-US" altLang="x-none" sz="2200"/>
              <a:t>One of the above options must be specified during database design for each foreign key constraint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41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69026" name="Title 76902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Possible violations for each operation</a:t>
            </a:r>
          </a:p>
        </p:txBody>
      </p:sp>
      <p:sp>
        <p:nvSpPr>
          <p:cNvPr id="769027" name="Text Placeholder 769026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 sz="2400"/>
              <a:t>UPDATE may violate domain constraint and NOT NULL constraint on an attribute being modified</a:t>
            </a:r>
          </a:p>
          <a:p>
            <a:r>
              <a:rPr lang="en-US" altLang="x-none" sz="2400"/>
              <a:t>Any of the other constraints may also be violated, depending on the attribute being updated:</a:t>
            </a:r>
          </a:p>
          <a:p>
            <a:pPr lvl="1"/>
            <a:r>
              <a:rPr lang="en-US" altLang="x-none" sz="2200"/>
              <a:t>Updating the primary key (PK):</a:t>
            </a:r>
          </a:p>
          <a:p>
            <a:pPr lvl="2"/>
            <a:r>
              <a:rPr lang="en-US" altLang="x-none" sz="2000"/>
              <a:t>Similar to a DELETE followed by an INSERT</a:t>
            </a:r>
          </a:p>
          <a:p>
            <a:pPr lvl="2"/>
            <a:r>
              <a:rPr lang="en-US" altLang="x-none" sz="2000"/>
              <a:t>Need to specify similar options to DELETE</a:t>
            </a:r>
          </a:p>
          <a:p>
            <a:pPr lvl="1"/>
            <a:r>
              <a:rPr lang="en-US" altLang="x-none" sz="2200"/>
              <a:t>Updating a foreign key (FK):</a:t>
            </a:r>
          </a:p>
          <a:p>
            <a:pPr lvl="2"/>
            <a:r>
              <a:rPr lang="en-US" altLang="x-none" sz="2000"/>
              <a:t>May violate referential integrity</a:t>
            </a:r>
          </a:p>
          <a:p>
            <a:pPr lvl="1"/>
            <a:r>
              <a:rPr lang="en-US" altLang="x-none" sz="2200"/>
              <a:t>Updating an ordinary attribute (neither PK nor FK):</a:t>
            </a:r>
          </a:p>
          <a:p>
            <a:pPr lvl="2"/>
            <a:r>
              <a:rPr lang="en-US" altLang="x-none" sz="2000"/>
              <a:t>Can only violate domain constraints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5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671749" name="Title 671748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Relational Model Concepts</a:t>
            </a:r>
          </a:p>
        </p:txBody>
      </p:sp>
      <p:sp>
        <p:nvSpPr>
          <p:cNvPr id="671750" name="Text Placeholder 671749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/>
              <a:t>A Relation is a mathematical concept based on the ideas of sets</a:t>
            </a:r>
          </a:p>
          <a:p>
            <a:r>
              <a:rPr lang="en-US" altLang="x-none"/>
              <a:t>The model was first proposed by Dr. E.F. </a:t>
            </a:r>
            <a:r>
              <a:rPr lang="en-US" altLang="x-none" err="1"/>
              <a:t>Codd</a:t>
            </a:r>
            <a:r>
              <a:rPr lang="en-US" altLang="x-none"/>
              <a:t> of IBM Research in 1970 in the following paper:</a:t>
            </a:r>
          </a:p>
          <a:p>
            <a:pPr lvl="1"/>
            <a:r>
              <a:rPr lang="en-US" altLang="x-none"/>
              <a:t>"A Relational Model for Large Shared Data Banks," Communications of the ACM, June 1970</a:t>
            </a:r>
          </a:p>
          <a:p>
            <a:r>
              <a:rPr lang="en-US" altLang="x-none"/>
              <a:t>The above paper caused a major revolution in the field of database management and earned Dr. </a:t>
            </a:r>
            <a:r>
              <a:rPr lang="en-US" altLang="x-none" err="1"/>
              <a:t>Codd</a:t>
            </a:r>
            <a:r>
              <a:rPr lang="en-US" altLang="x-none"/>
              <a:t> the coveted ACM Turing Award</a:t>
            </a:r>
          </a:p>
        </p:txBody>
      </p:sp>
      <p:sp>
        <p:nvSpPr>
          <p:cNvPr id="671747" name="Rectangles 671746"/>
          <p:cNvSpPr/>
          <p:nvPr/>
        </p:nvSpPr>
        <p:spPr>
          <a:xfrm>
            <a:off x="1600200" y="11334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6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673796" name="Title 67379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Informal Definitions</a:t>
            </a:r>
          </a:p>
        </p:txBody>
      </p:sp>
      <p:sp>
        <p:nvSpPr>
          <p:cNvPr id="673797" name="Text Placeholder 673796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pPr>
              <a:lnSpc>
                <a:spcPct val="80000"/>
              </a:lnSpc>
              <a:buNone/>
            </a:pPr>
            <a:endParaRPr lang="en-US" altLang="x-none" sz="2400"/>
          </a:p>
          <a:p>
            <a:pPr>
              <a:lnSpc>
                <a:spcPct val="80000"/>
              </a:lnSpc>
            </a:pPr>
            <a:r>
              <a:rPr lang="en-US" altLang="x-none" sz="2300"/>
              <a:t>Informally, a </a:t>
            </a:r>
            <a:r>
              <a:rPr lang="en-US" altLang="x-none" sz="2300" b="1"/>
              <a:t>relation</a:t>
            </a:r>
            <a:r>
              <a:rPr lang="en-US" altLang="x-none" sz="2300"/>
              <a:t> looks like a </a:t>
            </a:r>
            <a:r>
              <a:rPr lang="en-US" altLang="x-none" sz="2300" b="1"/>
              <a:t>table</a:t>
            </a:r>
            <a:r>
              <a:rPr lang="en-US" altLang="x-none" sz="2300"/>
              <a:t> of values.</a:t>
            </a:r>
          </a:p>
          <a:p>
            <a:pPr>
              <a:lnSpc>
                <a:spcPct val="80000"/>
              </a:lnSpc>
            </a:pPr>
            <a:endParaRPr lang="en-US" altLang="x-none" sz="2300"/>
          </a:p>
          <a:p>
            <a:pPr>
              <a:lnSpc>
                <a:spcPct val="80000"/>
              </a:lnSpc>
            </a:pPr>
            <a:r>
              <a:rPr lang="en-US" altLang="x-none" sz="2300"/>
              <a:t>A relation typically contains a </a:t>
            </a:r>
            <a:r>
              <a:rPr lang="en-US" altLang="x-none" sz="2300" b="1"/>
              <a:t>set of rows</a:t>
            </a:r>
            <a:r>
              <a:rPr lang="en-US" altLang="x-none" sz="2300"/>
              <a:t>.</a:t>
            </a:r>
          </a:p>
          <a:p>
            <a:pPr>
              <a:lnSpc>
                <a:spcPct val="80000"/>
              </a:lnSpc>
            </a:pPr>
            <a:endParaRPr lang="en-US" altLang="x-none" sz="2300"/>
          </a:p>
          <a:p>
            <a:pPr>
              <a:lnSpc>
                <a:spcPct val="80000"/>
              </a:lnSpc>
            </a:pPr>
            <a:r>
              <a:rPr lang="en-US" altLang="x-none" sz="2300"/>
              <a:t>The data elements in each </a:t>
            </a:r>
            <a:r>
              <a:rPr lang="en-US" altLang="x-none" sz="2300" b="1"/>
              <a:t>row</a:t>
            </a:r>
            <a:r>
              <a:rPr lang="en-US" altLang="x-none" sz="2300"/>
              <a:t> represent certain facts that correspond to a real-world </a:t>
            </a:r>
            <a:r>
              <a:rPr lang="en-US" altLang="x-none" sz="2300" b="1"/>
              <a:t>entity</a:t>
            </a:r>
            <a:r>
              <a:rPr lang="en-US" altLang="x-none" sz="2300"/>
              <a:t> or </a:t>
            </a:r>
            <a:r>
              <a:rPr lang="en-US" altLang="x-none" sz="2300" b="1"/>
              <a:t>relationship</a:t>
            </a:r>
            <a:endParaRPr lang="en-US" altLang="x-none" sz="2300"/>
          </a:p>
          <a:p>
            <a:pPr lvl="1">
              <a:lnSpc>
                <a:spcPct val="80000"/>
              </a:lnSpc>
            </a:pPr>
            <a:r>
              <a:rPr lang="en-US" altLang="x-none" sz="2300"/>
              <a:t>In the formal model, rows are called </a:t>
            </a:r>
            <a:r>
              <a:rPr lang="en-US" altLang="x-none" sz="2100" b="1" err="1"/>
              <a:t>tuples</a:t>
            </a:r>
            <a:endParaRPr lang="en-US" altLang="x-none" sz="2100" b="1"/>
          </a:p>
          <a:p>
            <a:pPr lvl="1">
              <a:lnSpc>
                <a:spcPct val="80000"/>
              </a:lnSpc>
            </a:pPr>
            <a:endParaRPr lang="en-US" altLang="x-none" sz="2100"/>
          </a:p>
          <a:p>
            <a:pPr>
              <a:lnSpc>
                <a:spcPct val="80000"/>
              </a:lnSpc>
            </a:pPr>
            <a:r>
              <a:rPr lang="en-US" altLang="x-none" sz="2300"/>
              <a:t>Each </a:t>
            </a:r>
            <a:r>
              <a:rPr lang="en-US" altLang="x-none" sz="2300" b="1"/>
              <a:t>column</a:t>
            </a:r>
            <a:r>
              <a:rPr lang="en-US" altLang="x-none" sz="2300"/>
              <a:t> has a column header that gives an indication of the meaning of the data items in that column</a:t>
            </a:r>
          </a:p>
          <a:p>
            <a:pPr lvl="1">
              <a:lnSpc>
                <a:spcPct val="80000"/>
              </a:lnSpc>
            </a:pPr>
            <a:r>
              <a:rPr lang="en-US" altLang="x-none" sz="2100"/>
              <a:t>In the formal model, the column header is called an </a:t>
            </a:r>
            <a:r>
              <a:rPr lang="en-US" altLang="x-none" sz="2100" b="1"/>
              <a:t>attribute name</a:t>
            </a:r>
            <a:r>
              <a:rPr lang="en-US" altLang="x-none" sz="2100"/>
              <a:t> (or just </a:t>
            </a:r>
            <a:r>
              <a:rPr lang="en-US" altLang="x-none" sz="2100" b="1"/>
              <a:t>attribute</a:t>
            </a:r>
            <a:r>
              <a:rPr lang="en-US" altLang="x-none" sz="2100"/>
              <a:t>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7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51618" name="Title 7516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Example of a Relation</a:t>
            </a:r>
          </a:p>
        </p:txBody>
      </p:sp>
      <p:sp>
        <p:nvSpPr>
          <p:cNvPr id="751621" name="Rectangles 751620"/>
          <p:cNvSpPr/>
          <p:nvPr/>
        </p:nvSpPr>
        <p:spPr>
          <a:xfrm>
            <a:off x="8886825" y="6159500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endParaRPr lang="en-US" altLang="x-none">
              <a:latin typeface="Times New Roman" panose="02020603050405020304" pitchFamily="1" charset="0"/>
            </a:endParaRPr>
          </a:p>
        </p:txBody>
      </p:sp>
      <p:pic>
        <p:nvPicPr>
          <p:cNvPr id="751622" name="Picture 751621" descr="fig05_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95525"/>
            <a:ext cx="8489950" cy="3078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8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749570" name="Title 74956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Informal Definitions</a:t>
            </a:r>
          </a:p>
        </p:txBody>
      </p:sp>
      <p:sp>
        <p:nvSpPr>
          <p:cNvPr id="749571" name="Text Placeholder 749570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/>
              <a:t>Key of a Relation:</a:t>
            </a:r>
          </a:p>
          <a:p>
            <a:pPr lvl="1"/>
            <a:r>
              <a:rPr lang="en-US" altLang="x-none" sz="2500"/>
              <a:t>Each row has a value of a data item (or set of items) that uniquely identifies that row in the table</a:t>
            </a:r>
          </a:p>
          <a:p>
            <a:pPr lvl="2"/>
            <a:r>
              <a:rPr lang="en-US" altLang="x-none" sz="2300"/>
              <a:t>Called the </a:t>
            </a:r>
            <a:r>
              <a:rPr lang="en-US" altLang="x-none" sz="2300" i="1"/>
              <a:t>key</a:t>
            </a:r>
          </a:p>
          <a:p>
            <a:pPr lvl="1"/>
            <a:r>
              <a:rPr lang="en-US" altLang="x-none" sz="2500"/>
              <a:t>In the STUDENT table, SSN is the key</a:t>
            </a:r>
          </a:p>
          <a:p>
            <a:pPr lvl="1"/>
            <a:endParaRPr lang="en-US" altLang="x-none" sz="2500"/>
          </a:p>
          <a:p>
            <a:pPr lvl="1"/>
            <a:r>
              <a:rPr lang="en-US" altLang="x-none" sz="2500"/>
              <a:t>Sometimes row-ids or sequential numbers are assigned as keys to identify the rows in a table</a:t>
            </a:r>
          </a:p>
          <a:p>
            <a:pPr lvl="2"/>
            <a:r>
              <a:rPr lang="en-US" altLang="x-none" sz="2300"/>
              <a:t>Called </a:t>
            </a:r>
            <a:r>
              <a:rPr lang="en-US" altLang="x-none" sz="2300" i="1"/>
              <a:t>artificial key</a:t>
            </a:r>
            <a:r>
              <a:rPr lang="en-US" altLang="x-none" sz="2300"/>
              <a:t> or </a:t>
            </a:r>
            <a:r>
              <a:rPr lang="en-US" altLang="x-none" sz="2300" i="1"/>
              <a:t>surrogate key</a:t>
            </a:r>
          </a:p>
          <a:p>
            <a:pPr lvl="1">
              <a:buNone/>
            </a:pPr>
            <a:endParaRPr lang="en-US" altLang="x-none" sz="250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x-none"/>
              <a:t>Slide 5- </a:t>
            </a:r>
            <a:fld id="{9A0DB2DC-4C9A-4742-B13C-FB6460FD3503}" type="slidenum">
              <a:rPr lang="en-US" altLang="x-none" sz="1400" b="1">
                <a:solidFill>
                  <a:srgbClr val="990033"/>
                </a:solidFill>
              </a:rPr>
              <a:t>9</a:t>
            </a:fld>
            <a:endParaRPr lang="en-US" altLang="x-none" sz="1400" b="1">
              <a:solidFill>
                <a:srgbClr val="990033"/>
              </a:solidFill>
            </a:endParaRPr>
          </a:p>
        </p:txBody>
      </p:sp>
      <p:sp>
        <p:nvSpPr>
          <p:cNvPr id="675844" name="Title 67584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r>
              <a:rPr lang="en-US" altLang="x-none"/>
              <a:t>Formal Definitions - Schema</a:t>
            </a:r>
          </a:p>
        </p:txBody>
      </p:sp>
      <p:sp>
        <p:nvSpPr>
          <p:cNvPr id="675845" name="Text Placeholder 675844"/>
          <p:cNvSpPr>
            <a:spLocks noGrp="1"/>
          </p:cNvSpPr>
          <p:nvPr>
            <p:ph type="body" idx="1"/>
          </p:nvPr>
        </p:nvSpPr>
        <p:spPr>
          <a:ln/>
        </p:spPr>
        <p:txBody>
          <a:bodyPr rIns="0"/>
          <a:lstStyle/>
          <a:p>
            <a:r>
              <a:rPr lang="en-US" altLang="x-none" sz="2400"/>
              <a:t>The </a:t>
            </a:r>
            <a:r>
              <a:rPr lang="en-US" altLang="x-none" sz="2400" b="1"/>
              <a:t>Schema</a:t>
            </a:r>
            <a:r>
              <a:rPr lang="en-US" altLang="x-none" sz="2400"/>
              <a:t> (or description) of a Relation:</a:t>
            </a:r>
          </a:p>
          <a:p>
            <a:pPr lvl="1"/>
            <a:r>
              <a:rPr lang="en-US" altLang="x-none" sz="2200"/>
              <a:t>Denoted by R(A1, A2, .....An)</a:t>
            </a:r>
          </a:p>
          <a:p>
            <a:pPr lvl="1"/>
            <a:r>
              <a:rPr lang="en-US" altLang="x-none" sz="2200"/>
              <a:t>R is the </a:t>
            </a:r>
            <a:r>
              <a:rPr lang="en-US" altLang="x-none" sz="2200" b="1"/>
              <a:t>name</a:t>
            </a:r>
            <a:r>
              <a:rPr lang="en-US" altLang="x-none" sz="2200"/>
              <a:t> of the relation</a:t>
            </a:r>
          </a:p>
          <a:p>
            <a:pPr lvl="1"/>
            <a:r>
              <a:rPr lang="en-US" altLang="x-none" sz="2200"/>
              <a:t>The </a:t>
            </a:r>
            <a:r>
              <a:rPr lang="en-US" altLang="x-none" sz="2200" b="1"/>
              <a:t>attributes</a:t>
            </a:r>
            <a:r>
              <a:rPr lang="en-US" altLang="x-none" sz="2200"/>
              <a:t> of the relation are A1, A2, ..., An</a:t>
            </a:r>
          </a:p>
          <a:p>
            <a:r>
              <a:rPr lang="en-US" altLang="x-none" sz="2400"/>
              <a:t>Example:</a:t>
            </a:r>
          </a:p>
          <a:p>
            <a:pPr>
              <a:buNone/>
            </a:pPr>
            <a:r>
              <a:rPr lang="en-US" altLang="x-none" sz="2400"/>
              <a:t>	CUSTOMER (</a:t>
            </a:r>
            <a:r>
              <a:rPr lang="en-US" altLang="x-none" sz="2400" err="1"/>
              <a:t>Cust</a:t>
            </a:r>
            <a:r>
              <a:rPr lang="en-US" altLang="x-none" sz="2400"/>
              <a:t>-id, </a:t>
            </a:r>
            <a:r>
              <a:rPr lang="en-US" altLang="x-none" sz="2400" err="1"/>
              <a:t>Cust</a:t>
            </a:r>
            <a:r>
              <a:rPr lang="en-US" altLang="x-none" sz="2400"/>
              <a:t>-name, Address, Phone#)</a:t>
            </a:r>
          </a:p>
          <a:p>
            <a:pPr lvl="1"/>
            <a:r>
              <a:rPr lang="en-US" altLang="x-none" sz="2200"/>
              <a:t>CUSTOMER is the relation name</a:t>
            </a:r>
          </a:p>
          <a:p>
            <a:pPr lvl="1"/>
            <a:r>
              <a:rPr lang="en-US" altLang="x-none" sz="2200"/>
              <a:t>Defined over the four attributes: </a:t>
            </a:r>
            <a:r>
              <a:rPr lang="en-US" altLang="x-none" sz="2200" err="1"/>
              <a:t>Cust</a:t>
            </a:r>
            <a:r>
              <a:rPr lang="en-US" altLang="x-none" sz="2200"/>
              <a:t>-id, </a:t>
            </a:r>
            <a:r>
              <a:rPr lang="en-US" altLang="x-none" sz="2200" err="1"/>
              <a:t>Cust</a:t>
            </a:r>
            <a:r>
              <a:rPr lang="en-US" altLang="x-none" sz="2200"/>
              <a:t>-name, Address, Phone#</a:t>
            </a:r>
          </a:p>
          <a:p>
            <a:r>
              <a:rPr lang="en-US" altLang="x-none" sz="2400"/>
              <a:t>Each attribute has a </a:t>
            </a:r>
            <a:r>
              <a:rPr lang="en-US" altLang="x-none" sz="2400" b="1"/>
              <a:t>domain</a:t>
            </a:r>
            <a:r>
              <a:rPr lang="en-US" altLang="x-none" sz="2400"/>
              <a:t> or a set of valid values. </a:t>
            </a:r>
          </a:p>
          <a:p>
            <a:pPr lvl="1"/>
            <a:r>
              <a:rPr lang="en-US" altLang="x-none" sz="2200"/>
              <a:t>For example, the domain of </a:t>
            </a:r>
            <a:r>
              <a:rPr lang="en-US" altLang="x-none" sz="2200" err="1"/>
              <a:t>Cust</a:t>
            </a:r>
            <a:r>
              <a:rPr lang="en-US" altLang="x-none" sz="2200"/>
              <a:t>-id is 6 digit numbers.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261</TotalTime>
  <Words>2969</Words>
  <Application>Microsoft Office PowerPoint</Application>
  <PresentationFormat>Letter Paper (8.5x11 in)</PresentationFormat>
  <Paragraphs>344</Paragraphs>
  <Slides>41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Symbol</vt:lpstr>
      <vt:lpstr>Tahoma</vt:lpstr>
      <vt:lpstr>Times New Roman</vt:lpstr>
      <vt:lpstr>Wingdings</vt:lpstr>
      <vt:lpstr>Blends</vt:lpstr>
      <vt:lpstr>Microsoft PowerPoint 97-2003 Presentation</vt:lpstr>
      <vt:lpstr>PowerPoint Presentation</vt:lpstr>
      <vt:lpstr>Module 2</vt:lpstr>
      <vt:lpstr>Chapter Outline</vt:lpstr>
      <vt:lpstr>Relational Model Concepts</vt:lpstr>
      <vt:lpstr>Relational Model Concepts</vt:lpstr>
      <vt:lpstr>Informal Definitions</vt:lpstr>
      <vt:lpstr>Example of a Relation</vt:lpstr>
      <vt:lpstr>Informal Definitions</vt:lpstr>
      <vt:lpstr>Formal Definitions - Schema</vt:lpstr>
      <vt:lpstr>Formal Definitions - Tuple</vt:lpstr>
      <vt:lpstr>Formal Definitions - Domain</vt:lpstr>
      <vt:lpstr>Formal Definitions - State</vt:lpstr>
      <vt:lpstr>Formal Definitions - Summary</vt:lpstr>
      <vt:lpstr>Formal Definitions - Example</vt:lpstr>
      <vt:lpstr>Definition Summary</vt:lpstr>
      <vt:lpstr>Example – A relation STUDENT</vt:lpstr>
      <vt:lpstr>Characteristics Of Relations</vt:lpstr>
      <vt:lpstr>Same state as previous Figure (but with different order of tuples)</vt:lpstr>
      <vt:lpstr>Characteristics Of Relations</vt:lpstr>
      <vt:lpstr>Characteristics Of Relations</vt:lpstr>
      <vt:lpstr>Relational Integrity Constraints</vt:lpstr>
      <vt:lpstr>Key Constraints</vt:lpstr>
      <vt:lpstr>Key Constraints (continued)</vt:lpstr>
      <vt:lpstr>Key Constraints (continued)</vt:lpstr>
      <vt:lpstr>CAR table with two candidate keys – LicenseNumber chosen as Primary Key</vt:lpstr>
      <vt:lpstr>Relational Database Schema</vt:lpstr>
      <vt:lpstr>PowerPoint Presentation</vt:lpstr>
      <vt:lpstr>Entity Integrity</vt:lpstr>
      <vt:lpstr>Referential Integrity</vt:lpstr>
      <vt:lpstr>Referential Integrity</vt:lpstr>
      <vt:lpstr>Referential Integrity (or foreign key)  Constraint</vt:lpstr>
      <vt:lpstr>Displaying a relational database schema and its constraints</vt:lpstr>
      <vt:lpstr>PowerPoint Presentation</vt:lpstr>
      <vt:lpstr>Other Types of Constraints</vt:lpstr>
      <vt:lpstr>Populated database state</vt:lpstr>
      <vt:lpstr>PowerPoint Presentation</vt:lpstr>
      <vt:lpstr>Update Operations on Relations</vt:lpstr>
      <vt:lpstr>Update Operations on Relations</vt:lpstr>
      <vt:lpstr>Possible violations for each operation</vt:lpstr>
      <vt:lpstr>Possible violations for each operation</vt:lpstr>
      <vt:lpstr>Possible violations for each operation</vt:lpstr>
    </vt:vector>
  </TitlesOfParts>
  <Company>©2007 Pearson Addison-Wesley.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The Relational Data Model and Relational Database Constraints</dc:subject>
  <dc:creator>Elmasri/Navathe</dc:creator>
  <cp:lastModifiedBy>Jyothi Rao</cp:lastModifiedBy>
  <cp:revision>57</cp:revision>
  <cp:lastPrinted>2001-11-04T00:51:13Z</cp:lastPrinted>
  <dcterms:created xsi:type="dcterms:W3CDTF">2005-02-25T19:46:41Z</dcterms:created>
  <dcterms:modified xsi:type="dcterms:W3CDTF">2025-01-20T09:05:17Z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-1997637142</vt:i4>
  </property>
  <property fmtid="{D5CDD505-2E9C-101B-9397-08002B2CF9AE}" pid="3" name="_EmailSubject">
    <vt:lpwstr>PPT final version of Chapter 3</vt:lpwstr>
  </property>
  <property fmtid="{D5CDD505-2E9C-101B-9397-08002B2CF9AE}" pid="4" name="_AuthorEmail">
    <vt:lpwstr>Katherine.Harutunian@AWL.com</vt:lpwstr>
  </property>
  <property fmtid="{D5CDD505-2E9C-101B-9397-08002B2CF9AE}" pid="5" name="_AuthorEmailDisplayName">
    <vt:lpwstr>Harutunian, Katherine</vt:lpwstr>
  </property>
  <property fmtid="{D5CDD505-2E9C-101B-9397-08002B2CF9AE}" pid="6" name="_PreviousAdHocReviewCycleID">
    <vt:i4>-1236066078</vt:i4>
  </property>
  <property fmtid="{D5CDD505-2E9C-101B-9397-08002B2CF9AE}" pid="7" name="ICV">
    <vt:lpwstr>9BB19AEED21840A7AE5D115089DD10B8_13</vt:lpwstr>
  </property>
  <property fmtid="{D5CDD505-2E9C-101B-9397-08002B2CF9AE}" pid="8" name="KSOProductBuildVer">
    <vt:lpwstr>1033-12.2.0.19821</vt:lpwstr>
  </property>
</Properties>
</file>