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6858000" type="screen4x3"/>
  <p:notesSz cx="6858000" cy="9144000"/>
  <p:embeddedFontLst>
    <p:embeddedFont>
      <p:font typeface="Tahoma" panose="020B0604030504040204" pitchFamily="3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2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480" y="28"/>
      </p:cViewPr>
      <p:guideLst>
        <p:guide orient="horz" pos="19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a:t>
            </a:fld>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10</a:t>
            </a:fld>
            <a:endParaRPr/>
          </a:p>
        </p:txBody>
      </p:sp>
      <p:sp>
        <p:nvSpPr>
          <p:cNvPr id="150" name="Google Shape;15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11</a:t>
            </a:fld>
            <a:endParaRPr/>
          </a:p>
        </p:txBody>
      </p:sp>
      <p:sp>
        <p:nvSpPr>
          <p:cNvPr id="158" name="Google Shape;15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12</a:t>
            </a:fld>
            <a:endParaRPr/>
          </a:p>
        </p:txBody>
      </p:sp>
      <p:sp>
        <p:nvSpPr>
          <p:cNvPr id="166" name="Google Shape;16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13</a:t>
            </a:fld>
            <a:endParaRPr/>
          </a:p>
        </p:txBody>
      </p:sp>
      <p:sp>
        <p:nvSpPr>
          <p:cNvPr id="174" name="Google Shape;17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a:t>
            </a:fld>
            <a:endParaRPr/>
          </a:p>
        </p:txBody>
      </p:sp>
      <p:sp>
        <p:nvSpPr>
          <p:cNvPr id="182" name="Google Shape;18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15</a:t>
            </a:fld>
            <a:endParaRPr/>
          </a:p>
        </p:txBody>
      </p:sp>
      <p:sp>
        <p:nvSpPr>
          <p:cNvPr id="190" name="Google Shape;1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16</a:t>
            </a:fld>
            <a:endParaRPr/>
          </a:p>
        </p:txBody>
      </p:sp>
      <p:sp>
        <p:nvSpPr>
          <p:cNvPr id="199" name="Google Shape;1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17</a:t>
            </a:fld>
            <a:endParaRPr/>
          </a:p>
        </p:txBody>
      </p:sp>
      <p:sp>
        <p:nvSpPr>
          <p:cNvPr id="207" name="Google Shape;20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18</a:t>
            </a:fld>
            <a:endParaRPr/>
          </a:p>
        </p:txBody>
      </p:sp>
      <p:sp>
        <p:nvSpPr>
          <p:cNvPr id="215" name="Google Shape;21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19</a:t>
            </a:fld>
            <a:endParaRPr/>
          </a:p>
        </p:txBody>
      </p:sp>
      <p:sp>
        <p:nvSpPr>
          <p:cNvPr id="223" name="Google Shape;22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a:t>
            </a:fld>
            <a:endParaRPr/>
          </a:p>
        </p:txBody>
      </p:sp>
      <p:sp>
        <p:nvSpPr>
          <p:cNvPr id="86" name="Google Shape;8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20</a:t>
            </a:fld>
            <a:endParaRPr/>
          </a:p>
        </p:txBody>
      </p:sp>
      <p:sp>
        <p:nvSpPr>
          <p:cNvPr id="231" name="Google Shape;2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21</a:t>
            </a:fld>
            <a:endParaRPr/>
          </a:p>
        </p:txBody>
      </p:sp>
      <p:sp>
        <p:nvSpPr>
          <p:cNvPr id="239" name="Google Shape;23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22</a:t>
            </a:fld>
            <a:endParaRPr/>
          </a:p>
        </p:txBody>
      </p:sp>
      <p:sp>
        <p:nvSpPr>
          <p:cNvPr id="248" name="Google Shape;24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23</a:t>
            </a:fld>
            <a:endParaRPr/>
          </a:p>
        </p:txBody>
      </p:sp>
      <p:sp>
        <p:nvSpPr>
          <p:cNvPr id="256" name="Google Shape;25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24</a:t>
            </a:fld>
            <a:endParaRPr/>
          </a:p>
        </p:txBody>
      </p:sp>
      <p:sp>
        <p:nvSpPr>
          <p:cNvPr id="264" name="Google Shape;26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25</a:t>
            </a:fld>
            <a:endParaRPr/>
          </a:p>
        </p:txBody>
      </p:sp>
      <p:sp>
        <p:nvSpPr>
          <p:cNvPr id="272" name="Google Shape;27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26</a:t>
            </a:fld>
            <a:endParaRPr/>
          </a:p>
        </p:txBody>
      </p:sp>
      <p:sp>
        <p:nvSpPr>
          <p:cNvPr id="280" name="Google Shape;28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27</a:t>
            </a:fld>
            <a:endParaRPr/>
          </a:p>
        </p:txBody>
      </p:sp>
      <p:sp>
        <p:nvSpPr>
          <p:cNvPr id="289" name="Google Shape;28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28</a:t>
            </a:fld>
            <a:endParaRPr/>
          </a:p>
        </p:txBody>
      </p:sp>
      <p:sp>
        <p:nvSpPr>
          <p:cNvPr id="297" name="Google Shape;29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29</a:t>
            </a:fld>
            <a:endParaRPr/>
          </a:p>
        </p:txBody>
      </p:sp>
      <p:sp>
        <p:nvSpPr>
          <p:cNvPr id="305" name="Google Shape;30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6" name="Google Shape;306;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a:t>
            </a:fld>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30</a:t>
            </a:fld>
            <a:endParaRPr/>
          </a:p>
        </p:txBody>
      </p:sp>
      <p:sp>
        <p:nvSpPr>
          <p:cNvPr id="313" name="Google Shape;31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31</a:t>
            </a:fld>
            <a:endParaRPr/>
          </a:p>
        </p:txBody>
      </p:sp>
      <p:sp>
        <p:nvSpPr>
          <p:cNvPr id="321" name="Google Shape;32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2" name="Google Shape;322;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32</a:t>
            </a:fld>
            <a:endParaRPr/>
          </a:p>
        </p:txBody>
      </p:sp>
      <p:sp>
        <p:nvSpPr>
          <p:cNvPr id="329" name="Google Shape;32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0" name="Google Shape;330;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34</a:t>
            </a:fld>
            <a:endParaRPr/>
          </a:p>
        </p:txBody>
      </p:sp>
      <p:sp>
        <p:nvSpPr>
          <p:cNvPr id="346" name="Google Shape;34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7" name="Google Shape;347;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35</a:t>
            </a:fld>
            <a:endParaRPr/>
          </a:p>
        </p:txBody>
      </p:sp>
      <p:sp>
        <p:nvSpPr>
          <p:cNvPr id="356" name="Google Shape;35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7" name="Google Shape;357;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a:t>
            </a:fld>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a:t>
            </a:fld>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a:t>
            </a:fld>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7</a:t>
            </a:fld>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7" name="Google Shape;127;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8</a:t>
            </a:fld>
            <a:endParaRPr/>
          </a:p>
        </p:txBody>
      </p:sp>
      <p:sp>
        <p:nvSpPr>
          <p:cNvPr id="134" name="Google Shape;1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9</a:t>
            </a:fld>
            <a:endParaRPr/>
          </a:p>
        </p:txBody>
      </p:sp>
      <p:sp>
        <p:nvSpPr>
          <p:cNvPr id="142" name="Google Shape;14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 name="Google Shape;143;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0"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62" name="Google Shape;62;p1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2"/>
        <p:cNvGrpSpPr/>
        <p:nvPr/>
      </p:nvGrpSpPr>
      <p:grpSpPr>
        <a:xfrm>
          <a:off x="0" y="0"/>
          <a:ext cx="0" cy="0"/>
          <a:chOff x="0" y="0"/>
          <a:chExt cx="0" cy="0"/>
        </a:xfrm>
      </p:grpSpPr>
      <p:sp>
        <p:nvSpPr>
          <p:cNvPr id="73" name="Google Shape;73;p13" descr="Pink tissue paper"/>
          <p:cNvSpPr txBox="1">
            <a:spLocks noGrp="1"/>
          </p:cNvSpPr>
          <p:nvPr>
            <p:ph type="ctrTitle"/>
          </p:nvPr>
        </p:nvSpPr>
        <p:spPr>
          <a:xfrm>
            <a:off x="228600" y="152400"/>
            <a:ext cx="7086600" cy="2286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6600">
                <a:solidFill>
                  <a:srgbClr val="99003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3" descr="Pink tissue paper"/>
          <p:cNvSpPr txBox="1">
            <a:spLocks noGrp="1"/>
          </p:cNvSpPr>
          <p:nvPr>
            <p:ph type="subTitle" idx="1"/>
          </p:nvPr>
        </p:nvSpPr>
        <p:spPr>
          <a:xfrm>
            <a:off x="304800" y="2590800"/>
            <a:ext cx="6629400" cy="1905000"/>
          </a:xfrm>
          <a:prstGeom prst="rect">
            <a:avLst/>
          </a:prstGeom>
          <a:noFill/>
          <a:ln>
            <a:noFill/>
          </a:ln>
        </p:spPr>
        <p:txBody>
          <a:bodyPr spcFirstLastPara="1" wrap="square" lIns="91425" tIns="45700" rIns="0" bIns="45700" anchor="t" anchorCtr="0">
            <a:noAutofit/>
          </a:bodyPr>
          <a:lstStyle>
            <a:lvl1pPr lvl="0" algn="l">
              <a:spcBef>
                <a:spcPts val="640"/>
              </a:spcBef>
              <a:spcAft>
                <a:spcPts val="0"/>
              </a:spcAft>
              <a:buSzPts val="1920"/>
              <a:buFont typeface="Noto Sans Symbols"/>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a:endParaRPr/>
          </a:p>
        </p:txBody>
      </p:sp>
      <p:sp>
        <p:nvSpPr>
          <p:cNvPr id="75" name="Google Shape;75;p13"/>
          <p:cNvSpPr txBox="1">
            <a:spLocks noGrp="1"/>
          </p:cNvSpPr>
          <p:nvPr>
            <p:ph type="ftr" idx="1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 name="Google Shape;26;p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561682" y="2199482"/>
            <a:ext cx="5868987"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332582" y="199231"/>
            <a:ext cx="5868987" cy="607695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0" name="Google Shape;30;p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101055" y="-261143"/>
            <a:ext cx="4572000" cy="8294687"/>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4" name="Google Shape;34;p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39" name="Google Shape;39;p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0"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43" name="Google Shape;43;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44" name="Google Shape;44;p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0" name="Google Shape;50;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1" name="Google Shape;51;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2" name="Google Shape;52;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3" name="Google Shape;53;p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239713" y="1600200"/>
            <a:ext cx="4070350"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7" name="Google Shape;57;p10"/>
          <p:cNvSpPr txBox="1">
            <a:spLocks noGrp="1"/>
          </p:cNvSpPr>
          <p:nvPr>
            <p:ph type="body" idx="2"/>
          </p:nvPr>
        </p:nvSpPr>
        <p:spPr>
          <a:xfrm>
            <a:off x="4462463" y="1600200"/>
            <a:ext cx="4071937"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8" name="Google Shape;58;p1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7-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rot="10800000"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 name="Google Shape;14;p1"/>
              <p:cNvSpPr txBox="1"/>
              <p:nvPr/>
            </p:nvSpPr>
            <p:spPr>
              <a:xfrm rot="10800000"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 name="Google Shape;16;p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7- </a:t>
            </a:r>
            <a:fld id="{00000000-1234-1234-1234-123412341234}" type="slidenum">
              <a:rPr lang="en-US"/>
              <a:t>‹#›</a:t>
            </a:fld>
            <a:endParaRPr b="0">
              <a:solidFill>
                <a:srgbClr val="000000"/>
              </a:solidFill>
            </a:endParaRPr>
          </a:p>
        </p:txBody>
      </p:sp>
      <p:sp>
        <p:nvSpPr>
          <p:cNvPr id="18" name="Google Shape;18;p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19" name="Google Shape;19;p1"/>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2"/>
          <p:cNvSpPr txBox="1"/>
          <p:nvPr/>
        </p:nvSpPr>
        <p:spPr>
          <a:xfrm>
            <a:off x="8305800" y="0"/>
            <a:ext cx="609600" cy="6858000"/>
          </a:xfrm>
          <a:prstGeom prst="rect">
            <a:avLst/>
          </a:prstGeom>
          <a:gradFill>
            <a:gsLst>
              <a:gs pos="0">
                <a:srgbClr val="677228">
                  <a:alpha val="43921"/>
                </a:srgbClr>
              </a:gs>
              <a:gs pos="100000">
                <a:srgbClr val="5A6423"/>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5" name="Google Shape;65;p12"/>
          <p:cNvSpPr txBox="1"/>
          <p:nvPr/>
        </p:nvSpPr>
        <p:spPr>
          <a:xfrm rot="-5400000">
            <a:off x="3500437" y="-985837"/>
            <a:ext cx="2143125" cy="9144000"/>
          </a:xfrm>
          <a:prstGeom prst="rect">
            <a:avLst/>
          </a:prstGeom>
          <a:solidFill>
            <a:srgbClr val="677228">
              <a:alpha val="4352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6" name="Google Shape;66;p12"/>
          <p:cNvSpPr txBox="1"/>
          <p:nvPr/>
        </p:nvSpPr>
        <p:spPr>
          <a:xfrm>
            <a:off x="7315200" y="2438400"/>
            <a:ext cx="1828800" cy="229076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67" name="Google Shape;67;p12" descr="awtri_4c UPDATE_color"/>
          <p:cNvPicPr preferRelativeResize="0"/>
          <p:nvPr/>
        </p:nvPicPr>
        <p:blipFill rotWithShape="1">
          <a:blip r:embed="rId3">
            <a:alphaModFix/>
          </a:blip>
          <a:srcRect/>
          <a:stretch/>
        </p:blipFill>
        <p:spPr>
          <a:xfrm>
            <a:off x="76200" y="5949950"/>
            <a:ext cx="684212" cy="831850"/>
          </a:xfrm>
          <a:prstGeom prst="rect">
            <a:avLst/>
          </a:prstGeom>
          <a:noFill/>
          <a:ln>
            <a:noFill/>
          </a:ln>
        </p:spPr>
      </p:pic>
      <p:pic>
        <p:nvPicPr>
          <p:cNvPr id="68" name="Google Shape;68;p12" descr="elmasri_thumb"/>
          <p:cNvPicPr preferRelativeResize="0"/>
          <p:nvPr/>
        </p:nvPicPr>
        <p:blipFill rotWithShape="1">
          <a:blip r:embed="rId4">
            <a:alphaModFix/>
          </a:blip>
          <a:srcRect/>
          <a:stretch/>
        </p:blipFill>
        <p:spPr>
          <a:xfrm>
            <a:off x="7419975" y="2514600"/>
            <a:ext cx="1724025" cy="2143125"/>
          </a:xfrm>
          <a:prstGeom prst="rect">
            <a:avLst/>
          </a:prstGeom>
          <a:noFill/>
          <a:ln>
            <a:noFill/>
          </a:ln>
        </p:spPr>
      </p:pic>
      <p:sp>
        <p:nvSpPr>
          <p:cNvPr id="69" name="Google Shape;69;p1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70" name="Google Shape;70;p1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71" name="Google Shape;71;p12"/>
          <p:cNvSpPr txBox="1">
            <a:spLocks noGrp="1"/>
          </p:cNvSpPr>
          <p:nvPr>
            <p:ph type="ftr" idx="1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9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1</a:t>
            </a:fld>
            <a:endParaRPr/>
          </a:p>
        </p:txBody>
      </p:sp>
      <p:sp>
        <p:nvSpPr>
          <p:cNvPr id="82" name="Google Shape;82;p1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a:solidFill>
                <a:srgbClr val="800000"/>
              </a:solidFill>
              <a:latin typeface="Arial"/>
              <a:ea typeface="Arial"/>
              <a:cs typeface="Arial"/>
              <a:sym typeface="Arial"/>
            </a:endParaRPr>
          </a:p>
        </p:txBody>
      </p:sp>
      <p:pic>
        <p:nvPicPr>
          <p:cNvPr id="83" name="Google Shape;83;p14" descr="Elmasri_cov"/>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10</a:t>
            </a:fld>
            <a:endParaRPr/>
          </a:p>
        </p:txBody>
      </p:sp>
      <p:sp>
        <p:nvSpPr>
          <p:cNvPr id="154" name="Google Shape;154;p23"/>
          <p:cNvSpPr txBox="1">
            <a:spLocks noGrp="1"/>
          </p:cNvSpPr>
          <p:nvPr>
            <p:ph type="title"/>
          </p:nvPr>
        </p:nvSpPr>
        <p:spPr>
          <a:xfrm>
            <a:off x="304800" y="528637"/>
            <a:ext cx="7772400" cy="7667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br>
              <a:rPr lang="en-US" sz="2800" b="1" i="0" u="none">
                <a:solidFill>
                  <a:srgbClr val="800000"/>
                </a:solidFill>
                <a:latin typeface="Arial"/>
                <a:ea typeface="Arial"/>
                <a:cs typeface="Arial"/>
                <a:sym typeface="Arial"/>
              </a:rPr>
            </a:br>
            <a:r>
              <a:rPr lang="en-US" sz="2800" b="1" i="0" u="none">
                <a:solidFill>
                  <a:srgbClr val="800000"/>
                </a:solidFill>
                <a:latin typeface="Arial"/>
                <a:ea typeface="Arial"/>
                <a:cs typeface="Arial"/>
                <a:sym typeface="Arial"/>
              </a:rPr>
              <a:t>ER-to-Relational Mapping Algorithm (contd.)</a:t>
            </a:r>
            <a:endParaRPr/>
          </a:p>
        </p:txBody>
      </p:sp>
      <p:sp>
        <p:nvSpPr>
          <p:cNvPr id="155" name="Google Shape;155;p23"/>
          <p:cNvSpPr txBox="1">
            <a:spLocks noGrp="1"/>
          </p:cNvSpPr>
          <p:nvPr>
            <p:ph type="body" idx="1"/>
          </p:nvPr>
        </p:nvSpPr>
        <p:spPr>
          <a:xfrm>
            <a:off x="333375" y="1504950"/>
            <a:ext cx="8582025" cy="5019675"/>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Step 5: Mapping of Binary M:N Relationship Types.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For each regular binary M:N relationship type R, </a:t>
            </a:r>
            <a:r>
              <a:rPr lang="en-US" sz="2000" b="0" i="1" u="none">
                <a:solidFill>
                  <a:srgbClr val="800000"/>
                </a:solidFill>
                <a:latin typeface="Arial"/>
                <a:ea typeface="Arial"/>
                <a:cs typeface="Arial"/>
                <a:sym typeface="Arial"/>
              </a:rPr>
              <a:t>create a new relation</a:t>
            </a:r>
            <a:r>
              <a:rPr lang="en-US" sz="2000" b="0" i="0" u="none">
                <a:solidFill>
                  <a:srgbClr val="800000"/>
                </a:solidFill>
                <a:latin typeface="Arial"/>
                <a:ea typeface="Arial"/>
                <a:cs typeface="Arial"/>
                <a:sym typeface="Arial"/>
              </a:rPr>
              <a:t> S to represent R. </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Include as foreign key attributes in S the primary keys of the relations that represent the participating entity types; </a:t>
            </a:r>
            <a:r>
              <a:rPr lang="en-US" sz="2000" b="0" i="1" u="none">
                <a:solidFill>
                  <a:srgbClr val="800000"/>
                </a:solidFill>
                <a:latin typeface="Arial"/>
                <a:ea typeface="Arial"/>
                <a:cs typeface="Arial"/>
                <a:sym typeface="Arial"/>
              </a:rPr>
              <a:t>their combination will form the primary key</a:t>
            </a:r>
            <a:r>
              <a:rPr lang="en-US" sz="2000" b="0" i="0" u="none">
                <a:solidFill>
                  <a:srgbClr val="800000"/>
                </a:solidFill>
                <a:latin typeface="Arial"/>
                <a:ea typeface="Arial"/>
                <a:cs typeface="Arial"/>
                <a:sym typeface="Arial"/>
              </a:rPr>
              <a:t> of S. </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Also include any simple attributes of the M:N relationship type (or simple components of composite attributes) as attributes of S.</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Example: The M:N relationship type WORKS_ON from the ER  diagram is mapped by creating a relation WORKS_ON in the relational database schema.</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The primary keys of the PROJECT and EMPLOYEE relations are included as foreign keys in WORKS_ON and renamed PNO and ESSN, respectively. </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Attribute HOURS in WORKS_ON represents the HOURS attribute of the relation type. The primary key of the WORKS_ON relation is the combination of the foreign key attributes {ESSN, PNO}.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11</a:t>
            </a:fld>
            <a:endParaRPr/>
          </a:p>
        </p:txBody>
      </p:sp>
      <p:sp>
        <p:nvSpPr>
          <p:cNvPr id="162" name="Google Shape;162;p24"/>
          <p:cNvSpPr txBox="1">
            <a:spLocks noGrp="1"/>
          </p:cNvSpPr>
          <p:nvPr>
            <p:ph type="title"/>
          </p:nvPr>
        </p:nvSpPr>
        <p:spPr>
          <a:xfrm>
            <a:off x="685800" y="258762"/>
            <a:ext cx="7772400" cy="7667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br>
              <a:rPr lang="en-US" sz="2800" b="1" i="0" u="none">
                <a:solidFill>
                  <a:srgbClr val="800000"/>
                </a:solidFill>
                <a:latin typeface="Arial"/>
                <a:ea typeface="Arial"/>
                <a:cs typeface="Arial"/>
                <a:sym typeface="Arial"/>
              </a:rPr>
            </a:br>
            <a:r>
              <a:rPr lang="en-US" sz="2800" b="1" i="0" u="none">
                <a:solidFill>
                  <a:srgbClr val="800000"/>
                </a:solidFill>
                <a:latin typeface="Arial"/>
                <a:ea typeface="Arial"/>
                <a:cs typeface="Arial"/>
                <a:sym typeface="Arial"/>
              </a:rPr>
              <a:t>ER-to-Relational Mapping Algorithm (contd.)</a:t>
            </a:r>
            <a:endParaRPr/>
          </a:p>
        </p:txBody>
      </p:sp>
      <p:sp>
        <p:nvSpPr>
          <p:cNvPr id="163" name="Google Shape;163;p24"/>
          <p:cNvSpPr txBox="1">
            <a:spLocks noGrp="1"/>
          </p:cNvSpPr>
          <p:nvPr>
            <p:ph type="body" idx="1"/>
          </p:nvPr>
        </p:nvSpPr>
        <p:spPr>
          <a:xfrm>
            <a:off x="323850" y="1533525"/>
            <a:ext cx="8562975" cy="485775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Step 6: Mapping of Multivalued attributes.</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For each multivalued attribute A, create a new relation R. </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This relation R will include an attribute corresponding to A, plus the primary key attribute K-as a foreign key in R-of the relation that represents the entity type of relationship type that has A as an attribute. </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The primary key of R is the combination of A and K. If the multivalued attribute is composite, we include its simple components.</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Example:</a:t>
            </a:r>
            <a:r>
              <a:rPr lang="en-US" sz="2400" b="0" i="0" u="none">
                <a:solidFill>
                  <a:schemeClr val="dk2"/>
                </a:solidFill>
                <a:latin typeface="Arial"/>
                <a:ea typeface="Arial"/>
                <a:cs typeface="Arial"/>
                <a:sym typeface="Arial"/>
              </a:rPr>
              <a:t> The relation DEPT_LOCATIONS is created. </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The attribute DLOCATION represents the multivalued attribute LOCATIONS of DEPARTMENT, while DNUMBER-as foreign key-represents the primary key of the DEPARTMENT relation.</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The primary key of R is the combination of {DNUMBER, DLOCATION}.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12</a:t>
            </a:fld>
            <a:endParaRPr/>
          </a:p>
        </p:txBody>
      </p:sp>
      <p:sp>
        <p:nvSpPr>
          <p:cNvPr id="170" name="Google Shape;170;p25"/>
          <p:cNvSpPr txBox="1">
            <a:spLocks noGrp="1"/>
          </p:cNvSpPr>
          <p:nvPr>
            <p:ph type="title"/>
          </p:nvPr>
        </p:nvSpPr>
        <p:spPr>
          <a:xfrm>
            <a:off x="685800" y="258762"/>
            <a:ext cx="7772400" cy="7667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br>
              <a:rPr lang="en-US" sz="2800" b="1" i="0" u="none">
                <a:solidFill>
                  <a:srgbClr val="800000"/>
                </a:solidFill>
                <a:latin typeface="Arial"/>
                <a:ea typeface="Arial"/>
                <a:cs typeface="Arial"/>
                <a:sym typeface="Arial"/>
              </a:rPr>
            </a:br>
            <a:r>
              <a:rPr lang="en-US" sz="2800" b="1" i="0" u="none">
                <a:solidFill>
                  <a:srgbClr val="800000"/>
                </a:solidFill>
                <a:latin typeface="Arial"/>
                <a:ea typeface="Arial"/>
                <a:cs typeface="Arial"/>
                <a:sym typeface="Arial"/>
              </a:rPr>
              <a:t>ER-to-Relational Mapping Algorithm (contd.)</a:t>
            </a:r>
            <a:endParaRPr/>
          </a:p>
        </p:txBody>
      </p:sp>
      <p:sp>
        <p:nvSpPr>
          <p:cNvPr id="171" name="Google Shape;171;p25"/>
          <p:cNvSpPr txBox="1">
            <a:spLocks noGrp="1"/>
          </p:cNvSpPr>
          <p:nvPr>
            <p:ph type="body" idx="1"/>
          </p:nvPr>
        </p:nvSpPr>
        <p:spPr>
          <a:xfrm>
            <a:off x="323850" y="1533525"/>
            <a:ext cx="8343900" cy="47244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Step 7: Mapping of N-ary Relationship Types.</a:t>
            </a:r>
            <a:endParaRPr sz="2400" b="0" i="0" u="none">
              <a:solidFill>
                <a:schemeClr val="dk2"/>
              </a:solidFill>
              <a:latin typeface="Arial"/>
              <a:ea typeface="Arial"/>
              <a:cs typeface="Arial"/>
              <a:sym typeface="Arial"/>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For each n-ary relationship type R, where n&gt;2, create a new relationship S to represent R.</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Include as foreign key attributes in S the primary keys of the relations that represent the participating entity types. </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Also include any simple attributes of the n-ary relationship type (or simple components of composite attributes) as attributes of S.</a:t>
            </a:r>
            <a:r>
              <a:rPr lang="en-US" sz="1700" b="0" i="0" u="none">
                <a:solidFill>
                  <a:srgbClr val="800000"/>
                </a:solidFill>
                <a:latin typeface="Arial"/>
                <a:ea typeface="Arial"/>
                <a:cs typeface="Arial"/>
                <a:sym typeface="Arial"/>
              </a:rPr>
              <a:t> </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Example: </a:t>
            </a:r>
            <a:r>
              <a:rPr lang="en-US" sz="2400" b="0" i="0" u="none">
                <a:solidFill>
                  <a:schemeClr val="dk2"/>
                </a:solidFill>
                <a:latin typeface="Arial"/>
                <a:ea typeface="Arial"/>
                <a:cs typeface="Arial"/>
                <a:sym typeface="Arial"/>
              </a:rPr>
              <a:t>The relationship type SUPPY in the ER on the next slide.</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This can be mapped to the relation SUPPLY shown in the relational schema, whose primary key is the combination of the three foreign keys {SNAME, PARTNO, PROJNAME}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13</a:t>
            </a:fld>
            <a:endParaRPr/>
          </a:p>
        </p:txBody>
      </p:sp>
      <p:sp>
        <p:nvSpPr>
          <p:cNvPr id="178" name="Google Shape;178;p26"/>
          <p:cNvSpPr txBox="1">
            <a:spLocks noGrp="1"/>
          </p:cNvSpPr>
          <p:nvPr>
            <p:ph type="title"/>
          </p:nvPr>
        </p:nvSpPr>
        <p:spPr>
          <a:xfrm>
            <a:off x="533400" y="304800"/>
            <a:ext cx="7924800" cy="14398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4.11</a:t>
            </a:r>
            <a:br>
              <a:rPr lang="en-US" sz="1800" b="0"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Ternary relationship types. (a) The SUPPLY relationship. </a:t>
            </a:r>
            <a:endParaRPr/>
          </a:p>
        </p:txBody>
      </p:sp>
      <p:pic>
        <p:nvPicPr>
          <p:cNvPr id="179" name="Google Shape;179;p26"/>
          <p:cNvPicPr preferRelativeResize="0">
            <a:picLocks noGrp="1"/>
          </p:cNvPicPr>
          <p:nvPr>
            <p:ph type="body" idx="1"/>
          </p:nvPr>
        </p:nvPicPr>
        <p:blipFill rotWithShape="1">
          <a:blip r:embed="rId3">
            <a:alphaModFix/>
          </a:blip>
          <a:srcRect/>
          <a:stretch/>
        </p:blipFill>
        <p:spPr>
          <a:xfrm>
            <a:off x="685800" y="1911350"/>
            <a:ext cx="7772400" cy="265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14</a:t>
            </a:fld>
            <a:endParaRPr/>
          </a:p>
        </p:txBody>
      </p:sp>
      <p:sp>
        <p:nvSpPr>
          <p:cNvPr id="186" name="Google Shape;186;p27"/>
          <p:cNvSpPr txBox="1">
            <a:spLocks noGrp="1"/>
          </p:cNvSpPr>
          <p:nvPr>
            <p:ph type="title"/>
          </p:nvPr>
        </p:nvSpPr>
        <p:spPr>
          <a:xfrm>
            <a:off x="492125" y="304800"/>
            <a:ext cx="7173912"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7.3</a:t>
            </a:r>
            <a:br>
              <a:rPr lang="en-US" sz="1800" b="1"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Mapping the </a:t>
            </a:r>
            <a:r>
              <a:rPr lang="en-US" sz="1800" b="0" i="1" u="none">
                <a:solidFill>
                  <a:srgbClr val="800000"/>
                </a:solidFill>
                <a:latin typeface="Arial"/>
                <a:ea typeface="Arial"/>
                <a:cs typeface="Arial"/>
                <a:sym typeface="Arial"/>
              </a:rPr>
              <a:t>n</a:t>
            </a:r>
            <a:r>
              <a:rPr lang="en-US" sz="1800" b="0" i="0" u="none">
                <a:solidFill>
                  <a:srgbClr val="800000"/>
                </a:solidFill>
                <a:latin typeface="Arial"/>
                <a:ea typeface="Arial"/>
                <a:cs typeface="Arial"/>
                <a:sym typeface="Arial"/>
              </a:rPr>
              <a:t>-ary relationship type SUPPLY from Figure 4.11a.</a:t>
            </a:r>
            <a:endParaRPr/>
          </a:p>
        </p:txBody>
      </p:sp>
      <p:pic>
        <p:nvPicPr>
          <p:cNvPr id="187" name="Google Shape;187;p27"/>
          <p:cNvPicPr preferRelativeResize="0">
            <a:picLocks noGrp="1"/>
          </p:cNvPicPr>
          <p:nvPr>
            <p:ph type="body" idx="1"/>
          </p:nvPr>
        </p:nvPicPr>
        <p:blipFill rotWithShape="1">
          <a:blip r:embed="rId3">
            <a:alphaModFix/>
          </a:blip>
          <a:srcRect/>
          <a:stretch/>
        </p:blipFill>
        <p:spPr>
          <a:xfrm>
            <a:off x="1476375" y="1752600"/>
            <a:ext cx="6189662" cy="411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15</a:t>
            </a:fld>
            <a:endParaRPr/>
          </a:p>
        </p:txBody>
      </p:sp>
      <p:sp>
        <p:nvSpPr>
          <p:cNvPr id="194" name="Google Shape;194;p28"/>
          <p:cNvSpPr txBox="1">
            <a:spLocks noGrp="1"/>
          </p:cNvSpPr>
          <p:nvPr>
            <p:ph type="title"/>
          </p:nvPr>
        </p:nvSpPr>
        <p:spPr>
          <a:xfrm>
            <a:off x="685800" y="258762"/>
            <a:ext cx="7772400" cy="7667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br>
              <a:rPr lang="en-US" sz="2800" b="1" i="0" u="none">
                <a:solidFill>
                  <a:srgbClr val="800000"/>
                </a:solidFill>
                <a:latin typeface="Arial"/>
                <a:ea typeface="Arial"/>
                <a:cs typeface="Arial"/>
                <a:sym typeface="Arial"/>
              </a:rPr>
            </a:br>
            <a:r>
              <a:rPr lang="en-US" sz="2800" b="1" i="0" u="none">
                <a:solidFill>
                  <a:srgbClr val="800000"/>
                </a:solidFill>
                <a:latin typeface="Arial"/>
                <a:ea typeface="Arial"/>
                <a:cs typeface="Arial"/>
                <a:sym typeface="Arial"/>
              </a:rPr>
              <a:t>Summary of Mapping constructs and constraints</a:t>
            </a:r>
            <a:endParaRPr/>
          </a:p>
        </p:txBody>
      </p:sp>
      <p:sp>
        <p:nvSpPr>
          <p:cNvPr id="195" name="Google Shape;195;p28"/>
          <p:cNvSpPr txBox="1">
            <a:spLocks noGrp="1"/>
          </p:cNvSpPr>
          <p:nvPr>
            <p:ph type="body" idx="1"/>
          </p:nvPr>
        </p:nvSpPr>
        <p:spPr>
          <a:xfrm>
            <a:off x="685800" y="1533525"/>
            <a:ext cx="7981950" cy="47244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SzPts val="1740"/>
              <a:buNone/>
            </a:pPr>
            <a:endParaRPr sz="2900" b="0" i="0" u="none">
              <a:solidFill>
                <a:schemeClr val="dk2"/>
              </a:solidFill>
              <a:latin typeface="Arial"/>
              <a:ea typeface="Arial"/>
              <a:cs typeface="Arial"/>
              <a:sym typeface="Arial"/>
            </a:endParaRPr>
          </a:p>
          <a:p>
            <a:pPr marL="342900" lvl="0" indent="-342900" algn="l" rtl="0">
              <a:lnSpc>
                <a:spcPct val="100000"/>
              </a:lnSpc>
              <a:spcBef>
                <a:spcPts val="400"/>
              </a:spcBef>
              <a:spcAft>
                <a:spcPts val="0"/>
              </a:spcAft>
              <a:buSzPts val="1200"/>
              <a:buNone/>
            </a:pPr>
            <a:r>
              <a:rPr lang="en-US" sz="2000" b="0" i="0" u="none">
                <a:solidFill>
                  <a:schemeClr val="dk2"/>
                </a:solidFill>
                <a:latin typeface="Arial"/>
                <a:ea typeface="Arial"/>
                <a:cs typeface="Arial"/>
                <a:sym typeface="Arial"/>
              </a:rPr>
              <a:t>                               </a:t>
            </a:r>
            <a:endParaRPr/>
          </a:p>
        </p:txBody>
      </p:sp>
      <p:sp>
        <p:nvSpPr>
          <p:cNvPr id="196" name="Google Shape;196;p28"/>
          <p:cNvSpPr txBox="1"/>
          <p:nvPr/>
        </p:nvSpPr>
        <p:spPr>
          <a:xfrm>
            <a:off x="922337" y="2043112"/>
            <a:ext cx="7324725" cy="3448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imes New Roman"/>
              <a:buNone/>
            </a:pPr>
            <a:r>
              <a:rPr lang="en-US" sz="2200" b="1" i="1" u="none">
                <a:solidFill>
                  <a:schemeClr val="dk2"/>
                </a:solidFill>
                <a:latin typeface="Times New Roman"/>
                <a:ea typeface="Times New Roman"/>
                <a:cs typeface="Times New Roman"/>
                <a:sym typeface="Times New Roman"/>
              </a:rPr>
              <a:t>Table 7.1 Correspondence between ER and Relational Models</a:t>
            </a:r>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dk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800"/>
              <a:buFont typeface="Arial"/>
              <a:buNone/>
            </a:pPr>
            <a:r>
              <a:rPr lang="en-US" sz="1800" b="1" i="0" u="none">
                <a:solidFill>
                  <a:schemeClr val="dk2"/>
                </a:solidFill>
                <a:latin typeface="Arial"/>
                <a:ea typeface="Arial"/>
                <a:cs typeface="Arial"/>
                <a:sym typeface="Arial"/>
              </a:rPr>
              <a:t>ER Model		Relational Model</a:t>
            </a:r>
            <a:endParaRPr/>
          </a:p>
          <a:p>
            <a:pPr marL="0" marR="0" lvl="0" indent="0" algn="l" rtl="0">
              <a:lnSpc>
                <a:spcPct val="100000"/>
              </a:lnSpc>
              <a:spcBef>
                <a:spcPts val="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Entity type		“Entity” relation</a:t>
            </a:r>
            <a:endParaRPr/>
          </a:p>
          <a:p>
            <a:pPr marL="0" marR="0" lvl="0" indent="0" algn="l" rtl="0">
              <a:lnSpc>
                <a:spcPct val="100000"/>
              </a:lnSpc>
              <a:spcBef>
                <a:spcPts val="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1:1 or 1:N relationship type	Foreign key (or “relationship” relation)</a:t>
            </a:r>
            <a:endParaRPr/>
          </a:p>
          <a:p>
            <a:pPr marL="0" marR="0" lvl="0" indent="0" algn="l" rtl="0">
              <a:lnSpc>
                <a:spcPct val="100000"/>
              </a:lnSpc>
              <a:spcBef>
                <a:spcPts val="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M:N relationship type	“Relationship” relation and two foreign keys</a:t>
            </a:r>
            <a:endParaRPr/>
          </a:p>
          <a:p>
            <a:pPr marL="0" marR="0" lvl="0" indent="0" algn="l" rtl="0">
              <a:lnSpc>
                <a:spcPct val="100000"/>
              </a:lnSpc>
              <a:spcBef>
                <a:spcPts val="0"/>
              </a:spcBef>
              <a:spcAft>
                <a:spcPts val="0"/>
              </a:spcAft>
              <a:buClr>
                <a:schemeClr val="dk2"/>
              </a:buClr>
              <a:buSzPts val="1800"/>
              <a:buFont typeface="Times New Roman"/>
              <a:buNone/>
            </a:pPr>
            <a:r>
              <a:rPr lang="en-US" sz="1800" b="0" i="1" u="none">
                <a:solidFill>
                  <a:schemeClr val="dk2"/>
                </a:solidFill>
                <a:latin typeface="Times New Roman"/>
                <a:ea typeface="Times New Roman"/>
                <a:cs typeface="Times New Roman"/>
                <a:sym typeface="Times New Roman"/>
              </a:rPr>
              <a:t>n</a:t>
            </a:r>
            <a:r>
              <a:rPr lang="en-US" sz="1800" b="0" i="0" u="none">
                <a:solidFill>
                  <a:schemeClr val="dk2"/>
                </a:solidFill>
                <a:latin typeface="Times New Roman"/>
                <a:ea typeface="Times New Roman"/>
                <a:cs typeface="Times New Roman"/>
                <a:sym typeface="Times New Roman"/>
              </a:rPr>
              <a:t>-ary relationship type	“Relationship” relation and n foreign keys</a:t>
            </a:r>
            <a:endParaRPr/>
          </a:p>
          <a:p>
            <a:pPr marL="0" marR="0" lvl="0" indent="0" algn="l" rtl="0">
              <a:lnSpc>
                <a:spcPct val="100000"/>
              </a:lnSpc>
              <a:spcBef>
                <a:spcPts val="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Simple attribute		Attribute</a:t>
            </a:r>
            <a:endParaRPr/>
          </a:p>
          <a:p>
            <a:pPr marL="0" marR="0" lvl="0" indent="0" algn="l" rtl="0">
              <a:lnSpc>
                <a:spcPct val="100000"/>
              </a:lnSpc>
              <a:spcBef>
                <a:spcPts val="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Composite attribute		Set of simple component attributes</a:t>
            </a:r>
            <a:endParaRPr/>
          </a:p>
          <a:p>
            <a:pPr marL="0" marR="0" lvl="0" indent="0" algn="l" rtl="0">
              <a:lnSpc>
                <a:spcPct val="100000"/>
              </a:lnSpc>
              <a:spcBef>
                <a:spcPts val="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Multivalued attribute	Relation and foreign key</a:t>
            </a:r>
            <a:endParaRPr/>
          </a:p>
          <a:p>
            <a:pPr marL="0" marR="0" lvl="0" indent="0" algn="l" rtl="0">
              <a:lnSpc>
                <a:spcPct val="100000"/>
              </a:lnSpc>
              <a:spcBef>
                <a:spcPts val="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Value set			Domain</a:t>
            </a:r>
            <a:endParaRPr/>
          </a:p>
          <a:p>
            <a:pPr marL="0" marR="0" lvl="0" indent="0" algn="l" rtl="0">
              <a:lnSpc>
                <a:spcPct val="100000"/>
              </a:lnSpc>
              <a:spcBef>
                <a:spcPts val="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Key attribute		Primary (or secondary) key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16</a:t>
            </a:fld>
            <a:endParaRPr/>
          </a:p>
        </p:txBody>
      </p:sp>
      <p:sp>
        <p:nvSpPr>
          <p:cNvPr id="203" name="Google Shape;203;p2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Mapping EER Model Constructs to Relations </a:t>
            </a:r>
            <a:endParaRPr/>
          </a:p>
        </p:txBody>
      </p:sp>
      <p:sp>
        <p:nvSpPr>
          <p:cNvPr id="204" name="Google Shape;204;p2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1" i="0" u="none">
                <a:solidFill>
                  <a:schemeClr val="dk2"/>
                </a:solidFill>
                <a:latin typeface="Arial"/>
                <a:ea typeface="Arial"/>
                <a:cs typeface="Arial"/>
                <a:sym typeface="Arial"/>
              </a:rPr>
              <a:t>Step8: Options for Mapping Specialization or Generalization.</a:t>
            </a:r>
            <a:endParaRPr/>
          </a:p>
          <a:p>
            <a:pPr marL="742950" lvl="1" indent="-285750" algn="l" rtl="0">
              <a:lnSpc>
                <a:spcPct val="90000"/>
              </a:lnSpc>
              <a:spcBef>
                <a:spcPts val="500"/>
              </a:spcBef>
              <a:spcAft>
                <a:spcPts val="0"/>
              </a:spcAft>
              <a:buClr>
                <a:schemeClr val="dk2"/>
              </a:buClr>
              <a:buSzPts val="1375"/>
              <a:buFont typeface="Noto Sans Symbols"/>
              <a:buChar char="■"/>
            </a:pPr>
            <a:r>
              <a:rPr lang="en-US" sz="2500" b="0" i="0" u="none">
                <a:solidFill>
                  <a:srgbClr val="800000"/>
                </a:solidFill>
                <a:latin typeface="Arial"/>
                <a:ea typeface="Arial"/>
                <a:cs typeface="Arial"/>
                <a:sym typeface="Arial"/>
              </a:rPr>
              <a:t>Convert each specialization with m subclasses {S1, S2,….,Sm} and generalized superclass C, where the attributes of C are {k,a1,…an} and k is the (primary) key, into relational schemas using one of the four following options:</a:t>
            </a:r>
            <a:endParaRPr/>
          </a:p>
          <a:p>
            <a:pPr marL="1143000" lvl="2" indent="-228600" algn="l" rtl="0">
              <a:lnSpc>
                <a:spcPct val="9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Option 8A: Multiple relations-Superclass and subclasses</a:t>
            </a:r>
            <a:endParaRPr/>
          </a:p>
          <a:p>
            <a:pPr marL="1143000" lvl="2" indent="-228600" algn="l" rtl="0">
              <a:lnSpc>
                <a:spcPct val="9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Option 8B: Multiple relations-Subclass relations only</a:t>
            </a:r>
            <a:endParaRPr/>
          </a:p>
          <a:p>
            <a:pPr marL="1143000" lvl="2" indent="-228600" algn="l" rtl="0">
              <a:lnSpc>
                <a:spcPct val="8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Option 8C: Single relation with one type attribute</a:t>
            </a:r>
            <a:endParaRPr/>
          </a:p>
          <a:p>
            <a:pPr marL="1143000" lvl="2" indent="-228600" algn="l" rtl="0">
              <a:lnSpc>
                <a:spcPct val="8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Option 8D: Single relation with multiple type attributes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17</a:t>
            </a:fld>
            <a:endParaRPr/>
          </a:p>
        </p:txBody>
      </p:sp>
      <p:sp>
        <p:nvSpPr>
          <p:cNvPr id="211" name="Google Shape;211;p3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Mapping EER Model Constructs to Relations </a:t>
            </a:r>
            <a:endParaRPr/>
          </a:p>
        </p:txBody>
      </p:sp>
      <p:sp>
        <p:nvSpPr>
          <p:cNvPr id="212" name="Google Shape;212;p30"/>
          <p:cNvSpPr txBox="1">
            <a:spLocks noGrp="1"/>
          </p:cNvSpPr>
          <p:nvPr>
            <p:ph type="body" idx="1"/>
          </p:nvPr>
        </p:nvSpPr>
        <p:spPr>
          <a:xfrm>
            <a:off x="0" y="1295400"/>
            <a:ext cx="9144000" cy="55626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Option 8A: Multiple relations-Superclass and subclasses</a:t>
            </a:r>
            <a:endParaRPr/>
          </a:p>
          <a:p>
            <a:pPr marL="742950" lvl="1" indent="-285750" algn="l" rtl="0">
              <a:lnSpc>
                <a:spcPct val="9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Create a relation L for C with attributes Attrs(L) = {k,a1,…an} and PK(L) = k. Create a relation Li for each subclass Si, 1 &lt; i &lt; m, with the attributesAttrs(Li) = {k} U {attributes of Si} and PK(Li)=k. </a:t>
            </a:r>
            <a:endParaRPr/>
          </a:p>
          <a:p>
            <a:pPr marL="742950" lvl="1" indent="-285750" algn="l" rtl="0">
              <a:lnSpc>
                <a:spcPct val="90000"/>
              </a:lnSpc>
              <a:spcBef>
                <a:spcPts val="420"/>
              </a:spcBef>
              <a:spcAft>
                <a:spcPts val="0"/>
              </a:spcAft>
              <a:buClr>
                <a:schemeClr val="dk2"/>
              </a:buClr>
              <a:buSzPts val="1155"/>
              <a:buFont typeface="Noto Sans Symbols"/>
              <a:buChar char="■"/>
            </a:pPr>
            <a:r>
              <a:rPr lang="en-US" sz="2100" b="0" i="0" u="none">
                <a:solidFill>
                  <a:srgbClr val="D12F8F"/>
                </a:solidFill>
                <a:latin typeface="Arial"/>
                <a:ea typeface="Arial"/>
                <a:cs typeface="Arial"/>
                <a:sym typeface="Arial"/>
              </a:rPr>
              <a:t>This option works for any specialization (total or partial, disjoint of over-lapping</a:t>
            </a:r>
            <a:r>
              <a:rPr lang="en-US" sz="2100" b="0" i="0" u="none">
                <a:solidFill>
                  <a:srgbClr val="800000"/>
                </a:solidFill>
                <a:latin typeface="Arial"/>
                <a:ea typeface="Arial"/>
                <a:cs typeface="Arial"/>
                <a:sym typeface="Arial"/>
              </a:rPr>
              <a:t>. </a:t>
            </a:r>
            <a:endParaRPr/>
          </a:p>
          <a:p>
            <a:pPr marL="742950" lvl="1" indent="-212407" algn="l" rtl="0">
              <a:lnSpc>
                <a:spcPct val="90000"/>
              </a:lnSpc>
              <a:spcBef>
                <a:spcPts val="420"/>
              </a:spcBef>
              <a:spcAft>
                <a:spcPts val="0"/>
              </a:spcAft>
              <a:buClr>
                <a:schemeClr val="dk2"/>
              </a:buClr>
              <a:buSzPts val="1155"/>
              <a:buFont typeface="Noto Sans Symbols"/>
              <a:buNone/>
            </a:pPr>
            <a:endParaRPr sz="2100" b="0" i="0" u="none">
              <a:solidFill>
                <a:srgbClr val="800000"/>
              </a:solidFill>
              <a:latin typeface="Arial"/>
              <a:ea typeface="Arial"/>
              <a:cs typeface="Arial"/>
              <a:sym typeface="Arial"/>
            </a:endParaRPr>
          </a:p>
          <a:p>
            <a:pPr marL="342900" lvl="0" indent="-262890" algn="l" rtl="0">
              <a:spcBef>
                <a:spcPts val="420"/>
              </a:spcBef>
              <a:spcAft>
                <a:spcPts val="0"/>
              </a:spcAft>
              <a:buSzPts val="1260"/>
              <a:buNone/>
            </a:pPr>
            <a:endParaRPr sz="2100" b="0" i="0" u="none">
              <a:solidFill>
                <a:srgbClr val="8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18</a:t>
            </a:fld>
            <a:endParaRPr/>
          </a:p>
        </p:txBody>
      </p:sp>
      <p:sp>
        <p:nvSpPr>
          <p:cNvPr id="219" name="Google Shape;219;p31"/>
          <p:cNvSpPr txBox="1">
            <a:spLocks noGrp="1"/>
          </p:cNvSpPr>
          <p:nvPr>
            <p:ph type="title"/>
          </p:nvPr>
        </p:nvSpPr>
        <p:spPr>
          <a:xfrm>
            <a:off x="533400" y="304800"/>
            <a:ext cx="76200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4.4</a:t>
            </a:r>
            <a:br>
              <a:rPr lang="en-US" sz="1800" b="0"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EER diagram notation for an attribute-defined specialization on JobType.</a:t>
            </a:r>
            <a:endParaRPr/>
          </a:p>
        </p:txBody>
      </p:sp>
      <p:pic>
        <p:nvPicPr>
          <p:cNvPr id="220" name="Google Shape;220;p31"/>
          <p:cNvPicPr preferRelativeResize="0">
            <a:picLocks noGrp="1"/>
          </p:cNvPicPr>
          <p:nvPr>
            <p:ph type="body" idx="1"/>
          </p:nvPr>
        </p:nvPicPr>
        <p:blipFill rotWithShape="1">
          <a:blip r:embed="rId3">
            <a:alphaModFix/>
          </a:blip>
          <a:srcRect/>
          <a:stretch/>
        </p:blipFill>
        <p:spPr>
          <a:xfrm>
            <a:off x="2743200" y="1647825"/>
            <a:ext cx="5697537" cy="4600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19</a:t>
            </a:fld>
            <a:endParaRPr/>
          </a:p>
        </p:txBody>
      </p:sp>
      <p:pic>
        <p:nvPicPr>
          <p:cNvPr id="227" name="Google Shape;227;p32"/>
          <p:cNvPicPr preferRelativeResize="0"/>
          <p:nvPr/>
        </p:nvPicPr>
        <p:blipFill rotWithShape="1">
          <a:blip r:embed="rId3">
            <a:alphaModFix/>
          </a:blip>
          <a:srcRect/>
          <a:stretch/>
        </p:blipFill>
        <p:spPr>
          <a:xfrm>
            <a:off x="533400" y="2573337"/>
            <a:ext cx="8105775" cy="1985962"/>
          </a:xfrm>
          <a:prstGeom prst="rect">
            <a:avLst/>
          </a:prstGeom>
          <a:noFill/>
          <a:ln>
            <a:noFill/>
          </a:ln>
        </p:spPr>
      </p:pic>
      <p:sp>
        <p:nvSpPr>
          <p:cNvPr id="228" name="Google Shape;228;p32"/>
          <p:cNvSpPr txBox="1"/>
          <p:nvPr/>
        </p:nvSpPr>
        <p:spPr>
          <a:xfrm>
            <a:off x="685800" y="358775"/>
            <a:ext cx="7772400" cy="11430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7.4</a:t>
            </a:r>
            <a:br>
              <a:rPr lang="en-US" sz="1800" b="1"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Options for mapping specialization or generalization. </a:t>
            </a:r>
            <a:br>
              <a:rPr lang="en-US" sz="1800" b="0"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(a) Mapping the EER schema in Figure 4.4 using option 8A.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
        <p:nvSpPr>
          <p:cNvPr id="90" name="Google Shape;90;p15" descr="Pink tissue paper"/>
          <p:cNvSpPr txBox="1">
            <a:spLocks noGrp="1"/>
          </p:cNvSpPr>
          <p:nvPr>
            <p:ph type="ctrTitle"/>
          </p:nvPr>
        </p:nvSpPr>
        <p:spPr>
          <a:xfrm>
            <a:off x="228600" y="152400"/>
            <a:ext cx="7086600" cy="228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90033"/>
              </a:buClr>
              <a:buSzPts val="6600"/>
              <a:buFont typeface="Arial"/>
              <a:buNone/>
            </a:pPr>
            <a:r>
              <a:rPr lang="en-US" sz="6600" b="0" i="0" u="none" dirty="0">
                <a:solidFill>
                  <a:srgbClr val="990033"/>
                </a:solidFill>
                <a:latin typeface="Arial"/>
                <a:ea typeface="Arial"/>
                <a:cs typeface="Arial"/>
                <a:sym typeface="Arial"/>
              </a:rPr>
              <a:t>Module 2</a:t>
            </a:r>
            <a:endParaRPr dirty="0"/>
          </a:p>
        </p:txBody>
      </p:sp>
      <p:sp>
        <p:nvSpPr>
          <p:cNvPr id="91" name="Google Shape;91;p15" descr="Pink tissue paper"/>
          <p:cNvSpPr txBox="1">
            <a:spLocks noGrp="1"/>
          </p:cNvSpPr>
          <p:nvPr>
            <p:ph type="subTitle" idx="1"/>
          </p:nvPr>
        </p:nvSpPr>
        <p:spPr>
          <a:xfrm>
            <a:off x="304800" y="2590800"/>
            <a:ext cx="6629400" cy="1905000"/>
          </a:xfrm>
          <a:prstGeom prst="rect">
            <a:avLst/>
          </a:prstGeom>
          <a:noFill/>
          <a:ln>
            <a:noFill/>
          </a:ln>
        </p:spPr>
        <p:txBody>
          <a:bodyPr spcFirstLastPara="1" wrap="square" lIns="91425" tIns="45700" rIns="0" bIns="45700" anchor="t" anchorCtr="0">
            <a:noAutofit/>
          </a:bodyPr>
          <a:lstStyle/>
          <a:p>
            <a:pPr marL="0" lvl="0" indent="0" algn="l" rtl="0">
              <a:lnSpc>
                <a:spcPct val="100000"/>
              </a:lnSpc>
              <a:spcBef>
                <a:spcPts val="0"/>
              </a:spcBef>
              <a:spcAft>
                <a:spcPts val="0"/>
              </a:spcAft>
              <a:buSzPts val="1920"/>
              <a:buNone/>
            </a:pPr>
            <a:r>
              <a:rPr lang="en-US" sz="3200" b="0" i="0" u="none">
                <a:solidFill>
                  <a:schemeClr val="dk2"/>
                </a:solidFill>
                <a:latin typeface="Arial"/>
                <a:ea typeface="Arial"/>
                <a:cs typeface="Arial"/>
                <a:sym typeface="Arial"/>
              </a:rPr>
              <a:t>Relational Database Design by ER- and EERR-to-Relational Mapping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20</a:t>
            </a:fld>
            <a:endParaRPr/>
          </a:p>
        </p:txBody>
      </p:sp>
      <p:sp>
        <p:nvSpPr>
          <p:cNvPr id="235" name="Google Shape;235;p33"/>
          <p:cNvSpPr txBox="1">
            <a:spLocks noGrp="1"/>
          </p:cNvSpPr>
          <p:nvPr>
            <p:ph type="title"/>
          </p:nvPr>
        </p:nvSpPr>
        <p:spPr>
          <a:xfrm>
            <a:off x="533400" y="304800"/>
            <a:ext cx="8420100" cy="2933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4.3</a:t>
            </a:r>
            <a:br>
              <a:rPr lang="en-US" sz="1800" b="0"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Generalization. (b) Generalizing CAR and TRUCK into the superclass VEHICLE.</a:t>
            </a:r>
            <a:endParaRPr/>
          </a:p>
        </p:txBody>
      </p:sp>
      <p:pic>
        <p:nvPicPr>
          <p:cNvPr id="236" name="Google Shape;236;p33"/>
          <p:cNvPicPr preferRelativeResize="0">
            <a:picLocks noGrp="1"/>
          </p:cNvPicPr>
          <p:nvPr>
            <p:ph type="body" idx="1"/>
          </p:nvPr>
        </p:nvPicPr>
        <p:blipFill rotWithShape="1">
          <a:blip r:embed="rId3">
            <a:alphaModFix/>
          </a:blip>
          <a:srcRect/>
          <a:stretch/>
        </p:blipFill>
        <p:spPr>
          <a:xfrm>
            <a:off x="239712" y="1736725"/>
            <a:ext cx="8294687" cy="380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21</a:t>
            </a:fld>
            <a:endParaRPr/>
          </a:p>
        </p:txBody>
      </p:sp>
      <p:sp>
        <p:nvSpPr>
          <p:cNvPr id="243" name="Google Shape;243;p34"/>
          <p:cNvSpPr txBox="1"/>
          <p:nvPr/>
        </p:nvSpPr>
        <p:spPr>
          <a:xfrm>
            <a:off x="685800" y="358775"/>
            <a:ext cx="7772400" cy="11430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7.4</a:t>
            </a:r>
            <a:br>
              <a:rPr lang="en-US" sz="1800" b="1"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Options for mapping specialization or generalization. </a:t>
            </a:r>
            <a:br>
              <a:rPr lang="en-US" sz="1800" b="0"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 (b) Mapping the EER schema in Figure 4.3b using option 8B. </a:t>
            </a:r>
            <a:endParaRPr/>
          </a:p>
        </p:txBody>
      </p:sp>
      <p:pic>
        <p:nvPicPr>
          <p:cNvPr id="244" name="Google Shape;244;p34"/>
          <p:cNvPicPr preferRelativeResize="0"/>
          <p:nvPr/>
        </p:nvPicPr>
        <p:blipFill rotWithShape="1">
          <a:blip r:embed="rId3">
            <a:alphaModFix/>
          </a:blip>
          <a:srcRect/>
          <a:stretch/>
        </p:blipFill>
        <p:spPr>
          <a:xfrm>
            <a:off x="517525" y="3886200"/>
            <a:ext cx="8108950" cy="2179637"/>
          </a:xfrm>
          <a:prstGeom prst="rect">
            <a:avLst/>
          </a:prstGeom>
          <a:noFill/>
          <a:ln>
            <a:noFill/>
          </a:ln>
        </p:spPr>
      </p:pic>
      <p:sp>
        <p:nvSpPr>
          <p:cNvPr id="245" name="Google Shape;245;p34"/>
          <p:cNvSpPr txBox="1"/>
          <p:nvPr/>
        </p:nvSpPr>
        <p:spPr>
          <a:xfrm>
            <a:off x="152400" y="1471612"/>
            <a:ext cx="8839200" cy="3411537"/>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Option 8B: Multiple relations-Subclass relations only</a:t>
            </a:r>
            <a:endParaRPr/>
          </a:p>
          <a:p>
            <a:pPr marL="457200" marR="0" lvl="1" indent="0" algn="l" rtl="0">
              <a:lnSpc>
                <a:spcPct val="90000"/>
              </a:lnSpc>
              <a:spcBef>
                <a:spcPts val="0"/>
              </a:spcBef>
              <a:spcAft>
                <a:spcPts val="0"/>
              </a:spcAft>
              <a:buClr>
                <a:schemeClr val="dk1"/>
              </a:buClr>
              <a:buSzPts val="2100"/>
              <a:buFont typeface="Arial"/>
              <a:buNone/>
            </a:pPr>
            <a:r>
              <a:rPr lang="en-US" sz="2100" b="0" i="0" u="none" strike="noStrike" cap="none">
                <a:solidFill>
                  <a:schemeClr val="dk1"/>
                </a:solidFill>
                <a:latin typeface="Arial"/>
                <a:ea typeface="Arial"/>
                <a:cs typeface="Arial"/>
                <a:sym typeface="Arial"/>
              </a:rPr>
              <a:t>Create a relation Li for each subclass Si, 1 &lt; i &lt; m, with the attributes Attr(Li) = {attributes of Si} U {k,a1…,an} and PK(Li) = k. </a:t>
            </a:r>
            <a:endParaRPr/>
          </a:p>
          <a:p>
            <a:pPr marL="457200" marR="0" lvl="1" indent="0" algn="l" rtl="0">
              <a:lnSpc>
                <a:spcPct val="90000"/>
              </a:lnSpc>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457200" marR="0" lvl="1" indent="0" algn="l" rtl="0">
              <a:lnSpc>
                <a:spcPct val="90000"/>
              </a:lnSpc>
              <a:spcBef>
                <a:spcPts val="0"/>
              </a:spcBef>
              <a:spcAft>
                <a:spcPts val="0"/>
              </a:spcAft>
              <a:buClr>
                <a:schemeClr val="dk1"/>
              </a:buClr>
              <a:buSzPts val="2100"/>
              <a:buFont typeface="Arial"/>
              <a:buNone/>
            </a:pPr>
            <a:r>
              <a:rPr lang="en-US" sz="2100" b="0" i="0" u="none" strike="noStrike" cap="none">
                <a:solidFill>
                  <a:schemeClr val="dk1"/>
                </a:solidFill>
                <a:latin typeface="Arial"/>
                <a:ea typeface="Arial"/>
                <a:cs typeface="Arial"/>
                <a:sym typeface="Arial"/>
              </a:rPr>
              <a:t>This option only works for a  specialization whose subclasses are total (every entity in the superclass must belong to (at least) one of the subclasses).</a:t>
            </a:r>
            <a:endParaRPr/>
          </a:p>
          <a:p>
            <a:pPr marL="457200" marR="0" lvl="1" indent="0" algn="l" rtl="0">
              <a:lnSpc>
                <a:spcPct val="90000"/>
              </a:lnSpc>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457200" marR="0" lvl="1" indent="0" algn="l" rtl="0">
              <a:lnSpc>
                <a:spcPct val="90000"/>
              </a:lnSpc>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457200" marR="0" lvl="1" indent="0" algn="l" rtl="0">
              <a:lnSpc>
                <a:spcPct val="90000"/>
              </a:lnSpc>
              <a:spcBef>
                <a:spcPts val="0"/>
              </a:spcBef>
              <a:spcAft>
                <a:spcPts val="0"/>
              </a:spcAft>
              <a:buClr>
                <a:schemeClr val="dk1"/>
              </a:buClr>
              <a:buSzPts val="2100"/>
              <a:buFont typeface="Arial"/>
              <a:buNone/>
            </a:pPr>
            <a:endParaRPr sz="2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1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22</a:t>
            </a:fld>
            <a:endParaRPr/>
          </a:p>
        </p:txBody>
      </p:sp>
      <p:sp>
        <p:nvSpPr>
          <p:cNvPr id="252" name="Google Shape;252;p35"/>
          <p:cNvSpPr txBox="1">
            <a:spLocks noGrp="1"/>
          </p:cNvSpPr>
          <p:nvPr>
            <p:ph type="title"/>
          </p:nvPr>
        </p:nvSpPr>
        <p:spPr>
          <a:xfrm>
            <a:off x="250825" y="303212"/>
            <a:ext cx="8534400" cy="8429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1" i="0" u="none">
                <a:solidFill>
                  <a:srgbClr val="800000"/>
                </a:solidFill>
                <a:latin typeface="Arial"/>
                <a:ea typeface="Arial"/>
                <a:cs typeface="Arial"/>
                <a:sym typeface="Arial"/>
              </a:rPr>
              <a:t>Mapping EER Model Constructs to Relations (contd.)</a:t>
            </a:r>
            <a:endParaRPr/>
          </a:p>
        </p:txBody>
      </p:sp>
      <p:sp>
        <p:nvSpPr>
          <p:cNvPr id="253" name="Google Shape;253;p35"/>
          <p:cNvSpPr txBox="1">
            <a:spLocks noGrp="1"/>
          </p:cNvSpPr>
          <p:nvPr>
            <p:ph type="body" idx="1"/>
          </p:nvPr>
        </p:nvSpPr>
        <p:spPr>
          <a:xfrm>
            <a:off x="409575" y="1962150"/>
            <a:ext cx="8375650" cy="4257675"/>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Option 8C: Single relation with one type attribute</a:t>
            </a:r>
            <a:endParaRPr/>
          </a:p>
          <a:p>
            <a:pPr marL="742950" lvl="1" indent="-285750" algn="l" rtl="0">
              <a:lnSpc>
                <a:spcPct val="10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Create a single relation L with attributes Attrs(L) = {k,a</a:t>
            </a:r>
            <a:r>
              <a:rPr lang="en-US" sz="2100" b="0" i="0" u="none" baseline="-25000">
                <a:solidFill>
                  <a:srgbClr val="800000"/>
                </a:solidFill>
                <a:latin typeface="Arial"/>
                <a:ea typeface="Arial"/>
                <a:cs typeface="Arial"/>
                <a:sym typeface="Arial"/>
              </a:rPr>
              <a:t>1</a:t>
            </a:r>
            <a:r>
              <a:rPr lang="en-US" sz="2100" b="0" i="0" u="none">
                <a:solidFill>
                  <a:srgbClr val="800000"/>
                </a:solidFill>
                <a:latin typeface="Arial"/>
                <a:ea typeface="Arial"/>
                <a:cs typeface="Arial"/>
                <a:sym typeface="Arial"/>
              </a:rPr>
              <a:t>,…a</a:t>
            </a:r>
            <a:r>
              <a:rPr lang="en-US" sz="2100" b="0" i="0" u="none" baseline="-25000">
                <a:solidFill>
                  <a:srgbClr val="800000"/>
                </a:solidFill>
                <a:latin typeface="Arial"/>
                <a:ea typeface="Arial"/>
                <a:cs typeface="Arial"/>
                <a:sym typeface="Arial"/>
              </a:rPr>
              <a:t>n</a:t>
            </a:r>
            <a:r>
              <a:rPr lang="en-US" sz="2100" b="0" i="0" u="none">
                <a:solidFill>
                  <a:srgbClr val="800000"/>
                </a:solidFill>
                <a:latin typeface="Arial"/>
                <a:ea typeface="Arial"/>
                <a:cs typeface="Arial"/>
                <a:sym typeface="Arial"/>
              </a:rPr>
              <a:t>} U {attributes of S</a:t>
            </a:r>
            <a:r>
              <a:rPr lang="en-US" sz="2100" b="0" i="0" u="none" baseline="-25000">
                <a:solidFill>
                  <a:srgbClr val="800000"/>
                </a:solidFill>
                <a:latin typeface="Arial"/>
                <a:ea typeface="Arial"/>
                <a:cs typeface="Arial"/>
                <a:sym typeface="Arial"/>
              </a:rPr>
              <a:t>1</a:t>
            </a:r>
            <a:r>
              <a:rPr lang="en-US" sz="2100" b="0" i="0" u="none">
                <a:solidFill>
                  <a:srgbClr val="800000"/>
                </a:solidFill>
                <a:latin typeface="Arial"/>
                <a:ea typeface="Arial"/>
                <a:cs typeface="Arial"/>
                <a:sym typeface="Arial"/>
              </a:rPr>
              <a:t>} U</a:t>
            </a:r>
            <a:r>
              <a:rPr lang="en-US" sz="2100" b="0" i="0" u="none">
                <a:solidFill>
                  <a:srgbClr val="800000"/>
                </a:solidFill>
                <a:latin typeface="Times New Roman"/>
                <a:ea typeface="Times New Roman"/>
                <a:cs typeface="Times New Roman"/>
                <a:sym typeface="Times New Roman"/>
              </a:rPr>
              <a:t>…</a:t>
            </a:r>
            <a:r>
              <a:rPr lang="en-US" sz="2100" b="0" i="0" u="none">
                <a:solidFill>
                  <a:srgbClr val="800000"/>
                </a:solidFill>
                <a:latin typeface="Arial"/>
                <a:ea typeface="Arial"/>
                <a:cs typeface="Arial"/>
                <a:sym typeface="Arial"/>
              </a:rPr>
              <a:t>U {attributes of S</a:t>
            </a:r>
            <a:r>
              <a:rPr lang="en-US" sz="2100" b="0" i="0" u="none" baseline="-25000">
                <a:solidFill>
                  <a:srgbClr val="800000"/>
                </a:solidFill>
                <a:latin typeface="Arial"/>
                <a:ea typeface="Arial"/>
                <a:cs typeface="Arial"/>
                <a:sym typeface="Arial"/>
              </a:rPr>
              <a:t>m</a:t>
            </a:r>
            <a:r>
              <a:rPr lang="en-US" sz="2100" b="0" i="0" u="none">
                <a:solidFill>
                  <a:srgbClr val="800000"/>
                </a:solidFill>
                <a:latin typeface="Arial"/>
                <a:ea typeface="Arial"/>
                <a:cs typeface="Arial"/>
                <a:sym typeface="Arial"/>
              </a:rPr>
              <a:t>} U {t} and PK(L) = k. The attribute t is called a type (or </a:t>
            </a:r>
            <a:r>
              <a:rPr lang="en-US" sz="2100" b="1" i="0" u="none">
                <a:solidFill>
                  <a:srgbClr val="800000"/>
                </a:solidFill>
                <a:latin typeface="Arial"/>
                <a:ea typeface="Arial"/>
                <a:cs typeface="Arial"/>
                <a:sym typeface="Arial"/>
              </a:rPr>
              <a:t>discriminating</a:t>
            </a:r>
            <a:r>
              <a:rPr lang="en-US" sz="2100" b="0" i="0" u="none">
                <a:solidFill>
                  <a:srgbClr val="800000"/>
                </a:solidFill>
                <a:latin typeface="Arial"/>
                <a:ea typeface="Arial"/>
                <a:cs typeface="Arial"/>
                <a:sym typeface="Arial"/>
              </a:rPr>
              <a:t>) attribute that indicates the subclass to which each tuple belongs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23</a:t>
            </a:fld>
            <a:endParaRPr/>
          </a:p>
        </p:txBody>
      </p:sp>
      <p:sp>
        <p:nvSpPr>
          <p:cNvPr id="260" name="Google Shape;260;p36"/>
          <p:cNvSpPr txBox="1">
            <a:spLocks noGrp="1"/>
          </p:cNvSpPr>
          <p:nvPr>
            <p:ph type="title"/>
          </p:nvPr>
        </p:nvSpPr>
        <p:spPr>
          <a:xfrm>
            <a:off x="533400" y="304800"/>
            <a:ext cx="7907337" cy="838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4.4</a:t>
            </a:r>
            <a:br>
              <a:rPr lang="en-US" sz="1800" b="0"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EER diagram notation for an attribute-defined specialization on JobType.</a:t>
            </a:r>
            <a:endParaRPr/>
          </a:p>
        </p:txBody>
      </p:sp>
      <p:pic>
        <p:nvPicPr>
          <p:cNvPr id="261" name="Google Shape;261;p36"/>
          <p:cNvPicPr preferRelativeResize="0">
            <a:picLocks noGrp="1"/>
          </p:cNvPicPr>
          <p:nvPr>
            <p:ph type="body" idx="1"/>
          </p:nvPr>
        </p:nvPicPr>
        <p:blipFill rotWithShape="1">
          <a:blip r:embed="rId3">
            <a:alphaModFix/>
          </a:blip>
          <a:srcRect/>
          <a:stretch/>
        </p:blipFill>
        <p:spPr>
          <a:xfrm>
            <a:off x="2743200" y="1647825"/>
            <a:ext cx="5697537" cy="4600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24</a:t>
            </a:fld>
            <a:endParaRPr/>
          </a:p>
        </p:txBody>
      </p:sp>
      <p:sp>
        <p:nvSpPr>
          <p:cNvPr id="268" name="Google Shape;268;p37"/>
          <p:cNvSpPr txBox="1"/>
          <p:nvPr/>
        </p:nvSpPr>
        <p:spPr>
          <a:xfrm>
            <a:off x="685800" y="358775"/>
            <a:ext cx="7772400" cy="11430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7.4</a:t>
            </a:r>
            <a:br>
              <a:rPr lang="en-US" sz="1800" b="1"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Options for mapping specialization or generalization. </a:t>
            </a:r>
            <a:br>
              <a:rPr lang="en-US" sz="1800" b="0"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(c) Mapping the EER schema in Figure 4.4 using option 8C.</a:t>
            </a:r>
            <a:endParaRPr/>
          </a:p>
        </p:txBody>
      </p:sp>
      <p:pic>
        <p:nvPicPr>
          <p:cNvPr id="269" name="Google Shape;269;p37"/>
          <p:cNvPicPr preferRelativeResize="0"/>
          <p:nvPr/>
        </p:nvPicPr>
        <p:blipFill rotWithShape="1">
          <a:blip r:embed="rId3">
            <a:alphaModFix/>
          </a:blip>
          <a:srcRect/>
          <a:stretch/>
        </p:blipFill>
        <p:spPr>
          <a:xfrm>
            <a:off x="685800" y="2668587"/>
            <a:ext cx="7772400" cy="571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25</a:t>
            </a:fld>
            <a:endParaRPr/>
          </a:p>
        </p:txBody>
      </p:sp>
      <p:sp>
        <p:nvSpPr>
          <p:cNvPr id="276" name="Google Shape;276;p38"/>
          <p:cNvSpPr txBox="1">
            <a:spLocks noGrp="1"/>
          </p:cNvSpPr>
          <p:nvPr>
            <p:ph type="title"/>
          </p:nvPr>
        </p:nvSpPr>
        <p:spPr>
          <a:xfrm>
            <a:off x="533400" y="304800"/>
            <a:ext cx="7988300" cy="99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4.5</a:t>
            </a:r>
            <a:br>
              <a:rPr lang="en-US" sz="1800" b="0"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EER diagram notation for an overlapping (non-disjoint) specialization.</a:t>
            </a:r>
            <a:endParaRPr/>
          </a:p>
        </p:txBody>
      </p:sp>
      <p:pic>
        <p:nvPicPr>
          <p:cNvPr id="277" name="Google Shape;277;p38"/>
          <p:cNvPicPr preferRelativeResize="0">
            <a:picLocks noGrp="1"/>
          </p:cNvPicPr>
          <p:nvPr>
            <p:ph type="body" idx="1"/>
          </p:nvPr>
        </p:nvPicPr>
        <p:blipFill rotWithShape="1">
          <a:blip r:embed="rId3">
            <a:alphaModFix/>
          </a:blip>
          <a:srcRect/>
          <a:stretch/>
        </p:blipFill>
        <p:spPr>
          <a:xfrm>
            <a:off x="898525" y="1644650"/>
            <a:ext cx="7343775" cy="4451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26</a:t>
            </a:fld>
            <a:endParaRPr/>
          </a:p>
        </p:txBody>
      </p:sp>
      <p:sp>
        <p:nvSpPr>
          <p:cNvPr id="284" name="Google Shape;284;p39"/>
          <p:cNvSpPr txBox="1"/>
          <p:nvPr/>
        </p:nvSpPr>
        <p:spPr>
          <a:xfrm>
            <a:off x="685800" y="358775"/>
            <a:ext cx="7772400" cy="11430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7.4</a:t>
            </a:r>
            <a:br>
              <a:rPr lang="en-US" sz="1800" b="1"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Options for mapping specialization or generalization. (d) Mapping Figure 4.5 using option 8D with Boolean type fields Mflag and Pflag.</a:t>
            </a:r>
            <a:endParaRPr/>
          </a:p>
        </p:txBody>
      </p:sp>
      <p:pic>
        <p:nvPicPr>
          <p:cNvPr id="285" name="Google Shape;285;p39"/>
          <p:cNvPicPr preferRelativeResize="0"/>
          <p:nvPr/>
        </p:nvPicPr>
        <p:blipFill rotWithShape="1">
          <a:blip r:embed="rId3">
            <a:alphaModFix/>
          </a:blip>
          <a:srcRect/>
          <a:stretch/>
        </p:blipFill>
        <p:spPr>
          <a:xfrm>
            <a:off x="152400" y="3733800"/>
            <a:ext cx="8839200" cy="1447800"/>
          </a:xfrm>
          <a:prstGeom prst="rect">
            <a:avLst/>
          </a:prstGeom>
          <a:noFill/>
          <a:ln>
            <a:noFill/>
          </a:ln>
        </p:spPr>
      </p:pic>
      <p:sp>
        <p:nvSpPr>
          <p:cNvPr id="286" name="Google Shape;286;p39"/>
          <p:cNvSpPr txBox="1"/>
          <p:nvPr/>
        </p:nvSpPr>
        <p:spPr>
          <a:xfrm>
            <a:off x="0" y="1462087"/>
            <a:ext cx="8839200" cy="2678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Option 8D: Single relation with multiple type attributes</a:t>
            </a:r>
            <a:endParaRPr/>
          </a:p>
          <a:p>
            <a:pPr marL="457200" marR="0" lvl="1"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Create a single relation schema L with attributes Attrs(L) = {k,a</a:t>
            </a:r>
            <a:r>
              <a:rPr lang="en-US" sz="2400" b="0" i="0" u="none" strike="noStrike" cap="none" baseline="-25000">
                <a:solidFill>
                  <a:schemeClr val="dk1"/>
                </a:solidFill>
                <a:latin typeface="Arial"/>
                <a:ea typeface="Arial"/>
                <a:cs typeface="Arial"/>
                <a:sym typeface="Arial"/>
              </a:rPr>
              <a:t>1</a:t>
            </a:r>
            <a:r>
              <a:rPr lang="en-US" sz="2400" b="0" i="0" u="none" strike="noStrike" cap="none">
                <a:solidFill>
                  <a:schemeClr val="dk1"/>
                </a:solidFill>
                <a:latin typeface="Arial"/>
                <a:ea typeface="Arial"/>
                <a:cs typeface="Arial"/>
                <a:sym typeface="Arial"/>
              </a:rPr>
              <a:t>,…a</a:t>
            </a:r>
            <a:r>
              <a:rPr lang="en-US" sz="2400" b="0" i="0" u="none" strike="noStrike" cap="none" baseline="-25000">
                <a:solidFill>
                  <a:schemeClr val="dk1"/>
                </a:solidFill>
                <a:latin typeface="Arial"/>
                <a:ea typeface="Arial"/>
                <a:cs typeface="Arial"/>
                <a:sym typeface="Arial"/>
              </a:rPr>
              <a:t>n</a:t>
            </a:r>
            <a:r>
              <a:rPr lang="en-US" sz="2400" b="0" i="0" u="none" strike="noStrike" cap="none">
                <a:solidFill>
                  <a:schemeClr val="dk1"/>
                </a:solidFill>
                <a:latin typeface="Arial"/>
                <a:ea typeface="Arial"/>
                <a:cs typeface="Arial"/>
                <a:sym typeface="Arial"/>
              </a:rPr>
              <a:t>} U {attributes of S</a:t>
            </a:r>
            <a:r>
              <a:rPr lang="en-US" sz="2400" b="0" i="0" u="none" strike="noStrike" cap="none" baseline="-25000">
                <a:solidFill>
                  <a:schemeClr val="dk1"/>
                </a:solidFill>
                <a:latin typeface="Arial"/>
                <a:ea typeface="Arial"/>
                <a:cs typeface="Arial"/>
                <a:sym typeface="Arial"/>
              </a:rPr>
              <a:t>1</a:t>
            </a:r>
            <a:r>
              <a:rPr lang="en-US" sz="2400" b="0" i="0" u="none" strike="noStrike" cap="none">
                <a:solidFill>
                  <a:schemeClr val="dk1"/>
                </a:solidFill>
                <a:latin typeface="Arial"/>
                <a:ea typeface="Arial"/>
                <a:cs typeface="Arial"/>
                <a:sym typeface="Arial"/>
              </a:rPr>
              <a:t>} U…U {attributes of S</a:t>
            </a:r>
            <a:r>
              <a:rPr lang="en-US" sz="2400" b="0" i="0" u="none" strike="noStrike" cap="none" baseline="-25000">
                <a:solidFill>
                  <a:schemeClr val="dk1"/>
                </a:solidFill>
                <a:latin typeface="Arial"/>
                <a:ea typeface="Arial"/>
                <a:cs typeface="Arial"/>
                <a:sym typeface="Arial"/>
              </a:rPr>
              <a:t>m</a:t>
            </a:r>
            <a:r>
              <a:rPr lang="en-US" sz="2400" b="0" i="0" u="none" strike="noStrike" cap="none">
                <a:solidFill>
                  <a:schemeClr val="dk1"/>
                </a:solidFill>
                <a:latin typeface="Arial"/>
                <a:ea typeface="Arial"/>
                <a:cs typeface="Arial"/>
                <a:sym typeface="Arial"/>
              </a:rPr>
              <a:t>} U {t</a:t>
            </a:r>
            <a:r>
              <a:rPr lang="en-US" sz="2400" b="0" i="0" u="none" strike="noStrike" cap="none" baseline="-25000">
                <a:solidFill>
                  <a:schemeClr val="dk1"/>
                </a:solidFill>
                <a:latin typeface="Arial"/>
                <a:ea typeface="Arial"/>
                <a:cs typeface="Arial"/>
                <a:sym typeface="Arial"/>
              </a:rPr>
              <a:t>1</a:t>
            </a:r>
            <a:r>
              <a:rPr lang="en-US" sz="2400" b="0" i="0" u="none" strike="noStrike" cap="none">
                <a:solidFill>
                  <a:schemeClr val="dk1"/>
                </a:solidFill>
                <a:latin typeface="Arial"/>
                <a:ea typeface="Arial"/>
                <a:cs typeface="Arial"/>
                <a:sym typeface="Arial"/>
              </a:rPr>
              <a:t>, t</a:t>
            </a:r>
            <a:r>
              <a:rPr lang="en-US" sz="2400" b="0" i="0" u="none" strike="noStrike" cap="none" baseline="-25000">
                <a:solidFill>
                  <a:schemeClr val="dk1"/>
                </a:solidFill>
                <a:latin typeface="Arial"/>
                <a:ea typeface="Arial"/>
                <a:cs typeface="Arial"/>
                <a:sym typeface="Arial"/>
              </a:rPr>
              <a:t>2</a:t>
            </a:r>
            <a:r>
              <a:rPr lang="en-US" sz="2400" b="0" i="0" u="none" strike="noStrike" cap="none">
                <a:solidFill>
                  <a:schemeClr val="dk1"/>
                </a:solidFill>
                <a:latin typeface="Arial"/>
                <a:ea typeface="Arial"/>
                <a:cs typeface="Arial"/>
                <a:sym typeface="Arial"/>
              </a:rPr>
              <a:t>,…,t</a:t>
            </a:r>
            <a:r>
              <a:rPr lang="en-US" sz="2400" b="0" i="0" u="none" strike="noStrike" cap="none" baseline="-25000">
                <a:solidFill>
                  <a:schemeClr val="dk1"/>
                </a:solidFill>
                <a:latin typeface="Arial"/>
                <a:ea typeface="Arial"/>
                <a:cs typeface="Arial"/>
                <a:sym typeface="Arial"/>
              </a:rPr>
              <a:t>m</a:t>
            </a:r>
            <a:r>
              <a:rPr lang="en-US" sz="2400" b="0" i="0" u="none" strike="noStrike" cap="none">
                <a:solidFill>
                  <a:schemeClr val="dk1"/>
                </a:solidFill>
                <a:latin typeface="Arial"/>
                <a:ea typeface="Arial"/>
                <a:cs typeface="Arial"/>
                <a:sym typeface="Arial"/>
              </a:rPr>
              <a:t>} and PK(L) = k. Each t</a:t>
            </a:r>
            <a:r>
              <a:rPr lang="en-US" sz="2400" b="0" i="0" u="none" strike="noStrike" cap="none" baseline="-25000">
                <a:solidFill>
                  <a:schemeClr val="dk1"/>
                </a:solidFill>
                <a:latin typeface="Arial"/>
                <a:ea typeface="Arial"/>
                <a:cs typeface="Arial"/>
                <a:sym typeface="Arial"/>
              </a:rPr>
              <a:t>i</a:t>
            </a:r>
            <a:r>
              <a:rPr lang="en-US" sz="2400" b="0" i="0" u="none" strike="noStrike" cap="none">
                <a:solidFill>
                  <a:schemeClr val="dk1"/>
                </a:solidFill>
                <a:latin typeface="Arial"/>
                <a:ea typeface="Arial"/>
                <a:cs typeface="Arial"/>
                <a:sym typeface="Arial"/>
              </a:rPr>
              <a:t>, 1 &lt; I &lt; m, is a Boolean type attribute indicating whether a tuple belongs to the subclass S</a:t>
            </a:r>
            <a:r>
              <a:rPr lang="en-US" sz="2400" b="0" i="0" u="none" strike="noStrike" cap="none" baseline="-25000">
                <a:solidFill>
                  <a:schemeClr val="dk1"/>
                </a:solidFill>
                <a:latin typeface="Arial"/>
                <a:ea typeface="Arial"/>
                <a:cs typeface="Arial"/>
                <a:sym typeface="Arial"/>
              </a:rPr>
              <a:t>i</a:t>
            </a:r>
            <a:r>
              <a:rPr lang="en-US" sz="24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27</a:t>
            </a:fld>
            <a:endParaRPr/>
          </a:p>
        </p:txBody>
      </p:sp>
      <p:sp>
        <p:nvSpPr>
          <p:cNvPr id="293" name="Google Shape;293;p4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Mapping EER Model Constructs to Relations (contd.)</a:t>
            </a:r>
            <a:endParaRPr/>
          </a:p>
        </p:txBody>
      </p:sp>
      <p:sp>
        <p:nvSpPr>
          <p:cNvPr id="294" name="Google Shape;294;p4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Mapping of Shared Subclasses (Multiple Inheritance)</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 shared subclass, such as STUDENT_ASSISTANT, is a subclass of several classes, indicating multiple inheritance. These classes must all have the same key attribute; otherwise, the shared subclass would be modeled as a category.</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We can apply any of the options discussed in Step 8 to a shared subclass, subject to the restriction discussed in Step 8 of the mapping algorithm. Below both 8C and 8D are used for the shared class STUDENT_ASSISTANT.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28</a:t>
            </a:fld>
            <a:endParaRPr/>
          </a:p>
        </p:txBody>
      </p:sp>
      <p:sp>
        <p:nvSpPr>
          <p:cNvPr id="301" name="Google Shape;301;p41"/>
          <p:cNvSpPr txBox="1">
            <a:spLocks noGrp="1"/>
          </p:cNvSpPr>
          <p:nvPr>
            <p:ph type="title"/>
          </p:nvPr>
        </p:nvSpPr>
        <p:spPr>
          <a:xfrm>
            <a:off x="533400" y="304800"/>
            <a:ext cx="7772400" cy="99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4.7</a:t>
            </a:r>
            <a:br>
              <a:rPr lang="en-US" sz="1800" b="0"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A specialization lattice with multiple inheritance for a UNIVERSITY database.</a:t>
            </a:r>
            <a:endParaRPr/>
          </a:p>
        </p:txBody>
      </p:sp>
      <p:pic>
        <p:nvPicPr>
          <p:cNvPr id="302" name="Google Shape;302;p41"/>
          <p:cNvPicPr preferRelativeResize="0">
            <a:picLocks noGrp="1"/>
          </p:cNvPicPr>
          <p:nvPr>
            <p:ph type="body" idx="1"/>
          </p:nvPr>
        </p:nvPicPr>
        <p:blipFill rotWithShape="1">
          <a:blip r:embed="rId3">
            <a:alphaModFix/>
          </a:blip>
          <a:srcRect/>
          <a:stretch/>
        </p:blipFill>
        <p:spPr>
          <a:xfrm>
            <a:off x="2446337" y="1524000"/>
            <a:ext cx="4335462" cy="4991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29</a:t>
            </a:fld>
            <a:endParaRPr/>
          </a:p>
        </p:txBody>
      </p:sp>
      <p:sp>
        <p:nvSpPr>
          <p:cNvPr id="309" name="Google Shape;309;p42"/>
          <p:cNvSpPr txBox="1">
            <a:spLocks noGrp="1"/>
          </p:cNvSpPr>
          <p:nvPr>
            <p:ph type="title"/>
          </p:nvPr>
        </p:nvSpPr>
        <p:spPr>
          <a:xfrm>
            <a:off x="850900" y="406400"/>
            <a:ext cx="7173912" cy="11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7.5</a:t>
            </a:r>
            <a:br>
              <a:rPr lang="en-US" sz="1800" b="1"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Mapping the EER specialization lattice in Figure 4.6 using multiple options.</a:t>
            </a:r>
            <a:endParaRPr/>
          </a:p>
        </p:txBody>
      </p:sp>
      <p:pic>
        <p:nvPicPr>
          <p:cNvPr id="310" name="Google Shape;310;p42"/>
          <p:cNvPicPr preferRelativeResize="0">
            <a:picLocks noGrp="1"/>
          </p:cNvPicPr>
          <p:nvPr>
            <p:ph type="body" idx="1"/>
          </p:nvPr>
        </p:nvPicPr>
        <p:blipFill rotWithShape="1">
          <a:blip r:embed="rId3">
            <a:alphaModFix/>
          </a:blip>
          <a:srcRect/>
          <a:stretch/>
        </p:blipFill>
        <p:spPr>
          <a:xfrm>
            <a:off x="850900" y="2065337"/>
            <a:ext cx="7772400" cy="31321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3</a:t>
            </a:fld>
            <a:endParaRPr/>
          </a:p>
        </p:txBody>
      </p:sp>
      <p:sp>
        <p:nvSpPr>
          <p:cNvPr id="98" name="Google Shape;98;p1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Chapter Outline</a:t>
            </a:r>
            <a:endParaRPr/>
          </a:p>
        </p:txBody>
      </p:sp>
      <p:sp>
        <p:nvSpPr>
          <p:cNvPr id="99" name="Google Shape;99;p1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ER-to-Relational Mapping Algorithm </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1: Mapping of Regular Entity Types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2: Mapping of Weak Entity Types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3: Mapping of Binary 1:1 Relation Types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4: Mapping of Binary 1:N Relationship Types.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5: Mapping of Binary M:N Relationship Types.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6: Mapping of Multivalued attributes.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7: Mapping of N-ary Relationship Types.</a:t>
            </a:r>
            <a:endParaRPr/>
          </a:p>
          <a:p>
            <a:pPr marL="742950" lvl="1" indent="-212407" algn="l" rtl="0">
              <a:lnSpc>
                <a:spcPct val="80000"/>
              </a:lnSpc>
              <a:spcBef>
                <a:spcPts val="420"/>
              </a:spcBef>
              <a:spcAft>
                <a:spcPts val="0"/>
              </a:spcAft>
              <a:buClr>
                <a:schemeClr val="dk2"/>
              </a:buClr>
              <a:buSzPts val="1155"/>
              <a:buFont typeface="Noto Sans Symbols"/>
              <a:buNone/>
            </a:pPr>
            <a:endParaRPr sz="2100" b="0" i="0" u="none">
              <a:solidFill>
                <a:srgbClr val="800000"/>
              </a:solidFill>
              <a:latin typeface="Arial"/>
              <a:ea typeface="Arial"/>
              <a:cs typeface="Arial"/>
              <a:sym typeface="Arial"/>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Mapping EER Model Constructs to Relations </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8: Options for Mapping Specialization or Generalization.</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9: Mapping of Union Types (Categories).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30</a:t>
            </a:fld>
            <a:endParaRPr/>
          </a:p>
        </p:txBody>
      </p:sp>
      <p:sp>
        <p:nvSpPr>
          <p:cNvPr id="317" name="Google Shape;317;p4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Mapping EER Model Constructs to Relations (contd.)</a:t>
            </a:r>
            <a:endParaRPr/>
          </a:p>
        </p:txBody>
      </p:sp>
      <p:sp>
        <p:nvSpPr>
          <p:cNvPr id="318" name="Google Shape;318;p4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1" i="0" u="none">
                <a:solidFill>
                  <a:schemeClr val="dk2"/>
                </a:solidFill>
                <a:latin typeface="Arial"/>
                <a:ea typeface="Arial"/>
                <a:cs typeface="Arial"/>
                <a:sym typeface="Arial"/>
              </a:rPr>
              <a:t>Step 9: Mapping of Union Types (Categories).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For mapping a category whose defining superclass have different keys, it is customary to specify a new key attribute, called a surrogate key, when creating a relation to correspond to the category. </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In the example below we can create a relation OWNER to correspond to the OWNER category and include any attributes of the category in this relation. The primary key of the OWNER relation is the surrogate key, which we called OwnerId.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31</a:t>
            </a:fld>
            <a:endParaRPr/>
          </a:p>
        </p:txBody>
      </p:sp>
      <p:sp>
        <p:nvSpPr>
          <p:cNvPr id="325" name="Google Shape;325;p44"/>
          <p:cNvSpPr txBox="1">
            <a:spLocks noGrp="1"/>
          </p:cNvSpPr>
          <p:nvPr>
            <p:ph type="title"/>
          </p:nvPr>
        </p:nvSpPr>
        <p:spPr>
          <a:xfrm>
            <a:off x="533400" y="304800"/>
            <a:ext cx="8281987"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4.8</a:t>
            </a:r>
            <a:br>
              <a:rPr lang="en-US" sz="1800" b="0"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Two categories (union types): OWNER and REGISTERED_VEHICLE.</a:t>
            </a:r>
            <a:endParaRPr/>
          </a:p>
        </p:txBody>
      </p:sp>
      <p:pic>
        <p:nvPicPr>
          <p:cNvPr id="326" name="Google Shape;326;p44"/>
          <p:cNvPicPr preferRelativeResize="0">
            <a:picLocks noGrp="1"/>
          </p:cNvPicPr>
          <p:nvPr>
            <p:ph type="body" idx="1"/>
          </p:nvPr>
        </p:nvPicPr>
        <p:blipFill rotWithShape="1">
          <a:blip r:embed="rId3">
            <a:alphaModFix/>
          </a:blip>
          <a:srcRect/>
          <a:stretch/>
        </p:blipFill>
        <p:spPr>
          <a:xfrm>
            <a:off x="2778125" y="1600200"/>
            <a:ext cx="3592512" cy="4953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32</a:t>
            </a:fld>
            <a:endParaRPr/>
          </a:p>
        </p:txBody>
      </p:sp>
      <p:sp>
        <p:nvSpPr>
          <p:cNvPr id="333" name="Google Shape;333;p45"/>
          <p:cNvSpPr txBox="1">
            <a:spLocks noGrp="1"/>
          </p:cNvSpPr>
          <p:nvPr>
            <p:ph type="title"/>
          </p:nvPr>
        </p:nvSpPr>
        <p:spPr>
          <a:xfrm>
            <a:off x="457200" y="228600"/>
            <a:ext cx="79248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7.6</a:t>
            </a:r>
            <a:br>
              <a:rPr lang="en-US" sz="1800" b="1"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Mapping the EER categories (union types) in Figure 4.7 to relations.</a:t>
            </a:r>
            <a:endParaRPr/>
          </a:p>
        </p:txBody>
      </p:sp>
      <p:pic>
        <p:nvPicPr>
          <p:cNvPr id="334" name="Google Shape;334;p45" descr="Pink tissue paper"/>
          <p:cNvPicPr preferRelativeResize="0"/>
          <p:nvPr/>
        </p:nvPicPr>
        <p:blipFill rotWithShape="1">
          <a:blip r:embed="rId3">
            <a:alphaModFix/>
          </a:blip>
          <a:srcRect/>
          <a:stretch/>
        </p:blipFill>
        <p:spPr>
          <a:xfrm>
            <a:off x="409575" y="1600200"/>
            <a:ext cx="8582025" cy="4953000"/>
          </a:xfrm>
          <a:prstGeom prst="rect">
            <a:avLst/>
          </a:prstGeom>
          <a:noFill/>
          <a:ln>
            <a:noFill/>
          </a:ln>
        </p:spPr>
      </p:pic>
      <p:sp>
        <p:nvSpPr>
          <p:cNvPr id="335" name="Google Shape;335;p45"/>
          <p:cNvSpPr txBox="1">
            <a:spLocks noGrp="1"/>
          </p:cNvSpPr>
          <p:nvPr>
            <p:ph type="body" idx="1"/>
          </p:nvPr>
        </p:nvSpPr>
        <p:spPr>
          <a:xfrm>
            <a:off x="6400800" y="4267200"/>
            <a:ext cx="2133600" cy="1905000"/>
          </a:xfrm>
          <a:prstGeom prst="rect">
            <a:avLst/>
          </a:prstGeom>
          <a:noFill/>
          <a:ln>
            <a:noFill/>
          </a:ln>
        </p:spPr>
        <p:txBody>
          <a:bodyPr spcFirstLastPara="1" wrap="square" lIns="91425" tIns="45700" rIns="0" bIns="45700" anchor="t" anchorCtr="0">
            <a:noAutofit/>
          </a:bodyPr>
          <a:lstStyle/>
          <a:p>
            <a:pPr marL="342900" marR="0" lvl="0" indent="-236220" algn="l" rtl="0">
              <a:spcBef>
                <a:spcPts val="0"/>
              </a:spcBef>
              <a:spcAft>
                <a:spcPts val="0"/>
              </a:spcAft>
              <a:buClr>
                <a:srgbClr val="990033"/>
              </a:buClr>
              <a:buSzPts val="1680"/>
              <a:buFont typeface="Noto Sans Symbols"/>
              <a:buNone/>
            </a:pPr>
            <a:endParaRPr sz="2800">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a:solidFill>
                <a:srgbClr val="800000"/>
              </a:solidFill>
              <a:latin typeface="Arial"/>
              <a:ea typeface="Arial"/>
              <a:cs typeface="Arial"/>
              <a:sym typeface="Arial"/>
            </a:endParaRPr>
          </a:p>
        </p:txBody>
      </p:sp>
      <p:sp>
        <p:nvSpPr>
          <p:cNvPr id="341" name="Google Shape;341;p4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33</a:t>
            </a:fld>
            <a:endParaRPr/>
          </a:p>
        </p:txBody>
      </p:sp>
      <p:pic>
        <p:nvPicPr>
          <p:cNvPr id="342" name="Google Shape;342;p46" descr="Pink tissue paper"/>
          <p:cNvPicPr preferRelativeResize="0"/>
          <p:nvPr/>
        </p:nvPicPr>
        <p:blipFill rotWithShape="1">
          <a:blip r:embed="rId3">
            <a:alphaModFix/>
          </a:blip>
          <a:srcRect/>
          <a:stretch/>
        </p:blipFill>
        <p:spPr>
          <a:xfrm>
            <a:off x="2609850" y="2181225"/>
            <a:ext cx="3924300" cy="2495550"/>
          </a:xfrm>
          <a:prstGeom prst="rect">
            <a:avLst/>
          </a:prstGeom>
          <a:noFill/>
          <a:ln>
            <a:noFill/>
          </a:ln>
        </p:spPr>
      </p:pic>
      <p:pic>
        <p:nvPicPr>
          <p:cNvPr id="343" name="Google Shape;343;p46" descr="Pink tissue paper"/>
          <p:cNvPicPr preferRelativeResize="0">
            <a:picLocks noGrp="1"/>
          </p:cNvPicPr>
          <p:nvPr>
            <p:ph type="body" idx="1"/>
          </p:nvPr>
        </p:nvPicPr>
        <p:blipFill rotWithShape="1">
          <a:blip r:embed="rId4">
            <a:alphaModFix/>
          </a:blip>
          <a:srcRect/>
          <a:stretch/>
        </p:blipFill>
        <p:spPr>
          <a:xfrm>
            <a:off x="969125" y="419387"/>
            <a:ext cx="7696200" cy="5640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34</a:t>
            </a:fld>
            <a:endParaRPr/>
          </a:p>
        </p:txBody>
      </p:sp>
      <p:pic>
        <p:nvPicPr>
          <p:cNvPr id="350" name="Google Shape;350;p47"/>
          <p:cNvPicPr preferRelativeResize="0"/>
          <p:nvPr/>
        </p:nvPicPr>
        <p:blipFill rotWithShape="1">
          <a:blip r:embed="rId3">
            <a:alphaModFix/>
          </a:blip>
          <a:srcRect/>
          <a:stretch/>
        </p:blipFill>
        <p:spPr>
          <a:xfrm>
            <a:off x="1027112" y="1684337"/>
            <a:ext cx="7304087" cy="4716462"/>
          </a:xfrm>
          <a:prstGeom prst="rect">
            <a:avLst/>
          </a:prstGeom>
          <a:noFill/>
          <a:ln>
            <a:noFill/>
          </a:ln>
        </p:spPr>
      </p:pic>
      <p:sp>
        <p:nvSpPr>
          <p:cNvPr id="351" name="Google Shape;351;p47"/>
          <p:cNvSpPr txBox="1">
            <a:spLocks noGrp="1"/>
          </p:cNvSpPr>
          <p:nvPr>
            <p:ph type="title"/>
          </p:nvPr>
        </p:nvSpPr>
        <p:spPr>
          <a:xfrm>
            <a:off x="371475" y="303212"/>
            <a:ext cx="8534400" cy="8429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1" i="0" u="none">
                <a:solidFill>
                  <a:srgbClr val="800000"/>
                </a:solidFill>
                <a:latin typeface="Arial"/>
                <a:ea typeface="Arial"/>
                <a:cs typeface="Arial"/>
                <a:sym typeface="Arial"/>
              </a:rPr>
              <a:t>Mapping Exercise</a:t>
            </a:r>
            <a:endParaRPr/>
          </a:p>
        </p:txBody>
      </p:sp>
      <p:sp>
        <p:nvSpPr>
          <p:cNvPr id="352" name="Google Shape;352;p47"/>
          <p:cNvSpPr txBox="1">
            <a:spLocks noGrp="1"/>
          </p:cNvSpPr>
          <p:nvPr>
            <p:ph type="body" idx="1"/>
          </p:nvPr>
        </p:nvSpPr>
        <p:spPr>
          <a:xfrm>
            <a:off x="371475" y="1146175"/>
            <a:ext cx="8413750" cy="50546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SzPts val="1080"/>
              <a:buNone/>
            </a:pPr>
            <a:r>
              <a:rPr lang="en-US" sz="1800" b="0" i="0" u="none">
                <a:solidFill>
                  <a:schemeClr val="dk2"/>
                </a:solidFill>
                <a:latin typeface="Arial"/>
                <a:ea typeface="Arial"/>
                <a:cs typeface="Arial"/>
                <a:sym typeface="Arial"/>
              </a:rPr>
              <a:t>Exercise 7.4.</a:t>
            </a:r>
            <a:endParaRPr sz="2400" b="1" i="0" u="none">
              <a:solidFill>
                <a:srgbClr val="FF0066"/>
              </a:solidFill>
              <a:latin typeface="Arial"/>
              <a:ea typeface="Arial"/>
              <a:cs typeface="Arial"/>
              <a:sym typeface="Arial"/>
            </a:endParaRPr>
          </a:p>
          <a:p>
            <a:pPr marL="342900" lvl="0" indent="-342900" algn="l" rtl="0">
              <a:lnSpc>
                <a:spcPct val="100000"/>
              </a:lnSpc>
              <a:spcBef>
                <a:spcPts val="480"/>
              </a:spcBef>
              <a:spcAft>
                <a:spcPts val="0"/>
              </a:spcAft>
              <a:buSzPts val="1440"/>
              <a:buNone/>
            </a:pPr>
            <a:endParaRPr sz="2400" b="0" i="0" u="none">
              <a:solidFill>
                <a:schemeClr val="dk2"/>
              </a:solidFill>
              <a:latin typeface="Arial"/>
              <a:ea typeface="Arial"/>
              <a:cs typeface="Arial"/>
              <a:sym typeface="Arial"/>
            </a:endParaRPr>
          </a:p>
          <a:p>
            <a:pPr marL="342900" lvl="0" indent="-251459" algn="l" rtl="0">
              <a:spcBef>
                <a:spcPts val="480"/>
              </a:spcBef>
              <a:spcAft>
                <a:spcPts val="0"/>
              </a:spcAft>
              <a:buSzPts val="1440"/>
              <a:buNone/>
            </a:pPr>
            <a:endParaRPr sz="2400" b="0" i="0" u="none">
              <a:solidFill>
                <a:schemeClr val="dk2"/>
              </a:solidFill>
              <a:latin typeface="Arial"/>
              <a:ea typeface="Arial"/>
              <a:cs typeface="Arial"/>
              <a:sym typeface="Arial"/>
            </a:endParaRPr>
          </a:p>
        </p:txBody>
      </p:sp>
      <p:sp>
        <p:nvSpPr>
          <p:cNvPr id="353" name="Google Shape;353;p47"/>
          <p:cNvSpPr txBox="1"/>
          <p:nvPr/>
        </p:nvSpPr>
        <p:spPr>
          <a:xfrm>
            <a:off x="5791200" y="1684337"/>
            <a:ext cx="2994025" cy="1211262"/>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7.7</a:t>
            </a:r>
            <a:br>
              <a:rPr lang="en-US" sz="1800" b="1"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An ER schema for a SHIP_TRACKING database.</a:t>
            </a:r>
            <a:br>
              <a:rPr lang="en-US" sz="1800" b="1" i="0" u="none">
                <a:solidFill>
                  <a:srgbClr val="800000"/>
                </a:solidFill>
                <a:latin typeface="Arial"/>
                <a:ea typeface="Arial"/>
                <a:cs typeface="Arial"/>
                <a:sym typeface="Arial"/>
              </a:rPr>
            </a:b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35</a:t>
            </a:fld>
            <a:endParaRPr/>
          </a:p>
        </p:txBody>
      </p:sp>
      <p:sp>
        <p:nvSpPr>
          <p:cNvPr id="360" name="Google Shape;360;p4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Chapter Summary</a:t>
            </a:r>
            <a:endParaRPr/>
          </a:p>
        </p:txBody>
      </p:sp>
      <p:sp>
        <p:nvSpPr>
          <p:cNvPr id="361" name="Google Shape;361;p4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ER-to-Relational Mapping Algorithm </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1: Mapping of Regular Entity Types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2: Mapping of Weak Entity Types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3: Mapping of Binary 1:1 Relation Types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4: Mapping of Binary 1:N Relationship Types.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5: Mapping of Binary M:N Relationship Types.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6: Mapping of Multivalued attributes.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7: Mapping of N-ary Relationship Types.</a:t>
            </a:r>
            <a:endParaRPr/>
          </a:p>
          <a:p>
            <a:pPr marL="742950" lvl="1" indent="-212407" algn="l" rtl="0">
              <a:lnSpc>
                <a:spcPct val="80000"/>
              </a:lnSpc>
              <a:spcBef>
                <a:spcPts val="420"/>
              </a:spcBef>
              <a:spcAft>
                <a:spcPts val="0"/>
              </a:spcAft>
              <a:buClr>
                <a:schemeClr val="dk2"/>
              </a:buClr>
              <a:buSzPts val="1155"/>
              <a:buFont typeface="Noto Sans Symbols"/>
              <a:buNone/>
            </a:pPr>
            <a:endParaRPr sz="2100" b="0" i="0" u="none">
              <a:solidFill>
                <a:srgbClr val="800000"/>
              </a:solidFill>
              <a:latin typeface="Arial"/>
              <a:ea typeface="Arial"/>
              <a:cs typeface="Arial"/>
              <a:sym typeface="Arial"/>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Mapping EER Model Constructs to Relations </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8: Options for Mapping Specialization or Generalization.</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Step 9: Mapping of Union Types (Categories).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4</a:t>
            </a:fld>
            <a:endParaRPr/>
          </a:p>
        </p:txBody>
      </p:sp>
      <p:sp>
        <p:nvSpPr>
          <p:cNvPr id="106" name="Google Shape;106;p1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br>
              <a:rPr lang="en-US" sz="3600" b="0" i="0" u="none">
                <a:solidFill>
                  <a:srgbClr val="800000"/>
                </a:solidFill>
                <a:latin typeface="Arial"/>
                <a:ea typeface="Arial"/>
                <a:cs typeface="Arial"/>
                <a:sym typeface="Arial"/>
              </a:rPr>
            </a:br>
            <a:r>
              <a:rPr lang="en-US" sz="3600" b="0" i="0" u="none">
                <a:solidFill>
                  <a:srgbClr val="800000"/>
                </a:solidFill>
                <a:latin typeface="Arial"/>
                <a:ea typeface="Arial"/>
                <a:cs typeface="Arial"/>
                <a:sym typeface="Arial"/>
              </a:rPr>
              <a:t>ER-to-Relational Mapping Algorithm</a:t>
            </a:r>
            <a:endParaRPr/>
          </a:p>
        </p:txBody>
      </p:sp>
      <p:sp>
        <p:nvSpPr>
          <p:cNvPr id="107" name="Google Shape;107;p1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Step 1: Mapping of Regular Entity Types.</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For each regular (strong) entity type E in the ER schema, create a relation R that includes all the simple attributes of E.</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Choose one of the key attributes of E as the primary key for R.</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If the chosen key of E is composite, the set of simple attributes that form it will together form the primary key of R.</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Example: We create the relations EMPLOYEE, DEPARTMENT, and PROJECT in the relational schema corresponding to the regular entities in the ER diagram.</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SSN, DNUMBER, and PNUMBER are the primary keys for the relations EMPLOYEE, DEPARTMENT, and PROJECT as shown.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5</a:t>
            </a:fld>
            <a:endParaRPr/>
          </a:p>
        </p:txBody>
      </p:sp>
      <p:sp>
        <p:nvSpPr>
          <p:cNvPr id="114" name="Google Shape;114;p1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7.1</a:t>
            </a:r>
            <a:br>
              <a:rPr lang="en-US" sz="1800" b="0"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The ER conceptual schema diagram for the COMPANY database.</a:t>
            </a:r>
            <a:endParaRPr/>
          </a:p>
        </p:txBody>
      </p:sp>
      <p:pic>
        <p:nvPicPr>
          <p:cNvPr id="115" name="Google Shape;115;p18"/>
          <p:cNvPicPr preferRelativeResize="0">
            <a:picLocks noGrp="1"/>
          </p:cNvPicPr>
          <p:nvPr>
            <p:ph type="body" idx="4294967295"/>
          </p:nvPr>
        </p:nvPicPr>
        <p:blipFill rotWithShape="1">
          <a:blip r:embed="rId3">
            <a:alphaModFix/>
          </a:blip>
          <a:srcRect/>
          <a:stretch/>
        </p:blipFill>
        <p:spPr>
          <a:xfrm>
            <a:off x="0" y="0"/>
            <a:ext cx="9144000" cy="701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6</a:t>
            </a:fld>
            <a:endParaRPr/>
          </a:p>
        </p:txBody>
      </p:sp>
      <p:sp>
        <p:nvSpPr>
          <p:cNvPr id="122" name="Google Shape;122;p1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1800"/>
              <a:buFont typeface="Arial"/>
              <a:buNone/>
            </a:pPr>
            <a:r>
              <a:rPr lang="en-US" sz="1800" b="1" i="0" u="none">
                <a:solidFill>
                  <a:srgbClr val="800000"/>
                </a:solidFill>
                <a:latin typeface="Arial"/>
                <a:ea typeface="Arial"/>
                <a:cs typeface="Arial"/>
                <a:sym typeface="Arial"/>
              </a:rPr>
              <a:t>FIGURE 7.2</a:t>
            </a:r>
            <a:br>
              <a:rPr lang="en-US" sz="1800" b="1" i="0" u="none">
                <a:solidFill>
                  <a:srgbClr val="800000"/>
                </a:solidFill>
                <a:latin typeface="Arial"/>
                <a:ea typeface="Arial"/>
                <a:cs typeface="Arial"/>
                <a:sym typeface="Arial"/>
              </a:rPr>
            </a:br>
            <a:r>
              <a:rPr lang="en-US" sz="1800" b="0" i="0" u="none">
                <a:solidFill>
                  <a:srgbClr val="800000"/>
                </a:solidFill>
                <a:latin typeface="Arial"/>
                <a:ea typeface="Arial"/>
                <a:cs typeface="Arial"/>
                <a:sym typeface="Arial"/>
              </a:rPr>
              <a:t>Result of mapping the COMPANY ER schema into a relational schema.</a:t>
            </a:r>
            <a:endParaRPr/>
          </a:p>
        </p:txBody>
      </p:sp>
      <p:pic>
        <p:nvPicPr>
          <p:cNvPr id="123" name="Google Shape;123;p19" descr="fig07_02"/>
          <p:cNvPicPr preferRelativeResize="0"/>
          <p:nvPr/>
        </p:nvPicPr>
        <p:blipFill rotWithShape="1">
          <a:blip r:embed="rId3">
            <a:alphaModFix/>
          </a:blip>
          <a:srcRect/>
          <a:stretch/>
        </p:blipFill>
        <p:spPr>
          <a:xfrm>
            <a:off x="533400" y="2286000"/>
            <a:ext cx="7369175" cy="472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7</a:t>
            </a:fld>
            <a:endParaRPr/>
          </a:p>
        </p:txBody>
      </p:sp>
      <p:sp>
        <p:nvSpPr>
          <p:cNvPr id="130" name="Google Shape;130;p20"/>
          <p:cNvSpPr txBox="1">
            <a:spLocks noGrp="1"/>
          </p:cNvSpPr>
          <p:nvPr>
            <p:ph type="title"/>
          </p:nvPr>
        </p:nvSpPr>
        <p:spPr>
          <a:xfrm>
            <a:off x="685800" y="258762"/>
            <a:ext cx="7772400" cy="7667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br>
              <a:rPr lang="en-US" sz="3600" b="1" i="0" u="none">
                <a:solidFill>
                  <a:srgbClr val="800000"/>
                </a:solidFill>
                <a:latin typeface="Arial"/>
                <a:ea typeface="Arial"/>
                <a:cs typeface="Arial"/>
                <a:sym typeface="Arial"/>
              </a:rPr>
            </a:br>
            <a:r>
              <a:rPr lang="en-US" sz="2800" b="1" i="0" u="none">
                <a:solidFill>
                  <a:srgbClr val="800000"/>
                </a:solidFill>
                <a:latin typeface="Arial"/>
                <a:ea typeface="Arial"/>
                <a:cs typeface="Arial"/>
                <a:sym typeface="Arial"/>
              </a:rPr>
              <a:t>ER-to-Relational Mapping Algorithm (contd.)</a:t>
            </a:r>
            <a:endParaRPr/>
          </a:p>
        </p:txBody>
      </p:sp>
      <p:sp>
        <p:nvSpPr>
          <p:cNvPr id="131" name="Google Shape;131;p20"/>
          <p:cNvSpPr txBox="1">
            <a:spLocks noGrp="1"/>
          </p:cNvSpPr>
          <p:nvPr>
            <p:ph type="body" idx="1"/>
          </p:nvPr>
        </p:nvSpPr>
        <p:spPr>
          <a:xfrm>
            <a:off x="428625" y="1704975"/>
            <a:ext cx="8248650" cy="4886325"/>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Step 2: Mapping of Weak Entity Types</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For each weak entity type W in the ER schema with owner entity type E, create a relation R &amp; include all simple attributes (or simple components of composite attributes) of W as attributes of R.</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Also, include as foreign key attributes of R the primary key attribute(s) of the relation(s) that correspond to the owner entity type(s).</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The primary key of R is the </a:t>
            </a:r>
            <a:r>
              <a:rPr lang="en-US" sz="2000" b="0" i="1" u="none">
                <a:solidFill>
                  <a:srgbClr val="800000"/>
                </a:solidFill>
                <a:latin typeface="Arial"/>
                <a:ea typeface="Arial"/>
                <a:cs typeface="Arial"/>
                <a:sym typeface="Arial"/>
              </a:rPr>
              <a:t>combination of</a:t>
            </a:r>
            <a:r>
              <a:rPr lang="en-US" sz="2000" b="0" i="0" u="none">
                <a:solidFill>
                  <a:srgbClr val="800000"/>
                </a:solidFill>
                <a:latin typeface="Arial"/>
                <a:ea typeface="Arial"/>
                <a:cs typeface="Arial"/>
                <a:sym typeface="Arial"/>
              </a:rPr>
              <a:t> the primary key(s) of the owner(s) and the partial key of the weak entity type W, if any.</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1" i="0" u="none">
                <a:solidFill>
                  <a:schemeClr val="dk2"/>
                </a:solidFill>
                <a:latin typeface="Arial"/>
                <a:ea typeface="Arial"/>
                <a:cs typeface="Arial"/>
                <a:sym typeface="Arial"/>
              </a:rPr>
              <a:t>Example:</a:t>
            </a:r>
            <a:r>
              <a:rPr lang="en-US" sz="2400" b="0" i="0" u="none">
                <a:solidFill>
                  <a:schemeClr val="dk2"/>
                </a:solidFill>
                <a:latin typeface="Arial"/>
                <a:ea typeface="Arial"/>
                <a:cs typeface="Arial"/>
                <a:sym typeface="Arial"/>
              </a:rPr>
              <a:t> Create the relation DEPENDENT in this step to correspond to the weak entity type DEPENDENT.</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Include the primary key SSN of the EMPLOYEE relation as a foreign key attribute of DEPENDENT (renamed to ESSN). </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The primary key of the DEPENDENT relation is the combination {ESSN, DEPENDENT_NAME} because DEPENDENT_NAME is the partial key of DEPENDENT.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8</a:t>
            </a:fld>
            <a:endParaRPr/>
          </a:p>
        </p:txBody>
      </p:sp>
      <p:sp>
        <p:nvSpPr>
          <p:cNvPr id="138" name="Google Shape;138;p2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br>
              <a:rPr lang="en-US" sz="2800" b="1" i="0" u="none">
                <a:solidFill>
                  <a:srgbClr val="800000"/>
                </a:solidFill>
                <a:latin typeface="Arial"/>
                <a:ea typeface="Arial"/>
                <a:cs typeface="Arial"/>
                <a:sym typeface="Arial"/>
              </a:rPr>
            </a:br>
            <a:r>
              <a:rPr lang="en-US" sz="2800" b="1" i="0" u="none">
                <a:solidFill>
                  <a:srgbClr val="800000"/>
                </a:solidFill>
                <a:latin typeface="Arial"/>
                <a:ea typeface="Arial"/>
                <a:cs typeface="Arial"/>
                <a:sym typeface="Arial"/>
              </a:rPr>
              <a:t>ER-to-Relational Mapping Algorithm (contd.)</a:t>
            </a:r>
            <a:endParaRPr/>
          </a:p>
        </p:txBody>
      </p:sp>
      <p:sp>
        <p:nvSpPr>
          <p:cNvPr id="139" name="Google Shape;139;p2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200"/>
              <a:buFont typeface="Noto Sans Symbols"/>
              <a:buChar char="■"/>
            </a:pPr>
            <a:r>
              <a:rPr lang="en-US" sz="2000" b="1" i="0" u="none">
                <a:solidFill>
                  <a:schemeClr val="dk2"/>
                </a:solidFill>
                <a:latin typeface="Arial"/>
                <a:ea typeface="Arial"/>
                <a:cs typeface="Arial"/>
                <a:sym typeface="Arial"/>
              </a:rPr>
              <a:t>Step 3: Mapping of Binary 1:1 Relation Types</a:t>
            </a:r>
            <a:endParaRPr/>
          </a:p>
          <a:p>
            <a:pPr marL="781050" lvl="1" indent="-323850" algn="l" rtl="0">
              <a:lnSpc>
                <a:spcPct val="80000"/>
              </a:lnSpc>
              <a:spcBef>
                <a:spcPts val="360"/>
              </a:spcBef>
              <a:spcAft>
                <a:spcPts val="0"/>
              </a:spcAft>
              <a:buClr>
                <a:schemeClr val="dk2"/>
              </a:buClr>
              <a:buSzPts val="990"/>
              <a:buFont typeface="Noto Sans Symbols"/>
              <a:buChar char="■"/>
            </a:pPr>
            <a:r>
              <a:rPr lang="en-US" sz="1800" b="0" i="0" u="none">
                <a:solidFill>
                  <a:srgbClr val="800000"/>
                </a:solidFill>
                <a:latin typeface="Arial"/>
                <a:ea typeface="Arial"/>
                <a:cs typeface="Arial"/>
                <a:sym typeface="Arial"/>
              </a:rPr>
              <a:t>For each binary 1:1 relationship type R in the ER schema, identify the relations S and T that correspond to the entity types participating in R.</a:t>
            </a:r>
            <a:endParaRPr/>
          </a:p>
          <a:p>
            <a:pPr marL="342900" lvl="0" indent="-342900" algn="l" rtl="0">
              <a:lnSpc>
                <a:spcPct val="8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There are three possible approaches:</a:t>
            </a:r>
            <a:endParaRPr/>
          </a:p>
          <a:p>
            <a:pPr marL="781050" lvl="1" indent="-323850" algn="l" rtl="0">
              <a:lnSpc>
                <a:spcPct val="80000"/>
              </a:lnSpc>
              <a:spcBef>
                <a:spcPts val="360"/>
              </a:spcBef>
              <a:spcAft>
                <a:spcPts val="0"/>
              </a:spcAft>
              <a:buClr>
                <a:schemeClr val="dk2"/>
              </a:buClr>
              <a:buSzPts val="990"/>
              <a:buFont typeface="Noto Sans Symbols"/>
              <a:buAutoNum type="arabicPeriod"/>
            </a:pPr>
            <a:r>
              <a:rPr lang="en-US" sz="1800" b="1" i="0" u="none">
                <a:solidFill>
                  <a:srgbClr val="800000"/>
                </a:solidFill>
                <a:latin typeface="Arial"/>
                <a:ea typeface="Arial"/>
                <a:cs typeface="Arial"/>
                <a:sym typeface="Arial"/>
              </a:rPr>
              <a:t>Foreign Key approach:</a:t>
            </a:r>
            <a:r>
              <a:rPr lang="en-US" sz="1800" b="0" i="0" u="none">
                <a:solidFill>
                  <a:srgbClr val="800000"/>
                </a:solidFill>
                <a:latin typeface="Arial"/>
                <a:ea typeface="Arial"/>
                <a:cs typeface="Arial"/>
                <a:sym typeface="Arial"/>
              </a:rPr>
              <a:t> Choose one of the relations-say S-and include a foreign key in S the primary key of T. It is better to choose an entity type with total participation in R in the role of S. </a:t>
            </a:r>
            <a:endParaRPr/>
          </a:p>
          <a:p>
            <a:pPr marL="1219200" lvl="2" indent="-304800" algn="l" rtl="0">
              <a:lnSpc>
                <a:spcPct val="80000"/>
              </a:lnSpc>
              <a:spcBef>
                <a:spcPts val="320"/>
              </a:spcBef>
              <a:spcAft>
                <a:spcPts val="0"/>
              </a:spcAft>
              <a:buClr>
                <a:srgbClr val="990033"/>
              </a:buClr>
              <a:buSzPts val="800"/>
              <a:buFont typeface="Noto Sans Symbols"/>
              <a:buChar char="■"/>
            </a:pPr>
            <a:r>
              <a:rPr lang="en-US" sz="1600" b="0" i="0" u="none">
                <a:solidFill>
                  <a:schemeClr val="dk2"/>
                </a:solidFill>
                <a:latin typeface="Arial"/>
                <a:ea typeface="Arial"/>
                <a:cs typeface="Arial"/>
                <a:sym typeface="Arial"/>
              </a:rPr>
              <a:t>Example: 1:1 relation MANAGES is mapped by choosing the participating entity type DEPARTMENT to serve in the role of S, because its participation in the MANAGES relationship type is total.</a:t>
            </a:r>
            <a:endParaRPr/>
          </a:p>
          <a:p>
            <a:pPr marL="781050" lvl="1" indent="-323850" algn="l" rtl="0">
              <a:lnSpc>
                <a:spcPct val="80000"/>
              </a:lnSpc>
              <a:spcBef>
                <a:spcPts val="360"/>
              </a:spcBef>
              <a:spcAft>
                <a:spcPts val="0"/>
              </a:spcAft>
              <a:buClr>
                <a:schemeClr val="dk2"/>
              </a:buClr>
              <a:buSzPts val="990"/>
              <a:buFont typeface="Noto Sans Symbols"/>
              <a:buAutoNum type="arabicPeriod"/>
            </a:pPr>
            <a:r>
              <a:rPr lang="en-US" sz="1800" b="1" i="0" u="none">
                <a:solidFill>
                  <a:srgbClr val="800000"/>
                </a:solidFill>
                <a:latin typeface="Arial"/>
                <a:ea typeface="Arial"/>
                <a:cs typeface="Arial"/>
                <a:sym typeface="Arial"/>
              </a:rPr>
              <a:t>Merged relation option:</a:t>
            </a:r>
            <a:r>
              <a:rPr lang="en-US" sz="1800" b="0" i="0" u="none">
                <a:solidFill>
                  <a:srgbClr val="800000"/>
                </a:solidFill>
                <a:latin typeface="Arial"/>
                <a:ea typeface="Arial"/>
                <a:cs typeface="Arial"/>
                <a:sym typeface="Arial"/>
              </a:rPr>
              <a:t> An alternate mapping of a 1:1 relationship type is possible by merging the two entity types and the relationship into a single relation. This may be appropriate when both participations are total.</a:t>
            </a:r>
            <a:endParaRPr/>
          </a:p>
          <a:p>
            <a:pPr marL="781050" lvl="1" indent="-323850" algn="l" rtl="0">
              <a:lnSpc>
                <a:spcPct val="80000"/>
              </a:lnSpc>
              <a:spcBef>
                <a:spcPts val="360"/>
              </a:spcBef>
              <a:spcAft>
                <a:spcPts val="0"/>
              </a:spcAft>
              <a:buClr>
                <a:schemeClr val="dk2"/>
              </a:buClr>
              <a:buSzPts val="990"/>
              <a:buFont typeface="Noto Sans Symbols"/>
              <a:buAutoNum type="arabicPeriod"/>
            </a:pPr>
            <a:r>
              <a:rPr lang="en-US" sz="1800" b="1" i="0" u="none">
                <a:solidFill>
                  <a:srgbClr val="800000"/>
                </a:solidFill>
                <a:latin typeface="Arial"/>
                <a:ea typeface="Arial"/>
                <a:cs typeface="Arial"/>
                <a:sym typeface="Arial"/>
              </a:rPr>
              <a:t>Cross-reference</a:t>
            </a:r>
            <a:r>
              <a:rPr lang="en-US" sz="1800" b="0" i="0" u="none">
                <a:solidFill>
                  <a:srgbClr val="800000"/>
                </a:solidFill>
                <a:latin typeface="Arial"/>
                <a:ea typeface="Arial"/>
                <a:cs typeface="Arial"/>
                <a:sym typeface="Arial"/>
              </a:rPr>
              <a:t> </a:t>
            </a:r>
            <a:r>
              <a:rPr lang="en-US" sz="1800" b="1" i="0" u="none">
                <a:solidFill>
                  <a:srgbClr val="800000"/>
                </a:solidFill>
                <a:latin typeface="Arial"/>
                <a:ea typeface="Arial"/>
                <a:cs typeface="Arial"/>
                <a:sym typeface="Arial"/>
              </a:rPr>
              <a:t>or relationship relation option:</a:t>
            </a:r>
            <a:r>
              <a:rPr lang="en-US" sz="1800" b="0" i="0" u="none">
                <a:solidFill>
                  <a:srgbClr val="800000"/>
                </a:solidFill>
                <a:latin typeface="Arial"/>
                <a:ea typeface="Arial"/>
                <a:cs typeface="Arial"/>
                <a:sym typeface="Arial"/>
              </a:rPr>
              <a:t> The third alternative is to set up a third relation R for the purpose of cross-referencing the primary keys of the two relations S and T representing the entity types.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7- </a:t>
            </a:r>
            <a:fld id="{00000000-1234-1234-1234-123412341234}" type="slidenum">
              <a:rPr lang="en-US" sz="1400" b="1" i="0" u="none">
                <a:solidFill>
                  <a:srgbClr val="990033"/>
                </a:solidFill>
                <a:latin typeface="Arial"/>
                <a:ea typeface="Arial"/>
                <a:cs typeface="Arial"/>
                <a:sym typeface="Arial"/>
              </a:rPr>
              <a:t>9</a:t>
            </a:fld>
            <a:endParaRPr/>
          </a:p>
        </p:txBody>
      </p:sp>
      <p:sp>
        <p:nvSpPr>
          <p:cNvPr id="146" name="Google Shape;146;p2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br>
              <a:rPr lang="en-US" sz="2800" b="1" i="0" u="none">
                <a:solidFill>
                  <a:srgbClr val="800000"/>
                </a:solidFill>
                <a:latin typeface="Arial"/>
                <a:ea typeface="Arial"/>
                <a:cs typeface="Arial"/>
                <a:sym typeface="Arial"/>
              </a:rPr>
            </a:br>
            <a:r>
              <a:rPr lang="en-US" sz="2800" b="1" i="0" u="none">
                <a:solidFill>
                  <a:srgbClr val="800000"/>
                </a:solidFill>
                <a:latin typeface="Arial"/>
                <a:ea typeface="Arial"/>
                <a:cs typeface="Arial"/>
                <a:sym typeface="Arial"/>
              </a:rPr>
              <a:t>ER-to-Relational Mapping Algorithm (contd.)</a:t>
            </a:r>
            <a:endParaRPr/>
          </a:p>
        </p:txBody>
      </p:sp>
      <p:sp>
        <p:nvSpPr>
          <p:cNvPr id="147" name="Google Shape;147;p2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Step 4: Mapping of Binary 1:N Relationship Types.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For each regular binary 1:N relationship type R, identify the relation S that represent the participating entity type at the N-side of the relationship type. </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Include as foreign key in S the primary key of the relation T that represents the other entity type participating in R. </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Include any simple attributes of the 1:N relation type as attributes of S. </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Example: 1:N relationship types WORKS_FOR, CONTROLS, and SUPERVISION in the figure.</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For WORKS_FOR we include the primary key DNUMBER of the DEPARTMENT relation as foreign key in the EMPLOYEE relation and call it DNO. </a:t>
            </a:r>
            <a:endParaRP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2498</Words>
  <Application>Microsoft Office PowerPoint</Application>
  <PresentationFormat>On-screen Show (4:3)</PresentationFormat>
  <Paragraphs>214</Paragraphs>
  <Slides>35</Slides>
  <Notes>35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Noto Sans Symbols</vt:lpstr>
      <vt:lpstr>Arial</vt:lpstr>
      <vt:lpstr>Tahoma</vt:lpstr>
      <vt:lpstr>Times New Roman</vt:lpstr>
      <vt:lpstr>Blends</vt:lpstr>
      <vt:lpstr>1_Blends</vt:lpstr>
      <vt:lpstr>PowerPoint Presentation</vt:lpstr>
      <vt:lpstr>Module 2</vt:lpstr>
      <vt:lpstr>Chapter Outline</vt:lpstr>
      <vt:lpstr> ER-to-Relational Mapping Algorithm</vt:lpstr>
      <vt:lpstr>FIGURE 7.1 The ER conceptual schema diagram for the COMPANY database.</vt:lpstr>
      <vt:lpstr>FIGURE 7.2 Result of mapping the COMPANY ER schema into a relational schema.</vt:lpstr>
      <vt:lpstr> ER-to-Relational Mapping Algorithm (contd.)</vt:lpstr>
      <vt:lpstr> ER-to-Relational Mapping Algorithm (contd.)</vt:lpstr>
      <vt:lpstr> ER-to-Relational Mapping Algorithm (contd.)</vt:lpstr>
      <vt:lpstr> ER-to-Relational Mapping Algorithm (contd.)</vt:lpstr>
      <vt:lpstr> ER-to-Relational Mapping Algorithm (contd.)</vt:lpstr>
      <vt:lpstr> ER-to-Relational Mapping Algorithm (contd.)</vt:lpstr>
      <vt:lpstr>FIGURE 4.11 Ternary relationship types. (a) The SUPPLY relationship. </vt:lpstr>
      <vt:lpstr>FIGURE 7.3 Mapping the n-ary relationship type SUPPLY from Figure 4.11a.</vt:lpstr>
      <vt:lpstr> Summary of Mapping constructs and constraints</vt:lpstr>
      <vt:lpstr>Mapping EER Model Constructs to Relations </vt:lpstr>
      <vt:lpstr>Mapping EER Model Constructs to Relations </vt:lpstr>
      <vt:lpstr>FIGURE 4.4 EER diagram notation for an attribute-defined specialization on JobType.</vt:lpstr>
      <vt:lpstr>PowerPoint Presentation</vt:lpstr>
      <vt:lpstr>FIGURE 4.3 Generalization. (b) Generalizing CAR and TRUCK into the superclass VEHICLE.</vt:lpstr>
      <vt:lpstr>PowerPoint Presentation</vt:lpstr>
      <vt:lpstr>Mapping EER Model Constructs to Relations (contd.)</vt:lpstr>
      <vt:lpstr>FIGURE 4.4 EER diagram notation for an attribute-defined specialization on JobType.</vt:lpstr>
      <vt:lpstr>PowerPoint Presentation</vt:lpstr>
      <vt:lpstr>FIGURE 4.5 EER diagram notation for an overlapping (non-disjoint) specialization.</vt:lpstr>
      <vt:lpstr>PowerPoint Presentation</vt:lpstr>
      <vt:lpstr>Mapping EER Model Constructs to Relations (contd.)</vt:lpstr>
      <vt:lpstr>FIGURE 4.7 A specialization lattice with multiple inheritance for a UNIVERSITY database.</vt:lpstr>
      <vt:lpstr>FIGURE 7.5 Mapping the EER specialization lattice in Figure 4.6 using multiple options.</vt:lpstr>
      <vt:lpstr>Mapping EER Model Constructs to Relations (contd.)</vt:lpstr>
      <vt:lpstr>FIGURE 4.8 Two categories (union types): OWNER and REGISTERED_VEHICLE.</vt:lpstr>
      <vt:lpstr>FIGURE 7.6 Mapping the EER categories (union types) in Figure 4.7 to relations.</vt:lpstr>
      <vt:lpstr>PowerPoint Presentation</vt:lpstr>
      <vt:lpstr>Mapping Exercise</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Jyothi Rao</cp:lastModifiedBy>
  <cp:revision>1</cp:revision>
  <dcterms:modified xsi:type="dcterms:W3CDTF">2025-01-20T09:05:54Z</dcterms:modified>
</cp:coreProperties>
</file>