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Marcellus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84947F-10C3-4033-B5CE-74D1EAFA6C0E}">
  <a:tblStyle styleId="{C384947F-10C3-4033-B5CE-74D1EAFA6C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Marcellu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c8da5ed3a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c8da5ed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c8da5ed3a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c8da5ed3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c8da5ed3a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c8da5ed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c8da5ed3a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c8da5ed3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c8da5ed3a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c8da5ed3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c8da5ed3a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c8da5ed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8da5ed3a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8da5ed3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c8da5ed3a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c8da5ed3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caed4ed4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caed4e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9afafa393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9afafa3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9afafa393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9afafa3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9afafa393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9afafa39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9afafa39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9afafa3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9afafa393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9afafa39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9afafa393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9afafa39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9afafa393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9afafa39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8da5ed3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8da5ed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61950" lvl="1" marL="914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 rot="5400000">
            <a:off x="7285038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 rot="5400000">
            <a:off x="1719124" y="-834886"/>
            <a:ext cx="5851525" cy="807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researchgate.net/publication/348416293_CISC_COMPARISON_Pentium_II_vs_Pentium_III" TargetMode="External"/><Relationship Id="rId4" Type="http://schemas.openxmlformats.org/officeDocument/2006/relationships/hyperlink" Target="https://datasheets.chipdb.org/Intel/x86/Pentium%20III/24965704.pdf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/>
        </p:nvSpPr>
        <p:spPr>
          <a:xfrm>
            <a:off x="2202900" y="848726"/>
            <a:ext cx="7786200" cy="1754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CC0000"/>
                </a:solidFill>
                <a:latin typeface="Marcellus"/>
                <a:ea typeface="Marcellus"/>
                <a:cs typeface="Marcellus"/>
                <a:sym typeface="Marcellus"/>
              </a:rPr>
              <a:t>Evolution of Intel's Pentium III Processor and its Impact on Computing</a:t>
            </a:r>
            <a:endParaRPr b="0" i="0" sz="1400" u="none" cap="none" strike="noStrike">
              <a:solidFill>
                <a:srgbClr val="CC0000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1017625" y="2865120"/>
            <a:ext cx="10291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Case study on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uFill>
                  <a:noFill/>
                </a:uFill>
                <a:latin typeface="Marcellus"/>
                <a:ea typeface="Marcellus"/>
                <a:cs typeface="Marcellus"/>
                <a:sym typeface="Marcellu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Pentium III</a:t>
            </a:r>
            <a:endParaRPr b="1" sz="2800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(</a:t>
            </a:r>
            <a:r>
              <a:rPr b="1" lang="en-US" sz="2800">
                <a:solidFill>
                  <a:schemeClr val="dk1"/>
                </a:solidFill>
                <a:uFill>
                  <a:noFill/>
                </a:uFill>
                <a:latin typeface="Marcellus"/>
                <a:ea typeface="Marcellus"/>
                <a:cs typeface="Marcellus"/>
                <a:sym typeface="Marcellu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Datasheet</a:t>
            </a:r>
            <a:r>
              <a:rPr b="1" lang="en-US" sz="28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)</a:t>
            </a:r>
            <a:endParaRPr b="1" sz="2800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3225750" y="4248479"/>
            <a:ext cx="5740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By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Aaryan Sharma 16010123012</a:t>
            </a:r>
            <a:endParaRPr sz="2000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Aditey Kshirsagar 16010123017</a:t>
            </a:r>
            <a:r>
              <a:rPr b="0" i="0" lang="en-US" sz="2000" u="none" cap="none" strike="noStrik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Aditya Baheti 16010123023</a:t>
            </a:r>
            <a:endParaRPr b="0" i="0" sz="2000" u="none" cap="none" strike="noStrike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1591225" y="2009075"/>
            <a:ext cx="10239600" cy="17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Power Efficiency and Thermal Improvements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524000" y="2104000"/>
            <a:ext cx="9144000" cy="38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Pentium III required </a:t>
            </a:r>
            <a:r>
              <a:rPr b="1" lang="en-US" sz="2200"/>
              <a:t>lower power</a:t>
            </a:r>
            <a:r>
              <a:rPr lang="en-US" sz="2200"/>
              <a:t> despite its higher performance, thanks to </a:t>
            </a:r>
            <a:r>
              <a:rPr b="1" lang="en-US" sz="2200"/>
              <a:t>advanced manufacturing technology</a:t>
            </a:r>
            <a:r>
              <a:rPr lang="en-US" sz="2200"/>
              <a:t> (0.25 µm and later 0.13 µm).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Improved thermal management</a:t>
            </a:r>
            <a:r>
              <a:rPr lang="en-US" sz="2200"/>
              <a:t> reduced damage from overheating, making the processor more reliable for </a:t>
            </a:r>
            <a:r>
              <a:rPr b="1" lang="en-US" sz="2200"/>
              <a:t>continuous workloads</a:t>
            </a:r>
            <a:r>
              <a:rPr lang="en-US" sz="2200"/>
              <a:t>​(CISCCOMPARISON).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ctrTitle"/>
          </p:nvPr>
        </p:nvSpPr>
        <p:spPr>
          <a:xfrm>
            <a:off x="1591225" y="2009075"/>
            <a:ext cx="10239600" cy="17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Branch Prediction and Performance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1524000" y="2104000"/>
            <a:ext cx="9144000" cy="38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Branch prediction</a:t>
            </a:r>
            <a:r>
              <a:rPr lang="en-US" sz="2200"/>
              <a:t> in Pentium III was more accurate than in Pentium II, enhancing instruction flow and minimizing delays.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Memory streaming features</a:t>
            </a:r>
            <a:r>
              <a:rPr lang="en-US" sz="2200"/>
              <a:t> and prefetching improved efficiency in </a:t>
            </a:r>
            <a:r>
              <a:rPr b="1" lang="en-US" sz="2200"/>
              <a:t>multimedia tasks</a:t>
            </a:r>
            <a:r>
              <a:rPr lang="en-US" sz="2200"/>
              <a:t>, ensuring smoother playback and processing​(CISCCOMPARISON).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1591225" y="2009075"/>
            <a:ext cx="10239600" cy="17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Commercial Impact and Use Cases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1524000" y="2104000"/>
            <a:ext cx="9144000" cy="38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Consumer Desktops</a:t>
            </a:r>
            <a:r>
              <a:rPr lang="en-US" sz="2200"/>
              <a:t>: Widely used in </a:t>
            </a:r>
            <a:r>
              <a:rPr b="1" lang="en-US" sz="2200"/>
              <a:t>gaming PCs</a:t>
            </a:r>
            <a:r>
              <a:rPr lang="en-US" sz="2200"/>
              <a:t> due to its improved </a:t>
            </a:r>
            <a:r>
              <a:rPr b="1" lang="en-US" sz="2200"/>
              <a:t>multimedia performance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Supercomputers</a:t>
            </a:r>
            <a:r>
              <a:rPr lang="en-US" sz="2200"/>
              <a:t>: The </a:t>
            </a:r>
            <a:r>
              <a:rPr b="1" lang="en-US" sz="2200"/>
              <a:t>Xeon variant</a:t>
            </a:r>
            <a:r>
              <a:rPr lang="en-US" sz="2200"/>
              <a:t> of Pentium III entered the </a:t>
            </a:r>
            <a:r>
              <a:rPr b="1" lang="en-US" sz="2200"/>
              <a:t>high-performance computing</a:t>
            </a:r>
            <a:r>
              <a:rPr lang="en-US" sz="2200"/>
              <a:t> sector, particularly in </a:t>
            </a:r>
            <a:r>
              <a:rPr b="1" lang="en-US" sz="2200"/>
              <a:t>databases</a:t>
            </a:r>
            <a:r>
              <a:rPr lang="en-US" sz="2200"/>
              <a:t> and </a:t>
            </a:r>
            <a:r>
              <a:rPr b="1" lang="en-US" sz="2200"/>
              <a:t>server environments</a:t>
            </a:r>
            <a:r>
              <a:rPr lang="en-US" sz="2200"/>
              <a:t>​(CISCCOMPARISON).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ctrTitle"/>
          </p:nvPr>
        </p:nvSpPr>
        <p:spPr>
          <a:xfrm>
            <a:off x="1591225" y="2009075"/>
            <a:ext cx="10239600" cy="17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Pentium III’s Long-Term Influence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1524000" y="2104000"/>
            <a:ext cx="9144000" cy="38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Pentium III set the stage for future processors, especially in terms of </a:t>
            </a:r>
            <a:r>
              <a:rPr b="1" lang="en-US" sz="2200"/>
              <a:t>SIMD parallelism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innovations in </a:t>
            </a:r>
            <a:r>
              <a:rPr b="1" lang="en-US" sz="2200"/>
              <a:t>on-chip caching</a:t>
            </a:r>
            <a:r>
              <a:rPr lang="en-US" sz="2200"/>
              <a:t> and </a:t>
            </a:r>
            <a:r>
              <a:rPr b="1" lang="en-US" sz="2200"/>
              <a:t>branch prediction</a:t>
            </a:r>
            <a:r>
              <a:rPr lang="en-US" sz="2200"/>
              <a:t> have been foundational for modern processors like </a:t>
            </a:r>
            <a:r>
              <a:rPr b="1" lang="en-US" sz="2200"/>
              <a:t>Intel Core</a:t>
            </a:r>
            <a:r>
              <a:rPr lang="en-US" sz="2200"/>
              <a:t>​(CISCCOMPARISON).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1574975" y="481450"/>
            <a:ext cx="10239600" cy="17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Results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2011550" y="1925250"/>
            <a:ext cx="9144000" cy="38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SIMD and SSE</a:t>
            </a:r>
            <a:r>
              <a:rPr lang="en-US" sz="2200"/>
              <a:t> significantly boosted </a:t>
            </a:r>
            <a:r>
              <a:rPr b="1" lang="en-US" sz="2200"/>
              <a:t>multimedia and gaming</a:t>
            </a:r>
            <a:r>
              <a:rPr lang="en-US" sz="2200"/>
              <a:t> capabilities.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On-chip cache</a:t>
            </a:r>
            <a:r>
              <a:rPr lang="en-US" sz="2200"/>
              <a:t> made the processor faster and more efficient in handling </a:t>
            </a:r>
            <a:r>
              <a:rPr b="1" lang="en-US" sz="2200"/>
              <a:t>complex tasks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Power-efficient designs helped pave the way for </a:t>
            </a:r>
            <a:r>
              <a:rPr b="1" lang="en-US" sz="2200"/>
              <a:t>energy-conscious computing</a:t>
            </a:r>
            <a:r>
              <a:rPr lang="en-US" sz="2200"/>
              <a:t>​(CISCCOMPARISON).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1574975" y="481450"/>
            <a:ext cx="10239600" cy="17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Future Work</a:t>
            </a:r>
            <a:endParaRPr/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2011550" y="1925250"/>
            <a:ext cx="9144000" cy="38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US" sz="2200"/>
              <a:t>AI and SIMD</a:t>
            </a:r>
            <a:r>
              <a:rPr lang="en-US" sz="2200"/>
              <a:t>: Investigate how </a:t>
            </a:r>
            <a:r>
              <a:rPr b="1" lang="en-US" sz="2200"/>
              <a:t>modern AI algorithms</a:t>
            </a:r>
            <a:r>
              <a:rPr lang="en-US" sz="2200"/>
              <a:t> leverage SIMD extensions like </a:t>
            </a:r>
            <a:r>
              <a:rPr b="1" lang="en-US" sz="2200"/>
              <a:t>AVX</a:t>
            </a:r>
            <a:r>
              <a:rPr lang="en-US" sz="2200"/>
              <a:t> to process large datasets more efficiently.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US" sz="2200"/>
              <a:t>Thermal Management</a:t>
            </a:r>
            <a:r>
              <a:rPr lang="en-US" sz="2200"/>
              <a:t>: Explore how improved </a:t>
            </a:r>
            <a:r>
              <a:rPr b="1" lang="en-US" sz="2200"/>
              <a:t>thermal designs</a:t>
            </a:r>
            <a:r>
              <a:rPr lang="en-US" sz="2200"/>
              <a:t> could enable </a:t>
            </a:r>
            <a:r>
              <a:rPr b="1" lang="en-US" sz="2200"/>
              <a:t>faster clock speeds</a:t>
            </a:r>
            <a:r>
              <a:rPr lang="en-US" sz="2200"/>
              <a:t> without overheating in future processors.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US" sz="2200"/>
              <a:t>Energy-Efficient Designs</a:t>
            </a:r>
            <a:r>
              <a:rPr lang="en-US" sz="2200"/>
              <a:t>: Investigate new ways to balance performance with power consumption, building on the innovations of Pentium III​(CISCCOMPARISON).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ctrTitle"/>
          </p:nvPr>
        </p:nvSpPr>
        <p:spPr>
          <a:xfrm>
            <a:off x="1574975" y="481450"/>
            <a:ext cx="10239600" cy="17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Lessons Learned</a:t>
            </a:r>
            <a:endParaRPr/>
          </a:p>
        </p:txBody>
      </p:sp>
      <p:sp>
        <p:nvSpPr>
          <p:cNvPr id="141" name="Google Shape;141;p22"/>
          <p:cNvSpPr txBox="1"/>
          <p:nvPr>
            <p:ph idx="1" type="subTitle"/>
          </p:nvPr>
        </p:nvSpPr>
        <p:spPr>
          <a:xfrm>
            <a:off x="2011550" y="1925250"/>
            <a:ext cx="9144000" cy="38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Pentium III’s architecture proved that </a:t>
            </a:r>
            <a:r>
              <a:rPr b="1" lang="en-US" sz="2200"/>
              <a:t>efficiency and performance</a:t>
            </a:r>
            <a:r>
              <a:rPr lang="en-US" sz="2200"/>
              <a:t> can coexist.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SIMD parallelism</a:t>
            </a:r>
            <a:r>
              <a:rPr lang="en-US" sz="2200"/>
              <a:t> is a critical element in modern </a:t>
            </a:r>
            <a:r>
              <a:rPr b="1" lang="en-US" sz="2200"/>
              <a:t>high-performance computing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Innovations in </a:t>
            </a:r>
            <a:r>
              <a:rPr b="1" lang="en-US" sz="2200"/>
              <a:t>on-chip cache</a:t>
            </a:r>
            <a:r>
              <a:rPr lang="en-US" sz="2200"/>
              <a:t> and </a:t>
            </a:r>
            <a:r>
              <a:rPr b="1" lang="en-US" sz="2200"/>
              <a:t>branch prediction</a:t>
            </a:r>
            <a:r>
              <a:rPr lang="en-US" sz="2200"/>
              <a:t> continue to influence processor designs today​(CISCCOMPARISON).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ctrTitle"/>
          </p:nvPr>
        </p:nvSpPr>
        <p:spPr>
          <a:xfrm>
            <a:off x="1574975" y="481450"/>
            <a:ext cx="10239600" cy="17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 Conclusion</a:t>
            </a:r>
            <a:endParaRPr/>
          </a:p>
        </p:txBody>
      </p:sp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2011550" y="1925250"/>
            <a:ext cx="9144000" cy="38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The Pentium III processor introduced key innovations in </a:t>
            </a:r>
            <a:r>
              <a:rPr b="1" lang="en-US" sz="2200"/>
              <a:t>SIMD processing</a:t>
            </a:r>
            <a:r>
              <a:rPr lang="en-US" sz="2200"/>
              <a:t>, </a:t>
            </a:r>
            <a:r>
              <a:rPr b="1" lang="en-US" sz="2200"/>
              <a:t>on-chip caching</a:t>
            </a:r>
            <a:r>
              <a:rPr lang="en-US" sz="2200"/>
              <a:t>, and </a:t>
            </a:r>
            <a:r>
              <a:rPr b="1" lang="en-US" sz="2200"/>
              <a:t>power efficiency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Its influence can still be seen in </a:t>
            </a:r>
            <a:r>
              <a:rPr b="1" lang="en-US" sz="2200"/>
              <a:t>modern processors</a:t>
            </a:r>
            <a:r>
              <a:rPr lang="en-US" sz="2200"/>
              <a:t>, which continue to build on its architecture to meet the demands of </a:t>
            </a:r>
            <a:r>
              <a:rPr b="1" lang="en-US" sz="2200"/>
              <a:t>AI, gaming</a:t>
            </a:r>
            <a:r>
              <a:rPr lang="en-US" sz="2200"/>
              <a:t>, and </a:t>
            </a:r>
            <a:r>
              <a:rPr b="1" lang="en-US" sz="2200"/>
              <a:t>multimedia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Intel’s focus on balancing </a:t>
            </a:r>
            <a:r>
              <a:rPr b="1" lang="en-US" sz="2200"/>
              <a:t>performance</a:t>
            </a:r>
            <a:r>
              <a:rPr lang="en-US" sz="2200"/>
              <a:t> with </a:t>
            </a:r>
            <a:r>
              <a:rPr b="1" lang="en-US" sz="2200"/>
              <a:t>power efficiency</a:t>
            </a:r>
            <a:r>
              <a:rPr lang="en-US" sz="2200"/>
              <a:t> set the stage for future innovations​(CISCCOMPARISON).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ctrTitle"/>
          </p:nvPr>
        </p:nvSpPr>
        <p:spPr>
          <a:xfrm>
            <a:off x="1524000" y="2235138"/>
            <a:ext cx="9144000" cy="238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/>
              <a:t>Thank You</a:t>
            </a:r>
            <a:endParaRPr sz="9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ctrTitle"/>
          </p:nvPr>
        </p:nvSpPr>
        <p:spPr>
          <a:xfrm>
            <a:off x="1636050" y="91422"/>
            <a:ext cx="9144000" cy="17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5" name="Google Shape;55;p8"/>
          <p:cNvSpPr txBox="1"/>
          <p:nvPr>
            <p:ph idx="1" type="subTitle"/>
          </p:nvPr>
        </p:nvSpPr>
        <p:spPr>
          <a:xfrm>
            <a:off x="1503700" y="1860225"/>
            <a:ext cx="7444200" cy="339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200"/>
              <a:t>The Intel </a:t>
            </a:r>
            <a:r>
              <a:rPr b="1" lang="en-US" sz="2200"/>
              <a:t>Pentium III</a:t>
            </a:r>
            <a:r>
              <a:rPr lang="en-US" sz="2200"/>
              <a:t>, released in </a:t>
            </a:r>
            <a:r>
              <a:rPr b="1" lang="en-US" sz="2200"/>
              <a:t>1999</a:t>
            </a:r>
            <a:r>
              <a:rPr lang="en-US" sz="2200"/>
              <a:t>, was a significant leap in processor technology. It introduced </a:t>
            </a:r>
            <a:r>
              <a:rPr b="1" lang="en-US" sz="2200"/>
              <a:t>Internet Streaming SIMD Extensions (SSE)</a:t>
            </a:r>
            <a:r>
              <a:rPr lang="en-US" sz="2200"/>
              <a:t>, enhancing multimedia and gaming capabilities. It also featured on-chip </a:t>
            </a:r>
            <a:r>
              <a:rPr b="1" lang="en-US" sz="2200"/>
              <a:t>L2 Cache</a:t>
            </a:r>
            <a:r>
              <a:rPr lang="en-US" sz="2200"/>
              <a:t>, resulting in better performance and lower power consumption compared to its predecessor, Pentium II. This processor helped Intel solidify its position in both </a:t>
            </a:r>
            <a:r>
              <a:rPr b="1" lang="en-US" sz="2200"/>
              <a:t>consumer desktops</a:t>
            </a:r>
            <a:r>
              <a:rPr lang="en-US" sz="2200"/>
              <a:t> and </a:t>
            </a:r>
            <a:r>
              <a:rPr b="1" lang="en-US" sz="2200"/>
              <a:t>supercomputers</a:t>
            </a:r>
            <a:r>
              <a:rPr lang="en-US" sz="2200"/>
              <a:t>.</a:t>
            </a:r>
            <a:endParaRPr sz="2900"/>
          </a:p>
        </p:txBody>
      </p:sp>
      <p:pic>
        <p:nvPicPr>
          <p:cNvPr id="56" name="Google Shape;5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9450" y="2232400"/>
            <a:ext cx="2718850" cy="27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ctrTitle"/>
          </p:nvPr>
        </p:nvSpPr>
        <p:spPr>
          <a:xfrm>
            <a:off x="1346675" y="91425"/>
            <a:ext cx="9865800" cy="17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Research Question and Motivation</a:t>
            </a:r>
            <a:endParaRPr b="1"/>
          </a:p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1636050" y="1860225"/>
            <a:ext cx="9144000" cy="38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Research Question</a:t>
            </a:r>
            <a:br>
              <a:rPr lang="en-US" sz="2200"/>
            </a:br>
            <a:r>
              <a:rPr lang="en-US" sz="2200"/>
              <a:t>How did the introduction of Pentium III’s architecture, including its innovations like </a:t>
            </a:r>
            <a:r>
              <a:rPr b="1" lang="en-US" sz="2200"/>
              <a:t>SSE</a:t>
            </a:r>
            <a:r>
              <a:rPr lang="en-US" sz="2200"/>
              <a:t> and on-chip cache, influence modern computing, especially in terms of performance and efficiency?</a:t>
            </a:r>
            <a:endParaRPr sz="22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Motivation</a:t>
            </a:r>
            <a:br>
              <a:rPr lang="en-US" sz="2200"/>
            </a:br>
            <a:r>
              <a:rPr lang="en-US" sz="2200"/>
              <a:t>The Pentium III marked a critical turning point in computing, especially for </a:t>
            </a:r>
            <a:r>
              <a:rPr b="1" lang="en-US" sz="2200"/>
              <a:t>gaming</a:t>
            </a:r>
            <a:r>
              <a:rPr lang="en-US" sz="2200"/>
              <a:t> and </a:t>
            </a:r>
            <a:r>
              <a:rPr b="1" lang="en-US" sz="2200"/>
              <a:t>multimedia</a:t>
            </a:r>
            <a:r>
              <a:rPr lang="en-US" sz="2200"/>
              <a:t> processing. This project explores how its architectural advancements have influenced the trajectory of modern processors.</a:t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ctrTitle"/>
          </p:nvPr>
        </p:nvSpPr>
        <p:spPr>
          <a:xfrm>
            <a:off x="1636050" y="91422"/>
            <a:ext cx="9144000" cy="17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Objectives of the Work</a:t>
            </a:r>
            <a:endParaRPr b="1"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1591225" y="1860225"/>
            <a:ext cx="9144000" cy="38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US" sz="2200"/>
              <a:t>Analyze</a:t>
            </a:r>
            <a:r>
              <a:rPr lang="en-US" sz="2200"/>
              <a:t> the architectural changes introduced by Pentium III, especially the transition to on-chip L2 cache.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US" sz="2200"/>
              <a:t>Evaluate</a:t>
            </a:r>
            <a:r>
              <a:rPr lang="en-US" sz="2200"/>
              <a:t> the introduction of </a:t>
            </a:r>
            <a:r>
              <a:rPr b="1" lang="en-US" sz="2200"/>
              <a:t>SSE</a:t>
            </a:r>
            <a:r>
              <a:rPr lang="en-US" sz="2200"/>
              <a:t> and its impact on multimedia and gaming performance.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US" sz="2200"/>
              <a:t>Assess</a:t>
            </a:r>
            <a:r>
              <a:rPr lang="en-US" sz="2200"/>
              <a:t> the influence of Pentium III's power-efficient designs in modern computing.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US" sz="2200"/>
              <a:t>Compare</a:t>
            </a:r>
            <a:r>
              <a:rPr lang="en-US" sz="2200"/>
              <a:t> Pentium III’s innovations with those of Pentium II to show progress.</a:t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ctrTitle"/>
          </p:nvPr>
        </p:nvSpPr>
        <p:spPr>
          <a:xfrm>
            <a:off x="1743425" y="91425"/>
            <a:ext cx="9417600" cy="17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Pentium III Architecture Overview</a:t>
            </a:r>
            <a:endParaRPr b="1"/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263475" y="1860225"/>
            <a:ext cx="6254100" cy="38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Pentium III utilized the </a:t>
            </a:r>
            <a:r>
              <a:rPr b="1" lang="en-US" sz="2200"/>
              <a:t>P6 microarchitecture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Introduced </a:t>
            </a:r>
            <a:r>
              <a:rPr b="1" lang="en-US" sz="2200"/>
              <a:t>SIMD (Single Instruction, Multiple Data)</a:t>
            </a:r>
            <a:r>
              <a:rPr lang="en-US" sz="2200"/>
              <a:t> through </a:t>
            </a:r>
            <a:r>
              <a:rPr b="1" lang="en-US" sz="2200"/>
              <a:t>SSE</a:t>
            </a:r>
            <a:r>
              <a:rPr lang="en-US" sz="2200"/>
              <a:t>, enabling faster multimedia processing.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On-chip </a:t>
            </a:r>
            <a:r>
              <a:rPr b="1" lang="en-US" sz="2200"/>
              <a:t>L2 cache</a:t>
            </a:r>
            <a:r>
              <a:rPr lang="en-US" sz="2200"/>
              <a:t> (256KB), reducing memory latency and enhancing performance.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US" sz="2200"/>
              <a:t>Bus Speed</a:t>
            </a:r>
            <a:r>
              <a:rPr lang="en-US" sz="2200"/>
              <a:t>: 133 MHz, faster than Pentium II’s 100 MHz​(CISCCOMPARISON).</a:t>
            </a:r>
            <a:endParaRPr b="1" sz="2200"/>
          </a:p>
        </p:txBody>
      </p:sp>
      <p:pic>
        <p:nvPicPr>
          <p:cNvPr id="75" name="Google Shape;7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575" y="2123884"/>
            <a:ext cx="440055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ctrTitle"/>
          </p:nvPr>
        </p:nvSpPr>
        <p:spPr>
          <a:xfrm>
            <a:off x="1636050" y="91422"/>
            <a:ext cx="9144000" cy="17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Comparison with Pentium II</a:t>
            </a:r>
            <a:endParaRPr b="1"/>
          </a:p>
        </p:txBody>
      </p:sp>
      <p:graphicFrame>
        <p:nvGraphicFramePr>
          <p:cNvPr id="81" name="Google Shape;81;p12"/>
          <p:cNvGraphicFramePr/>
          <p:nvPr/>
        </p:nvGraphicFramePr>
        <p:xfrm>
          <a:off x="952500" y="180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{C384947F-10C3-4033-B5CE-74D1EAFA6C0E}</a:tableStyleId>
              </a:tblPr>
              <a:tblGrid>
                <a:gridCol w="3570950"/>
                <a:gridCol w="3570950"/>
                <a:gridCol w="3570950"/>
              </a:tblGrid>
              <a:tr h="71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200"/>
                        <a:t>Feature</a:t>
                      </a:r>
                      <a:endParaRPr b="1" i="1" sz="2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Pentium II</a:t>
                      </a:r>
                      <a:endParaRPr b="1" sz="2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/>
                        <a:t>Pentium III</a:t>
                      </a:r>
                      <a:endParaRPr b="1" sz="2200"/>
                    </a:p>
                  </a:txBody>
                  <a:tcPr marT="91425" marB="91425" marR="91425" marL="91425" anchor="ctr"/>
                </a:tc>
              </a:tr>
              <a:tr h="71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Core Frequency</a:t>
                      </a:r>
                      <a:endParaRPr i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400 MHz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1.00 GHz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71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L2 Cache</a:t>
                      </a:r>
                      <a:endParaRPr i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512 KB (off-chip)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256 KB (on-chip)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71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Bus Speed</a:t>
                      </a:r>
                      <a:endParaRPr i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 MHz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133 MHz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71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TDP</a:t>
                      </a:r>
                      <a:endParaRPr i="1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24.3V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29V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636050" y="167625"/>
            <a:ext cx="9480600" cy="17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SSE and Multimedia Performance</a:t>
            </a:r>
            <a:endParaRPr b="1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591225" y="1860225"/>
            <a:ext cx="9144000" cy="38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The </a:t>
            </a:r>
            <a:r>
              <a:rPr b="1" lang="en-US" sz="2200"/>
              <a:t>Streaming SIMD Extensions (SSE)</a:t>
            </a:r>
            <a:r>
              <a:rPr lang="en-US" sz="2200"/>
              <a:t> introduced with Pentium III enabled </a:t>
            </a:r>
            <a:r>
              <a:rPr b="1" lang="en-US" sz="2200"/>
              <a:t>faster processing</a:t>
            </a:r>
            <a:r>
              <a:rPr lang="en-US" sz="2200"/>
              <a:t> of multiple data sets, improving tasks like </a:t>
            </a:r>
            <a:r>
              <a:rPr b="1" lang="en-US" sz="2200"/>
              <a:t>video encoding</a:t>
            </a:r>
            <a:r>
              <a:rPr lang="en-US" sz="2200"/>
              <a:t> and </a:t>
            </a:r>
            <a:r>
              <a:rPr b="1" lang="en-US" sz="2200"/>
              <a:t>gaming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This was the first Intel processor to efficiently process </a:t>
            </a:r>
            <a:r>
              <a:rPr b="1" lang="en-US" sz="2200"/>
              <a:t>floating point data</a:t>
            </a:r>
            <a:r>
              <a:rPr lang="en-US" sz="2200"/>
              <a:t> across multiple data points simultaneously, enabling </a:t>
            </a:r>
            <a:r>
              <a:rPr b="1" lang="en-US" sz="2200"/>
              <a:t>better 3D rendering</a:t>
            </a:r>
            <a:r>
              <a:rPr lang="en-US" sz="2200"/>
              <a:t> and multimedia performance​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1591225" y="822747"/>
            <a:ext cx="9144000" cy="17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Benchmark Results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1591225" y="1860225"/>
            <a:ext cx="9144000" cy="38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Pentium III performed better in gaming and multimedia benchmarks due to </a:t>
            </a:r>
            <a:r>
              <a:rPr b="1" lang="en-US" sz="2200"/>
              <a:t>faster clock speeds</a:t>
            </a:r>
            <a:r>
              <a:rPr lang="en-US" sz="2200"/>
              <a:t> and </a:t>
            </a:r>
            <a:r>
              <a:rPr b="1" lang="en-US" sz="2200"/>
              <a:t>on-chip cache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US" sz="2200"/>
              <a:t>L2 cache improvements</a:t>
            </a:r>
            <a:r>
              <a:rPr lang="en-US" sz="2200"/>
              <a:t> allowed for smoother gameplay, especially in </a:t>
            </a:r>
            <a:r>
              <a:rPr b="1" lang="en-US" sz="2200"/>
              <a:t>3D applications</a:t>
            </a:r>
            <a:r>
              <a:rPr lang="en-US" sz="2200"/>
              <a:t>​(CISCCOMPARISON).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1444950" y="1017750"/>
            <a:ext cx="10239600" cy="1768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Memory and Cache Improvements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1591225" y="1860225"/>
            <a:ext cx="9144000" cy="38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Pentium III’s on-chip </a:t>
            </a:r>
            <a:r>
              <a:rPr b="1" lang="en-US" sz="2200"/>
              <a:t>L2 cache</a:t>
            </a:r>
            <a:r>
              <a:rPr lang="en-US" sz="2200"/>
              <a:t> allowed for faster </a:t>
            </a:r>
            <a:r>
              <a:rPr b="1" lang="en-US" sz="2200"/>
              <a:t>read/write operations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Increased write buffers</a:t>
            </a:r>
            <a:r>
              <a:rPr lang="en-US" sz="2200"/>
              <a:t> (from 2 in Pentium II to 4 in Pentium III) contributed to better </a:t>
            </a:r>
            <a:r>
              <a:rPr b="1" lang="en-US" sz="2200"/>
              <a:t>data flow</a:t>
            </a:r>
            <a:r>
              <a:rPr lang="en-US" sz="2200"/>
              <a:t> and increased efficiency in </a:t>
            </a:r>
            <a:r>
              <a:rPr b="1" lang="en-US" sz="2200"/>
              <a:t>multimedia processing</a:t>
            </a:r>
            <a:r>
              <a:rPr lang="en-US" sz="2200"/>
              <a:t>​(CISCCOMPARISON).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