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316" r:id="rId4"/>
    <p:sldId id="322" r:id="rId5"/>
    <p:sldId id="321" r:id="rId6"/>
    <p:sldId id="372" r:id="rId7"/>
    <p:sldId id="325" r:id="rId8"/>
    <p:sldId id="329" r:id="rId9"/>
    <p:sldId id="331" r:id="rId10"/>
    <p:sldId id="335" r:id="rId11"/>
    <p:sldId id="337" r:id="rId12"/>
    <p:sldId id="342" r:id="rId13"/>
    <p:sldId id="379" r:id="rId14"/>
    <p:sldId id="343" r:id="rId15"/>
    <p:sldId id="373" r:id="rId16"/>
    <p:sldId id="350" r:id="rId17"/>
    <p:sldId id="377" r:id="rId18"/>
    <p:sldId id="374" r:id="rId19"/>
    <p:sldId id="375" r:id="rId20"/>
    <p:sldId id="376" r:id="rId21"/>
    <p:sldId id="378" r:id="rId22"/>
    <p:sldId id="355" r:id="rId23"/>
    <p:sldId id="361" r:id="rId24"/>
    <p:sldId id="367" r:id="rId25"/>
    <p:sldId id="371" r:id="rId26"/>
    <p:sldId id="380" r:id="rId27"/>
    <p:sldId id="381" r:id="rId28"/>
    <p:sldId id="38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072EB-8E48-F478-274F-1CEB57A3DF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DC19A0C-A9A1-6686-62B2-B03A5A8116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EC5844-4B79-0C31-3677-90711F7BBE26}"/>
              </a:ext>
            </a:extLst>
          </p:cNvPr>
          <p:cNvSpPr>
            <a:spLocks noGrp="1"/>
          </p:cNvSpPr>
          <p:nvPr>
            <p:ph type="dt" sz="half" idx="10"/>
          </p:nvPr>
        </p:nvSpPr>
        <p:spPr/>
        <p:txBody>
          <a:bodyPr/>
          <a:lstStyle/>
          <a:p>
            <a:fld id="{4CC0A2C9-72A6-4705-8810-E1D97B1364A6}" type="datetimeFigureOut">
              <a:rPr lang="en-IN" smtClean="0"/>
              <a:t>04-10-2024</a:t>
            </a:fld>
            <a:endParaRPr lang="en-IN"/>
          </a:p>
        </p:txBody>
      </p:sp>
      <p:sp>
        <p:nvSpPr>
          <p:cNvPr id="5" name="Footer Placeholder 4">
            <a:extLst>
              <a:ext uri="{FF2B5EF4-FFF2-40B4-BE49-F238E27FC236}">
                <a16:creationId xmlns:a16="http://schemas.microsoft.com/office/drawing/2014/main" id="{46B29DD7-1756-3C98-5118-F06EE44115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0BAB9B-E84A-E1E5-E3B1-2F700DB17297}"/>
              </a:ext>
            </a:extLst>
          </p:cNvPr>
          <p:cNvSpPr>
            <a:spLocks noGrp="1"/>
          </p:cNvSpPr>
          <p:nvPr>
            <p:ph type="sldNum" sz="quarter" idx="12"/>
          </p:nvPr>
        </p:nvSpPr>
        <p:spPr/>
        <p:txBody>
          <a:bodyPr/>
          <a:lstStyle/>
          <a:p>
            <a:fld id="{644FC4E4-4D93-435B-B491-98B18559BF28}" type="slidenum">
              <a:rPr lang="en-IN" smtClean="0"/>
              <a:t>‹#›</a:t>
            </a:fld>
            <a:endParaRPr lang="en-IN"/>
          </a:p>
        </p:txBody>
      </p:sp>
    </p:spTree>
    <p:extLst>
      <p:ext uri="{BB962C8B-B14F-4D97-AF65-F5344CB8AC3E}">
        <p14:creationId xmlns:p14="http://schemas.microsoft.com/office/powerpoint/2010/main" val="2035756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F5FB-C1DC-4408-C8C3-C3BF536085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3138DB-C14B-A040-7CD7-A7A6BC68F3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1343CE-9758-2C58-0E77-ED22ECDCBB19}"/>
              </a:ext>
            </a:extLst>
          </p:cNvPr>
          <p:cNvSpPr>
            <a:spLocks noGrp="1"/>
          </p:cNvSpPr>
          <p:nvPr>
            <p:ph type="dt" sz="half" idx="10"/>
          </p:nvPr>
        </p:nvSpPr>
        <p:spPr/>
        <p:txBody>
          <a:bodyPr/>
          <a:lstStyle/>
          <a:p>
            <a:fld id="{4CC0A2C9-72A6-4705-8810-E1D97B1364A6}" type="datetimeFigureOut">
              <a:rPr lang="en-IN" smtClean="0"/>
              <a:t>04-10-2024</a:t>
            </a:fld>
            <a:endParaRPr lang="en-IN"/>
          </a:p>
        </p:txBody>
      </p:sp>
      <p:sp>
        <p:nvSpPr>
          <p:cNvPr id="5" name="Footer Placeholder 4">
            <a:extLst>
              <a:ext uri="{FF2B5EF4-FFF2-40B4-BE49-F238E27FC236}">
                <a16:creationId xmlns:a16="http://schemas.microsoft.com/office/drawing/2014/main" id="{5072E8EF-56F7-821D-CEAC-888252633E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3423FB-5AD7-BE75-628A-B8326E4CD5CC}"/>
              </a:ext>
            </a:extLst>
          </p:cNvPr>
          <p:cNvSpPr>
            <a:spLocks noGrp="1"/>
          </p:cNvSpPr>
          <p:nvPr>
            <p:ph type="sldNum" sz="quarter" idx="12"/>
          </p:nvPr>
        </p:nvSpPr>
        <p:spPr/>
        <p:txBody>
          <a:bodyPr/>
          <a:lstStyle/>
          <a:p>
            <a:fld id="{644FC4E4-4D93-435B-B491-98B18559BF28}" type="slidenum">
              <a:rPr lang="en-IN" smtClean="0"/>
              <a:t>‹#›</a:t>
            </a:fld>
            <a:endParaRPr lang="en-IN"/>
          </a:p>
        </p:txBody>
      </p:sp>
    </p:spTree>
    <p:extLst>
      <p:ext uri="{BB962C8B-B14F-4D97-AF65-F5344CB8AC3E}">
        <p14:creationId xmlns:p14="http://schemas.microsoft.com/office/powerpoint/2010/main" val="2942332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AABB71-16D1-848D-ACCB-8417E911BA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3C4D9C-02D2-1D22-E960-83A1E8D42A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F55CF6-2C6E-EFB0-6A57-F91FBC89A520}"/>
              </a:ext>
            </a:extLst>
          </p:cNvPr>
          <p:cNvSpPr>
            <a:spLocks noGrp="1"/>
          </p:cNvSpPr>
          <p:nvPr>
            <p:ph type="dt" sz="half" idx="10"/>
          </p:nvPr>
        </p:nvSpPr>
        <p:spPr/>
        <p:txBody>
          <a:bodyPr/>
          <a:lstStyle/>
          <a:p>
            <a:fld id="{4CC0A2C9-72A6-4705-8810-E1D97B1364A6}" type="datetimeFigureOut">
              <a:rPr lang="en-IN" smtClean="0"/>
              <a:t>04-10-2024</a:t>
            </a:fld>
            <a:endParaRPr lang="en-IN"/>
          </a:p>
        </p:txBody>
      </p:sp>
      <p:sp>
        <p:nvSpPr>
          <p:cNvPr id="5" name="Footer Placeholder 4">
            <a:extLst>
              <a:ext uri="{FF2B5EF4-FFF2-40B4-BE49-F238E27FC236}">
                <a16:creationId xmlns:a16="http://schemas.microsoft.com/office/drawing/2014/main" id="{BD76F406-F2AC-A07C-5815-CB0043EC74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FA6442-46D5-8DCE-753F-CC8ACF2AA8ED}"/>
              </a:ext>
            </a:extLst>
          </p:cNvPr>
          <p:cNvSpPr>
            <a:spLocks noGrp="1"/>
          </p:cNvSpPr>
          <p:nvPr>
            <p:ph type="sldNum" sz="quarter" idx="12"/>
          </p:nvPr>
        </p:nvSpPr>
        <p:spPr/>
        <p:txBody>
          <a:bodyPr/>
          <a:lstStyle/>
          <a:p>
            <a:fld id="{644FC4E4-4D93-435B-B491-98B18559BF28}" type="slidenum">
              <a:rPr lang="en-IN" smtClean="0"/>
              <a:t>‹#›</a:t>
            </a:fld>
            <a:endParaRPr lang="en-IN"/>
          </a:p>
        </p:txBody>
      </p:sp>
    </p:spTree>
    <p:extLst>
      <p:ext uri="{BB962C8B-B14F-4D97-AF65-F5344CB8AC3E}">
        <p14:creationId xmlns:p14="http://schemas.microsoft.com/office/powerpoint/2010/main" val="131093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114D0-CD0B-E7A1-A754-DE95D807FB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2B50BB-7D35-BE38-BC91-1CC17A9789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F54F45-297F-1343-9737-37C650A65705}"/>
              </a:ext>
            </a:extLst>
          </p:cNvPr>
          <p:cNvSpPr>
            <a:spLocks noGrp="1"/>
          </p:cNvSpPr>
          <p:nvPr>
            <p:ph type="dt" sz="half" idx="10"/>
          </p:nvPr>
        </p:nvSpPr>
        <p:spPr/>
        <p:txBody>
          <a:bodyPr/>
          <a:lstStyle/>
          <a:p>
            <a:fld id="{4CC0A2C9-72A6-4705-8810-E1D97B1364A6}" type="datetimeFigureOut">
              <a:rPr lang="en-IN" smtClean="0"/>
              <a:t>04-10-2024</a:t>
            </a:fld>
            <a:endParaRPr lang="en-IN"/>
          </a:p>
        </p:txBody>
      </p:sp>
      <p:sp>
        <p:nvSpPr>
          <p:cNvPr id="5" name="Footer Placeholder 4">
            <a:extLst>
              <a:ext uri="{FF2B5EF4-FFF2-40B4-BE49-F238E27FC236}">
                <a16:creationId xmlns:a16="http://schemas.microsoft.com/office/drawing/2014/main" id="{DA488953-DEE4-C64B-8B01-F3B2C39EBE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16F09B-D220-8330-D9E0-5F08447ADC00}"/>
              </a:ext>
            </a:extLst>
          </p:cNvPr>
          <p:cNvSpPr>
            <a:spLocks noGrp="1"/>
          </p:cNvSpPr>
          <p:nvPr>
            <p:ph type="sldNum" sz="quarter" idx="12"/>
          </p:nvPr>
        </p:nvSpPr>
        <p:spPr/>
        <p:txBody>
          <a:bodyPr/>
          <a:lstStyle/>
          <a:p>
            <a:fld id="{644FC4E4-4D93-435B-B491-98B18559BF28}" type="slidenum">
              <a:rPr lang="en-IN" smtClean="0"/>
              <a:t>‹#›</a:t>
            </a:fld>
            <a:endParaRPr lang="en-IN"/>
          </a:p>
        </p:txBody>
      </p:sp>
    </p:spTree>
    <p:extLst>
      <p:ext uri="{BB962C8B-B14F-4D97-AF65-F5344CB8AC3E}">
        <p14:creationId xmlns:p14="http://schemas.microsoft.com/office/powerpoint/2010/main" val="1882572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F1A5C-1289-E8EA-AB9C-EFB6E6A98A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1F9A9C7-2FFA-2643-D855-54E76C4D3D6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DF6A4D-92A6-996F-9894-92727A3D9CB7}"/>
              </a:ext>
            </a:extLst>
          </p:cNvPr>
          <p:cNvSpPr>
            <a:spLocks noGrp="1"/>
          </p:cNvSpPr>
          <p:nvPr>
            <p:ph type="dt" sz="half" idx="10"/>
          </p:nvPr>
        </p:nvSpPr>
        <p:spPr/>
        <p:txBody>
          <a:bodyPr/>
          <a:lstStyle/>
          <a:p>
            <a:fld id="{4CC0A2C9-72A6-4705-8810-E1D97B1364A6}" type="datetimeFigureOut">
              <a:rPr lang="en-IN" smtClean="0"/>
              <a:t>04-10-2024</a:t>
            </a:fld>
            <a:endParaRPr lang="en-IN"/>
          </a:p>
        </p:txBody>
      </p:sp>
      <p:sp>
        <p:nvSpPr>
          <p:cNvPr id="5" name="Footer Placeholder 4">
            <a:extLst>
              <a:ext uri="{FF2B5EF4-FFF2-40B4-BE49-F238E27FC236}">
                <a16:creationId xmlns:a16="http://schemas.microsoft.com/office/drawing/2014/main" id="{6B04FDE1-1431-7674-169D-E8AFA28259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CDC42A-C477-5096-A2DE-BA8A6A60A5B6}"/>
              </a:ext>
            </a:extLst>
          </p:cNvPr>
          <p:cNvSpPr>
            <a:spLocks noGrp="1"/>
          </p:cNvSpPr>
          <p:nvPr>
            <p:ph type="sldNum" sz="quarter" idx="12"/>
          </p:nvPr>
        </p:nvSpPr>
        <p:spPr/>
        <p:txBody>
          <a:bodyPr/>
          <a:lstStyle/>
          <a:p>
            <a:fld id="{644FC4E4-4D93-435B-B491-98B18559BF28}" type="slidenum">
              <a:rPr lang="en-IN" smtClean="0"/>
              <a:t>‹#›</a:t>
            </a:fld>
            <a:endParaRPr lang="en-IN"/>
          </a:p>
        </p:txBody>
      </p:sp>
    </p:spTree>
    <p:extLst>
      <p:ext uri="{BB962C8B-B14F-4D97-AF65-F5344CB8AC3E}">
        <p14:creationId xmlns:p14="http://schemas.microsoft.com/office/powerpoint/2010/main" val="3219478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2FA0E-AA69-8D07-FD4D-4CF4FE2D43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A63723B-2C1B-AE20-99CC-A67DA72F39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5443BA-A649-2463-15EA-9989641334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2B5254-8680-EB15-8A42-7B7AEE383E8D}"/>
              </a:ext>
            </a:extLst>
          </p:cNvPr>
          <p:cNvSpPr>
            <a:spLocks noGrp="1"/>
          </p:cNvSpPr>
          <p:nvPr>
            <p:ph type="dt" sz="half" idx="10"/>
          </p:nvPr>
        </p:nvSpPr>
        <p:spPr/>
        <p:txBody>
          <a:bodyPr/>
          <a:lstStyle/>
          <a:p>
            <a:fld id="{4CC0A2C9-72A6-4705-8810-E1D97B1364A6}" type="datetimeFigureOut">
              <a:rPr lang="en-IN" smtClean="0"/>
              <a:t>04-10-2024</a:t>
            </a:fld>
            <a:endParaRPr lang="en-IN"/>
          </a:p>
        </p:txBody>
      </p:sp>
      <p:sp>
        <p:nvSpPr>
          <p:cNvPr id="6" name="Footer Placeholder 5">
            <a:extLst>
              <a:ext uri="{FF2B5EF4-FFF2-40B4-BE49-F238E27FC236}">
                <a16:creationId xmlns:a16="http://schemas.microsoft.com/office/drawing/2014/main" id="{F23366BA-5D53-4185-44AE-D0AC0EA177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615919-6B6F-B74B-9C47-8E8897F29E77}"/>
              </a:ext>
            </a:extLst>
          </p:cNvPr>
          <p:cNvSpPr>
            <a:spLocks noGrp="1"/>
          </p:cNvSpPr>
          <p:nvPr>
            <p:ph type="sldNum" sz="quarter" idx="12"/>
          </p:nvPr>
        </p:nvSpPr>
        <p:spPr/>
        <p:txBody>
          <a:bodyPr/>
          <a:lstStyle/>
          <a:p>
            <a:fld id="{644FC4E4-4D93-435B-B491-98B18559BF28}" type="slidenum">
              <a:rPr lang="en-IN" smtClean="0"/>
              <a:t>‹#›</a:t>
            </a:fld>
            <a:endParaRPr lang="en-IN"/>
          </a:p>
        </p:txBody>
      </p:sp>
    </p:spTree>
    <p:extLst>
      <p:ext uri="{BB962C8B-B14F-4D97-AF65-F5344CB8AC3E}">
        <p14:creationId xmlns:p14="http://schemas.microsoft.com/office/powerpoint/2010/main" val="20369271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E4CA-77FA-C9C8-1E7D-383DA33E2E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79FD53-F86A-7847-2805-D4F4E9FF6D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3C80B4-2041-E2C5-1F91-9C8876A7E7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DD65BB-4FF1-2B10-2A86-4FD360173B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C99F5B-B506-3AC5-9489-2B07840871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5E7E8B0-EC7B-E3F2-6247-7DF515D059FF}"/>
              </a:ext>
            </a:extLst>
          </p:cNvPr>
          <p:cNvSpPr>
            <a:spLocks noGrp="1"/>
          </p:cNvSpPr>
          <p:nvPr>
            <p:ph type="dt" sz="half" idx="10"/>
          </p:nvPr>
        </p:nvSpPr>
        <p:spPr/>
        <p:txBody>
          <a:bodyPr/>
          <a:lstStyle/>
          <a:p>
            <a:fld id="{4CC0A2C9-72A6-4705-8810-E1D97B1364A6}" type="datetimeFigureOut">
              <a:rPr lang="en-IN" smtClean="0"/>
              <a:t>04-10-2024</a:t>
            </a:fld>
            <a:endParaRPr lang="en-IN"/>
          </a:p>
        </p:txBody>
      </p:sp>
      <p:sp>
        <p:nvSpPr>
          <p:cNvPr id="8" name="Footer Placeholder 7">
            <a:extLst>
              <a:ext uri="{FF2B5EF4-FFF2-40B4-BE49-F238E27FC236}">
                <a16:creationId xmlns:a16="http://schemas.microsoft.com/office/drawing/2014/main" id="{95980C85-8507-2EB3-CEC7-6C921C7206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E309C9D-7D6D-55EF-2D92-8FE49FE60C0C}"/>
              </a:ext>
            </a:extLst>
          </p:cNvPr>
          <p:cNvSpPr>
            <a:spLocks noGrp="1"/>
          </p:cNvSpPr>
          <p:nvPr>
            <p:ph type="sldNum" sz="quarter" idx="12"/>
          </p:nvPr>
        </p:nvSpPr>
        <p:spPr/>
        <p:txBody>
          <a:bodyPr/>
          <a:lstStyle/>
          <a:p>
            <a:fld id="{644FC4E4-4D93-435B-B491-98B18559BF28}" type="slidenum">
              <a:rPr lang="en-IN" smtClean="0"/>
              <a:t>‹#›</a:t>
            </a:fld>
            <a:endParaRPr lang="en-IN"/>
          </a:p>
        </p:txBody>
      </p:sp>
    </p:spTree>
    <p:extLst>
      <p:ext uri="{BB962C8B-B14F-4D97-AF65-F5344CB8AC3E}">
        <p14:creationId xmlns:p14="http://schemas.microsoft.com/office/powerpoint/2010/main" val="3536142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D43C3-0387-AF09-939B-110FDFCD8C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5ED1A7-571A-A738-A13C-1861BF2D3EF6}"/>
              </a:ext>
            </a:extLst>
          </p:cNvPr>
          <p:cNvSpPr>
            <a:spLocks noGrp="1"/>
          </p:cNvSpPr>
          <p:nvPr>
            <p:ph type="dt" sz="half" idx="10"/>
          </p:nvPr>
        </p:nvSpPr>
        <p:spPr/>
        <p:txBody>
          <a:bodyPr/>
          <a:lstStyle/>
          <a:p>
            <a:fld id="{4CC0A2C9-72A6-4705-8810-E1D97B1364A6}" type="datetimeFigureOut">
              <a:rPr lang="en-IN" smtClean="0"/>
              <a:t>04-10-2024</a:t>
            </a:fld>
            <a:endParaRPr lang="en-IN"/>
          </a:p>
        </p:txBody>
      </p:sp>
      <p:sp>
        <p:nvSpPr>
          <p:cNvPr id="4" name="Footer Placeholder 3">
            <a:extLst>
              <a:ext uri="{FF2B5EF4-FFF2-40B4-BE49-F238E27FC236}">
                <a16:creationId xmlns:a16="http://schemas.microsoft.com/office/drawing/2014/main" id="{1670DD4F-1973-7F93-6138-E1A490C77AF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3AFCAD-80EC-D3C8-0A36-58FAA733DDAA}"/>
              </a:ext>
            </a:extLst>
          </p:cNvPr>
          <p:cNvSpPr>
            <a:spLocks noGrp="1"/>
          </p:cNvSpPr>
          <p:nvPr>
            <p:ph type="sldNum" sz="quarter" idx="12"/>
          </p:nvPr>
        </p:nvSpPr>
        <p:spPr/>
        <p:txBody>
          <a:bodyPr/>
          <a:lstStyle/>
          <a:p>
            <a:fld id="{644FC4E4-4D93-435B-B491-98B18559BF28}" type="slidenum">
              <a:rPr lang="en-IN" smtClean="0"/>
              <a:t>‹#›</a:t>
            </a:fld>
            <a:endParaRPr lang="en-IN"/>
          </a:p>
        </p:txBody>
      </p:sp>
    </p:spTree>
    <p:extLst>
      <p:ext uri="{BB962C8B-B14F-4D97-AF65-F5344CB8AC3E}">
        <p14:creationId xmlns:p14="http://schemas.microsoft.com/office/powerpoint/2010/main" val="2537056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F11273-297D-12A3-A89F-47FEF0A8887D}"/>
              </a:ext>
            </a:extLst>
          </p:cNvPr>
          <p:cNvSpPr>
            <a:spLocks noGrp="1"/>
          </p:cNvSpPr>
          <p:nvPr>
            <p:ph type="dt" sz="half" idx="10"/>
          </p:nvPr>
        </p:nvSpPr>
        <p:spPr/>
        <p:txBody>
          <a:bodyPr/>
          <a:lstStyle/>
          <a:p>
            <a:fld id="{4CC0A2C9-72A6-4705-8810-E1D97B1364A6}" type="datetimeFigureOut">
              <a:rPr lang="en-IN" smtClean="0"/>
              <a:t>04-10-2024</a:t>
            </a:fld>
            <a:endParaRPr lang="en-IN"/>
          </a:p>
        </p:txBody>
      </p:sp>
      <p:sp>
        <p:nvSpPr>
          <p:cNvPr id="3" name="Footer Placeholder 2">
            <a:extLst>
              <a:ext uri="{FF2B5EF4-FFF2-40B4-BE49-F238E27FC236}">
                <a16:creationId xmlns:a16="http://schemas.microsoft.com/office/drawing/2014/main" id="{3ED26E5E-5BE0-EEB2-79B2-6E2564DD64E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4A2745-56A3-BDD5-AC81-31B71FED83ED}"/>
              </a:ext>
            </a:extLst>
          </p:cNvPr>
          <p:cNvSpPr>
            <a:spLocks noGrp="1"/>
          </p:cNvSpPr>
          <p:nvPr>
            <p:ph type="sldNum" sz="quarter" idx="12"/>
          </p:nvPr>
        </p:nvSpPr>
        <p:spPr/>
        <p:txBody>
          <a:bodyPr/>
          <a:lstStyle/>
          <a:p>
            <a:fld id="{644FC4E4-4D93-435B-B491-98B18559BF28}" type="slidenum">
              <a:rPr lang="en-IN" smtClean="0"/>
              <a:t>‹#›</a:t>
            </a:fld>
            <a:endParaRPr lang="en-IN"/>
          </a:p>
        </p:txBody>
      </p:sp>
    </p:spTree>
    <p:extLst>
      <p:ext uri="{BB962C8B-B14F-4D97-AF65-F5344CB8AC3E}">
        <p14:creationId xmlns:p14="http://schemas.microsoft.com/office/powerpoint/2010/main" val="3493941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8E5F-1F62-CC4E-569D-21FFC10452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00CED8F-E091-C3F2-E593-FF9B8E0152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4FF3FE-9B8E-BDF4-53B1-DA3BADC39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37BF60-5995-5F43-D6A3-6D6B9E3D224D}"/>
              </a:ext>
            </a:extLst>
          </p:cNvPr>
          <p:cNvSpPr>
            <a:spLocks noGrp="1"/>
          </p:cNvSpPr>
          <p:nvPr>
            <p:ph type="dt" sz="half" idx="10"/>
          </p:nvPr>
        </p:nvSpPr>
        <p:spPr/>
        <p:txBody>
          <a:bodyPr/>
          <a:lstStyle/>
          <a:p>
            <a:fld id="{4CC0A2C9-72A6-4705-8810-E1D97B1364A6}" type="datetimeFigureOut">
              <a:rPr lang="en-IN" smtClean="0"/>
              <a:t>04-10-2024</a:t>
            </a:fld>
            <a:endParaRPr lang="en-IN"/>
          </a:p>
        </p:txBody>
      </p:sp>
      <p:sp>
        <p:nvSpPr>
          <p:cNvPr id="6" name="Footer Placeholder 5">
            <a:extLst>
              <a:ext uri="{FF2B5EF4-FFF2-40B4-BE49-F238E27FC236}">
                <a16:creationId xmlns:a16="http://schemas.microsoft.com/office/drawing/2014/main" id="{BECFA763-20F3-6E6A-CD1A-B052946F27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CAA382-DF8F-D445-6416-CF629D343FE6}"/>
              </a:ext>
            </a:extLst>
          </p:cNvPr>
          <p:cNvSpPr>
            <a:spLocks noGrp="1"/>
          </p:cNvSpPr>
          <p:nvPr>
            <p:ph type="sldNum" sz="quarter" idx="12"/>
          </p:nvPr>
        </p:nvSpPr>
        <p:spPr/>
        <p:txBody>
          <a:bodyPr/>
          <a:lstStyle/>
          <a:p>
            <a:fld id="{644FC4E4-4D93-435B-B491-98B18559BF28}" type="slidenum">
              <a:rPr lang="en-IN" smtClean="0"/>
              <a:t>‹#›</a:t>
            </a:fld>
            <a:endParaRPr lang="en-IN"/>
          </a:p>
        </p:txBody>
      </p:sp>
    </p:spTree>
    <p:extLst>
      <p:ext uri="{BB962C8B-B14F-4D97-AF65-F5344CB8AC3E}">
        <p14:creationId xmlns:p14="http://schemas.microsoft.com/office/powerpoint/2010/main" val="3705844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8A933-7D73-7D9A-8657-A9A6BC2E76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BCA554-A403-6AD3-8684-B1AC7983F7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362E5A6-7446-EEB2-EAC0-C9366CAF5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2D5AB5-7AF4-C614-D7AE-F09D41876927}"/>
              </a:ext>
            </a:extLst>
          </p:cNvPr>
          <p:cNvSpPr>
            <a:spLocks noGrp="1"/>
          </p:cNvSpPr>
          <p:nvPr>
            <p:ph type="dt" sz="half" idx="10"/>
          </p:nvPr>
        </p:nvSpPr>
        <p:spPr/>
        <p:txBody>
          <a:bodyPr/>
          <a:lstStyle/>
          <a:p>
            <a:fld id="{4CC0A2C9-72A6-4705-8810-E1D97B1364A6}" type="datetimeFigureOut">
              <a:rPr lang="en-IN" smtClean="0"/>
              <a:t>04-10-2024</a:t>
            </a:fld>
            <a:endParaRPr lang="en-IN"/>
          </a:p>
        </p:txBody>
      </p:sp>
      <p:sp>
        <p:nvSpPr>
          <p:cNvPr id="6" name="Footer Placeholder 5">
            <a:extLst>
              <a:ext uri="{FF2B5EF4-FFF2-40B4-BE49-F238E27FC236}">
                <a16:creationId xmlns:a16="http://schemas.microsoft.com/office/drawing/2014/main" id="{D20F9B3A-42EF-B6AC-3BE8-105417378F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D60B76-0DA4-BE0D-EFAB-F9B0E38AF0AB}"/>
              </a:ext>
            </a:extLst>
          </p:cNvPr>
          <p:cNvSpPr>
            <a:spLocks noGrp="1"/>
          </p:cNvSpPr>
          <p:nvPr>
            <p:ph type="sldNum" sz="quarter" idx="12"/>
          </p:nvPr>
        </p:nvSpPr>
        <p:spPr/>
        <p:txBody>
          <a:bodyPr/>
          <a:lstStyle/>
          <a:p>
            <a:fld id="{644FC4E4-4D93-435B-B491-98B18559BF28}" type="slidenum">
              <a:rPr lang="en-IN" smtClean="0"/>
              <a:t>‹#›</a:t>
            </a:fld>
            <a:endParaRPr lang="en-IN"/>
          </a:p>
        </p:txBody>
      </p:sp>
    </p:spTree>
    <p:extLst>
      <p:ext uri="{BB962C8B-B14F-4D97-AF65-F5344CB8AC3E}">
        <p14:creationId xmlns:p14="http://schemas.microsoft.com/office/powerpoint/2010/main" val="3182175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D5AB37-C8D3-FFF4-7845-6D1F1C1584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FEC371-6AFB-D65A-714E-91FFFD8EBA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A3015B-9DC5-1EB6-C945-48E18FC86C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C0A2C9-72A6-4705-8810-E1D97B1364A6}" type="datetimeFigureOut">
              <a:rPr lang="en-IN" smtClean="0"/>
              <a:t>04-10-2024</a:t>
            </a:fld>
            <a:endParaRPr lang="en-IN"/>
          </a:p>
        </p:txBody>
      </p:sp>
      <p:sp>
        <p:nvSpPr>
          <p:cNvPr id="5" name="Footer Placeholder 4">
            <a:extLst>
              <a:ext uri="{FF2B5EF4-FFF2-40B4-BE49-F238E27FC236}">
                <a16:creationId xmlns:a16="http://schemas.microsoft.com/office/drawing/2014/main" id="{5D1338BA-90BB-518C-C8CA-FB2DD5763D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7E470A3-515A-4D3E-85E1-B25231964D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4FC4E4-4D93-435B-B491-98B18559BF28}" type="slidenum">
              <a:rPr lang="en-IN" smtClean="0"/>
              <a:t>‹#›</a:t>
            </a:fld>
            <a:endParaRPr lang="en-IN"/>
          </a:p>
        </p:txBody>
      </p:sp>
    </p:spTree>
    <p:extLst>
      <p:ext uri="{BB962C8B-B14F-4D97-AF65-F5344CB8AC3E}">
        <p14:creationId xmlns:p14="http://schemas.microsoft.com/office/powerpoint/2010/main" val="1159254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a:extLst>
              <a:ext uri="{FF2B5EF4-FFF2-40B4-BE49-F238E27FC236}">
                <a16:creationId xmlns:a16="http://schemas.microsoft.com/office/drawing/2014/main" id="{30E44CAB-7C3F-D0E6-76BC-C955D4FD2B67}"/>
              </a:ext>
            </a:extLst>
          </p:cNvPr>
          <p:cNvSpPr>
            <a:spLocks noGrp="1" noChangeArrowheads="1"/>
          </p:cNvSpPr>
          <p:nvPr>
            <p:ph type="ctrTitle"/>
          </p:nvPr>
        </p:nvSpPr>
        <p:spPr>
          <a:xfrm>
            <a:off x="2209800" y="1123951"/>
            <a:ext cx="7772400" cy="1470025"/>
          </a:xfrm>
        </p:spPr>
        <p:txBody>
          <a:bodyPr anchor="ctr">
            <a:normAutofit/>
          </a:bodyPr>
          <a:lstStyle/>
          <a:p>
            <a:br>
              <a:rPr lang="en-US" altLang="en-US" sz="4000" b="1" dirty="0"/>
            </a:br>
            <a:r>
              <a:rPr lang="en-US" altLang="en-US" sz="4000" b="1" dirty="0"/>
              <a:t>Discrete Mathematics</a:t>
            </a:r>
            <a:endParaRPr lang="en-GB" altLang="en-US" sz="4000" dirty="0"/>
          </a:p>
        </p:txBody>
      </p:sp>
      <p:sp>
        <p:nvSpPr>
          <p:cNvPr id="183299" name="Rectangle 3">
            <a:extLst>
              <a:ext uri="{FF2B5EF4-FFF2-40B4-BE49-F238E27FC236}">
                <a16:creationId xmlns:a16="http://schemas.microsoft.com/office/drawing/2014/main" id="{3E5D286C-28EB-76B5-F002-72D79B75E0C8}"/>
              </a:ext>
            </a:extLst>
          </p:cNvPr>
          <p:cNvSpPr>
            <a:spLocks noGrp="1" noChangeArrowheads="1"/>
          </p:cNvSpPr>
          <p:nvPr>
            <p:ph type="subTitle" idx="1"/>
          </p:nvPr>
        </p:nvSpPr>
        <p:spPr>
          <a:xfrm>
            <a:off x="2908300" y="3213100"/>
            <a:ext cx="6400800" cy="1752600"/>
          </a:xfrm>
        </p:spPr>
        <p:txBody>
          <a:bodyPr/>
          <a:lstStyle/>
          <a:p>
            <a:r>
              <a:rPr lang="en-US" altLang="en-US" sz="3600" b="1" dirty="0"/>
              <a:t>Functions</a:t>
            </a:r>
            <a:br>
              <a:rPr lang="en-US" altLang="en-US" sz="3200" dirty="0"/>
            </a:br>
            <a:r>
              <a:rPr lang="en-US" altLang="en-US" sz="3200" dirty="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2">
            <a:extLst>
              <a:ext uri="{FF2B5EF4-FFF2-40B4-BE49-F238E27FC236}">
                <a16:creationId xmlns:a16="http://schemas.microsoft.com/office/drawing/2014/main" id="{52D78FDB-2A2B-EF53-D334-5D371667C86B}"/>
              </a:ext>
            </a:extLst>
          </p:cNvPr>
          <p:cNvSpPr>
            <a:spLocks noGrp="1" noChangeArrowheads="1"/>
          </p:cNvSpPr>
          <p:nvPr>
            <p:ph type="title"/>
          </p:nvPr>
        </p:nvSpPr>
        <p:spPr>
          <a:xfrm>
            <a:off x="-96520" y="-213995"/>
            <a:ext cx="10515600" cy="1325563"/>
          </a:xfrm>
        </p:spPr>
        <p:txBody>
          <a:bodyPr/>
          <a:lstStyle/>
          <a:p>
            <a:r>
              <a:rPr lang="en-GB" altLang="en-US" dirty="0"/>
              <a:t>Examples of </a:t>
            </a:r>
            <a:r>
              <a:rPr lang="en-GB" altLang="en-US" dirty="0" err="1"/>
              <a:t>Labeled</a:t>
            </a:r>
            <a:r>
              <a:rPr lang="en-GB" altLang="en-US" dirty="0"/>
              <a:t> Digraphs</a:t>
            </a:r>
            <a:endParaRPr lang="en-US" altLang="en-US" dirty="0"/>
          </a:p>
        </p:txBody>
      </p:sp>
      <p:sp>
        <p:nvSpPr>
          <p:cNvPr id="988163" name="Rectangle 3">
            <a:extLst>
              <a:ext uri="{FF2B5EF4-FFF2-40B4-BE49-F238E27FC236}">
                <a16:creationId xmlns:a16="http://schemas.microsoft.com/office/drawing/2014/main" id="{CCA846A1-0CCC-8198-A7AE-6EEFA38AD7AF}"/>
              </a:ext>
            </a:extLst>
          </p:cNvPr>
          <p:cNvSpPr>
            <a:spLocks noGrp="1" noChangeArrowheads="1"/>
          </p:cNvSpPr>
          <p:nvPr>
            <p:ph type="body" idx="1"/>
          </p:nvPr>
        </p:nvSpPr>
        <p:spPr>
          <a:xfrm>
            <a:off x="177800" y="1027906"/>
            <a:ext cx="10515600" cy="4351338"/>
          </a:xfrm>
        </p:spPr>
        <p:txBody>
          <a:bodyPr/>
          <a:lstStyle/>
          <a:p>
            <a:r>
              <a:rPr lang="en-GB" altLang="en-US" dirty="0"/>
              <a:t>Distances between cities:</a:t>
            </a:r>
          </a:p>
          <a:p>
            <a:pPr lvl="1"/>
            <a:r>
              <a:rPr lang="en-GB" altLang="en-US" dirty="0"/>
              <a:t>vertices are cities</a:t>
            </a:r>
          </a:p>
          <a:p>
            <a:pPr lvl="1"/>
            <a:r>
              <a:rPr lang="en-GB" altLang="en-US" dirty="0"/>
              <a:t>edges are distances between cities</a:t>
            </a:r>
            <a:endParaRPr lang="en-US" altLang="en-US" dirty="0"/>
          </a:p>
          <a:p>
            <a:r>
              <a:rPr lang="en-GB" altLang="en-US" dirty="0"/>
              <a:t>Organizational Charts</a:t>
            </a:r>
          </a:p>
          <a:p>
            <a:pPr lvl="1"/>
            <a:r>
              <a:rPr lang="en-GB" altLang="en-US" dirty="0"/>
              <a:t>vertices are employees</a:t>
            </a:r>
          </a:p>
          <a:p>
            <a:r>
              <a:rPr lang="en-GB" altLang="en-US" dirty="0"/>
              <a:t>Trouble shooting flow chart</a:t>
            </a:r>
            <a:endParaRPr lang="en-US" altLang="en-US" dirty="0"/>
          </a:p>
          <a:p>
            <a:r>
              <a:rPr lang="en-GB" altLang="en-US" dirty="0"/>
              <a:t>State diagrams</a:t>
            </a:r>
            <a:endParaRPr lang="en-US" altLang="en-US" dirty="0"/>
          </a:p>
        </p:txBody>
      </p:sp>
      <p:pic>
        <p:nvPicPr>
          <p:cNvPr id="2" name="Picture 1">
            <a:extLst>
              <a:ext uri="{FF2B5EF4-FFF2-40B4-BE49-F238E27FC236}">
                <a16:creationId xmlns:a16="http://schemas.microsoft.com/office/drawing/2014/main" id="{F2A664D6-6244-1F14-1DE6-6097712C21B1}"/>
              </a:ext>
            </a:extLst>
          </p:cNvPr>
          <p:cNvPicPr>
            <a:picLocks noChangeAspect="1"/>
          </p:cNvPicPr>
          <p:nvPr/>
        </p:nvPicPr>
        <p:blipFill>
          <a:blip r:embed="rId2"/>
          <a:stretch>
            <a:fillRect/>
          </a:stretch>
        </p:blipFill>
        <p:spPr>
          <a:xfrm>
            <a:off x="5547360" y="995786"/>
            <a:ext cx="6466840" cy="577077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a:extLst>
              <a:ext uri="{FF2B5EF4-FFF2-40B4-BE49-F238E27FC236}">
                <a16:creationId xmlns:a16="http://schemas.microsoft.com/office/drawing/2014/main" id="{51C4BAA2-6BFB-3577-EBA1-F758D63370F7}"/>
              </a:ext>
            </a:extLst>
          </p:cNvPr>
          <p:cNvSpPr>
            <a:spLocks noGrp="1" noChangeArrowheads="1"/>
          </p:cNvSpPr>
          <p:nvPr>
            <p:ph type="title"/>
          </p:nvPr>
        </p:nvSpPr>
        <p:spPr/>
        <p:txBody>
          <a:bodyPr/>
          <a:lstStyle/>
          <a:p>
            <a:r>
              <a:rPr lang="en-GB" altLang="en-US"/>
              <a:t>Labeled Digraphs (continued)</a:t>
            </a:r>
          </a:p>
        </p:txBody>
      </p:sp>
      <p:sp>
        <p:nvSpPr>
          <p:cNvPr id="990211" name="Rectangle 3">
            <a:extLst>
              <a:ext uri="{FF2B5EF4-FFF2-40B4-BE49-F238E27FC236}">
                <a16:creationId xmlns:a16="http://schemas.microsoft.com/office/drawing/2014/main" id="{202D4217-DFD2-B39E-DA9E-F263E0B0DCBD}"/>
              </a:ext>
            </a:extLst>
          </p:cNvPr>
          <p:cNvSpPr>
            <a:spLocks noGrp="1" noChangeArrowheads="1"/>
          </p:cNvSpPr>
          <p:nvPr>
            <p:ph type="body" idx="1"/>
          </p:nvPr>
        </p:nvSpPr>
        <p:spPr/>
        <p:txBody>
          <a:bodyPr/>
          <a:lstStyle/>
          <a:p>
            <a:r>
              <a:rPr lang="en-GB" altLang="en-US" dirty="0"/>
              <a:t>If </a:t>
            </a:r>
            <a:r>
              <a:rPr lang="en-GB" altLang="en-US" i="1" dirty="0"/>
              <a:t>V</a:t>
            </a:r>
            <a:r>
              <a:rPr lang="en-GB" altLang="en-US" dirty="0"/>
              <a:t> is the set of vertices and </a:t>
            </a:r>
            <a:r>
              <a:rPr lang="en-GB" altLang="en-US" i="1" dirty="0"/>
              <a:t>L</a:t>
            </a:r>
            <a:r>
              <a:rPr lang="en-GB" altLang="en-US" dirty="0"/>
              <a:t> is the set of labels of a labelled digraph, then the labelling of </a:t>
            </a:r>
            <a:r>
              <a:rPr lang="en-GB" altLang="en-US" i="1" dirty="0"/>
              <a:t>V</a:t>
            </a:r>
            <a:r>
              <a:rPr lang="en-GB" altLang="en-US" dirty="0"/>
              <a:t> can be specified by a function </a:t>
            </a:r>
            <a:r>
              <a:rPr lang="en-GB" altLang="en-US" i="1" dirty="0"/>
              <a:t>f: V</a:t>
            </a:r>
            <a:r>
              <a:rPr lang="en-GB" altLang="en-US" dirty="0"/>
              <a:t> </a:t>
            </a:r>
            <a:r>
              <a:rPr lang="en-GB" altLang="en-US" dirty="0">
                <a:sym typeface="Wingdings" panose="05000000000000000000" pitchFamily="2" charset="2"/>
              </a:rPr>
              <a:t></a:t>
            </a:r>
            <a:r>
              <a:rPr lang="en-GB" altLang="en-US" i="1" dirty="0"/>
              <a:t> L</a:t>
            </a:r>
            <a:r>
              <a:rPr lang="en-GB" altLang="en-US" dirty="0"/>
              <a:t> where for each </a:t>
            </a:r>
            <a:r>
              <a:rPr lang="en-GB" altLang="en-US" i="1" dirty="0"/>
              <a:t>v</a:t>
            </a:r>
            <a:r>
              <a:rPr lang="en-GB" altLang="en-US" dirty="0"/>
              <a:t> </a:t>
            </a:r>
            <a:r>
              <a:rPr lang="en-GB" altLang="en-US" dirty="0">
                <a:sym typeface="Symbol" panose="05050102010706020507" pitchFamily="18" charset="2"/>
              </a:rPr>
              <a:t></a:t>
            </a:r>
            <a:r>
              <a:rPr lang="en-GB" altLang="en-US" dirty="0"/>
              <a:t> </a:t>
            </a:r>
            <a:r>
              <a:rPr lang="en-GB" altLang="en-US" i="1" dirty="0"/>
              <a:t>V</a:t>
            </a:r>
            <a:r>
              <a:rPr lang="en-GB" altLang="en-US" dirty="0"/>
              <a:t>, </a:t>
            </a:r>
            <a:r>
              <a:rPr lang="en-GB" altLang="en-US" i="1" dirty="0"/>
              <a:t>f</a:t>
            </a:r>
            <a:r>
              <a:rPr lang="en-GB" altLang="en-US" dirty="0"/>
              <a:t>(</a:t>
            </a:r>
            <a:r>
              <a:rPr lang="en-GB" altLang="en-US" i="1" dirty="0"/>
              <a:t>v</a:t>
            </a:r>
            <a:r>
              <a:rPr lang="en-GB" altLang="en-US" dirty="0"/>
              <a:t>) is the label we wish to attach to </a:t>
            </a:r>
            <a:r>
              <a:rPr lang="en-GB" altLang="en-US" i="1" dirty="0"/>
              <a:t>v</a:t>
            </a:r>
            <a:r>
              <a:rPr lang="en-GB" altLang="en-US" dirty="0"/>
              <a:t>.</a:t>
            </a:r>
            <a:endParaRPr lang="en-US" altLang="en-US" sz="2400" dirty="0"/>
          </a:p>
          <a:p>
            <a:r>
              <a:rPr lang="en-GB" altLang="en-US" dirty="0"/>
              <a:t>If </a:t>
            </a:r>
            <a:r>
              <a:rPr lang="en-GB" altLang="en-US" i="1" dirty="0"/>
              <a:t>E</a:t>
            </a:r>
            <a:r>
              <a:rPr lang="en-GB" altLang="en-US" dirty="0"/>
              <a:t> is the set of edges and </a:t>
            </a:r>
            <a:r>
              <a:rPr lang="en-GB" altLang="en-US" i="1" dirty="0"/>
              <a:t>L</a:t>
            </a:r>
            <a:r>
              <a:rPr lang="en-GB" altLang="en-US" dirty="0"/>
              <a:t> is the set of labels of a labelled digraph, then the labelling of </a:t>
            </a:r>
            <a:r>
              <a:rPr lang="en-GB" altLang="en-US" i="1" dirty="0"/>
              <a:t>E</a:t>
            </a:r>
            <a:r>
              <a:rPr lang="en-GB" altLang="en-US" dirty="0"/>
              <a:t> can be specified to be a function </a:t>
            </a:r>
            <a:r>
              <a:rPr lang="en-GB" altLang="en-US" i="1" dirty="0"/>
              <a:t>g: E</a:t>
            </a:r>
            <a:r>
              <a:rPr lang="en-GB" altLang="en-US" dirty="0"/>
              <a:t> </a:t>
            </a:r>
            <a:r>
              <a:rPr lang="en-GB" altLang="en-US" dirty="0">
                <a:sym typeface="Wingdings" panose="05000000000000000000" pitchFamily="2" charset="2"/>
              </a:rPr>
              <a:t></a:t>
            </a:r>
            <a:r>
              <a:rPr lang="en-GB" altLang="en-US" i="1" dirty="0"/>
              <a:t> L</a:t>
            </a:r>
            <a:r>
              <a:rPr lang="en-GB" altLang="en-US" dirty="0"/>
              <a:t> where for each </a:t>
            </a:r>
            <a:r>
              <a:rPr lang="en-GB" altLang="en-US" i="1" dirty="0"/>
              <a:t>e</a:t>
            </a:r>
            <a:r>
              <a:rPr lang="en-GB" altLang="en-US" dirty="0"/>
              <a:t> </a:t>
            </a:r>
            <a:r>
              <a:rPr lang="en-GB" altLang="en-US" dirty="0">
                <a:sym typeface="Symbol" panose="05050102010706020507" pitchFamily="18" charset="2"/>
              </a:rPr>
              <a:t></a:t>
            </a:r>
            <a:r>
              <a:rPr lang="en-GB" altLang="en-US" dirty="0"/>
              <a:t> </a:t>
            </a:r>
            <a:r>
              <a:rPr lang="en-GB" altLang="en-US" i="1" dirty="0"/>
              <a:t>E</a:t>
            </a:r>
            <a:r>
              <a:rPr lang="en-GB" altLang="en-US" dirty="0"/>
              <a:t>, </a:t>
            </a:r>
            <a:r>
              <a:rPr lang="en-GB" altLang="en-US" i="1" dirty="0"/>
              <a:t>g</a:t>
            </a:r>
            <a:r>
              <a:rPr lang="en-GB" altLang="en-US" dirty="0"/>
              <a:t>(</a:t>
            </a:r>
            <a:r>
              <a:rPr lang="en-GB" altLang="en-US" i="1" dirty="0"/>
              <a:t>e</a:t>
            </a:r>
            <a:r>
              <a:rPr lang="en-GB" altLang="en-US" dirty="0"/>
              <a:t>) is the label we wish to attach to </a:t>
            </a:r>
            <a:r>
              <a:rPr lang="en-GB" altLang="en-US" i="1" dirty="0"/>
              <a:t>e</a:t>
            </a:r>
            <a:r>
              <a:rPr lang="en-GB" altLang="en-US" dirty="0"/>
              <a:t>.</a:t>
            </a:r>
            <a:endParaRPr lang="en-US"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5330" name="Rectangle 2">
            <a:extLst>
              <a:ext uri="{FF2B5EF4-FFF2-40B4-BE49-F238E27FC236}">
                <a16:creationId xmlns:a16="http://schemas.microsoft.com/office/drawing/2014/main" id="{76613372-5F7B-B5DD-DDC2-B05C064148F3}"/>
              </a:ext>
            </a:extLst>
          </p:cNvPr>
          <p:cNvSpPr>
            <a:spLocks noGrp="1" noChangeArrowheads="1"/>
          </p:cNvSpPr>
          <p:nvPr>
            <p:ph type="title"/>
          </p:nvPr>
        </p:nvSpPr>
        <p:spPr/>
        <p:txBody>
          <a:bodyPr/>
          <a:lstStyle/>
          <a:p>
            <a:r>
              <a:rPr lang="en-GB" altLang="en-US"/>
              <a:t>Identity function</a:t>
            </a:r>
            <a:endParaRPr lang="en-US" altLang="en-US" sz="4000"/>
          </a:p>
        </p:txBody>
      </p:sp>
      <p:sp>
        <p:nvSpPr>
          <p:cNvPr id="995331" name="Rectangle 3">
            <a:extLst>
              <a:ext uri="{FF2B5EF4-FFF2-40B4-BE49-F238E27FC236}">
                <a16:creationId xmlns:a16="http://schemas.microsoft.com/office/drawing/2014/main" id="{56F3E77B-C010-C285-AF80-E043EF887904}"/>
              </a:ext>
            </a:extLst>
          </p:cNvPr>
          <p:cNvSpPr>
            <a:spLocks noGrp="1" noChangeArrowheads="1"/>
          </p:cNvSpPr>
          <p:nvPr>
            <p:ph type="body" idx="1"/>
          </p:nvPr>
        </p:nvSpPr>
        <p:spPr/>
        <p:txBody>
          <a:bodyPr/>
          <a:lstStyle/>
          <a:p>
            <a:r>
              <a:rPr lang="en-GB" altLang="en-US" dirty="0"/>
              <a:t>The identity function is a function on A</a:t>
            </a:r>
          </a:p>
          <a:p>
            <a:r>
              <a:rPr lang="en-US" b="0" i="0" dirty="0">
                <a:solidFill>
                  <a:srgbClr val="333333"/>
                </a:solidFill>
                <a:effectLst/>
                <a:latin typeface="Untitled Sans"/>
              </a:rPr>
              <a:t>A function is considered to be an identity function when it returns the same value as the output that was used as its input.</a:t>
            </a:r>
            <a:endParaRPr lang="en-US" altLang="en-US" dirty="0"/>
          </a:p>
          <a:p>
            <a:r>
              <a:rPr lang="en-GB" altLang="en-US" dirty="0"/>
              <a:t>Denoted 1</a:t>
            </a:r>
            <a:r>
              <a:rPr lang="en-GB" altLang="en-US" baseline="-25000" dirty="0"/>
              <a:t>A    </a:t>
            </a:r>
            <a:r>
              <a:rPr lang="en-GB" altLang="en-US" dirty="0"/>
              <a:t>Defined by 1</a:t>
            </a:r>
            <a:r>
              <a:rPr lang="en-GB" altLang="en-US" baseline="-25000" dirty="0"/>
              <a:t>A</a:t>
            </a:r>
            <a:r>
              <a:rPr lang="en-GB" altLang="en-US" dirty="0"/>
              <a:t>(a) = a</a:t>
            </a:r>
            <a:endParaRPr lang="en-US" altLang="en-US" dirty="0"/>
          </a:p>
          <a:p>
            <a:r>
              <a:rPr lang="en-GB" altLang="en-US" dirty="0"/>
              <a:t>1</a:t>
            </a:r>
            <a:r>
              <a:rPr lang="en-GB" altLang="en-US" baseline="-25000" dirty="0"/>
              <a:t>A</a:t>
            </a:r>
            <a:r>
              <a:rPr lang="en-GB" altLang="en-US" dirty="0"/>
              <a:t> is represented as a subset of A </a:t>
            </a:r>
            <a:r>
              <a:rPr lang="en-GB" altLang="en-US" dirty="0">
                <a:sym typeface="Symbol" panose="05050102010706020507" pitchFamily="18" charset="2"/>
              </a:rPr>
              <a:t></a:t>
            </a:r>
            <a:r>
              <a:rPr lang="en-GB" altLang="en-US" dirty="0"/>
              <a:t> A with the identity matrix </a:t>
            </a:r>
            <a:endParaRPr lang="en-US" altLang="en-US" dirty="0"/>
          </a:p>
        </p:txBody>
      </p:sp>
      <p:pic>
        <p:nvPicPr>
          <p:cNvPr id="2" name="Picture 1">
            <a:extLst>
              <a:ext uri="{FF2B5EF4-FFF2-40B4-BE49-F238E27FC236}">
                <a16:creationId xmlns:a16="http://schemas.microsoft.com/office/drawing/2014/main" id="{E94D8535-BDAE-2332-73DC-67FE938DBE26}"/>
              </a:ext>
            </a:extLst>
          </p:cNvPr>
          <p:cNvPicPr>
            <a:picLocks noChangeAspect="1"/>
          </p:cNvPicPr>
          <p:nvPr/>
        </p:nvPicPr>
        <p:blipFill>
          <a:blip r:embed="rId2"/>
          <a:srcRect l="16549" t="21043" r="15867"/>
          <a:stretch/>
        </p:blipFill>
        <p:spPr>
          <a:xfrm>
            <a:off x="4988560" y="4419600"/>
            <a:ext cx="4023360" cy="20732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0AB3E4-ED64-2B65-EFF3-C0542822492F}"/>
              </a:ext>
            </a:extLst>
          </p:cNvPr>
          <p:cNvSpPr txBox="1"/>
          <p:nvPr/>
        </p:nvSpPr>
        <p:spPr>
          <a:xfrm>
            <a:off x="1005840" y="790316"/>
            <a:ext cx="9692640" cy="4401205"/>
          </a:xfrm>
          <a:prstGeom prst="rect">
            <a:avLst/>
          </a:prstGeom>
          <a:noFill/>
        </p:spPr>
        <p:txBody>
          <a:bodyPr wrap="square">
            <a:spAutoFit/>
          </a:bodyPr>
          <a:lstStyle/>
          <a:p>
            <a:r>
              <a:rPr lang="es-ES" sz="2800" b="1" dirty="0" err="1"/>
              <a:t>Example</a:t>
            </a:r>
            <a:r>
              <a:rPr lang="es-ES" sz="2800" b="1" dirty="0"/>
              <a:t> 5: </a:t>
            </a:r>
            <a:r>
              <a:rPr lang="es-ES" sz="2800" dirty="0" err="1"/>
              <a:t>If</a:t>
            </a:r>
            <a:r>
              <a:rPr lang="es-ES" sz="2800" dirty="0"/>
              <a:t> g(y) = (2y+3)/(3y-2). </a:t>
            </a:r>
            <a:r>
              <a:rPr lang="es-ES" sz="2800" dirty="0" err="1"/>
              <a:t>Then</a:t>
            </a:r>
            <a:r>
              <a:rPr lang="es-ES" sz="2800" dirty="0"/>
              <a:t> </a:t>
            </a:r>
            <a:r>
              <a:rPr lang="es-ES" sz="2800" dirty="0" err="1"/>
              <a:t>prove</a:t>
            </a:r>
            <a:r>
              <a:rPr lang="es-ES" sz="2800" dirty="0"/>
              <a:t> </a:t>
            </a:r>
            <a:r>
              <a:rPr lang="es-ES" sz="2800" dirty="0" err="1"/>
              <a:t>that</a:t>
            </a:r>
            <a:r>
              <a:rPr lang="es-ES" sz="2800" dirty="0"/>
              <a:t> g ◦ g </a:t>
            </a:r>
            <a:r>
              <a:rPr lang="es-ES" sz="2800" dirty="0" err="1"/>
              <a:t>is</a:t>
            </a:r>
            <a:r>
              <a:rPr lang="es-ES" sz="2800" dirty="0"/>
              <a:t> </a:t>
            </a:r>
            <a:r>
              <a:rPr lang="es-ES" sz="2800" dirty="0" err="1"/>
              <a:t>an</a:t>
            </a:r>
            <a:r>
              <a:rPr lang="es-ES" sz="2800" dirty="0"/>
              <a:t> </a:t>
            </a:r>
            <a:r>
              <a:rPr lang="es-ES" sz="2800" dirty="0" err="1"/>
              <a:t>identity</a:t>
            </a:r>
            <a:r>
              <a:rPr lang="es-ES" sz="2800" dirty="0"/>
              <a:t> </a:t>
            </a:r>
            <a:r>
              <a:rPr lang="es-ES" sz="2800" dirty="0" err="1"/>
              <a:t>function</a:t>
            </a:r>
            <a:r>
              <a:rPr lang="es-ES" sz="2800" dirty="0"/>
              <a:t>.</a:t>
            </a:r>
          </a:p>
          <a:p>
            <a:r>
              <a:rPr lang="es-ES" sz="2800" dirty="0" err="1"/>
              <a:t>Solution</a:t>
            </a:r>
            <a:r>
              <a:rPr lang="es-ES" sz="2800" dirty="0"/>
              <a:t>:</a:t>
            </a:r>
          </a:p>
          <a:p>
            <a:r>
              <a:rPr lang="es-ES" sz="2800" dirty="0"/>
              <a:t>g(y) = (2y+3)/(3y-2)</a:t>
            </a:r>
          </a:p>
          <a:p>
            <a:r>
              <a:rPr lang="es-ES" sz="2800" dirty="0"/>
              <a:t>g ◦ g(y) = g(g(y))  = g((2y+3)/(3y-2)) </a:t>
            </a:r>
          </a:p>
          <a:p>
            <a:r>
              <a:rPr lang="es-ES" sz="2800" dirty="0"/>
              <a:t>                              = substitute g(y) in </a:t>
            </a:r>
            <a:r>
              <a:rPr lang="es-ES" sz="2800" dirty="0" err="1"/>
              <a:t>itself</a:t>
            </a:r>
            <a:endParaRPr lang="es-ES" sz="2800" dirty="0"/>
          </a:p>
          <a:p>
            <a:r>
              <a:rPr lang="es-ES" sz="2800" dirty="0"/>
              <a:t>		       = 13y/13</a:t>
            </a:r>
          </a:p>
          <a:p>
            <a:r>
              <a:rPr lang="es-ES" sz="2800" dirty="0"/>
              <a:t>                             = y</a:t>
            </a:r>
          </a:p>
          <a:p>
            <a:endParaRPr lang="es-ES" sz="2800" dirty="0"/>
          </a:p>
          <a:p>
            <a:r>
              <a:rPr lang="es-ES" sz="2800" dirty="0" err="1"/>
              <a:t>Answer</a:t>
            </a:r>
            <a:r>
              <a:rPr lang="es-ES" sz="2800" dirty="0"/>
              <a:t>: g ◦ g(y) = y. </a:t>
            </a:r>
            <a:r>
              <a:rPr lang="es-ES" sz="2800" dirty="0" err="1"/>
              <a:t>Thus</a:t>
            </a:r>
            <a:r>
              <a:rPr lang="es-ES" sz="2800" dirty="0"/>
              <a:t>, g ◦ g(y) </a:t>
            </a:r>
            <a:r>
              <a:rPr lang="es-ES" sz="2800" dirty="0" err="1"/>
              <a:t>is</a:t>
            </a:r>
            <a:r>
              <a:rPr lang="es-ES" sz="2800" dirty="0"/>
              <a:t> </a:t>
            </a:r>
            <a:r>
              <a:rPr lang="es-ES" sz="2800" dirty="0" err="1"/>
              <a:t>an</a:t>
            </a:r>
            <a:r>
              <a:rPr lang="es-ES" sz="2800" dirty="0"/>
              <a:t> </a:t>
            </a:r>
            <a:r>
              <a:rPr lang="es-ES" sz="2800" dirty="0" err="1"/>
              <a:t>identity</a:t>
            </a:r>
            <a:r>
              <a:rPr lang="es-ES" sz="2800" dirty="0"/>
              <a:t> </a:t>
            </a:r>
            <a:r>
              <a:rPr lang="es-ES" sz="2800" dirty="0" err="1"/>
              <a:t>function</a:t>
            </a:r>
            <a:endParaRPr lang="en-IN" sz="2800" dirty="0"/>
          </a:p>
        </p:txBody>
      </p:sp>
    </p:spTree>
    <p:extLst>
      <p:ext uri="{BB962C8B-B14F-4D97-AF65-F5344CB8AC3E}">
        <p14:creationId xmlns:p14="http://schemas.microsoft.com/office/powerpoint/2010/main" val="2542427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4" name="Rectangle 2">
            <a:extLst>
              <a:ext uri="{FF2B5EF4-FFF2-40B4-BE49-F238E27FC236}">
                <a16:creationId xmlns:a16="http://schemas.microsoft.com/office/drawing/2014/main" id="{86937F3D-A126-8A16-C2A0-AB615379D522}"/>
              </a:ext>
            </a:extLst>
          </p:cNvPr>
          <p:cNvSpPr>
            <a:spLocks noGrp="1" noChangeArrowheads="1"/>
          </p:cNvSpPr>
          <p:nvPr>
            <p:ph type="title"/>
          </p:nvPr>
        </p:nvSpPr>
        <p:spPr>
          <a:xfrm>
            <a:off x="421640" y="1"/>
            <a:ext cx="10515600" cy="812800"/>
          </a:xfrm>
        </p:spPr>
        <p:txBody>
          <a:bodyPr/>
          <a:lstStyle/>
          <a:p>
            <a:r>
              <a:rPr lang="en-GB" altLang="en-US" dirty="0"/>
              <a:t>Composition</a:t>
            </a:r>
            <a:endParaRPr lang="en-US" altLang="en-US" sz="4000" dirty="0"/>
          </a:p>
        </p:txBody>
      </p:sp>
      <p:sp>
        <p:nvSpPr>
          <p:cNvPr id="996355" name="Rectangle 3">
            <a:extLst>
              <a:ext uri="{FF2B5EF4-FFF2-40B4-BE49-F238E27FC236}">
                <a16:creationId xmlns:a16="http://schemas.microsoft.com/office/drawing/2014/main" id="{D218F7A2-7530-59F0-F7DF-F263FB0CC778}"/>
              </a:ext>
            </a:extLst>
          </p:cNvPr>
          <p:cNvSpPr>
            <a:spLocks noGrp="1" noChangeArrowheads="1"/>
          </p:cNvSpPr>
          <p:nvPr>
            <p:ph type="body" idx="1"/>
          </p:nvPr>
        </p:nvSpPr>
        <p:spPr>
          <a:xfrm>
            <a:off x="137160" y="728345"/>
            <a:ext cx="10515600" cy="4351338"/>
          </a:xfrm>
        </p:spPr>
        <p:txBody>
          <a:bodyPr/>
          <a:lstStyle/>
          <a:p>
            <a:r>
              <a:rPr lang="en-GB" altLang="en-US" dirty="0"/>
              <a:t>If </a:t>
            </a:r>
            <a:r>
              <a:rPr lang="en-GB" altLang="en-US" i="1" dirty="0"/>
              <a:t>f</a:t>
            </a:r>
            <a:r>
              <a:rPr lang="en-GB" altLang="en-US" dirty="0"/>
              <a:t>: A </a:t>
            </a:r>
            <a:r>
              <a:rPr lang="en-GB" altLang="en-US" dirty="0">
                <a:sym typeface="Wingdings" panose="05000000000000000000" pitchFamily="2" charset="2"/>
              </a:rPr>
              <a:t></a:t>
            </a:r>
            <a:r>
              <a:rPr lang="en-GB" altLang="en-US" dirty="0"/>
              <a:t> B and </a:t>
            </a:r>
            <a:r>
              <a:rPr lang="en-GB" altLang="en-US" i="1" dirty="0"/>
              <a:t>g</a:t>
            </a:r>
            <a:r>
              <a:rPr lang="en-GB" altLang="en-US" dirty="0"/>
              <a:t>: B </a:t>
            </a:r>
            <a:r>
              <a:rPr lang="en-GB" altLang="en-US" dirty="0">
                <a:sym typeface="Wingdings" panose="05000000000000000000" pitchFamily="2" charset="2"/>
              </a:rPr>
              <a:t></a:t>
            </a:r>
            <a:r>
              <a:rPr lang="en-GB" altLang="en-US" dirty="0"/>
              <a:t> C, then the composition of </a:t>
            </a:r>
            <a:r>
              <a:rPr lang="en-GB" altLang="en-US" i="1" dirty="0"/>
              <a:t>f</a:t>
            </a:r>
            <a:r>
              <a:rPr lang="en-GB" altLang="en-US" dirty="0"/>
              <a:t> and </a:t>
            </a:r>
            <a:r>
              <a:rPr lang="en-GB" altLang="en-US" i="1" dirty="0"/>
              <a:t>g</a:t>
            </a:r>
            <a:r>
              <a:rPr lang="en-GB" altLang="en-US" dirty="0"/>
              <a:t>, </a:t>
            </a:r>
            <a:r>
              <a:rPr lang="en-GB" altLang="en-US" i="1" dirty="0"/>
              <a:t>g</a:t>
            </a:r>
            <a:r>
              <a:rPr lang="en-GB" altLang="en-US" dirty="0"/>
              <a:t> </a:t>
            </a:r>
            <a:r>
              <a:rPr lang="en-GB" altLang="en-US" dirty="0">
                <a:sym typeface="Symbol" panose="05050102010706020507" pitchFamily="18" charset="2"/>
              </a:rPr>
              <a:t></a:t>
            </a:r>
            <a:r>
              <a:rPr lang="en-GB" altLang="en-US" dirty="0"/>
              <a:t> </a:t>
            </a:r>
            <a:r>
              <a:rPr lang="en-GB" altLang="en-US" i="1" dirty="0"/>
              <a:t>f</a:t>
            </a:r>
            <a:r>
              <a:rPr lang="en-GB" altLang="en-US" dirty="0"/>
              <a:t>, is a relation.</a:t>
            </a:r>
            <a:endParaRPr lang="en-US" altLang="en-US" sz="2400" dirty="0"/>
          </a:p>
          <a:p>
            <a:r>
              <a:rPr lang="en-GB" altLang="en-US" dirty="0"/>
              <a:t>Let a </a:t>
            </a:r>
            <a:r>
              <a:rPr lang="en-GB" altLang="en-US" dirty="0">
                <a:sym typeface="Symbol" panose="05050102010706020507" pitchFamily="18" charset="2"/>
              </a:rPr>
              <a:t></a:t>
            </a:r>
            <a:r>
              <a:rPr lang="en-GB" altLang="en-US" dirty="0"/>
              <a:t> Dom(</a:t>
            </a:r>
            <a:r>
              <a:rPr lang="en-GB" altLang="en-US" i="1" dirty="0"/>
              <a:t>g</a:t>
            </a:r>
            <a:r>
              <a:rPr lang="en-GB" altLang="en-US" dirty="0"/>
              <a:t> </a:t>
            </a:r>
            <a:r>
              <a:rPr lang="en-GB" altLang="en-US" dirty="0">
                <a:sym typeface="Symbol" panose="05050102010706020507" pitchFamily="18" charset="2"/>
              </a:rPr>
              <a:t></a:t>
            </a:r>
            <a:r>
              <a:rPr lang="en-GB" altLang="en-US" dirty="0"/>
              <a:t> </a:t>
            </a:r>
            <a:r>
              <a:rPr lang="en-GB" altLang="en-US" i="1" dirty="0"/>
              <a:t>f</a:t>
            </a:r>
            <a:r>
              <a:rPr lang="en-GB" altLang="en-US" dirty="0"/>
              <a:t>).</a:t>
            </a:r>
            <a:endParaRPr lang="en-US" altLang="en-US" sz="2400" dirty="0"/>
          </a:p>
          <a:p>
            <a:pPr lvl="1"/>
            <a:r>
              <a:rPr lang="en-GB" altLang="en-US" dirty="0"/>
              <a:t>(</a:t>
            </a:r>
            <a:r>
              <a:rPr lang="en-GB" altLang="en-US" i="1" dirty="0"/>
              <a:t>g</a:t>
            </a:r>
            <a:r>
              <a:rPr lang="en-GB" altLang="en-US" dirty="0"/>
              <a:t> </a:t>
            </a:r>
            <a:r>
              <a:rPr lang="en-GB" altLang="en-US" dirty="0">
                <a:sym typeface="Symbol" panose="05050102010706020507" pitchFamily="18" charset="2"/>
              </a:rPr>
              <a:t></a:t>
            </a:r>
            <a:r>
              <a:rPr lang="en-GB" altLang="en-US" dirty="0"/>
              <a:t> </a:t>
            </a:r>
            <a:r>
              <a:rPr lang="en-GB" altLang="en-US" i="1" dirty="0"/>
              <a:t>f</a:t>
            </a:r>
            <a:r>
              <a:rPr lang="en-GB" altLang="en-US" dirty="0"/>
              <a:t> )(a) = </a:t>
            </a:r>
            <a:r>
              <a:rPr lang="en-GB" altLang="en-US" i="1" dirty="0"/>
              <a:t>g</a:t>
            </a:r>
            <a:r>
              <a:rPr lang="en-GB" altLang="en-US" dirty="0"/>
              <a:t>(</a:t>
            </a:r>
            <a:r>
              <a:rPr lang="en-GB" altLang="en-US" i="1" dirty="0"/>
              <a:t>f</a:t>
            </a:r>
            <a:r>
              <a:rPr lang="en-GB" altLang="en-US" dirty="0"/>
              <a:t>(a))</a:t>
            </a:r>
            <a:endParaRPr lang="en-US" altLang="en-US" sz="2000" dirty="0"/>
          </a:p>
          <a:p>
            <a:pPr lvl="1"/>
            <a:r>
              <a:rPr lang="en-GB" altLang="en-US" dirty="0"/>
              <a:t>If </a:t>
            </a:r>
            <a:r>
              <a:rPr lang="en-GB" altLang="en-US" i="1" dirty="0"/>
              <a:t>f</a:t>
            </a:r>
            <a:r>
              <a:rPr lang="en-GB" altLang="en-US" dirty="0"/>
              <a:t>(a) maps to exactly one element, say b </a:t>
            </a:r>
            <a:r>
              <a:rPr lang="en-GB" altLang="en-US" dirty="0">
                <a:sym typeface="Symbol" panose="05050102010706020507" pitchFamily="18" charset="2"/>
              </a:rPr>
              <a:t></a:t>
            </a:r>
            <a:r>
              <a:rPr lang="en-GB" altLang="en-US" dirty="0"/>
              <a:t> B, then </a:t>
            </a:r>
            <a:r>
              <a:rPr lang="en-GB" altLang="en-US" i="1" dirty="0"/>
              <a:t>g</a:t>
            </a:r>
            <a:r>
              <a:rPr lang="en-GB" altLang="en-US" dirty="0"/>
              <a:t>(</a:t>
            </a:r>
            <a:r>
              <a:rPr lang="en-GB" altLang="en-US" i="1" dirty="0"/>
              <a:t>f</a:t>
            </a:r>
            <a:r>
              <a:rPr lang="en-GB" altLang="en-US" dirty="0"/>
              <a:t>(a)) = </a:t>
            </a:r>
            <a:r>
              <a:rPr lang="en-GB" altLang="en-US" i="1" dirty="0"/>
              <a:t>g</a:t>
            </a:r>
            <a:r>
              <a:rPr lang="en-GB" altLang="en-US" dirty="0"/>
              <a:t>(b)</a:t>
            </a:r>
            <a:endParaRPr lang="en-US" altLang="en-US" sz="2000" dirty="0"/>
          </a:p>
          <a:p>
            <a:pPr lvl="1"/>
            <a:r>
              <a:rPr lang="en-GB" altLang="en-US" dirty="0"/>
              <a:t>If </a:t>
            </a:r>
            <a:r>
              <a:rPr lang="en-GB" altLang="en-US" i="1" dirty="0"/>
              <a:t>g</a:t>
            </a:r>
            <a:r>
              <a:rPr lang="en-GB" altLang="en-US" dirty="0"/>
              <a:t>(b) also maps to exactly one element, say c </a:t>
            </a:r>
            <a:r>
              <a:rPr lang="en-GB" altLang="en-US" dirty="0">
                <a:sym typeface="Symbol" panose="05050102010706020507" pitchFamily="18" charset="2"/>
              </a:rPr>
              <a:t></a:t>
            </a:r>
            <a:r>
              <a:rPr lang="en-GB" altLang="en-US" dirty="0"/>
              <a:t> C, then </a:t>
            </a:r>
            <a:r>
              <a:rPr lang="en-GB" altLang="en-US" i="1" dirty="0"/>
              <a:t>g</a:t>
            </a:r>
            <a:r>
              <a:rPr lang="en-GB" altLang="en-US" dirty="0"/>
              <a:t>(</a:t>
            </a:r>
            <a:r>
              <a:rPr lang="en-GB" altLang="en-US" i="1" dirty="0"/>
              <a:t>f</a:t>
            </a:r>
            <a:r>
              <a:rPr lang="en-GB" altLang="en-US" dirty="0"/>
              <a:t>(a)) = c</a:t>
            </a:r>
            <a:endParaRPr lang="en-US" altLang="en-US" sz="2000" dirty="0"/>
          </a:p>
          <a:p>
            <a:pPr lvl="1"/>
            <a:r>
              <a:rPr lang="en-GB" altLang="en-US" dirty="0"/>
              <a:t>Thus for each a </a:t>
            </a:r>
            <a:r>
              <a:rPr lang="en-GB" altLang="en-US" dirty="0">
                <a:sym typeface="Symbol" panose="05050102010706020507" pitchFamily="18" charset="2"/>
              </a:rPr>
              <a:t> A,</a:t>
            </a:r>
            <a:r>
              <a:rPr lang="en-GB" altLang="en-US" dirty="0"/>
              <a:t> (</a:t>
            </a:r>
            <a:r>
              <a:rPr lang="en-GB" altLang="en-US" i="1" dirty="0"/>
              <a:t>g</a:t>
            </a:r>
            <a:r>
              <a:rPr lang="en-GB" altLang="en-US" dirty="0"/>
              <a:t> </a:t>
            </a:r>
            <a:r>
              <a:rPr lang="en-GB" altLang="en-US" dirty="0">
                <a:sym typeface="Symbol" panose="05050102010706020507" pitchFamily="18" charset="2"/>
              </a:rPr>
              <a:t></a:t>
            </a:r>
            <a:r>
              <a:rPr lang="en-GB" altLang="en-US" dirty="0"/>
              <a:t> </a:t>
            </a:r>
            <a:r>
              <a:rPr lang="en-GB" altLang="en-US" i="1" dirty="0"/>
              <a:t>f</a:t>
            </a:r>
            <a:r>
              <a:rPr lang="en-GB" altLang="en-US" dirty="0"/>
              <a:t> )(a) maps to exactly one element of C and </a:t>
            </a:r>
            <a:r>
              <a:rPr lang="en-GB" altLang="en-US" i="1" dirty="0"/>
              <a:t>g</a:t>
            </a:r>
            <a:r>
              <a:rPr lang="en-GB" altLang="en-US" dirty="0"/>
              <a:t> </a:t>
            </a:r>
            <a:r>
              <a:rPr lang="en-GB" altLang="en-US" dirty="0">
                <a:sym typeface="Symbol" panose="05050102010706020507" pitchFamily="18" charset="2"/>
              </a:rPr>
              <a:t></a:t>
            </a:r>
            <a:r>
              <a:rPr lang="en-GB" altLang="en-US" dirty="0"/>
              <a:t> </a:t>
            </a:r>
            <a:r>
              <a:rPr lang="en-GB" altLang="en-US" i="1" dirty="0"/>
              <a:t>f</a:t>
            </a:r>
            <a:r>
              <a:rPr lang="en-GB" altLang="en-US" dirty="0"/>
              <a:t>  is a function</a:t>
            </a:r>
            <a:endParaRPr lang="en-US" altLang="en-US" dirty="0"/>
          </a:p>
        </p:txBody>
      </p:sp>
      <p:pic>
        <p:nvPicPr>
          <p:cNvPr id="3" name="Picture 2">
            <a:extLst>
              <a:ext uri="{FF2B5EF4-FFF2-40B4-BE49-F238E27FC236}">
                <a16:creationId xmlns:a16="http://schemas.microsoft.com/office/drawing/2014/main" id="{2969E1C3-CD0A-8948-E732-AB2C373EC1D1}"/>
              </a:ext>
            </a:extLst>
          </p:cNvPr>
          <p:cNvPicPr>
            <a:picLocks noChangeAspect="1"/>
          </p:cNvPicPr>
          <p:nvPr/>
        </p:nvPicPr>
        <p:blipFill>
          <a:blip r:embed="rId2"/>
          <a:stretch>
            <a:fillRect/>
          </a:stretch>
        </p:blipFill>
        <p:spPr>
          <a:xfrm>
            <a:off x="1998027" y="3810317"/>
            <a:ext cx="9496425" cy="27527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FBC10C-749A-53C7-D09C-4F56D5860BD8}"/>
              </a:ext>
            </a:extLst>
          </p:cNvPr>
          <p:cNvSpPr txBox="1"/>
          <p:nvPr/>
        </p:nvSpPr>
        <p:spPr>
          <a:xfrm>
            <a:off x="629920" y="447040"/>
            <a:ext cx="10840720" cy="3416320"/>
          </a:xfrm>
          <a:prstGeom prst="rect">
            <a:avLst/>
          </a:prstGeom>
          <a:noFill/>
        </p:spPr>
        <p:txBody>
          <a:bodyPr wrap="square">
            <a:spAutoFit/>
          </a:bodyPr>
          <a:lstStyle/>
          <a:p>
            <a:r>
              <a:rPr lang="en-US" sz="2400" b="1" dirty="0"/>
              <a:t>Example6</a:t>
            </a:r>
            <a:r>
              <a:rPr lang="en-US" sz="2400" dirty="0"/>
              <a:t> Let A = B = Z, and C be the set of even integers. </a:t>
            </a:r>
          </a:p>
          <a:p>
            <a:r>
              <a:rPr lang="en-US" sz="2400" dirty="0"/>
              <a:t>Let f : A → B and g : B → C be defined by f (a) = a + 1, g(b) = 2b.</a:t>
            </a:r>
          </a:p>
          <a:p>
            <a:r>
              <a:rPr lang="en-US" sz="2400" dirty="0"/>
              <a:t>	Find g ◦ f .</a:t>
            </a:r>
          </a:p>
          <a:p>
            <a:r>
              <a:rPr lang="en-US" sz="2400" b="1" dirty="0"/>
              <a:t>Solution:</a:t>
            </a:r>
          </a:p>
          <a:p>
            <a:r>
              <a:rPr lang="en-US" sz="2400" dirty="0"/>
              <a:t>We have</a:t>
            </a:r>
          </a:p>
          <a:p>
            <a:r>
              <a:rPr lang="en-US" sz="2400" dirty="0"/>
              <a:t>(g ◦ f )(a) = g( f (a)) = g(a + 1) = 2(a + 1).</a:t>
            </a:r>
          </a:p>
          <a:p>
            <a:r>
              <a:rPr lang="en-US" sz="2400" dirty="0"/>
              <a:t>Thus, if f and g are functions specified by giving formulas, then so is g◦ f and the</a:t>
            </a:r>
          </a:p>
          <a:p>
            <a:r>
              <a:rPr lang="en-US" sz="2400" dirty="0"/>
              <a:t>formula for g ◦ f is produced by substituting the formula for f into the formula</a:t>
            </a:r>
          </a:p>
          <a:p>
            <a:r>
              <a:rPr lang="en-US" sz="2400" dirty="0"/>
              <a:t>for g</a:t>
            </a:r>
            <a:endParaRPr lang="en-IN" sz="2400" dirty="0"/>
          </a:p>
        </p:txBody>
      </p:sp>
    </p:spTree>
    <p:extLst>
      <p:ext uri="{BB962C8B-B14F-4D97-AF65-F5344CB8AC3E}">
        <p14:creationId xmlns:p14="http://schemas.microsoft.com/office/powerpoint/2010/main" val="622337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Rectangle 2">
            <a:extLst>
              <a:ext uri="{FF2B5EF4-FFF2-40B4-BE49-F238E27FC236}">
                <a16:creationId xmlns:a16="http://schemas.microsoft.com/office/drawing/2014/main" id="{BD3ECE9F-2F0A-8842-C62C-E3D1A6CF295C}"/>
              </a:ext>
            </a:extLst>
          </p:cNvPr>
          <p:cNvSpPr>
            <a:spLocks noGrp="1" noChangeArrowheads="1"/>
          </p:cNvSpPr>
          <p:nvPr>
            <p:ph type="title"/>
          </p:nvPr>
        </p:nvSpPr>
        <p:spPr/>
        <p:txBody>
          <a:bodyPr/>
          <a:lstStyle/>
          <a:p>
            <a:r>
              <a:rPr lang="en-GB" altLang="en-US"/>
              <a:t>Special types of functions</a:t>
            </a:r>
            <a:endParaRPr lang="en-US" altLang="en-US" sz="4000"/>
          </a:p>
        </p:txBody>
      </p:sp>
      <p:sp>
        <p:nvSpPr>
          <p:cNvPr id="1007619" name="Rectangle 3">
            <a:extLst>
              <a:ext uri="{FF2B5EF4-FFF2-40B4-BE49-F238E27FC236}">
                <a16:creationId xmlns:a16="http://schemas.microsoft.com/office/drawing/2014/main" id="{51DA1FCB-7320-1BF2-A393-E0F4FB2FF6F0}"/>
              </a:ext>
            </a:extLst>
          </p:cNvPr>
          <p:cNvSpPr>
            <a:spLocks noGrp="1" noChangeArrowheads="1"/>
          </p:cNvSpPr>
          <p:nvPr>
            <p:ph type="body" idx="1"/>
          </p:nvPr>
        </p:nvSpPr>
        <p:spPr>
          <a:xfrm>
            <a:off x="838200" y="1825625"/>
            <a:ext cx="11079480" cy="4351338"/>
          </a:xfrm>
        </p:spPr>
        <p:txBody>
          <a:bodyPr>
            <a:normAutofit/>
          </a:bodyPr>
          <a:lstStyle/>
          <a:p>
            <a:r>
              <a:rPr lang="en-GB" altLang="en-US" i="1" dirty="0"/>
              <a:t>f</a:t>
            </a:r>
            <a:r>
              <a:rPr lang="en-GB" altLang="en-US" dirty="0"/>
              <a:t> is “</a:t>
            </a:r>
            <a:r>
              <a:rPr lang="en-GB" altLang="en-US" b="1" i="1" dirty="0"/>
              <a:t>everywhere defined</a:t>
            </a:r>
            <a:r>
              <a:rPr lang="en-GB" altLang="en-US" dirty="0"/>
              <a:t>” if Dom(</a:t>
            </a:r>
            <a:r>
              <a:rPr lang="en-GB" altLang="en-US" i="1" dirty="0"/>
              <a:t>f</a:t>
            </a:r>
            <a:r>
              <a:rPr lang="en-GB" altLang="en-US" dirty="0"/>
              <a:t>) = A   </a:t>
            </a:r>
            <a:r>
              <a:rPr lang="en-GB" altLang="en-US" b="1" dirty="0"/>
              <a:t>Injective</a:t>
            </a:r>
            <a:endParaRPr lang="en-US" altLang="en-US" b="1" dirty="0"/>
          </a:p>
          <a:p>
            <a:r>
              <a:rPr lang="en-GB" altLang="en-US" i="1" dirty="0"/>
              <a:t>f</a:t>
            </a:r>
            <a:r>
              <a:rPr lang="en-GB" altLang="en-US" dirty="0"/>
              <a:t> is “</a:t>
            </a:r>
            <a:r>
              <a:rPr lang="en-GB" altLang="en-US" b="1" i="1" dirty="0"/>
              <a:t>onto</a:t>
            </a:r>
            <a:r>
              <a:rPr lang="en-GB" altLang="en-US" dirty="0"/>
              <a:t>” if Ran(</a:t>
            </a:r>
            <a:r>
              <a:rPr lang="en-GB" altLang="en-US" i="1" dirty="0"/>
              <a:t>f</a:t>
            </a:r>
            <a:r>
              <a:rPr lang="en-GB" altLang="en-US" dirty="0"/>
              <a:t>) = B  </a:t>
            </a:r>
            <a:r>
              <a:rPr lang="en-GB" altLang="en-US" b="1" dirty="0"/>
              <a:t>Surjective</a:t>
            </a:r>
            <a:endParaRPr lang="en-US" altLang="en-US" b="1" dirty="0"/>
          </a:p>
          <a:p>
            <a:r>
              <a:rPr lang="en-GB" altLang="en-US" i="1" dirty="0"/>
              <a:t>f</a:t>
            </a:r>
            <a:r>
              <a:rPr lang="en-GB" altLang="en-US" dirty="0"/>
              <a:t> is “</a:t>
            </a:r>
            <a:r>
              <a:rPr lang="en-GB" altLang="en-US" b="1" i="1" dirty="0"/>
              <a:t>one-to-one</a:t>
            </a:r>
            <a:r>
              <a:rPr lang="en-GB" altLang="en-US" dirty="0"/>
              <a:t>” if it is impossible to have </a:t>
            </a:r>
            <a:r>
              <a:rPr lang="en-GB" altLang="en-US" i="1" dirty="0"/>
              <a:t>f</a:t>
            </a:r>
            <a:r>
              <a:rPr lang="en-GB" altLang="en-US" dirty="0"/>
              <a:t>(a) = </a:t>
            </a:r>
            <a:r>
              <a:rPr lang="en-GB" altLang="en-US" i="1" dirty="0"/>
              <a:t>f</a:t>
            </a:r>
            <a:r>
              <a:rPr lang="en-GB" altLang="en-US" dirty="0"/>
              <a:t>(a') if a </a:t>
            </a:r>
            <a:r>
              <a:rPr lang="en-GB" altLang="en-US" dirty="0">
                <a:sym typeface="Symbol" panose="05050102010706020507" pitchFamily="18" charset="2"/>
              </a:rPr>
              <a:t></a:t>
            </a:r>
            <a:r>
              <a:rPr lang="en-GB" altLang="en-US" dirty="0"/>
              <a:t> a', i.e., if </a:t>
            </a:r>
            <a:r>
              <a:rPr lang="en-GB" altLang="en-US" i="1" dirty="0"/>
              <a:t>f</a:t>
            </a:r>
            <a:r>
              <a:rPr lang="en-GB" altLang="en-US" dirty="0"/>
              <a:t>(a) = </a:t>
            </a:r>
            <a:r>
              <a:rPr lang="en-GB" altLang="en-US" i="1" dirty="0"/>
              <a:t>f</a:t>
            </a:r>
            <a:r>
              <a:rPr lang="en-GB" altLang="en-US" dirty="0"/>
              <a:t>(a'), then a = a’</a:t>
            </a:r>
          </a:p>
          <a:p>
            <a:pPr marL="0" indent="0">
              <a:buNone/>
            </a:pPr>
            <a:r>
              <a:rPr lang="en-US" b="0" i="0" dirty="0">
                <a:solidFill>
                  <a:srgbClr val="444444"/>
                </a:solidFill>
                <a:effectLst/>
              </a:rPr>
              <a:t>    A function is said to be </a:t>
            </a:r>
            <a:r>
              <a:rPr lang="en-US" b="1" i="0" dirty="0">
                <a:solidFill>
                  <a:srgbClr val="444444"/>
                </a:solidFill>
                <a:effectLst/>
              </a:rPr>
              <a:t>bijective or bijection</a:t>
            </a:r>
            <a:r>
              <a:rPr lang="en-US" b="0" i="0" dirty="0">
                <a:solidFill>
                  <a:srgbClr val="444444"/>
                </a:solidFill>
                <a:effectLst/>
              </a:rPr>
              <a:t> if a function    f: A → B satisfies both the injective (one-to-one function) </a:t>
            </a:r>
            <a:endParaRPr lang="en-GB" altLang="en-US" dirty="0"/>
          </a:p>
          <a:p>
            <a:endParaRPr lang="en-US" altLang="en-US" dirty="0"/>
          </a:p>
          <a:p>
            <a:r>
              <a:rPr lang="en-GB" altLang="en-US" i="1" dirty="0"/>
              <a:t>f</a:t>
            </a:r>
            <a:r>
              <a:rPr lang="en-GB" altLang="en-US" dirty="0"/>
              <a:t>: A </a:t>
            </a:r>
            <a:r>
              <a:rPr lang="en-GB" altLang="en-US" dirty="0">
                <a:sym typeface="Wingdings" panose="05000000000000000000" pitchFamily="2" charset="2"/>
              </a:rPr>
              <a:t></a:t>
            </a:r>
            <a:r>
              <a:rPr lang="en-GB" altLang="en-US" dirty="0"/>
              <a:t> B is “</a:t>
            </a:r>
            <a:r>
              <a:rPr lang="en-GB" altLang="en-US" b="1" i="1" dirty="0"/>
              <a:t>invertible</a:t>
            </a:r>
            <a:r>
              <a:rPr lang="en-GB" altLang="en-US" dirty="0"/>
              <a:t>” if its inverse function </a:t>
            </a:r>
            <a:r>
              <a:rPr lang="en-GB" altLang="en-US" i="1" dirty="0"/>
              <a:t>f </a:t>
            </a:r>
            <a:r>
              <a:rPr lang="en-GB" altLang="en-US" baseline="30000" dirty="0"/>
              <a:t>-1</a:t>
            </a:r>
            <a:r>
              <a:rPr lang="en-GB" altLang="en-US" dirty="0"/>
              <a:t> is also a function.  (Note, </a:t>
            </a:r>
            <a:r>
              <a:rPr lang="en-GB" altLang="en-US" i="1" dirty="0"/>
              <a:t>f </a:t>
            </a:r>
            <a:r>
              <a:rPr lang="en-GB" altLang="en-US" baseline="30000" dirty="0"/>
              <a:t>-1</a:t>
            </a:r>
            <a:r>
              <a:rPr lang="en-GB" altLang="en-US" dirty="0"/>
              <a:t> is simply the reversing of the ordered pairs)</a:t>
            </a:r>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F5C2382-2115-5596-018E-2DA92D11BCA2}"/>
              </a:ext>
            </a:extLst>
          </p:cNvPr>
          <p:cNvGraphicFramePr>
            <a:graphicFrameLocks noGrp="1"/>
          </p:cNvGraphicFramePr>
          <p:nvPr>
            <p:extLst>
              <p:ext uri="{D42A27DB-BD31-4B8C-83A1-F6EECF244321}">
                <p14:modId xmlns:p14="http://schemas.microsoft.com/office/powerpoint/2010/main" val="2606005055"/>
              </p:ext>
            </p:extLst>
          </p:nvPr>
        </p:nvGraphicFramePr>
        <p:xfrm>
          <a:off x="1351280" y="314960"/>
          <a:ext cx="8677911" cy="6309361"/>
        </p:xfrm>
        <a:graphic>
          <a:graphicData uri="http://schemas.openxmlformats.org/drawingml/2006/table">
            <a:tbl>
              <a:tblPr firstRow="1" bandRow="1">
                <a:tableStyleId>{5C22544A-7EE6-4342-B048-85BDC9FD1C3A}</a:tableStyleId>
              </a:tblPr>
              <a:tblGrid>
                <a:gridCol w="2892637">
                  <a:extLst>
                    <a:ext uri="{9D8B030D-6E8A-4147-A177-3AD203B41FA5}">
                      <a16:colId xmlns:a16="http://schemas.microsoft.com/office/drawing/2014/main" val="2477916284"/>
                    </a:ext>
                  </a:extLst>
                </a:gridCol>
                <a:gridCol w="2892637">
                  <a:extLst>
                    <a:ext uri="{9D8B030D-6E8A-4147-A177-3AD203B41FA5}">
                      <a16:colId xmlns:a16="http://schemas.microsoft.com/office/drawing/2014/main" val="110662900"/>
                    </a:ext>
                  </a:extLst>
                </a:gridCol>
                <a:gridCol w="2892637">
                  <a:extLst>
                    <a:ext uri="{9D8B030D-6E8A-4147-A177-3AD203B41FA5}">
                      <a16:colId xmlns:a16="http://schemas.microsoft.com/office/drawing/2014/main" val="1966419303"/>
                    </a:ext>
                  </a:extLst>
                </a:gridCol>
              </a:tblGrid>
              <a:tr h="521612">
                <a:tc>
                  <a:txBody>
                    <a:bodyPr/>
                    <a:lstStyle/>
                    <a:p>
                      <a:r>
                        <a:rPr lang="en-IN" sz="1800" b="1" i="0" kern="1200" dirty="0">
                          <a:solidFill>
                            <a:schemeClr val="lt1"/>
                          </a:solidFill>
                          <a:effectLst/>
                          <a:latin typeface="+mn-lt"/>
                          <a:ea typeface="+mn-ea"/>
                          <a:cs typeface="+mn-cs"/>
                        </a:rPr>
                        <a:t>Injective Function</a:t>
                      </a:r>
                      <a:endParaRPr lang="en-IN" dirty="0"/>
                    </a:p>
                  </a:txBody>
                  <a:tcPr/>
                </a:tc>
                <a:tc>
                  <a:txBody>
                    <a:bodyPr/>
                    <a:lstStyle/>
                    <a:p>
                      <a:r>
                        <a:rPr lang="en-IN" sz="1800" b="1" i="0" kern="1200" dirty="0">
                          <a:solidFill>
                            <a:schemeClr val="lt1"/>
                          </a:solidFill>
                          <a:effectLst/>
                          <a:latin typeface="+mn-lt"/>
                          <a:ea typeface="+mn-ea"/>
                          <a:cs typeface="+mn-cs"/>
                        </a:rPr>
                        <a:t>Surjective Function</a:t>
                      </a:r>
                      <a:endParaRPr lang="en-IN" dirty="0"/>
                    </a:p>
                  </a:txBody>
                  <a:tcPr/>
                </a:tc>
                <a:tc>
                  <a:txBody>
                    <a:bodyPr/>
                    <a:lstStyle/>
                    <a:p>
                      <a:r>
                        <a:rPr lang="en-IN" sz="1800" b="1" i="0" kern="1200" dirty="0">
                          <a:solidFill>
                            <a:schemeClr val="lt1"/>
                          </a:solidFill>
                          <a:effectLst/>
                          <a:latin typeface="+mn-lt"/>
                          <a:ea typeface="+mn-ea"/>
                          <a:cs typeface="+mn-cs"/>
                        </a:rPr>
                        <a:t>Bijective Function</a:t>
                      </a:r>
                      <a:endParaRPr lang="en-IN" dirty="0"/>
                    </a:p>
                  </a:txBody>
                  <a:tcPr/>
                </a:tc>
                <a:extLst>
                  <a:ext uri="{0D108BD9-81ED-4DB2-BD59-A6C34878D82A}">
                    <a16:rowId xmlns:a16="http://schemas.microsoft.com/office/drawing/2014/main" val="2642050179"/>
                  </a:ext>
                </a:extLst>
              </a:tr>
              <a:tr h="2057866">
                <a:tc>
                  <a:txBody>
                    <a:bodyPr/>
                    <a:lstStyle/>
                    <a:p>
                      <a:r>
                        <a:rPr lang="en-US" sz="1800" b="0" i="0" kern="1200" dirty="0">
                          <a:solidFill>
                            <a:schemeClr val="dk1"/>
                          </a:solidFill>
                          <a:effectLst/>
                          <a:latin typeface="+mn-lt"/>
                          <a:ea typeface="+mn-ea"/>
                          <a:cs typeface="+mn-cs"/>
                        </a:rPr>
                        <a:t>A function that always maps the distinct   element of its domain to the distinct element of its codomain</a:t>
                      </a:r>
                      <a:endParaRPr lang="en-IN" dirty="0"/>
                    </a:p>
                  </a:txBody>
                  <a:tcPr/>
                </a:tc>
                <a:tc>
                  <a:txBody>
                    <a:bodyPr/>
                    <a:lstStyle/>
                    <a:p>
                      <a:r>
                        <a:rPr lang="en-US" sz="1800" b="0" i="0" kern="1200" dirty="0">
                          <a:solidFill>
                            <a:schemeClr val="dk1"/>
                          </a:solidFill>
                          <a:effectLst/>
                          <a:latin typeface="+mn-lt"/>
                          <a:ea typeface="+mn-ea"/>
                          <a:cs typeface="+mn-cs"/>
                        </a:rPr>
                        <a:t>A function that maps one or more elements of A to the same element of B</a:t>
                      </a:r>
                      <a:endParaRPr lang="en-IN" dirty="0"/>
                    </a:p>
                  </a:txBody>
                  <a:tcPr/>
                </a:tc>
                <a:tc>
                  <a:txBody>
                    <a:bodyPr/>
                    <a:lstStyle/>
                    <a:p>
                      <a:r>
                        <a:rPr lang="en-US" sz="1800" b="0" i="0" kern="1200" dirty="0">
                          <a:solidFill>
                            <a:schemeClr val="dk1"/>
                          </a:solidFill>
                          <a:effectLst/>
                          <a:latin typeface="+mn-lt"/>
                          <a:ea typeface="+mn-ea"/>
                          <a:cs typeface="+mn-cs"/>
                        </a:rPr>
                        <a:t>A function that is both injective and surjective</a:t>
                      </a:r>
                      <a:endParaRPr lang="en-IN" dirty="0"/>
                    </a:p>
                  </a:txBody>
                  <a:tcPr/>
                </a:tc>
                <a:extLst>
                  <a:ext uri="{0D108BD9-81ED-4DB2-BD59-A6C34878D82A}">
                    <a16:rowId xmlns:a16="http://schemas.microsoft.com/office/drawing/2014/main" val="3913829474"/>
                  </a:ext>
                </a:extLst>
              </a:tr>
              <a:tr h="900317">
                <a:tc>
                  <a:txBody>
                    <a:bodyPr/>
                    <a:lstStyle/>
                    <a:p>
                      <a:r>
                        <a:rPr lang="en-US" sz="1800" b="0" i="0" kern="1200" dirty="0">
                          <a:solidFill>
                            <a:schemeClr val="dk1"/>
                          </a:solidFill>
                          <a:effectLst/>
                          <a:latin typeface="+mn-lt"/>
                          <a:ea typeface="+mn-ea"/>
                          <a:cs typeface="+mn-cs"/>
                        </a:rPr>
                        <a:t>It is also known as one-to-one function</a:t>
                      </a:r>
                      <a:endParaRPr lang="en-IN" dirty="0"/>
                    </a:p>
                  </a:txBody>
                  <a:tcPr/>
                </a:tc>
                <a:tc>
                  <a:txBody>
                    <a:bodyPr/>
                    <a:lstStyle/>
                    <a:p>
                      <a:r>
                        <a:rPr lang="en-US" sz="1800" b="0" i="0" kern="1200" dirty="0">
                          <a:solidFill>
                            <a:schemeClr val="dk1"/>
                          </a:solidFill>
                          <a:effectLst/>
                          <a:latin typeface="+mn-lt"/>
                          <a:ea typeface="+mn-ea"/>
                          <a:cs typeface="+mn-cs"/>
                        </a:rPr>
                        <a:t>It is also known as onto function</a:t>
                      </a:r>
                      <a:endParaRPr lang="en-IN" dirty="0"/>
                    </a:p>
                  </a:txBody>
                  <a:tcPr/>
                </a:tc>
                <a:tc>
                  <a:txBody>
                    <a:bodyPr/>
                    <a:lstStyle/>
                    <a:p>
                      <a:r>
                        <a:rPr lang="en-US" sz="1800" b="0" i="0" kern="1200" dirty="0">
                          <a:solidFill>
                            <a:schemeClr val="dk1"/>
                          </a:solidFill>
                          <a:effectLst/>
                          <a:latin typeface="+mn-lt"/>
                          <a:ea typeface="+mn-ea"/>
                          <a:cs typeface="+mn-cs"/>
                        </a:rPr>
                        <a:t>It is also known as one-to-one correspondence</a:t>
                      </a:r>
                      <a:endParaRPr lang="en-IN" dirty="0"/>
                    </a:p>
                  </a:txBody>
                  <a:tcPr/>
                </a:tc>
                <a:extLst>
                  <a:ext uri="{0D108BD9-81ED-4DB2-BD59-A6C34878D82A}">
                    <a16:rowId xmlns:a16="http://schemas.microsoft.com/office/drawing/2014/main" val="2571501037"/>
                  </a:ext>
                </a:extLst>
              </a:tr>
              <a:tr h="2829566">
                <a:tc>
                  <a:txBody>
                    <a:bodyPr/>
                    <a:lstStyle/>
                    <a:p>
                      <a:endParaRPr lang="en-US" dirty="0"/>
                    </a:p>
                    <a:p>
                      <a:endParaRPr lang="en-IN" dirty="0"/>
                    </a:p>
                    <a:p>
                      <a:endParaRPr lang="en-IN" dirty="0"/>
                    </a:p>
                    <a:p>
                      <a:endParaRPr lang="en-IN" dirty="0"/>
                    </a:p>
                    <a:p>
                      <a:endParaRPr lang="en-IN" dirty="0"/>
                    </a:p>
                    <a:p>
                      <a:endParaRPr lang="en-IN" dirty="0"/>
                    </a:p>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983751275"/>
                  </a:ext>
                </a:extLst>
              </a:tr>
            </a:tbl>
          </a:graphicData>
        </a:graphic>
      </p:graphicFrame>
      <p:pic>
        <p:nvPicPr>
          <p:cNvPr id="6" name="Picture 5">
            <a:extLst>
              <a:ext uri="{FF2B5EF4-FFF2-40B4-BE49-F238E27FC236}">
                <a16:creationId xmlns:a16="http://schemas.microsoft.com/office/drawing/2014/main" id="{B4051A81-49E2-CDF7-FEB6-9DF85936BA66}"/>
              </a:ext>
            </a:extLst>
          </p:cNvPr>
          <p:cNvPicPr>
            <a:picLocks noChangeAspect="1"/>
          </p:cNvPicPr>
          <p:nvPr/>
        </p:nvPicPr>
        <p:blipFill>
          <a:blip r:embed="rId2"/>
          <a:stretch>
            <a:fillRect/>
          </a:stretch>
        </p:blipFill>
        <p:spPr>
          <a:xfrm>
            <a:off x="1593849" y="4124955"/>
            <a:ext cx="2405811" cy="2265045"/>
          </a:xfrm>
          <a:prstGeom prst="rect">
            <a:avLst/>
          </a:prstGeom>
        </p:spPr>
      </p:pic>
      <p:pic>
        <p:nvPicPr>
          <p:cNvPr id="8" name="Picture 7">
            <a:extLst>
              <a:ext uri="{FF2B5EF4-FFF2-40B4-BE49-F238E27FC236}">
                <a16:creationId xmlns:a16="http://schemas.microsoft.com/office/drawing/2014/main" id="{449CA335-B80D-8E20-F6B8-1CD561ABB093}"/>
              </a:ext>
            </a:extLst>
          </p:cNvPr>
          <p:cNvPicPr>
            <a:picLocks noChangeAspect="1"/>
          </p:cNvPicPr>
          <p:nvPr/>
        </p:nvPicPr>
        <p:blipFill>
          <a:blip r:embed="rId3"/>
          <a:stretch>
            <a:fillRect/>
          </a:stretch>
        </p:blipFill>
        <p:spPr>
          <a:xfrm>
            <a:off x="4449822" y="4124955"/>
            <a:ext cx="2480825" cy="2311084"/>
          </a:xfrm>
          <a:prstGeom prst="rect">
            <a:avLst/>
          </a:prstGeom>
        </p:spPr>
      </p:pic>
      <p:pic>
        <p:nvPicPr>
          <p:cNvPr id="10" name="Picture 9">
            <a:extLst>
              <a:ext uri="{FF2B5EF4-FFF2-40B4-BE49-F238E27FC236}">
                <a16:creationId xmlns:a16="http://schemas.microsoft.com/office/drawing/2014/main" id="{224D74C2-64E8-1932-BF6D-A9251D0D8630}"/>
              </a:ext>
            </a:extLst>
          </p:cNvPr>
          <p:cNvPicPr>
            <a:picLocks noChangeAspect="1"/>
          </p:cNvPicPr>
          <p:nvPr/>
        </p:nvPicPr>
        <p:blipFill>
          <a:blip r:embed="rId4"/>
          <a:stretch>
            <a:fillRect/>
          </a:stretch>
        </p:blipFill>
        <p:spPr>
          <a:xfrm>
            <a:off x="7473139" y="4124956"/>
            <a:ext cx="2365714" cy="2265045"/>
          </a:xfrm>
          <a:prstGeom prst="rect">
            <a:avLst/>
          </a:prstGeom>
        </p:spPr>
      </p:pic>
    </p:spTree>
    <p:extLst>
      <p:ext uri="{BB962C8B-B14F-4D97-AF65-F5344CB8AC3E}">
        <p14:creationId xmlns:p14="http://schemas.microsoft.com/office/powerpoint/2010/main" val="2098470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C189F9-4F1B-A031-9CCB-EDAD90DA178B}"/>
              </a:ext>
            </a:extLst>
          </p:cNvPr>
          <p:cNvSpPr txBox="1"/>
          <p:nvPr/>
        </p:nvSpPr>
        <p:spPr>
          <a:xfrm>
            <a:off x="508000" y="325120"/>
            <a:ext cx="10840720" cy="5262979"/>
          </a:xfrm>
          <a:prstGeom prst="rect">
            <a:avLst/>
          </a:prstGeom>
          <a:noFill/>
        </p:spPr>
        <p:txBody>
          <a:bodyPr wrap="square">
            <a:spAutoFit/>
          </a:bodyPr>
          <a:lstStyle/>
          <a:p>
            <a:r>
              <a:rPr lang="en-US" sz="2400" b="1" dirty="0"/>
              <a:t>Example7 :   </a:t>
            </a:r>
            <a:r>
              <a:rPr lang="en-US" sz="2400" dirty="0"/>
              <a:t>Let A = {a1, a2, a3}, B = {b1, b2, b3}, C = {c1, c2}, and D = {d1, d2, d3, d4}.</a:t>
            </a:r>
          </a:p>
          <a:p>
            <a:r>
              <a:rPr lang="en-US" sz="2400" dirty="0"/>
              <a:t>Consider the following four functions, from A to B, A to D, B to C, and D to B,</a:t>
            </a:r>
          </a:p>
          <a:p>
            <a:r>
              <a:rPr lang="en-US" sz="2400" dirty="0"/>
              <a:t>respectively.</a:t>
            </a:r>
          </a:p>
          <a:p>
            <a:r>
              <a:rPr lang="en-US" sz="2400" dirty="0"/>
              <a:t>(a) f1 = {(a1, b2), (a2, b3), (a3, b1)}</a:t>
            </a:r>
          </a:p>
          <a:p>
            <a:r>
              <a:rPr lang="en-US" sz="2400" dirty="0"/>
              <a:t>(b) f2 = {(a1, d2), (a2, d1), (a3, d4)}</a:t>
            </a:r>
          </a:p>
          <a:p>
            <a:r>
              <a:rPr lang="en-US" sz="2400" dirty="0"/>
              <a:t>(c) f3 = {(b1, c2), (b2, c2), (b3, c1)}</a:t>
            </a:r>
          </a:p>
          <a:p>
            <a:r>
              <a:rPr lang="en-US" sz="2400" dirty="0"/>
              <a:t>(d) f4 = {(d1, b1), (d2, b2), (d3, b1)}</a:t>
            </a:r>
          </a:p>
          <a:p>
            <a:r>
              <a:rPr lang="en-US" sz="2400" dirty="0"/>
              <a:t>Determine whether each function is one to one, whether each function is onto, and</a:t>
            </a:r>
          </a:p>
          <a:p>
            <a:r>
              <a:rPr lang="en-US" sz="2400" dirty="0"/>
              <a:t>whether each function is everywhere defined.</a:t>
            </a:r>
          </a:p>
          <a:p>
            <a:r>
              <a:rPr lang="en-US" sz="2400" b="1" dirty="0"/>
              <a:t>Solution</a:t>
            </a:r>
          </a:p>
          <a:p>
            <a:r>
              <a:rPr lang="en-US" sz="2400" dirty="0"/>
              <a:t>(a) f1 is everywhere defined, one to one, and onto.</a:t>
            </a:r>
          </a:p>
          <a:p>
            <a:r>
              <a:rPr lang="en-US" sz="2400" dirty="0"/>
              <a:t>(b) f2 is everywhere defined and one to one, but not onto.</a:t>
            </a:r>
          </a:p>
          <a:p>
            <a:r>
              <a:rPr lang="en-US" sz="2400" dirty="0"/>
              <a:t>(c) f3 is everywhere defined and onto, but is not one to one.</a:t>
            </a:r>
          </a:p>
          <a:p>
            <a:r>
              <a:rPr lang="en-US" sz="2400" dirty="0"/>
              <a:t>(d) f4 is not everywhere defined, not one to one, and not onto.</a:t>
            </a:r>
            <a:endParaRPr lang="en-IN" sz="2400" dirty="0"/>
          </a:p>
        </p:txBody>
      </p:sp>
    </p:spTree>
    <p:extLst>
      <p:ext uri="{BB962C8B-B14F-4D97-AF65-F5344CB8AC3E}">
        <p14:creationId xmlns:p14="http://schemas.microsoft.com/office/powerpoint/2010/main" val="99189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DAA0AF-3F1F-D917-9007-A959F637E114}"/>
              </a:ext>
            </a:extLst>
          </p:cNvPr>
          <p:cNvSpPr txBox="1"/>
          <p:nvPr/>
        </p:nvSpPr>
        <p:spPr>
          <a:xfrm>
            <a:off x="579120" y="599440"/>
            <a:ext cx="11612880" cy="3539430"/>
          </a:xfrm>
          <a:prstGeom prst="rect">
            <a:avLst/>
          </a:prstGeom>
          <a:noFill/>
        </p:spPr>
        <p:txBody>
          <a:bodyPr wrap="square">
            <a:spAutoFit/>
          </a:bodyPr>
          <a:lstStyle/>
          <a:p>
            <a:r>
              <a:rPr lang="en-US" sz="3200" b="1" dirty="0"/>
              <a:t>Bijective Function:</a:t>
            </a:r>
          </a:p>
          <a:p>
            <a:endParaRPr lang="en-US" sz="2400" dirty="0"/>
          </a:p>
          <a:p>
            <a:r>
              <a:rPr lang="en-US" sz="2400" dirty="0"/>
              <a:t>If f: A → B is a one-to-one function, then f assigns to each element a of Dom( f ) an element b = f (a) of Ran( f ). Every b in Ran( f ) is matched, in this way, with one and only one element of Dom( f ). </a:t>
            </a:r>
          </a:p>
          <a:p>
            <a:endParaRPr lang="en-US" sz="2400" dirty="0"/>
          </a:p>
          <a:p>
            <a:r>
              <a:rPr lang="en-US" sz="2400" dirty="0"/>
              <a:t>For this reason, such an f is often called a </a:t>
            </a:r>
            <a:r>
              <a:rPr lang="en-US" sz="2400" b="1" dirty="0"/>
              <a:t>bijection </a:t>
            </a:r>
            <a:r>
              <a:rPr lang="en-US" sz="2400" dirty="0"/>
              <a:t>between Dom( f ) and Ran( f ). </a:t>
            </a:r>
          </a:p>
          <a:p>
            <a:r>
              <a:rPr lang="en-US" sz="2400" dirty="0"/>
              <a:t>If f is also everywhere defined and onto, then f is called a </a:t>
            </a:r>
            <a:r>
              <a:rPr lang="en-US" sz="2400" b="1" dirty="0"/>
              <a:t>one-to-one correspondence between A and B</a:t>
            </a:r>
            <a:endParaRPr lang="en-IN" sz="2400" b="1" dirty="0"/>
          </a:p>
        </p:txBody>
      </p:sp>
    </p:spTree>
    <p:extLst>
      <p:ext uri="{BB962C8B-B14F-4D97-AF65-F5344CB8AC3E}">
        <p14:creationId xmlns:p14="http://schemas.microsoft.com/office/powerpoint/2010/main" val="176946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810" name="Rectangle 2">
            <a:extLst>
              <a:ext uri="{FF2B5EF4-FFF2-40B4-BE49-F238E27FC236}">
                <a16:creationId xmlns:a16="http://schemas.microsoft.com/office/drawing/2014/main" id="{FCE5BAD4-5FF7-D105-490F-1AFF39868B17}"/>
              </a:ext>
            </a:extLst>
          </p:cNvPr>
          <p:cNvSpPr>
            <a:spLocks noGrp="1" noChangeArrowheads="1"/>
          </p:cNvSpPr>
          <p:nvPr>
            <p:ph type="title"/>
          </p:nvPr>
        </p:nvSpPr>
        <p:spPr/>
        <p:txBody>
          <a:bodyPr/>
          <a:lstStyle/>
          <a:p>
            <a:r>
              <a:rPr lang="en-GB" altLang="en-US"/>
              <a:t>Domain and Range of a Relation</a:t>
            </a:r>
            <a:endParaRPr lang="en-US" altLang="en-US"/>
          </a:p>
        </p:txBody>
      </p:sp>
      <p:sp>
        <p:nvSpPr>
          <p:cNvPr id="887811" name="Rectangle 3">
            <a:extLst>
              <a:ext uri="{FF2B5EF4-FFF2-40B4-BE49-F238E27FC236}">
                <a16:creationId xmlns:a16="http://schemas.microsoft.com/office/drawing/2014/main" id="{C89396D0-5C4B-6FA3-0D7F-2871619A5604}"/>
              </a:ext>
            </a:extLst>
          </p:cNvPr>
          <p:cNvSpPr>
            <a:spLocks noGrp="1" noChangeArrowheads="1"/>
          </p:cNvSpPr>
          <p:nvPr>
            <p:ph type="body" idx="1"/>
          </p:nvPr>
        </p:nvSpPr>
        <p:spPr/>
        <p:txBody>
          <a:bodyPr/>
          <a:lstStyle/>
          <a:p>
            <a:pPr>
              <a:buFontTx/>
              <a:buNone/>
            </a:pPr>
            <a:r>
              <a:rPr lang="en-GB" altLang="en-US" dirty="0"/>
              <a:t>	The following definitions assume R is a relation from A to B.</a:t>
            </a:r>
            <a:endParaRPr lang="en-US" altLang="en-US" dirty="0"/>
          </a:p>
          <a:p>
            <a:pPr lvl="1"/>
            <a:r>
              <a:rPr lang="en-GB" altLang="en-US" dirty="0"/>
              <a:t>Dom(R) = subset of A representing elements of A the make sense for R. This is called the “domain of R.”</a:t>
            </a:r>
            <a:endParaRPr lang="en-US" altLang="en-US" dirty="0"/>
          </a:p>
          <a:p>
            <a:pPr lvl="1"/>
            <a:r>
              <a:rPr lang="en-GB" altLang="en-US" dirty="0"/>
              <a:t>Ran(R) = subset of B that lists all second elements of R.  This is called the “range of R.”</a:t>
            </a:r>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BF60BD-6EB2-0375-4B25-344CA831602D}"/>
              </a:ext>
            </a:extLst>
          </p:cNvPr>
          <p:cNvSpPr txBox="1"/>
          <p:nvPr/>
        </p:nvSpPr>
        <p:spPr>
          <a:xfrm>
            <a:off x="1137920" y="592574"/>
            <a:ext cx="9753600" cy="4647426"/>
          </a:xfrm>
          <a:prstGeom prst="rect">
            <a:avLst/>
          </a:prstGeom>
          <a:noFill/>
        </p:spPr>
        <p:txBody>
          <a:bodyPr wrap="square">
            <a:spAutoFit/>
          </a:bodyPr>
          <a:lstStyle/>
          <a:p>
            <a:r>
              <a:rPr lang="en-IN" sz="3200" b="1" dirty="0"/>
              <a:t>Invertible Functions</a:t>
            </a:r>
          </a:p>
          <a:p>
            <a:endParaRPr lang="en-US" sz="2400" dirty="0"/>
          </a:p>
          <a:p>
            <a:r>
              <a:rPr lang="en-US" sz="2400" dirty="0"/>
              <a:t>A function f : A → B is said to be invertible if its inverse relation, f −1, is also a function.</a:t>
            </a:r>
            <a:endParaRPr lang="en-IN" sz="2400" dirty="0"/>
          </a:p>
          <a:p>
            <a:endParaRPr lang="en-IN" sz="3200" b="1" dirty="0"/>
          </a:p>
          <a:p>
            <a:r>
              <a:rPr lang="en-US" sz="2400" b="1" dirty="0"/>
              <a:t>Using Example 1 </a:t>
            </a:r>
            <a:r>
              <a:rPr lang="en-US" sz="2400" dirty="0"/>
              <a:t>Let A = {1, 2, 3, 4} and B = {a, b, c, d}, and let</a:t>
            </a:r>
          </a:p>
          <a:p>
            <a:r>
              <a:rPr lang="en-US" sz="2400" dirty="0"/>
              <a:t>f = {(1, a), (2, a), (3, d), (4, c)}.</a:t>
            </a:r>
          </a:p>
          <a:p>
            <a:endParaRPr lang="en-US" sz="2400" dirty="0"/>
          </a:p>
          <a:p>
            <a:r>
              <a:rPr lang="en-US" sz="2400" dirty="0"/>
              <a:t>Then </a:t>
            </a:r>
            <a:r>
              <a:rPr lang="en-US" sz="2800" dirty="0">
                <a:effectLst/>
                <a:latin typeface="Times New Roman" panose="02020603050405020304" pitchFamily="18" charset="0"/>
                <a:ea typeface="Calibri" panose="020F0502020204030204" pitchFamily="34" charset="0"/>
              </a:rPr>
              <a:t>f</a:t>
            </a:r>
            <a:r>
              <a:rPr lang="en-US" sz="2800" baseline="30000" dirty="0">
                <a:effectLst/>
                <a:latin typeface="Times New Roman" panose="02020603050405020304" pitchFamily="18" charset="0"/>
                <a:ea typeface="Calibri" panose="020F0502020204030204" pitchFamily="34" charset="0"/>
              </a:rPr>
              <a:t>-1</a:t>
            </a:r>
            <a:r>
              <a:rPr lang="en-US" sz="2400" dirty="0"/>
              <a:t> = {(a, 1), (a, 2), (d, 3), (c, 4)}. </a:t>
            </a:r>
          </a:p>
          <a:p>
            <a:r>
              <a:rPr lang="en-US" sz="2400" dirty="0"/>
              <a:t>We see that </a:t>
            </a:r>
            <a:r>
              <a:rPr lang="en-US" sz="2800" dirty="0">
                <a:effectLst/>
                <a:latin typeface="Times New Roman" panose="02020603050405020304" pitchFamily="18" charset="0"/>
                <a:ea typeface="Calibri" panose="020F0502020204030204" pitchFamily="34" charset="0"/>
              </a:rPr>
              <a:t>f</a:t>
            </a:r>
            <a:r>
              <a:rPr lang="en-US" sz="2800" baseline="30000" dirty="0">
                <a:effectLst/>
                <a:latin typeface="Times New Roman" panose="02020603050405020304" pitchFamily="18" charset="0"/>
                <a:ea typeface="Calibri" panose="020F0502020204030204" pitchFamily="34" charset="0"/>
              </a:rPr>
              <a:t>-1</a:t>
            </a:r>
            <a:r>
              <a:rPr lang="en-US" sz="2400" dirty="0"/>
              <a:t> is not a function, since  </a:t>
            </a:r>
            <a:r>
              <a:rPr lang="en-US" sz="2800" dirty="0">
                <a:effectLst/>
                <a:latin typeface="Times New Roman" panose="02020603050405020304" pitchFamily="18" charset="0"/>
                <a:ea typeface="Calibri" panose="020F0502020204030204" pitchFamily="34" charset="0"/>
              </a:rPr>
              <a:t>f</a:t>
            </a:r>
            <a:r>
              <a:rPr lang="en-US" sz="2800" baseline="30000" dirty="0">
                <a:effectLst/>
                <a:latin typeface="Times New Roman" panose="02020603050405020304" pitchFamily="18" charset="0"/>
                <a:ea typeface="Calibri" panose="020F0502020204030204" pitchFamily="34" charset="0"/>
              </a:rPr>
              <a:t>-1 </a:t>
            </a:r>
            <a:r>
              <a:rPr lang="en-US" sz="2400" dirty="0"/>
              <a:t>(a) = {1, 2}.</a:t>
            </a:r>
          </a:p>
          <a:p>
            <a:endParaRPr lang="en-IN" sz="3200" b="1" dirty="0"/>
          </a:p>
        </p:txBody>
      </p:sp>
      <p:sp>
        <p:nvSpPr>
          <p:cNvPr id="5" name="TextBox 4">
            <a:extLst>
              <a:ext uri="{FF2B5EF4-FFF2-40B4-BE49-F238E27FC236}">
                <a16:creationId xmlns:a16="http://schemas.microsoft.com/office/drawing/2014/main" id="{78E4B5DF-3B60-7A44-094E-3E4724323FF9}"/>
              </a:ext>
            </a:extLst>
          </p:cNvPr>
          <p:cNvSpPr txBox="1"/>
          <p:nvPr/>
        </p:nvSpPr>
        <p:spPr>
          <a:xfrm>
            <a:off x="1137920" y="4826675"/>
            <a:ext cx="10800080" cy="1631216"/>
          </a:xfrm>
          <a:prstGeom prst="rect">
            <a:avLst/>
          </a:prstGeom>
          <a:noFill/>
        </p:spPr>
        <p:txBody>
          <a:bodyPr wrap="square">
            <a:spAutoFit/>
          </a:bodyPr>
          <a:lstStyle/>
          <a:p>
            <a:r>
              <a:rPr lang="en-US" sz="2400" b="1" dirty="0"/>
              <a:t>Example8: </a:t>
            </a:r>
            <a:r>
              <a:rPr lang="en-US" sz="2400" dirty="0"/>
              <a:t>Let R be the set of real numbers, and let f: R → R be defined by f (x) = </a:t>
            </a:r>
            <a:r>
              <a:rPr lang="en-US" sz="2800" dirty="0">
                <a:effectLst/>
                <a:latin typeface="Times New Roman" panose="02020603050405020304" pitchFamily="18" charset="0"/>
                <a:ea typeface="Calibri" panose="020F0502020204030204" pitchFamily="34" charset="0"/>
              </a:rPr>
              <a:t>X</a:t>
            </a:r>
            <a:r>
              <a:rPr lang="en-US" sz="2800" baseline="30000" dirty="0">
                <a:effectLst/>
                <a:latin typeface="Times New Roman" panose="02020603050405020304" pitchFamily="18" charset="0"/>
                <a:ea typeface="Calibri" panose="020F0502020204030204" pitchFamily="34" charset="0"/>
              </a:rPr>
              <a:t>2</a:t>
            </a:r>
            <a:r>
              <a:rPr lang="en-US" sz="2800" dirty="0"/>
              <a:t>. </a:t>
            </a:r>
            <a:r>
              <a:rPr lang="en-US" sz="2400" dirty="0"/>
              <a:t>Is f invertible?</a:t>
            </a:r>
          </a:p>
          <a:p>
            <a:r>
              <a:rPr lang="en-US" sz="2400" b="1" dirty="0"/>
              <a:t>Solution: </a:t>
            </a:r>
            <a:r>
              <a:rPr lang="en-US" sz="2400" dirty="0"/>
              <a:t>We must determine whether f is one-to-one. Since f (2) = f (−2) = 4,</a:t>
            </a:r>
          </a:p>
          <a:p>
            <a:r>
              <a:rPr lang="en-US" sz="2400" dirty="0"/>
              <a:t>we conclude that f is not one-to-one. Hence f is not invertible.</a:t>
            </a:r>
            <a:endParaRPr lang="en-IN" sz="2400" dirty="0"/>
          </a:p>
        </p:txBody>
      </p:sp>
    </p:spTree>
    <p:extLst>
      <p:ext uri="{BB962C8B-B14F-4D97-AF65-F5344CB8AC3E}">
        <p14:creationId xmlns:p14="http://schemas.microsoft.com/office/powerpoint/2010/main" val="42376998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582CF9-B24D-CAE7-44EB-079AED982022}"/>
              </a:ext>
            </a:extLst>
          </p:cNvPr>
          <p:cNvSpPr txBox="1"/>
          <p:nvPr/>
        </p:nvSpPr>
        <p:spPr>
          <a:xfrm>
            <a:off x="81280" y="117693"/>
            <a:ext cx="12110720" cy="6463308"/>
          </a:xfrm>
          <a:prstGeom prst="rect">
            <a:avLst/>
          </a:prstGeom>
          <a:noFill/>
        </p:spPr>
        <p:txBody>
          <a:bodyPr wrap="square">
            <a:spAutoFit/>
          </a:bodyPr>
          <a:lstStyle/>
          <a:p>
            <a:r>
              <a:rPr lang="en-US" b="1" dirty="0"/>
              <a:t>Bijective Function </a:t>
            </a:r>
            <a:r>
              <a:rPr lang="en-US" b="1"/>
              <a:t>Example :   skip</a:t>
            </a:r>
            <a:endParaRPr lang="en-US" b="1" dirty="0"/>
          </a:p>
          <a:p>
            <a:r>
              <a:rPr lang="en-US" b="1" dirty="0"/>
              <a:t>Show that the function f(x) = 3x – 5 is a bijective function from R to R.</a:t>
            </a:r>
          </a:p>
          <a:p>
            <a:r>
              <a:rPr lang="en-US" b="1" dirty="0"/>
              <a:t>Solution:</a:t>
            </a:r>
          </a:p>
          <a:p>
            <a:r>
              <a:rPr lang="en-US" dirty="0"/>
              <a:t>Given Function: f(x) = 3x – 5</a:t>
            </a:r>
          </a:p>
          <a:p>
            <a:r>
              <a:rPr lang="en-US" dirty="0"/>
              <a:t>To prove: The function is bijective.</a:t>
            </a:r>
          </a:p>
          <a:p>
            <a:r>
              <a:rPr lang="en-US" dirty="0"/>
              <a:t>According to the definition of the bijection, the given function should be both injective and surjective.</a:t>
            </a:r>
          </a:p>
          <a:p>
            <a:r>
              <a:rPr lang="en-US" b="1" dirty="0"/>
              <a:t>(</a:t>
            </a:r>
            <a:r>
              <a:rPr lang="en-US" b="1" dirty="0" err="1"/>
              <a:t>i</a:t>
            </a:r>
            <a:r>
              <a:rPr lang="en-US" b="1" dirty="0"/>
              <a:t>) To Prove: The function is injective</a:t>
            </a:r>
          </a:p>
          <a:p>
            <a:r>
              <a:rPr lang="en-US" dirty="0"/>
              <a:t>In order to prove that, we must prove that f(a)=c and f(b)=c then a=b.</a:t>
            </a:r>
          </a:p>
          <a:p>
            <a:r>
              <a:rPr lang="en-US" dirty="0"/>
              <a:t>Let us take,     f(a)=c and f(b)=c  </a:t>
            </a:r>
          </a:p>
          <a:p>
            <a:r>
              <a:rPr lang="en-US" dirty="0"/>
              <a:t>Therefore, it can be written as:     c = 3a-5 and c = 3b-5</a:t>
            </a:r>
          </a:p>
          <a:p>
            <a:r>
              <a:rPr lang="en-US" dirty="0"/>
              <a:t>Thus, it can be written as:               3a-5 = 3b -5</a:t>
            </a:r>
          </a:p>
          <a:p>
            <a:r>
              <a:rPr lang="en-US" dirty="0"/>
              <a:t>Simplify the equation; we will get   a = b</a:t>
            </a:r>
          </a:p>
          <a:p>
            <a:r>
              <a:rPr lang="en-US" dirty="0"/>
              <a:t>Thus, the given function is injective</a:t>
            </a:r>
          </a:p>
          <a:p>
            <a:endParaRPr lang="en-US" dirty="0"/>
          </a:p>
          <a:p>
            <a:r>
              <a:rPr lang="en-US" b="1" dirty="0"/>
              <a:t>(ii) To Prove: The function is surjective </a:t>
            </a:r>
          </a:p>
          <a:p>
            <a:r>
              <a:rPr lang="en-US" dirty="0"/>
              <a:t>To prove this case, first, we should prove that that for any point “a” in the range there exists a point “b” in the domain s, such that f(b) =a  </a:t>
            </a:r>
          </a:p>
          <a:p>
            <a:r>
              <a:rPr lang="en-US" dirty="0"/>
              <a:t>Let, a = 3x -5</a:t>
            </a:r>
          </a:p>
          <a:p>
            <a:r>
              <a:rPr lang="en-US" dirty="0"/>
              <a:t>Therefore, b must be (a+5)/3</a:t>
            </a:r>
          </a:p>
          <a:p>
            <a:r>
              <a:rPr lang="en-US" dirty="0"/>
              <a:t>Since this is a real number, and it is in the domain, the function is surjective.</a:t>
            </a:r>
          </a:p>
          <a:p>
            <a:r>
              <a:rPr lang="en-US" dirty="0"/>
              <a:t>Thus, the given function satisfies the condition of one-to-one function, and onto function, the given function is bijective.</a:t>
            </a:r>
          </a:p>
          <a:p>
            <a:endParaRPr lang="en-US" dirty="0"/>
          </a:p>
          <a:p>
            <a:r>
              <a:rPr lang="en-US" dirty="0"/>
              <a:t>Hence, proved.</a:t>
            </a:r>
            <a:endParaRPr lang="en-IN" dirty="0"/>
          </a:p>
        </p:txBody>
      </p:sp>
    </p:spTree>
    <p:extLst>
      <p:ext uri="{BB962C8B-B14F-4D97-AF65-F5344CB8AC3E}">
        <p14:creationId xmlns:p14="http://schemas.microsoft.com/office/powerpoint/2010/main" val="2633169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Rectangle 2">
            <a:extLst>
              <a:ext uri="{FF2B5EF4-FFF2-40B4-BE49-F238E27FC236}">
                <a16:creationId xmlns:a16="http://schemas.microsoft.com/office/drawing/2014/main" id="{D8C677F4-206F-6DEA-6C6C-A8005A0136A4}"/>
              </a:ext>
            </a:extLst>
          </p:cNvPr>
          <p:cNvSpPr>
            <a:spLocks noGrp="1" noChangeArrowheads="1"/>
          </p:cNvSpPr>
          <p:nvPr>
            <p:ph type="title"/>
          </p:nvPr>
        </p:nvSpPr>
        <p:spPr/>
        <p:txBody>
          <a:bodyPr/>
          <a:lstStyle/>
          <a:p>
            <a:r>
              <a:rPr lang="en-GB" altLang="en-US"/>
              <a:t>Theorems of Functions</a:t>
            </a:r>
            <a:endParaRPr lang="en-US" altLang="en-US" sz="4000"/>
          </a:p>
        </p:txBody>
      </p:sp>
      <p:sp>
        <p:nvSpPr>
          <p:cNvPr id="1012739" name="Rectangle 3">
            <a:extLst>
              <a:ext uri="{FF2B5EF4-FFF2-40B4-BE49-F238E27FC236}">
                <a16:creationId xmlns:a16="http://schemas.microsoft.com/office/drawing/2014/main" id="{FEE8BEAB-1ABB-5F64-3657-8DBCA5933251}"/>
              </a:ext>
            </a:extLst>
          </p:cNvPr>
          <p:cNvSpPr>
            <a:spLocks noGrp="1" noChangeArrowheads="1"/>
          </p:cNvSpPr>
          <p:nvPr>
            <p:ph type="body" idx="1"/>
          </p:nvPr>
        </p:nvSpPr>
        <p:spPr/>
        <p:txBody>
          <a:bodyPr/>
          <a:lstStyle/>
          <a:p>
            <a:r>
              <a:rPr lang="en-GB" altLang="en-US" dirty="0"/>
              <a:t>Let </a:t>
            </a:r>
            <a:r>
              <a:rPr lang="en-GB" altLang="en-US" i="1" dirty="0"/>
              <a:t>f</a:t>
            </a:r>
            <a:r>
              <a:rPr lang="en-GB" altLang="en-US" dirty="0"/>
              <a:t>: A</a:t>
            </a:r>
            <a:r>
              <a:rPr lang="en-GB" altLang="en-US" dirty="0">
                <a:sym typeface="Wingdings" panose="05000000000000000000" pitchFamily="2" charset="2"/>
              </a:rPr>
              <a:t></a:t>
            </a:r>
            <a:r>
              <a:rPr lang="en-GB" altLang="en-US" dirty="0"/>
              <a:t> B be a function; </a:t>
            </a:r>
            <a:r>
              <a:rPr lang="en-GB" altLang="en-US" i="1" dirty="0"/>
              <a:t>f </a:t>
            </a:r>
            <a:r>
              <a:rPr lang="en-GB" altLang="en-US" baseline="30000" dirty="0"/>
              <a:t>-1</a:t>
            </a:r>
            <a:r>
              <a:rPr lang="en-GB" altLang="en-US" dirty="0"/>
              <a:t> is a function from B to A if and only if </a:t>
            </a:r>
            <a:r>
              <a:rPr lang="en-GB" altLang="en-US" i="1" dirty="0"/>
              <a:t>f</a:t>
            </a:r>
            <a:r>
              <a:rPr lang="en-GB" altLang="en-US" dirty="0"/>
              <a:t> is one-to-one</a:t>
            </a:r>
            <a:endParaRPr lang="en-US" altLang="en-US" dirty="0"/>
          </a:p>
          <a:p>
            <a:pPr marL="0" indent="0">
              <a:buNone/>
            </a:pPr>
            <a:r>
              <a:rPr lang="en-GB" altLang="en-US" dirty="0"/>
              <a:t>If </a:t>
            </a:r>
            <a:r>
              <a:rPr lang="en-GB" altLang="en-US" i="1" dirty="0"/>
              <a:t>f </a:t>
            </a:r>
            <a:r>
              <a:rPr lang="en-GB" altLang="en-US" baseline="30000" dirty="0"/>
              <a:t>-1</a:t>
            </a:r>
            <a:r>
              <a:rPr lang="en-GB" altLang="en-US" dirty="0"/>
              <a:t> is a function, then</a:t>
            </a:r>
          </a:p>
          <a:p>
            <a:r>
              <a:rPr lang="en-GB" altLang="en-US" dirty="0"/>
              <a:t> the function </a:t>
            </a:r>
            <a:r>
              <a:rPr lang="en-GB" altLang="en-US" i="1" dirty="0"/>
              <a:t>f </a:t>
            </a:r>
            <a:r>
              <a:rPr lang="en-GB" altLang="en-US" baseline="30000" dirty="0"/>
              <a:t>-1</a:t>
            </a:r>
            <a:r>
              <a:rPr lang="en-GB" altLang="en-US" dirty="0"/>
              <a:t> is also one-to-one</a:t>
            </a:r>
            <a:endParaRPr lang="en-US" altLang="en-US" dirty="0"/>
          </a:p>
          <a:p>
            <a:r>
              <a:rPr lang="en-GB" altLang="en-US" i="1" dirty="0"/>
              <a:t>f </a:t>
            </a:r>
            <a:r>
              <a:rPr lang="en-GB" altLang="en-US" baseline="30000" dirty="0"/>
              <a:t>-1</a:t>
            </a:r>
            <a:r>
              <a:rPr lang="en-GB" altLang="en-US" dirty="0"/>
              <a:t> is everywhere defined if and only if </a:t>
            </a:r>
            <a:r>
              <a:rPr lang="en-GB" altLang="en-US" i="1" dirty="0"/>
              <a:t>f</a:t>
            </a:r>
            <a:r>
              <a:rPr lang="en-GB" altLang="en-US" dirty="0"/>
              <a:t> is onto</a:t>
            </a:r>
            <a:endParaRPr lang="en-US" altLang="en-US" dirty="0"/>
          </a:p>
          <a:p>
            <a:r>
              <a:rPr lang="en-GB" altLang="en-US" i="1" dirty="0"/>
              <a:t>f </a:t>
            </a:r>
            <a:r>
              <a:rPr lang="en-GB" altLang="en-US" baseline="30000" dirty="0"/>
              <a:t>-1</a:t>
            </a:r>
            <a:r>
              <a:rPr lang="en-GB" altLang="en-US" dirty="0"/>
              <a:t> is onto if and only if </a:t>
            </a:r>
            <a:r>
              <a:rPr lang="en-GB" altLang="en-US" i="1" dirty="0"/>
              <a:t>f</a:t>
            </a:r>
            <a:r>
              <a:rPr lang="en-GB" altLang="en-US" dirty="0"/>
              <a:t> is everywhere defined</a:t>
            </a: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a:extLst>
              <a:ext uri="{FF2B5EF4-FFF2-40B4-BE49-F238E27FC236}">
                <a16:creationId xmlns:a16="http://schemas.microsoft.com/office/drawing/2014/main" id="{B9044083-283D-D4BD-982F-B097D0EE5844}"/>
              </a:ext>
            </a:extLst>
          </p:cNvPr>
          <p:cNvSpPr>
            <a:spLocks noGrp="1" noChangeArrowheads="1"/>
          </p:cNvSpPr>
          <p:nvPr>
            <p:ph type="title"/>
          </p:nvPr>
        </p:nvSpPr>
        <p:spPr/>
        <p:txBody>
          <a:bodyPr/>
          <a:lstStyle/>
          <a:p>
            <a:r>
              <a:rPr lang="en-GB" altLang="en-US"/>
              <a:t>Another Theorem of Functions</a:t>
            </a:r>
            <a:endParaRPr lang="en-US" altLang="en-US" sz="4000"/>
          </a:p>
        </p:txBody>
      </p:sp>
      <p:sp>
        <p:nvSpPr>
          <p:cNvPr id="1018883" name="Rectangle 3">
            <a:extLst>
              <a:ext uri="{FF2B5EF4-FFF2-40B4-BE49-F238E27FC236}">
                <a16:creationId xmlns:a16="http://schemas.microsoft.com/office/drawing/2014/main" id="{F527B836-984D-794D-9D30-7189A12ED3C1}"/>
              </a:ext>
            </a:extLst>
          </p:cNvPr>
          <p:cNvSpPr>
            <a:spLocks noGrp="1" noChangeArrowheads="1"/>
          </p:cNvSpPr>
          <p:nvPr>
            <p:ph type="body" idx="1"/>
          </p:nvPr>
        </p:nvSpPr>
        <p:spPr/>
        <p:txBody>
          <a:bodyPr/>
          <a:lstStyle/>
          <a:p>
            <a:pPr>
              <a:buFontTx/>
              <a:buNone/>
            </a:pPr>
            <a:r>
              <a:rPr lang="en-GB" altLang="en-US" dirty="0"/>
              <a:t>	If </a:t>
            </a:r>
            <a:r>
              <a:rPr lang="en-GB" altLang="en-US" i="1" dirty="0"/>
              <a:t>f</a:t>
            </a:r>
            <a:r>
              <a:rPr lang="en-GB" altLang="en-US" dirty="0"/>
              <a:t> is everywhere defined, one-to-one, and onto, then </a:t>
            </a:r>
            <a:r>
              <a:rPr lang="en-GB" altLang="en-US" i="1" dirty="0"/>
              <a:t>f</a:t>
            </a:r>
            <a:r>
              <a:rPr lang="en-GB" altLang="en-US" dirty="0"/>
              <a:t> is a one-to-one correspondence between A &amp; B. </a:t>
            </a:r>
          </a:p>
          <a:p>
            <a:pPr>
              <a:buFontTx/>
              <a:buNone/>
            </a:pPr>
            <a:endParaRPr lang="en-GB" altLang="en-US" dirty="0"/>
          </a:p>
          <a:p>
            <a:pPr>
              <a:buFontTx/>
              <a:buNone/>
            </a:pPr>
            <a:r>
              <a:rPr lang="en-GB" altLang="en-US"/>
              <a:t>  </a:t>
            </a:r>
            <a:r>
              <a:rPr lang="en-GB" altLang="en-US" dirty="0"/>
              <a:t>Thus </a:t>
            </a:r>
            <a:r>
              <a:rPr lang="en-GB" altLang="en-US" i="1" dirty="0"/>
              <a:t>f</a:t>
            </a:r>
            <a:r>
              <a:rPr lang="en-GB" altLang="en-US" dirty="0"/>
              <a:t> is invertible and </a:t>
            </a:r>
            <a:r>
              <a:rPr lang="en-GB" altLang="en-US" i="1" dirty="0"/>
              <a:t>f</a:t>
            </a:r>
            <a:r>
              <a:rPr lang="en-GB" altLang="en-US" i="1" baseline="30000" dirty="0"/>
              <a:t> </a:t>
            </a:r>
            <a:r>
              <a:rPr lang="en-GB" altLang="en-US" baseline="30000" dirty="0"/>
              <a:t>-1</a:t>
            </a:r>
            <a:r>
              <a:rPr lang="en-GB" altLang="en-US" dirty="0"/>
              <a:t> is a one-to-one correspondence between B &amp; A.</a:t>
            </a: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a:extLst>
              <a:ext uri="{FF2B5EF4-FFF2-40B4-BE49-F238E27FC236}">
                <a16:creationId xmlns:a16="http://schemas.microsoft.com/office/drawing/2014/main" id="{5269ED0A-F27B-25A7-D274-4828343F5B06}"/>
              </a:ext>
            </a:extLst>
          </p:cNvPr>
          <p:cNvSpPr>
            <a:spLocks noGrp="1" noChangeArrowheads="1"/>
          </p:cNvSpPr>
          <p:nvPr>
            <p:ph type="title"/>
          </p:nvPr>
        </p:nvSpPr>
        <p:spPr>
          <a:xfrm>
            <a:off x="1731963" y="355600"/>
            <a:ext cx="8229600" cy="1143000"/>
          </a:xfrm>
        </p:spPr>
        <p:txBody>
          <a:bodyPr>
            <a:normAutofit/>
          </a:bodyPr>
          <a:lstStyle/>
          <a:p>
            <a:r>
              <a:rPr lang="en-GB" altLang="en-US" sz="3200" b="1" dirty="0"/>
              <a:t>More Theorems of Functions </a:t>
            </a:r>
            <a:r>
              <a:rPr lang="en-US" sz="3200" b="1" dirty="0"/>
              <a:t>concerning the composition of functions</a:t>
            </a:r>
            <a:endParaRPr lang="en-US" altLang="en-US" sz="3200" b="1" dirty="0"/>
          </a:p>
        </p:txBody>
      </p:sp>
      <p:sp>
        <p:nvSpPr>
          <p:cNvPr id="1025027" name="Rectangle 3">
            <a:extLst>
              <a:ext uri="{FF2B5EF4-FFF2-40B4-BE49-F238E27FC236}">
                <a16:creationId xmlns:a16="http://schemas.microsoft.com/office/drawing/2014/main" id="{9201809F-68B1-D385-AAA4-89472C9F521F}"/>
              </a:ext>
            </a:extLst>
          </p:cNvPr>
          <p:cNvSpPr>
            <a:spLocks noGrp="1" noChangeArrowheads="1"/>
          </p:cNvSpPr>
          <p:nvPr>
            <p:ph type="body" idx="1"/>
          </p:nvPr>
        </p:nvSpPr>
        <p:spPr>
          <a:xfrm>
            <a:off x="2072640" y="1733590"/>
            <a:ext cx="8046720" cy="4555450"/>
          </a:xfrm>
        </p:spPr>
        <p:txBody>
          <a:bodyPr>
            <a:normAutofit lnSpcReduction="10000"/>
          </a:bodyPr>
          <a:lstStyle/>
          <a:p>
            <a:pPr>
              <a:lnSpc>
                <a:spcPct val="90000"/>
              </a:lnSpc>
            </a:pPr>
            <a:r>
              <a:rPr lang="en-GB" altLang="en-US" dirty="0"/>
              <a:t>Let </a:t>
            </a:r>
            <a:r>
              <a:rPr lang="en-GB" altLang="en-US" i="1" dirty="0"/>
              <a:t>f</a:t>
            </a:r>
            <a:r>
              <a:rPr lang="en-GB" altLang="en-US" dirty="0"/>
              <a:t> be any function:</a:t>
            </a:r>
            <a:endParaRPr lang="en-US" altLang="en-US" dirty="0"/>
          </a:p>
          <a:p>
            <a:pPr lvl="2">
              <a:lnSpc>
                <a:spcPct val="90000"/>
              </a:lnSpc>
            </a:pPr>
            <a:r>
              <a:rPr lang="en-GB" altLang="en-US" sz="2800" dirty="0"/>
              <a:t>1</a:t>
            </a:r>
            <a:r>
              <a:rPr lang="en-GB" altLang="en-US" sz="2800" baseline="-25000" dirty="0"/>
              <a:t>B</a:t>
            </a:r>
            <a:r>
              <a:rPr lang="en-GB" altLang="en-US" sz="2800" dirty="0"/>
              <a:t> </a:t>
            </a:r>
            <a:r>
              <a:rPr lang="en-GB" altLang="en-US" sz="2800" dirty="0">
                <a:sym typeface="Symbol" panose="05050102010706020507" pitchFamily="18" charset="2"/>
              </a:rPr>
              <a:t></a:t>
            </a:r>
            <a:r>
              <a:rPr lang="en-GB" altLang="en-US" sz="2800" dirty="0"/>
              <a:t> </a:t>
            </a:r>
            <a:r>
              <a:rPr lang="en-GB" altLang="en-US" sz="2800" i="1" dirty="0"/>
              <a:t>f = f</a:t>
            </a:r>
            <a:endParaRPr lang="en-US" altLang="en-US" sz="2800" dirty="0"/>
          </a:p>
          <a:p>
            <a:pPr lvl="2">
              <a:lnSpc>
                <a:spcPct val="90000"/>
              </a:lnSpc>
            </a:pPr>
            <a:r>
              <a:rPr lang="en-GB" altLang="en-US" sz="2800" i="1" dirty="0"/>
              <a:t>f </a:t>
            </a:r>
            <a:r>
              <a:rPr lang="en-GB" altLang="en-US" sz="2800" dirty="0">
                <a:sym typeface="Symbol" panose="05050102010706020507" pitchFamily="18" charset="2"/>
              </a:rPr>
              <a:t></a:t>
            </a:r>
            <a:r>
              <a:rPr lang="en-GB" altLang="en-US" sz="2800" dirty="0"/>
              <a:t> 1</a:t>
            </a:r>
            <a:r>
              <a:rPr lang="en-GB" altLang="en-US" sz="2800" baseline="-25000" dirty="0"/>
              <a:t>A</a:t>
            </a:r>
            <a:r>
              <a:rPr lang="en-GB" altLang="en-US" sz="2800" i="1" dirty="0"/>
              <a:t> = f</a:t>
            </a:r>
            <a:endParaRPr lang="en-US" altLang="en-US" sz="2800" dirty="0"/>
          </a:p>
          <a:p>
            <a:pPr>
              <a:lnSpc>
                <a:spcPct val="90000"/>
              </a:lnSpc>
            </a:pPr>
            <a:r>
              <a:rPr lang="en-GB" altLang="en-US" dirty="0"/>
              <a:t>If </a:t>
            </a:r>
            <a:r>
              <a:rPr lang="en-GB" altLang="en-US" i="1" dirty="0"/>
              <a:t>f</a:t>
            </a:r>
            <a:r>
              <a:rPr lang="en-GB" altLang="en-US" dirty="0"/>
              <a:t> is a one-to-one correspondence between A and B, then</a:t>
            </a:r>
            <a:endParaRPr lang="en-US" altLang="en-US" dirty="0"/>
          </a:p>
          <a:p>
            <a:pPr lvl="2">
              <a:lnSpc>
                <a:spcPct val="90000"/>
              </a:lnSpc>
            </a:pPr>
            <a:r>
              <a:rPr lang="en-GB" altLang="en-US" sz="2800" i="1" dirty="0"/>
              <a:t>f</a:t>
            </a:r>
            <a:r>
              <a:rPr lang="en-GB" altLang="en-US" sz="2800" i="1" baseline="30000" dirty="0"/>
              <a:t> </a:t>
            </a:r>
            <a:r>
              <a:rPr lang="en-GB" altLang="en-US" sz="2800" baseline="30000" dirty="0"/>
              <a:t>-1</a:t>
            </a:r>
            <a:r>
              <a:rPr lang="en-GB" altLang="en-US" sz="2800" dirty="0"/>
              <a:t> </a:t>
            </a:r>
            <a:r>
              <a:rPr lang="en-GB" altLang="en-US" sz="2800" dirty="0">
                <a:sym typeface="Symbol" panose="05050102010706020507" pitchFamily="18" charset="2"/>
              </a:rPr>
              <a:t></a:t>
            </a:r>
            <a:r>
              <a:rPr lang="en-GB" altLang="en-US" sz="2800" dirty="0"/>
              <a:t> </a:t>
            </a:r>
            <a:r>
              <a:rPr lang="en-GB" altLang="en-US" sz="2800" i="1" dirty="0"/>
              <a:t>f</a:t>
            </a:r>
            <a:r>
              <a:rPr lang="en-GB" altLang="en-US" sz="2800" dirty="0"/>
              <a:t> = 1</a:t>
            </a:r>
            <a:r>
              <a:rPr lang="en-GB" altLang="en-US" sz="2800" baseline="-25000" dirty="0"/>
              <a:t>A</a:t>
            </a:r>
            <a:endParaRPr lang="en-US" altLang="en-US" sz="2800" baseline="-25000" dirty="0"/>
          </a:p>
          <a:p>
            <a:pPr lvl="2">
              <a:lnSpc>
                <a:spcPct val="90000"/>
              </a:lnSpc>
            </a:pPr>
            <a:r>
              <a:rPr lang="en-GB" altLang="en-US" sz="2800" i="1" dirty="0"/>
              <a:t>f </a:t>
            </a:r>
            <a:r>
              <a:rPr lang="en-GB" altLang="en-US" sz="2800" dirty="0"/>
              <a:t> </a:t>
            </a:r>
            <a:r>
              <a:rPr lang="en-GB" altLang="en-US" sz="2800" dirty="0">
                <a:sym typeface="Symbol" panose="05050102010706020507" pitchFamily="18" charset="2"/>
              </a:rPr>
              <a:t></a:t>
            </a:r>
            <a:r>
              <a:rPr lang="en-GB" altLang="en-US" sz="2800" dirty="0"/>
              <a:t> </a:t>
            </a:r>
            <a:r>
              <a:rPr lang="en-GB" altLang="en-US" sz="2800" i="1" dirty="0"/>
              <a:t>f</a:t>
            </a:r>
            <a:r>
              <a:rPr lang="en-GB" altLang="en-US" sz="2800" i="1" baseline="30000" dirty="0"/>
              <a:t> </a:t>
            </a:r>
            <a:r>
              <a:rPr lang="en-GB" altLang="en-US" sz="2800" baseline="30000" dirty="0"/>
              <a:t>-1</a:t>
            </a:r>
            <a:r>
              <a:rPr lang="en-GB" altLang="en-US" sz="2800" dirty="0"/>
              <a:t> = 1</a:t>
            </a:r>
            <a:r>
              <a:rPr lang="en-GB" altLang="en-US" sz="2800" baseline="-25000" dirty="0"/>
              <a:t>B</a:t>
            </a:r>
            <a:endParaRPr lang="en-US" altLang="en-US" sz="2800" baseline="-25000" dirty="0"/>
          </a:p>
          <a:p>
            <a:pPr>
              <a:lnSpc>
                <a:spcPct val="90000"/>
              </a:lnSpc>
            </a:pPr>
            <a:r>
              <a:rPr lang="en-GB" altLang="en-US" dirty="0"/>
              <a:t>Let </a:t>
            </a:r>
            <a:r>
              <a:rPr lang="en-GB" altLang="en-US" i="1" dirty="0"/>
              <a:t>f</a:t>
            </a:r>
            <a:r>
              <a:rPr lang="en-GB" altLang="en-US" dirty="0"/>
              <a:t>: A </a:t>
            </a:r>
            <a:r>
              <a:rPr lang="en-GB" altLang="en-US" dirty="0">
                <a:sym typeface="Wingdings" panose="05000000000000000000" pitchFamily="2" charset="2"/>
              </a:rPr>
              <a:t></a:t>
            </a:r>
            <a:r>
              <a:rPr lang="en-GB" altLang="en-US" dirty="0"/>
              <a:t> B and </a:t>
            </a:r>
            <a:r>
              <a:rPr lang="en-GB" altLang="en-US" i="1" dirty="0"/>
              <a:t>g</a:t>
            </a:r>
            <a:r>
              <a:rPr lang="en-GB" altLang="en-US" dirty="0"/>
              <a:t>: B </a:t>
            </a:r>
            <a:r>
              <a:rPr lang="en-GB" altLang="en-US" dirty="0">
                <a:sym typeface="Wingdings" panose="05000000000000000000" pitchFamily="2" charset="2"/>
              </a:rPr>
              <a:t></a:t>
            </a:r>
            <a:r>
              <a:rPr lang="en-GB" altLang="en-US" dirty="0"/>
              <a:t> C be invertible.</a:t>
            </a:r>
          </a:p>
          <a:p>
            <a:pPr lvl="2">
              <a:lnSpc>
                <a:spcPct val="90000"/>
              </a:lnSpc>
            </a:pPr>
            <a:r>
              <a:rPr lang="en-GB" altLang="en-US" sz="2800" dirty="0"/>
              <a:t>(</a:t>
            </a:r>
            <a:r>
              <a:rPr lang="en-GB" altLang="en-US" sz="2800" i="1" dirty="0"/>
              <a:t>g</a:t>
            </a:r>
            <a:r>
              <a:rPr lang="en-GB" altLang="en-US" sz="2800" dirty="0"/>
              <a:t> </a:t>
            </a:r>
            <a:r>
              <a:rPr lang="en-GB" altLang="en-US" sz="2800" dirty="0">
                <a:sym typeface="Symbol" panose="05050102010706020507" pitchFamily="18" charset="2"/>
              </a:rPr>
              <a:t></a:t>
            </a:r>
            <a:r>
              <a:rPr lang="en-GB" altLang="en-US" sz="2800" dirty="0"/>
              <a:t> </a:t>
            </a:r>
            <a:r>
              <a:rPr lang="en-GB" altLang="en-US" sz="2800" i="1" dirty="0"/>
              <a:t>f</a:t>
            </a:r>
            <a:r>
              <a:rPr lang="en-GB" altLang="en-US" sz="2800" dirty="0"/>
              <a:t>) is invertible </a:t>
            </a:r>
          </a:p>
          <a:p>
            <a:pPr lvl="2">
              <a:lnSpc>
                <a:spcPct val="90000"/>
              </a:lnSpc>
            </a:pPr>
            <a:r>
              <a:rPr lang="en-GB" altLang="en-US" sz="2800" dirty="0"/>
              <a:t>(</a:t>
            </a:r>
            <a:r>
              <a:rPr lang="en-GB" altLang="en-US" sz="2800" i="1" dirty="0"/>
              <a:t>g</a:t>
            </a:r>
            <a:r>
              <a:rPr lang="en-GB" altLang="en-US" sz="2800" dirty="0"/>
              <a:t> </a:t>
            </a:r>
            <a:r>
              <a:rPr lang="en-GB" altLang="en-US" sz="2800" dirty="0">
                <a:sym typeface="Symbol" panose="05050102010706020507" pitchFamily="18" charset="2"/>
              </a:rPr>
              <a:t></a:t>
            </a:r>
            <a:r>
              <a:rPr lang="en-GB" altLang="en-US" sz="2800" dirty="0"/>
              <a:t> </a:t>
            </a:r>
            <a:r>
              <a:rPr lang="en-GB" altLang="en-US" sz="2800" i="1" dirty="0"/>
              <a:t>f</a:t>
            </a:r>
            <a:r>
              <a:rPr lang="en-GB" altLang="en-US" sz="2800" dirty="0"/>
              <a:t>)</a:t>
            </a:r>
            <a:r>
              <a:rPr lang="en-GB" altLang="en-US" sz="2800" baseline="30000" dirty="0"/>
              <a:t>-1</a:t>
            </a:r>
            <a:r>
              <a:rPr lang="en-GB" altLang="en-US" sz="2800" dirty="0"/>
              <a:t> = (</a:t>
            </a:r>
            <a:r>
              <a:rPr lang="en-GB" altLang="en-US" sz="2800" i="1" dirty="0"/>
              <a:t>f</a:t>
            </a:r>
            <a:r>
              <a:rPr lang="en-GB" altLang="en-US" sz="2800" baseline="30000" dirty="0"/>
              <a:t> -1</a:t>
            </a:r>
            <a:r>
              <a:rPr lang="en-GB" altLang="en-US" sz="2800" dirty="0"/>
              <a:t> </a:t>
            </a:r>
            <a:r>
              <a:rPr lang="en-GB" altLang="en-US" sz="2800" dirty="0">
                <a:sym typeface="Symbol" panose="05050102010706020507" pitchFamily="18" charset="2"/>
              </a:rPr>
              <a:t></a:t>
            </a:r>
            <a:r>
              <a:rPr lang="en-GB" altLang="en-US" sz="2800" i="1" dirty="0"/>
              <a:t> g</a:t>
            </a:r>
            <a:r>
              <a:rPr lang="en-GB" altLang="en-US" sz="2800" i="1" baseline="30000" dirty="0"/>
              <a:t> </a:t>
            </a:r>
            <a:r>
              <a:rPr lang="en-GB" altLang="en-US" sz="2800" baseline="30000" dirty="0"/>
              <a:t>-1</a:t>
            </a:r>
            <a:r>
              <a:rPr lang="en-GB" altLang="en-US" sz="2800" dirty="0"/>
              <a:t>)</a:t>
            </a:r>
            <a:endParaRPr lang="en-US" alt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E42DCEB-32A4-A058-184C-FA622E56C41B}"/>
              </a:ext>
            </a:extLst>
          </p:cNvPr>
          <p:cNvSpPr txBox="1"/>
          <p:nvPr/>
        </p:nvSpPr>
        <p:spPr>
          <a:xfrm>
            <a:off x="1140431" y="565079"/>
            <a:ext cx="8979614" cy="5509200"/>
          </a:xfrm>
          <a:prstGeom prst="rect">
            <a:avLst/>
          </a:prstGeom>
          <a:noFill/>
        </p:spPr>
        <p:txBody>
          <a:bodyPr wrap="square" rtlCol="0">
            <a:spAutoFit/>
          </a:bodyPr>
          <a:lstStyle/>
          <a:p>
            <a:endParaRPr lang="en-US" sz="3200" dirty="0"/>
          </a:p>
          <a:p>
            <a:endParaRPr lang="en-US" sz="3200" dirty="0"/>
          </a:p>
          <a:p>
            <a:r>
              <a:rPr lang="en-US" sz="3200" dirty="0"/>
              <a:t>Solve:</a:t>
            </a:r>
          </a:p>
          <a:p>
            <a:pPr marL="514350" indent="-514350">
              <a:buAutoNum type="arabicPeriod"/>
            </a:pPr>
            <a:r>
              <a:rPr lang="en-US" sz="3200" dirty="0"/>
              <a:t>f(x) = 2.x +3 check if it is onto</a:t>
            </a:r>
          </a:p>
          <a:p>
            <a:pPr marL="514350" indent="-514350">
              <a:buAutoNum type="arabicPeriod"/>
            </a:pPr>
            <a:r>
              <a:rPr lang="en-US" sz="3200" dirty="0"/>
              <a:t>If f(x)=13.x – 5 is bijective what is inverse of f(x) ……..(x+5)/13</a:t>
            </a:r>
          </a:p>
          <a:p>
            <a:pPr marL="342900" indent="-342900">
              <a:buAutoNum type="arabicPeriod"/>
            </a:pPr>
            <a:endParaRPr lang="en-US" sz="3200" dirty="0"/>
          </a:p>
          <a:p>
            <a:pPr marL="342900" indent="-342900">
              <a:buAutoNum type="arabicPeriod"/>
            </a:pPr>
            <a:r>
              <a:rPr lang="en-US" sz="3200" dirty="0"/>
              <a:t>Find composition of following</a:t>
            </a:r>
          </a:p>
          <a:p>
            <a:r>
              <a:rPr lang="en-US" sz="3200" dirty="0"/>
              <a:t>       f : R </a:t>
            </a:r>
            <a:r>
              <a:rPr lang="en-US" sz="3200" dirty="0">
                <a:sym typeface="Wingdings" panose="05000000000000000000" pitchFamily="2" charset="2"/>
              </a:rPr>
              <a:t> R f(x) 2+3x</a:t>
            </a:r>
          </a:p>
          <a:p>
            <a:r>
              <a:rPr lang="en-US" sz="3200" dirty="0">
                <a:sym typeface="Wingdings" panose="05000000000000000000" pitchFamily="2" charset="2"/>
              </a:rPr>
              <a:t>       g:</a:t>
            </a:r>
            <a:r>
              <a:rPr lang="en-US" sz="3200" dirty="0"/>
              <a:t>             g(x)= 4-2x,        h: h(x)= (square(x) +1)</a:t>
            </a:r>
          </a:p>
          <a:p>
            <a:r>
              <a:rPr lang="en-US" sz="3200" dirty="0"/>
              <a:t>G o f  = ?   ;   h o f =?</a:t>
            </a:r>
            <a:endParaRPr lang="en-IN" sz="3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458265E-CD44-B8A4-C79A-EC5D75FB2585}"/>
              </a:ext>
            </a:extLst>
          </p:cNvPr>
          <p:cNvSpPr>
            <a:spLocks noChangeArrowheads="1"/>
          </p:cNvSpPr>
          <p:nvPr/>
        </p:nvSpPr>
        <p:spPr bwMode="auto">
          <a:xfrm>
            <a:off x="357883" y="263970"/>
            <a:ext cx="11555002" cy="36933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273239"/>
                </a:solidFill>
                <a:effectLst/>
                <a:latin typeface="+mn-lt"/>
              </a:rPr>
              <a:t>Pigeonhole Principle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273239"/>
                </a:solidFill>
                <a:effectLst/>
                <a:latin typeface="+mn-lt"/>
              </a:rPr>
              <a:t>The Pigeonhole Principle can be formally stated as follows:</a:t>
            </a:r>
            <a:endParaRPr kumimoji="0" lang="en-US" altLang="en-US" sz="24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mn-lt"/>
              </a:rPr>
              <a:t>If n items are distributed among m containers and n &gt; m, then at least one container must contain more than one item.</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mn-lt"/>
            </a:endParaRPr>
          </a:p>
          <a:p>
            <a:pPr algn="l" rtl="0" fontAlgn="base"/>
            <a:r>
              <a:rPr lang="en-US" sz="2400" b="0" i="0" dirty="0">
                <a:solidFill>
                  <a:srgbClr val="273239"/>
                </a:solidFill>
                <a:effectLst/>
                <a:latin typeface="+mn-lt"/>
              </a:rPr>
              <a:t>The pigeonhole principle is useful in counting methods. In order to apply the principle, one has to decide which objects will play the role of pigeon and which objects will play the role of pigeonholes.</a:t>
            </a:r>
          </a:p>
          <a:p>
            <a:pPr algn="l" rtl="0" fontAlgn="base"/>
            <a:r>
              <a:rPr lang="en-US" sz="2400" b="0" i="0" dirty="0">
                <a:solidFill>
                  <a:srgbClr val="273239"/>
                </a:solidFill>
                <a:effectLst/>
                <a:latin typeface="+mn-lt"/>
              </a:rPr>
              <a:t>The Pigeonhole Principle is a simple yet powerful combinatorics tool used to solve a variety of problems. Its applications extend to probability, set theory, and beyond.        </a:t>
            </a:r>
            <a:r>
              <a:rPr kumimoji="0" lang="en-US" altLang="en-US" sz="2400" b="0" i="0" u="none" strike="noStrike" cap="none" normalizeH="0" baseline="0" dirty="0">
                <a:ln>
                  <a:noFill/>
                </a:ln>
                <a:solidFill>
                  <a:schemeClr val="tx1"/>
                </a:solidFill>
                <a:effectLst/>
                <a:latin typeface="+mn-lt"/>
              </a:rPr>
              <a:t>              </a:t>
            </a:r>
          </a:p>
        </p:txBody>
      </p:sp>
      <p:graphicFrame>
        <p:nvGraphicFramePr>
          <p:cNvPr id="4" name="Table 3">
            <a:extLst>
              <a:ext uri="{FF2B5EF4-FFF2-40B4-BE49-F238E27FC236}">
                <a16:creationId xmlns:a16="http://schemas.microsoft.com/office/drawing/2014/main" id="{EDC71953-E049-FBE8-F6B9-D07F41B2F683}"/>
              </a:ext>
            </a:extLst>
          </p:cNvPr>
          <p:cNvGraphicFramePr>
            <a:graphicFrameLocks noGrp="1"/>
          </p:cNvGraphicFramePr>
          <p:nvPr>
            <p:extLst>
              <p:ext uri="{D42A27DB-BD31-4B8C-83A1-F6EECF244321}">
                <p14:modId xmlns:p14="http://schemas.microsoft.com/office/powerpoint/2010/main" val="2652527022"/>
              </p:ext>
            </p:extLst>
          </p:nvPr>
        </p:nvGraphicFramePr>
        <p:xfrm>
          <a:off x="2126751" y="5499094"/>
          <a:ext cx="6510961" cy="426720"/>
        </p:xfrm>
        <a:graphic>
          <a:graphicData uri="http://schemas.openxmlformats.org/drawingml/2006/table">
            <a:tbl>
              <a:tblPr/>
              <a:tblGrid>
                <a:gridCol w="2081086">
                  <a:extLst>
                    <a:ext uri="{9D8B030D-6E8A-4147-A177-3AD203B41FA5}">
                      <a16:colId xmlns:a16="http://schemas.microsoft.com/office/drawing/2014/main" val="3204822771"/>
                    </a:ext>
                  </a:extLst>
                </a:gridCol>
                <a:gridCol w="4429875">
                  <a:extLst>
                    <a:ext uri="{9D8B030D-6E8A-4147-A177-3AD203B41FA5}">
                      <a16:colId xmlns:a16="http://schemas.microsoft.com/office/drawing/2014/main" val="3348028342"/>
                    </a:ext>
                  </a:extLst>
                </a:gridCol>
              </a:tblGrid>
              <a:tr h="0">
                <a:tc>
                  <a:txBody>
                    <a:bodyPr/>
                    <a:lstStyle/>
                    <a:p>
                      <a:pPr fontAlgn="t"/>
                      <a:endParaRPr lang="en-IN" dirty="0">
                        <a:effectLst/>
                      </a:endParaRPr>
                    </a:p>
                  </a:txBody>
                  <a:tcPr marR="63500" marT="76200" marB="76200">
                    <a:lnL>
                      <a:noFill/>
                    </a:lnL>
                    <a:lnR>
                      <a:noFill/>
                    </a:lnR>
                    <a:lnT>
                      <a:noFill/>
                    </a:lnT>
                    <a:lnB>
                      <a:noFill/>
                    </a:lnB>
                    <a:solidFill>
                      <a:srgbClr val="FFFFFF"/>
                    </a:solidFill>
                  </a:tcPr>
                </a:tc>
                <a:tc>
                  <a:txBody>
                    <a:bodyPr/>
                    <a:lstStyle/>
                    <a:p>
                      <a:pPr fontAlgn="t"/>
                      <a:endParaRPr lang="en-US" dirty="0">
                        <a:effectLst/>
                      </a:endParaRPr>
                    </a:p>
                  </a:txBody>
                  <a:tcPr marL="63500" marT="76200" marB="76200">
                    <a:lnL>
                      <a:noFill/>
                    </a:lnL>
                    <a:lnR>
                      <a:noFill/>
                    </a:lnR>
                    <a:lnT>
                      <a:noFill/>
                    </a:lnT>
                    <a:lnB>
                      <a:noFill/>
                    </a:lnB>
                    <a:solidFill>
                      <a:srgbClr val="FFFFFF"/>
                    </a:solidFill>
                  </a:tcPr>
                </a:tc>
                <a:extLst>
                  <a:ext uri="{0D108BD9-81ED-4DB2-BD59-A6C34878D82A}">
                    <a16:rowId xmlns:a16="http://schemas.microsoft.com/office/drawing/2014/main" val="1094062185"/>
                  </a:ext>
                </a:extLst>
              </a:tr>
            </a:tbl>
          </a:graphicData>
        </a:graphic>
      </p:graphicFrame>
      <p:graphicFrame>
        <p:nvGraphicFramePr>
          <p:cNvPr id="5" name="Table 4">
            <a:extLst>
              <a:ext uri="{FF2B5EF4-FFF2-40B4-BE49-F238E27FC236}">
                <a16:creationId xmlns:a16="http://schemas.microsoft.com/office/drawing/2014/main" id="{6DF68CAC-812E-83E1-D64C-4D9A31CCF38C}"/>
              </a:ext>
            </a:extLst>
          </p:cNvPr>
          <p:cNvGraphicFramePr>
            <a:graphicFrameLocks noGrp="1"/>
          </p:cNvGraphicFramePr>
          <p:nvPr>
            <p:extLst>
              <p:ext uri="{D42A27DB-BD31-4B8C-83A1-F6EECF244321}">
                <p14:modId xmlns:p14="http://schemas.microsoft.com/office/powerpoint/2010/main" val="2333718789"/>
              </p:ext>
            </p:extLst>
          </p:nvPr>
        </p:nvGraphicFramePr>
        <p:xfrm>
          <a:off x="438364" y="4130408"/>
          <a:ext cx="11394040" cy="2463622"/>
        </p:xfrm>
        <a:graphic>
          <a:graphicData uri="http://schemas.openxmlformats.org/drawingml/2006/table">
            <a:tbl>
              <a:tblPr/>
              <a:tblGrid>
                <a:gridCol w="3792876">
                  <a:extLst>
                    <a:ext uri="{9D8B030D-6E8A-4147-A177-3AD203B41FA5}">
                      <a16:colId xmlns:a16="http://schemas.microsoft.com/office/drawing/2014/main" val="1924921464"/>
                    </a:ext>
                  </a:extLst>
                </a:gridCol>
                <a:gridCol w="7601164">
                  <a:extLst>
                    <a:ext uri="{9D8B030D-6E8A-4147-A177-3AD203B41FA5}">
                      <a16:colId xmlns:a16="http://schemas.microsoft.com/office/drawing/2014/main" val="1178195946"/>
                    </a:ext>
                  </a:extLst>
                </a:gridCol>
              </a:tblGrid>
              <a:tr h="1074559">
                <a:tc>
                  <a:txBody>
                    <a:bodyPr/>
                    <a:lstStyle/>
                    <a:p>
                      <a:pPr fontAlgn="t"/>
                      <a:r>
                        <a:rPr lang="en-IN" sz="2400" dirty="0">
                          <a:effectLst/>
                        </a:rPr>
                        <a:t>Statement</a:t>
                      </a:r>
                    </a:p>
                  </a:txBody>
                  <a:tcPr marR="63500" marT="76200" marB="76200">
                    <a:lnL>
                      <a:noFill/>
                    </a:lnL>
                    <a:lnR>
                      <a:noFill/>
                    </a:lnR>
                    <a:lnT>
                      <a:noFill/>
                    </a:lnT>
                    <a:lnB>
                      <a:noFill/>
                    </a:lnB>
                    <a:solidFill>
                      <a:srgbClr val="FFFFFF"/>
                    </a:solidFill>
                  </a:tcPr>
                </a:tc>
                <a:tc>
                  <a:txBody>
                    <a:bodyPr/>
                    <a:lstStyle/>
                    <a:p>
                      <a:pPr fontAlgn="t"/>
                      <a:r>
                        <a:rPr lang="en-US" sz="2400" dirty="0">
                          <a:effectLst/>
                        </a:rPr>
                        <a:t>If there are more pigeons than holes, at least one hole will contain more than one pigeon</a:t>
                      </a:r>
                    </a:p>
                  </a:txBody>
                  <a:tcPr marL="63500" marT="76200" marB="76200">
                    <a:lnL>
                      <a:noFill/>
                    </a:lnL>
                    <a:lnR>
                      <a:noFill/>
                    </a:lnR>
                    <a:lnT>
                      <a:noFill/>
                    </a:lnT>
                    <a:lnB>
                      <a:noFill/>
                    </a:lnB>
                    <a:solidFill>
                      <a:srgbClr val="FFFFFF"/>
                    </a:solidFill>
                  </a:tcPr>
                </a:tc>
                <a:extLst>
                  <a:ext uri="{0D108BD9-81ED-4DB2-BD59-A6C34878D82A}">
                    <a16:rowId xmlns:a16="http://schemas.microsoft.com/office/drawing/2014/main" val="1523400542"/>
                  </a:ext>
                </a:extLst>
              </a:tr>
              <a:tr h="1389063">
                <a:tc>
                  <a:txBody>
                    <a:bodyPr/>
                    <a:lstStyle/>
                    <a:p>
                      <a:pPr fontAlgn="t"/>
                      <a:r>
                        <a:rPr lang="en-IN" sz="2400" dirty="0">
                          <a:effectLst/>
                        </a:rPr>
                        <a:t>Extended statement</a:t>
                      </a:r>
                    </a:p>
                  </a:txBody>
                  <a:tcPr marR="63500" marT="76200" marB="76200">
                    <a:lnL>
                      <a:noFill/>
                    </a:lnL>
                    <a:lnR>
                      <a:noFill/>
                    </a:lnR>
                    <a:lnT>
                      <a:noFill/>
                    </a:lnT>
                    <a:lnB>
                      <a:noFill/>
                    </a:lnB>
                    <a:solidFill>
                      <a:srgbClr val="FFFFFF"/>
                    </a:solidFill>
                  </a:tcPr>
                </a:tc>
                <a:tc>
                  <a:txBody>
                    <a:bodyPr/>
                    <a:lstStyle/>
                    <a:p>
                      <a:pPr fontAlgn="t"/>
                      <a:r>
                        <a:rPr lang="en-US" sz="2400" dirty="0">
                          <a:effectLst/>
                        </a:rPr>
                        <a:t>If there are more pigeons than holes multiplied by an integer, at least one hole will contain more than that integer number of pigeons</a:t>
                      </a:r>
                    </a:p>
                  </a:txBody>
                  <a:tcPr marL="63500" marT="76200" marB="76200">
                    <a:lnL>
                      <a:noFill/>
                    </a:lnL>
                    <a:lnR>
                      <a:noFill/>
                    </a:lnR>
                    <a:lnT>
                      <a:noFill/>
                    </a:lnT>
                    <a:lnB>
                      <a:noFill/>
                    </a:lnB>
                    <a:solidFill>
                      <a:srgbClr val="FFFFFF"/>
                    </a:solidFill>
                  </a:tcPr>
                </a:tc>
                <a:extLst>
                  <a:ext uri="{0D108BD9-81ED-4DB2-BD59-A6C34878D82A}">
                    <a16:rowId xmlns:a16="http://schemas.microsoft.com/office/drawing/2014/main" val="149308338"/>
                  </a:ext>
                </a:extLst>
              </a:tr>
            </a:tbl>
          </a:graphicData>
        </a:graphic>
      </p:graphicFrame>
    </p:spTree>
    <p:extLst>
      <p:ext uri="{BB962C8B-B14F-4D97-AF65-F5344CB8AC3E}">
        <p14:creationId xmlns:p14="http://schemas.microsoft.com/office/powerpoint/2010/main" val="1913978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84A1ED-E575-4875-4AFA-75966E98E3E9}"/>
              </a:ext>
            </a:extLst>
          </p:cNvPr>
          <p:cNvSpPr txBox="1"/>
          <p:nvPr/>
        </p:nvSpPr>
        <p:spPr>
          <a:xfrm>
            <a:off x="0" y="0"/>
            <a:ext cx="12082409" cy="6740307"/>
          </a:xfrm>
          <a:prstGeom prst="rect">
            <a:avLst/>
          </a:prstGeom>
          <a:noFill/>
        </p:spPr>
        <p:txBody>
          <a:bodyPr wrap="square">
            <a:spAutoFit/>
          </a:bodyPr>
          <a:lstStyle/>
          <a:p>
            <a:pPr algn="l" fontAlgn="base"/>
            <a:r>
              <a:rPr lang="en-IN" sz="2400" b="1" i="0" dirty="0">
                <a:solidFill>
                  <a:srgbClr val="273239"/>
                </a:solidFill>
                <a:effectLst/>
              </a:rPr>
              <a:t>Pigeonhole Principle Theorem</a:t>
            </a:r>
          </a:p>
          <a:p>
            <a:pPr algn="l" fontAlgn="base"/>
            <a:endParaRPr lang="en-IN" sz="2400" b="1" dirty="0">
              <a:solidFill>
                <a:srgbClr val="273239"/>
              </a:solidFill>
            </a:endParaRPr>
          </a:p>
          <a:p>
            <a:pPr algn="l" rtl="0" fontAlgn="base"/>
            <a:r>
              <a:rPr lang="en-US" sz="2400" b="0" i="0" dirty="0">
                <a:solidFill>
                  <a:srgbClr val="273239"/>
                </a:solidFill>
                <a:effectLst/>
              </a:rPr>
              <a:t>We can say that, </a:t>
            </a:r>
            <a:r>
              <a:rPr lang="en-US" sz="2400" b="1" i="0" dirty="0">
                <a:solidFill>
                  <a:srgbClr val="273239"/>
                </a:solidFill>
                <a:effectLst/>
              </a:rPr>
              <a:t>if n + 1 objects are put into n boxes, then at least one box contains two or more objects. </a:t>
            </a:r>
          </a:p>
          <a:p>
            <a:pPr algn="l" rtl="0" fontAlgn="base"/>
            <a:r>
              <a:rPr lang="en-US" sz="2400" b="0" i="0" dirty="0">
                <a:solidFill>
                  <a:srgbClr val="273239"/>
                </a:solidFill>
                <a:effectLst/>
              </a:rPr>
              <a:t>The abstract formulation of the principle: Let X and Y be finite sets and let f: A→B be a function.</a:t>
            </a:r>
          </a:p>
          <a:p>
            <a:pPr algn="l" rtl="0" fontAlgn="base"/>
            <a:endParaRPr lang="en-US" sz="2400" b="0" i="0" dirty="0">
              <a:solidFill>
                <a:srgbClr val="273239"/>
              </a:solidFill>
              <a:effectLst/>
            </a:endParaRPr>
          </a:p>
          <a:p>
            <a:pPr algn="l" fontAlgn="base">
              <a:buFont typeface="Arial" panose="020B0604020202020204" pitchFamily="34" charset="0"/>
              <a:buChar char="•"/>
            </a:pPr>
            <a:r>
              <a:rPr lang="en-US" sz="2400" b="0" i="0" dirty="0">
                <a:solidFill>
                  <a:srgbClr val="273239"/>
                </a:solidFill>
                <a:effectLst/>
              </a:rPr>
              <a:t>If X has more elements than Y, then f is not one-to-one.</a:t>
            </a:r>
          </a:p>
          <a:p>
            <a:pPr algn="l" fontAlgn="base">
              <a:buFont typeface="Arial" panose="020B0604020202020204" pitchFamily="34" charset="0"/>
              <a:buChar char="•"/>
            </a:pPr>
            <a:r>
              <a:rPr lang="en-US" sz="2400" b="0" i="0" dirty="0">
                <a:solidFill>
                  <a:srgbClr val="273239"/>
                </a:solidFill>
                <a:effectLst/>
              </a:rPr>
              <a:t>If X and Y have the same number of elements and f is onto, then f is one-to-one.</a:t>
            </a:r>
          </a:p>
          <a:p>
            <a:pPr algn="l" rtl="0" fontAlgn="base"/>
            <a:r>
              <a:rPr lang="en-US" sz="2400" b="0" i="0" dirty="0">
                <a:solidFill>
                  <a:srgbClr val="273239"/>
                </a:solidFill>
                <a:effectLst/>
              </a:rPr>
              <a:t>If X and Y have the same number of elements and f is one-to-one, then f is onto.</a:t>
            </a:r>
          </a:p>
          <a:p>
            <a:pPr algn="l" rtl="0" fontAlgn="base"/>
            <a:endParaRPr lang="en-US" sz="2400" b="0" i="0" dirty="0">
              <a:solidFill>
                <a:srgbClr val="273239"/>
              </a:solidFill>
              <a:effectLst/>
            </a:endParaRPr>
          </a:p>
          <a:p>
            <a:pPr algn="l" rtl="0" fontAlgn="base"/>
            <a:r>
              <a:rPr lang="en-US" sz="2400" b="1" i="0" dirty="0">
                <a:solidFill>
                  <a:srgbClr val="273239"/>
                </a:solidFill>
                <a:effectLst/>
                <a:latin typeface="Nunito" pitchFamily="2" charset="0"/>
              </a:rPr>
              <a:t> </a:t>
            </a:r>
            <a:r>
              <a:rPr lang="en-US" sz="2400" b="1" dirty="0">
                <a:solidFill>
                  <a:srgbClr val="273239"/>
                </a:solidFill>
                <a:effectLst/>
              </a:rPr>
              <a:t>Example 9: If (Kn+1) pigeons are kept in n pigeon holes where K is a positive integer, what is the average no. of pigeons per pigeon hole?</a:t>
            </a:r>
          </a:p>
          <a:p>
            <a:pPr algn="l" rtl="0" fontAlgn="base"/>
            <a:r>
              <a:rPr lang="en-US" sz="2400" b="1" dirty="0">
                <a:solidFill>
                  <a:srgbClr val="273239"/>
                </a:solidFill>
                <a:effectLst/>
              </a:rPr>
              <a:t>Solution:</a:t>
            </a:r>
          </a:p>
          <a:p>
            <a:pPr algn="l" rtl="0" fontAlgn="base"/>
            <a:r>
              <a:rPr lang="en-US" sz="2400" b="1" dirty="0">
                <a:solidFill>
                  <a:srgbClr val="273239"/>
                </a:solidFill>
                <a:effectLst/>
              </a:rPr>
              <a:t>Average number of pigeons per hole = (Kn+1)/n = K + 1/n </a:t>
            </a:r>
          </a:p>
          <a:p>
            <a:pPr algn="l" rtl="0" fontAlgn="base"/>
            <a:r>
              <a:rPr lang="en-US" sz="2400" b="0" dirty="0">
                <a:solidFill>
                  <a:srgbClr val="273239"/>
                </a:solidFill>
                <a:effectLst/>
              </a:rPr>
              <a:t>Therefore there will be at least one pigeonhole which will contain at least (K+1) pigeons i.e., ceil[K +1/n] and remaining will contain at most K i.e., floor[k+1/n] pigeons. i.e., the minimum number of pigeons required to ensure that at least one pigeon hole contains (K+1) pigeons is (Kn+1).</a:t>
            </a:r>
          </a:p>
        </p:txBody>
      </p:sp>
    </p:spTree>
    <p:extLst>
      <p:ext uri="{BB962C8B-B14F-4D97-AF65-F5344CB8AC3E}">
        <p14:creationId xmlns:p14="http://schemas.microsoft.com/office/powerpoint/2010/main" val="4095074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B66E47-DBB7-1600-81B8-3555E7E43CC5}"/>
              </a:ext>
            </a:extLst>
          </p:cNvPr>
          <p:cNvSpPr txBox="1"/>
          <p:nvPr/>
        </p:nvSpPr>
        <p:spPr>
          <a:xfrm>
            <a:off x="297950" y="595901"/>
            <a:ext cx="11568702" cy="4524315"/>
          </a:xfrm>
          <a:prstGeom prst="rect">
            <a:avLst/>
          </a:prstGeom>
          <a:noFill/>
        </p:spPr>
        <p:txBody>
          <a:bodyPr wrap="square">
            <a:spAutoFit/>
          </a:bodyPr>
          <a:lstStyle/>
          <a:p>
            <a:r>
              <a:rPr lang="en-US" sz="2400" b="1" u="sng" dirty="0"/>
              <a:t>Example 10:</a:t>
            </a:r>
            <a:r>
              <a:rPr lang="en-US" sz="2400" dirty="0"/>
              <a:t> A bag contains 10 red marbles, 10 white marbles, and 10 blue marbles. What is the minimum no. of marbles you have to choose randomly from the bag to ensure that we get 4 marbles of same color?</a:t>
            </a:r>
          </a:p>
          <a:p>
            <a:endParaRPr lang="en-US" sz="2400" dirty="0"/>
          </a:p>
          <a:p>
            <a:r>
              <a:rPr lang="en-US" sz="2400" u="sng" dirty="0"/>
              <a:t>Solution:</a:t>
            </a:r>
          </a:p>
          <a:p>
            <a:r>
              <a:rPr lang="en-US" sz="2400" dirty="0"/>
              <a:t> Apply pigeonhole principle.</a:t>
            </a:r>
          </a:p>
          <a:p>
            <a:r>
              <a:rPr lang="en-US" sz="2400" dirty="0"/>
              <a:t> No. of colors (pigeonholes) n = 3 </a:t>
            </a:r>
          </a:p>
          <a:p>
            <a:r>
              <a:rPr lang="en-US" sz="2400" dirty="0"/>
              <a:t>No. of marbles (pigeons) K+1 = 4 </a:t>
            </a:r>
          </a:p>
          <a:p>
            <a:r>
              <a:rPr lang="en-US" sz="2400" dirty="0"/>
              <a:t>Therefore the minimum no. of marbles required = Kn+1 </a:t>
            </a:r>
          </a:p>
          <a:p>
            <a:r>
              <a:rPr lang="en-US" sz="2400" dirty="0"/>
              <a:t>By simplifying we get Kn+1 = 10. </a:t>
            </a:r>
          </a:p>
          <a:p>
            <a:r>
              <a:rPr lang="en-US" sz="2400" dirty="0"/>
              <a:t>Verification: ceil[Average] is [Kn+1/n] = 4 [Kn+1/3] = 4 Kn+1 = 10 i.e., 3 red + 3 white + 3 blue + 1(red or white or blue) = 10</a:t>
            </a:r>
            <a:endParaRPr lang="en-IN" sz="2400" dirty="0"/>
          </a:p>
        </p:txBody>
      </p:sp>
    </p:spTree>
    <p:extLst>
      <p:ext uri="{BB962C8B-B14F-4D97-AF65-F5344CB8AC3E}">
        <p14:creationId xmlns:p14="http://schemas.microsoft.com/office/powerpoint/2010/main" val="3394008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4" name="Rectangle 2">
            <a:extLst>
              <a:ext uri="{FF2B5EF4-FFF2-40B4-BE49-F238E27FC236}">
                <a16:creationId xmlns:a16="http://schemas.microsoft.com/office/drawing/2014/main" id="{846C726C-A5BB-C170-771C-73FFC008C651}"/>
              </a:ext>
            </a:extLst>
          </p:cNvPr>
          <p:cNvSpPr>
            <a:spLocks noGrp="1" noChangeArrowheads="1"/>
          </p:cNvSpPr>
          <p:nvPr>
            <p:ph type="title"/>
          </p:nvPr>
        </p:nvSpPr>
        <p:spPr/>
        <p:txBody>
          <a:bodyPr/>
          <a:lstStyle/>
          <a:p>
            <a:r>
              <a:rPr lang="en-GB" altLang="en-US"/>
              <a:t>Functions</a:t>
            </a:r>
            <a:endParaRPr lang="en-US" altLang="en-US" sz="4000"/>
          </a:p>
        </p:txBody>
      </p:sp>
      <p:sp>
        <p:nvSpPr>
          <p:cNvPr id="965635" name="Rectangle 3">
            <a:extLst>
              <a:ext uri="{FF2B5EF4-FFF2-40B4-BE49-F238E27FC236}">
                <a16:creationId xmlns:a16="http://schemas.microsoft.com/office/drawing/2014/main" id="{7B0ACA72-29FE-EAB3-09FB-BD748EBDDBF0}"/>
              </a:ext>
            </a:extLst>
          </p:cNvPr>
          <p:cNvSpPr>
            <a:spLocks noGrp="1" noChangeArrowheads="1"/>
          </p:cNvSpPr>
          <p:nvPr>
            <p:ph type="body" idx="1"/>
          </p:nvPr>
        </p:nvSpPr>
        <p:spPr/>
        <p:txBody>
          <a:bodyPr/>
          <a:lstStyle/>
          <a:p>
            <a:r>
              <a:rPr lang="en-GB" altLang="en-US"/>
              <a:t>A function </a:t>
            </a:r>
            <a:r>
              <a:rPr lang="en-GB" altLang="en-US" i="1"/>
              <a:t>f</a:t>
            </a:r>
            <a:r>
              <a:rPr lang="en-GB" altLang="en-US"/>
              <a:t> is a relation from A to B where each element of A that is in the domain of </a:t>
            </a:r>
            <a:r>
              <a:rPr lang="en-GB" altLang="en-US" i="1"/>
              <a:t>f</a:t>
            </a:r>
            <a:r>
              <a:rPr lang="en-GB" altLang="en-US"/>
              <a:t> maps to </a:t>
            </a:r>
            <a:r>
              <a:rPr lang="en-GB" altLang="en-US" b="1" i="1"/>
              <a:t>exactly</a:t>
            </a:r>
            <a:r>
              <a:rPr lang="en-GB" altLang="en-US"/>
              <a:t> one element, b, in B</a:t>
            </a:r>
            <a:endParaRPr lang="en-US" altLang="en-US"/>
          </a:p>
          <a:p>
            <a:r>
              <a:rPr lang="en-GB" altLang="en-US"/>
              <a:t>Denoted </a:t>
            </a:r>
            <a:r>
              <a:rPr lang="en-GB" altLang="en-US" i="1"/>
              <a:t>f</a:t>
            </a:r>
            <a:r>
              <a:rPr lang="en-GB" altLang="en-US"/>
              <a:t>(a) = b</a:t>
            </a:r>
            <a:endParaRPr lang="en-US" altLang="en-US"/>
          </a:p>
          <a:p>
            <a:r>
              <a:rPr lang="en-GB" altLang="en-US"/>
              <a:t>If an element a is not in the domain of </a:t>
            </a:r>
            <a:r>
              <a:rPr lang="en-GB" altLang="en-US" i="1"/>
              <a:t>f</a:t>
            </a:r>
            <a:r>
              <a:rPr lang="en-GB" altLang="en-US"/>
              <a:t>, then </a:t>
            </a:r>
            <a:r>
              <a:rPr lang="en-GB" altLang="en-US" i="1"/>
              <a:t>f</a:t>
            </a:r>
            <a:r>
              <a:rPr lang="en-GB" altLang="en-US"/>
              <a:t>(a) = </a:t>
            </a:r>
            <a:r>
              <a:rPr lang="en-GB" altLang="en-US">
                <a:sym typeface="Symbol" panose="05050102010706020507" pitchFamily="18" charset="2"/>
              </a:rPr>
              <a:t></a:t>
            </a:r>
          </a:p>
        </p:txBody>
      </p:sp>
      <p:pic>
        <p:nvPicPr>
          <p:cNvPr id="3" name="Picture 2">
            <a:extLst>
              <a:ext uri="{FF2B5EF4-FFF2-40B4-BE49-F238E27FC236}">
                <a16:creationId xmlns:a16="http://schemas.microsoft.com/office/drawing/2014/main" id="{552D7959-B6D8-FA23-4BED-F7005EB96863}"/>
              </a:ext>
            </a:extLst>
          </p:cNvPr>
          <p:cNvPicPr>
            <a:picLocks noChangeAspect="1"/>
          </p:cNvPicPr>
          <p:nvPr/>
        </p:nvPicPr>
        <p:blipFill>
          <a:blip r:embed="rId2"/>
          <a:stretch>
            <a:fillRect/>
          </a:stretch>
        </p:blipFill>
        <p:spPr>
          <a:xfrm>
            <a:off x="3722052" y="4100513"/>
            <a:ext cx="5743575" cy="20764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1778" name="Rectangle 2">
            <a:extLst>
              <a:ext uri="{FF2B5EF4-FFF2-40B4-BE49-F238E27FC236}">
                <a16:creationId xmlns:a16="http://schemas.microsoft.com/office/drawing/2014/main" id="{202B66AE-C45D-B59E-16D1-DBABE151D548}"/>
              </a:ext>
            </a:extLst>
          </p:cNvPr>
          <p:cNvSpPr>
            <a:spLocks noGrp="1" noChangeArrowheads="1"/>
          </p:cNvSpPr>
          <p:nvPr>
            <p:ph type="title"/>
          </p:nvPr>
        </p:nvSpPr>
        <p:spPr/>
        <p:txBody>
          <a:bodyPr/>
          <a:lstStyle/>
          <a:p>
            <a:r>
              <a:rPr lang="en-GB" altLang="en-US"/>
              <a:t>Functions (continued)</a:t>
            </a:r>
          </a:p>
        </p:txBody>
      </p:sp>
      <p:sp>
        <p:nvSpPr>
          <p:cNvPr id="971779" name="Rectangle 3">
            <a:extLst>
              <a:ext uri="{FF2B5EF4-FFF2-40B4-BE49-F238E27FC236}">
                <a16:creationId xmlns:a16="http://schemas.microsoft.com/office/drawing/2014/main" id="{842BC3A1-49EF-CE7A-66EF-CD8D757760A9}"/>
              </a:ext>
            </a:extLst>
          </p:cNvPr>
          <p:cNvSpPr>
            <a:spLocks noGrp="1" noChangeArrowheads="1"/>
          </p:cNvSpPr>
          <p:nvPr>
            <p:ph type="body" idx="1"/>
          </p:nvPr>
        </p:nvSpPr>
        <p:spPr>
          <a:xfrm>
            <a:off x="1985963" y="1600201"/>
            <a:ext cx="8229600" cy="4525963"/>
          </a:xfrm>
        </p:spPr>
        <p:txBody>
          <a:bodyPr/>
          <a:lstStyle/>
          <a:p>
            <a:pPr>
              <a:buFontTx/>
              <a:buNone/>
            </a:pPr>
            <a:r>
              <a:rPr lang="en-GB" altLang="en-US"/>
              <a:t>	Also called mappings or transformations because they can be viewed as rules that assign each element of A to a single element of B.</a:t>
            </a:r>
            <a:endParaRPr lang="en-US" altLang="en-US"/>
          </a:p>
        </p:txBody>
      </p:sp>
      <p:sp>
        <p:nvSpPr>
          <p:cNvPr id="971780" name="Oval 4">
            <a:extLst>
              <a:ext uri="{FF2B5EF4-FFF2-40B4-BE49-F238E27FC236}">
                <a16:creationId xmlns:a16="http://schemas.microsoft.com/office/drawing/2014/main" id="{DF79D59E-201D-CE85-8D83-05F5AEC19E74}"/>
              </a:ext>
            </a:extLst>
          </p:cNvPr>
          <p:cNvSpPr>
            <a:spLocks noChangeArrowheads="1"/>
          </p:cNvSpPr>
          <p:nvPr/>
        </p:nvSpPr>
        <p:spPr bwMode="auto">
          <a:xfrm>
            <a:off x="5114926" y="3736976"/>
            <a:ext cx="396875" cy="42862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71781" name="Oval 5">
            <a:extLst>
              <a:ext uri="{FF2B5EF4-FFF2-40B4-BE49-F238E27FC236}">
                <a16:creationId xmlns:a16="http://schemas.microsoft.com/office/drawing/2014/main" id="{D37F0AC4-8D74-9E4E-84AB-B11EF5BEE913}"/>
              </a:ext>
            </a:extLst>
          </p:cNvPr>
          <p:cNvSpPr>
            <a:spLocks noChangeArrowheads="1"/>
          </p:cNvSpPr>
          <p:nvPr/>
        </p:nvSpPr>
        <p:spPr bwMode="auto">
          <a:xfrm>
            <a:off x="5114926" y="4391026"/>
            <a:ext cx="396875" cy="42862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71782" name="Oval 6">
            <a:extLst>
              <a:ext uri="{FF2B5EF4-FFF2-40B4-BE49-F238E27FC236}">
                <a16:creationId xmlns:a16="http://schemas.microsoft.com/office/drawing/2014/main" id="{FDA709BB-DEE5-E0E6-D85B-5C0B093835E8}"/>
              </a:ext>
            </a:extLst>
          </p:cNvPr>
          <p:cNvSpPr>
            <a:spLocks noChangeArrowheads="1"/>
          </p:cNvSpPr>
          <p:nvPr/>
        </p:nvSpPr>
        <p:spPr bwMode="auto">
          <a:xfrm>
            <a:off x="5114926" y="5040314"/>
            <a:ext cx="396875" cy="42862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71783" name="Oval 7">
            <a:extLst>
              <a:ext uri="{FF2B5EF4-FFF2-40B4-BE49-F238E27FC236}">
                <a16:creationId xmlns:a16="http://schemas.microsoft.com/office/drawing/2014/main" id="{41193021-949F-C359-BC31-C7A068AD9933}"/>
              </a:ext>
            </a:extLst>
          </p:cNvPr>
          <p:cNvSpPr>
            <a:spLocks noChangeArrowheads="1"/>
          </p:cNvSpPr>
          <p:nvPr/>
        </p:nvSpPr>
        <p:spPr bwMode="auto">
          <a:xfrm>
            <a:off x="5114926" y="5691189"/>
            <a:ext cx="396875" cy="42862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71784" name="Oval 8">
            <a:extLst>
              <a:ext uri="{FF2B5EF4-FFF2-40B4-BE49-F238E27FC236}">
                <a16:creationId xmlns:a16="http://schemas.microsoft.com/office/drawing/2014/main" id="{DF58851B-633F-70CD-2C7C-0AFEBC18FD2F}"/>
              </a:ext>
            </a:extLst>
          </p:cNvPr>
          <p:cNvSpPr>
            <a:spLocks noChangeArrowheads="1"/>
          </p:cNvSpPr>
          <p:nvPr/>
        </p:nvSpPr>
        <p:spPr bwMode="auto">
          <a:xfrm>
            <a:off x="6605588" y="3736976"/>
            <a:ext cx="398462" cy="42862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71785" name="Oval 9">
            <a:extLst>
              <a:ext uri="{FF2B5EF4-FFF2-40B4-BE49-F238E27FC236}">
                <a16:creationId xmlns:a16="http://schemas.microsoft.com/office/drawing/2014/main" id="{B45DA754-E206-6EF8-532B-C0B35A781DCA}"/>
              </a:ext>
            </a:extLst>
          </p:cNvPr>
          <p:cNvSpPr>
            <a:spLocks noChangeArrowheads="1"/>
          </p:cNvSpPr>
          <p:nvPr/>
        </p:nvSpPr>
        <p:spPr bwMode="auto">
          <a:xfrm>
            <a:off x="6605588" y="4391026"/>
            <a:ext cx="398462" cy="42862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71786" name="Oval 10">
            <a:extLst>
              <a:ext uri="{FF2B5EF4-FFF2-40B4-BE49-F238E27FC236}">
                <a16:creationId xmlns:a16="http://schemas.microsoft.com/office/drawing/2014/main" id="{9AA6E630-53AD-6DAA-7D9D-6533D4A48205}"/>
              </a:ext>
            </a:extLst>
          </p:cNvPr>
          <p:cNvSpPr>
            <a:spLocks noChangeArrowheads="1"/>
          </p:cNvSpPr>
          <p:nvPr/>
        </p:nvSpPr>
        <p:spPr bwMode="auto">
          <a:xfrm>
            <a:off x="6605588" y="5040314"/>
            <a:ext cx="398462" cy="428625"/>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71787" name="AutoShape 11">
            <a:extLst>
              <a:ext uri="{FF2B5EF4-FFF2-40B4-BE49-F238E27FC236}">
                <a16:creationId xmlns:a16="http://schemas.microsoft.com/office/drawing/2014/main" id="{AB233C60-DFBB-9712-3717-17E6FA417221}"/>
              </a:ext>
            </a:extLst>
          </p:cNvPr>
          <p:cNvSpPr>
            <a:spLocks/>
          </p:cNvSpPr>
          <p:nvPr/>
        </p:nvSpPr>
        <p:spPr bwMode="auto">
          <a:xfrm>
            <a:off x="4716463" y="3736975"/>
            <a:ext cx="298450" cy="2355850"/>
          </a:xfrm>
          <a:prstGeom prst="leftBrace">
            <a:avLst>
              <a:gd name="adj1" fmla="val 65780"/>
              <a:gd name="adj2" fmla="val 50000"/>
            </a:avLst>
          </a:prstGeom>
          <a:noFill/>
          <a:ln w="190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71788" name="Text Box 12">
            <a:extLst>
              <a:ext uri="{FF2B5EF4-FFF2-40B4-BE49-F238E27FC236}">
                <a16:creationId xmlns:a16="http://schemas.microsoft.com/office/drawing/2014/main" id="{D02FE7F0-AB80-28AC-5FA1-2A94F390032E}"/>
              </a:ext>
            </a:extLst>
          </p:cNvPr>
          <p:cNvSpPr txBox="1">
            <a:spLocks noChangeArrowheads="1"/>
          </p:cNvSpPr>
          <p:nvPr/>
        </p:nvSpPr>
        <p:spPr bwMode="auto">
          <a:xfrm>
            <a:off x="2984501" y="4581525"/>
            <a:ext cx="147796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folHlink"/>
                </a:solidFill>
                <a:miter lim="800000"/>
                <a:headEnd/>
                <a:tailEnd/>
              </a14:hiddenLine>
            </a:ext>
          </a:extLst>
        </p:spPr>
        <p:txBody>
          <a:bodyPr lIns="0" tIns="0" rIns="0" bIns="0"/>
          <a:lstStyle/>
          <a:p>
            <a:pPr algn="r"/>
            <a:r>
              <a:rPr lang="en-US" altLang="en-US" sz="2400">
                <a:latin typeface="Times New Roman" panose="02020603050405020304" pitchFamily="18" charset="0"/>
              </a:rPr>
              <a:t>Elements </a:t>
            </a:r>
            <a:br>
              <a:rPr lang="en-US" altLang="en-US" sz="2400">
                <a:latin typeface="Times New Roman" panose="02020603050405020304" pitchFamily="18" charset="0"/>
              </a:rPr>
            </a:br>
            <a:r>
              <a:rPr lang="en-US" altLang="en-US" sz="2400">
                <a:latin typeface="Times New Roman" panose="02020603050405020304" pitchFamily="18" charset="0"/>
              </a:rPr>
              <a:t>of A</a:t>
            </a:r>
            <a:endParaRPr lang="en-US" altLang="en-US" sz="2400"/>
          </a:p>
        </p:txBody>
      </p:sp>
      <p:sp>
        <p:nvSpPr>
          <p:cNvPr id="971789" name="AutoShape 13">
            <a:extLst>
              <a:ext uri="{FF2B5EF4-FFF2-40B4-BE49-F238E27FC236}">
                <a16:creationId xmlns:a16="http://schemas.microsoft.com/office/drawing/2014/main" id="{98633FCC-3463-0CF0-45ED-89473A371706}"/>
              </a:ext>
            </a:extLst>
          </p:cNvPr>
          <p:cNvSpPr>
            <a:spLocks/>
          </p:cNvSpPr>
          <p:nvPr/>
        </p:nvSpPr>
        <p:spPr bwMode="auto">
          <a:xfrm flipH="1">
            <a:off x="7004050" y="3736976"/>
            <a:ext cx="298450" cy="1712913"/>
          </a:xfrm>
          <a:prstGeom prst="leftBrace">
            <a:avLst>
              <a:gd name="adj1" fmla="val 47828"/>
              <a:gd name="adj2" fmla="val 50000"/>
            </a:avLst>
          </a:prstGeom>
          <a:noFill/>
          <a:ln w="19050">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IN"/>
          </a:p>
        </p:txBody>
      </p:sp>
      <p:sp>
        <p:nvSpPr>
          <p:cNvPr id="971790" name="Text Box 14">
            <a:extLst>
              <a:ext uri="{FF2B5EF4-FFF2-40B4-BE49-F238E27FC236}">
                <a16:creationId xmlns:a16="http://schemas.microsoft.com/office/drawing/2014/main" id="{D3CB4E50-0D7D-50EC-59F4-2E5354F6EB52}"/>
              </a:ext>
            </a:extLst>
          </p:cNvPr>
          <p:cNvSpPr txBox="1">
            <a:spLocks noChangeArrowheads="1"/>
          </p:cNvSpPr>
          <p:nvPr/>
        </p:nvSpPr>
        <p:spPr bwMode="auto">
          <a:xfrm>
            <a:off x="7516813" y="4273550"/>
            <a:ext cx="1573212"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folHlink"/>
                </a:solidFill>
                <a:miter lim="800000"/>
                <a:headEnd/>
                <a:tailEnd/>
              </a14:hiddenLine>
            </a:ext>
          </a:extLst>
        </p:spPr>
        <p:txBody>
          <a:bodyPr lIns="0" tIns="0" rIns="0" bIns="0"/>
          <a:lstStyle/>
          <a:p>
            <a:pPr algn="l"/>
            <a:r>
              <a:rPr lang="en-US" altLang="en-US" sz="2400">
                <a:latin typeface="Times New Roman" panose="02020603050405020304" pitchFamily="18" charset="0"/>
              </a:rPr>
              <a:t>Elements </a:t>
            </a:r>
            <a:br>
              <a:rPr lang="en-US" altLang="en-US" sz="2400">
                <a:latin typeface="Times New Roman" panose="02020603050405020304" pitchFamily="18" charset="0"/>
              </a:rPr>
            </a:br>
            <a:r>
              <a:rPr lang="en-US" altLang="en-US" sz="2400">
                <a:latin typeface="Times New Roman" panose="02020603050405020304" pitchFamily="18" charset="0"/>
              </a:rPr>
              <a:t>of B</a:t>
            </a:r>
            <a:endParaRPr lang="en-US" altLang="en-US" sz="2400"/>
          </a:p>
        </p:txBody>
      </p:sp>
      <p:sp>
        <p:nvSpPr>
          <p:cNvPr id="971791" name="Line 15">
            <a:extLst>
              <a:ext uri="{FF2B5EF4-FFF2-40B4-BE49-F238E27FC236}">
                <a16:creationId xmlns:a16="http://schemas.microsoft.com/office/drawing/2014/main" id="{35A47FF5-C0B7-35DE-58D6-F8C887C72061}"/>
              </a:ext>
            </a:extLst>
          </p:cNvPr>
          <p:cNvSpPr>
            <a:spLocks noChangeShapeType="1"/>
          </p:cNvSpPr>
          <p:nvPr/>
        </p:nvSpPr>
        <p:spPr bwMode="auto">
          <a:xfrm>
            <a:off x="5511800" y="3956050"/>
            <a:ext cx="1093788" cy="0"/>
          </a:xfrm>
          <a:prstGeom prst="line">
            <a:avLst/>
          </a:prstGeom>
          <a:noFill/>
          <a:ln w="19050">
            <a:solidFill>
              <a:schemeClr val="folHlink"/>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971792" name="Line 16">
            <a:extLst>
              <a:ext uri="{FF2B5EF4-FFF2-40B4-BE49-F238E27FC236}">
                <a16:creationId xmlns:a16="http://schemas.microsoft.com/office/drawing/2014/main" id="{148A7033-08FB-E207-95FC-7A8D4E041873}"/>
              </a:ext>
            </a:extLst>
          </p:cNvPr>
          <p:cNvSpPr>
            <a:spLocks noChangeShapeType="1"/>
          </p:cNvSpPr>
          <p:nvPr/>
        </p:nvSpPr>
        <p:spPr bwMode="auto">
          <a:xfrm flipV="1">
            <a:off x="5511800" y="4062414"/>
            <a:ext cx="1093788" cy="534987"/>
          </a:xfrm>
          <a:prstGeom prst="line">
            <a:avLst/>
          </a:prstGeom>
          <a:noFill/>
          <a:ln w="19050">
            <a:solidFill>
              <a:schemeClr val="folHlink"/>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971793" name="Line 17">
            <a:extLst>
              <a:ext uri="{FF2B5EF4-FFF2-40B4-BE49-F238E27FC236}">
                <a16:creationId xmlns:a16="http://schemas.microsoft.com/office/drawing/2014/main" id="{CC26C6D7-57FA-D01A-E32F-5612CC002624}"/>
              </a:ext>
            </a:extLst>
          </p:cNvPr>
          <p:cNvSpPr>
            <a:spLocks noChangeShapeType="1"/>
          </p:cNvSpPr>
          <p:nvPr/>
        </p:nvSpPr>
        <p:spPr bwMode="auto">
          <a:xfrm>
            <a:off x="5511800" y="5256213"/>
            <a:ext cx="1093788" cy="0"/>
          </a:xfrm>
          <a:prstGeom prst="line">
            <a:avLst/>
          </a:prstGeom>
          <a:noFill/>
          <a:ln w="19050">
            <a:solidFill>
              <a:schemeClr val="folHlink"/>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
        <p:nvSpPr>
          <p:cNvPr id="971794" name="Line 18">
            <a:extLst>
              <a:ext uri="{FF2B5EF4-FFF2-40B4-BE49-F238E27FC236}">
                <a16:creationId xmlns:a16="http://schemas.microsoft.com/office/drawing/2014/main" id="{CC2C7DB9-77EA-6E53-EBBF-406C6065FC23}"/>
              </a:ext>
            </a:extLst>
          </p:cNvPr>
          <p:cNvSpPr>
            <a:spLocks noChangeShapeType="1"/>
          </p:cNvSpPr>
          <p:nvPr/>
        </p:nvSpPr>
        <p:spPr bwMode="auto">
          <a:xfrm flipV="1">
            <a:off x="5511800" y="4714876"/>
            <a:ext cx="1093788" cy="1177925"/>
          </a:xfrm>
          <a:prstGeom prst="line">
            <a:avLst/>
          </a:prstGeom>
          <a:noFill/>
          <a:ln w="19050">
            <a:solidFill>
              <a:schemeClr val="folHlink"/>
            </a:solidFill>
            <a:round/>
            <a:headEnd/>
            <a:tailEnd type="triangle" w="lg" len="lg"/>
          </a:ln>
          <a:extLst>
            <a:ext uri="{909E8E84-426E-40DD-AFC4-6F175D3DCCD1}">
              <a14:hiddenFill xmlns:a14="http://schemas.microsoft.com/office/drawing/2010/main">
                <a:noFill/>
              </a14:hiddenFill>
            </a:ext>
          </a:extLst>
        </p:spPr>
        <p:txBody>
          <a:bodyPr/>
          <a:lstStyle/>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0754" name="Rectangle 2">
            <a:extLst>
              <a:ext uri="{FF2B5EF4-FFF2-40B4-BE49-F238E27FC236}">
                <a16:creationId xmlns:a16="http://schemas.microsoft.com/office/drawing/2014/main" id="{34CE5C9A-0C3E-50DD-6775-0B42CBE68509}"/>
              </a:ext>
            </a:extLst>
          </p:cNvPr>
          <p:cNvSpPr>
            <a:spLocks noGrp="1" noChangeArrowheads="1"/>
          </p:cNvSpPr>
          <p:nvPr>
            <p:ph type="title"/>
          </p:nvPr>
        </p:nvSpPr>
        <p:spPr/>
        <p:txBody>
          <a:bodyPr/>
          <a:lstStyle/>
          <a:p>
            <a:r>
              <a:rPr lang="en-GB" altLang="en-US"/>
              <a:t>Functions (continued)</a:t>
            </a:r>
          </a:p>
        </p:txBody>
      </p:sp>
      <p:sp>
        <p:nvSpPr>
          <p:cNvPr id="970755" name="Rectangle 3">
            <a:extLst>
              <a:ext uri="{FF2B5EF4-FFF2-40B4-BE49-F238E27FC236}">
                <a16:creationId xmlns:a16="http://schemas.microsoft.com/office/drawing/2014/main" id="{5A88F79D-19BE-F3CF-9DC6-4C9409DAE8C1}"/>
              </a:ext>
            </a:extLst>
          </p:cNvPr>
          <p:cNvSpPr>
            <a:spLocks noGrp="1" noChangeArrowheads="1"/>
          </p:cNvSpPr>
          <p:nvPr>
            <p:ph type="body" idx="1"/>
          </p:nvPr>
        </p:nvSpPr>
        <p:spPr/>
        <p:txBody>
          <a:bodyPr/>
          <a:lstStyle/>
          <a:p>
            <a:r>
              <a:rPr lang="en-GB" altLang="en-US" dirty="0"/>
              <a:t>Since </a:t>
            </a:r>
            <a:r>
              <a:rPr lang="en-GB" altLang="en-US" i="1" dirty="0"/>
              <a:t>f</a:t>
            </a:r>
            <a:r>
              <a:rPr lang="en-GB" altLang="en-US" dirty="0"/>
              <a:t> is a relation, then it is a subset of the Cartesian Product A </a:t>
            </a:r>
            <a:r>
              <a:rPr lang="en-GB" altLang="en-US" dirty="0">
                <a:sym typeface="Symbol" panose="05050102010706020507" pitchFamily="18" charset="2"/>
              </a:rPr>
              <a:t></a:t>
            </a:r>
            <a:r>
              <a:rPr lang="en-GB" altLang="en-US" dirty="0"/>
              <a:t> B.  </a:t>
            </a:r>
          </a:p>
          <a:p>
            <a:r>
              <a:rPr lang="en-GB" altLang="en-US" dirty="0"/>
              <a:t>Even though there might be multiple sequence pairs that have the same element b, no two sequence pairs may have the same element a.</a:t>
            </a:r>
            <a:endParaRPr lang="en-US" altLang="en-US" dirty="0"/>
          </a:p>
        </p:txBody>
      </p:sp>
      <p:sp>
        <p:nvSpPr>
          <p:cNvPr id="3" name="TextBox 2">
            <a:extLst>
              <a:ext uri="{FF2B5EF4-FFF2-40B4-BE49-F238E27FC236}">
                <a16:creationId xmlns:a16="http://schemas.microsoft.com/office/drawing/2014/main" id="{3F5D7071-2477-F390-A246-FEE0E0F3D15A}"/>
              </a:ext>
            </a:extLst>
          </p:cNvPr>
          <p:cNvSpPr txBox="1"/>
          <p:nvPr/>
        </p:nvSpPr>
        <p:spPr>
          <a:xfrm>
            <a:off x="1016000" y="3647439"/>
            <a:ext cx="9987280" cy="3046988"/>
          </a:xfrm>
          <a:prstGeom prst="rect">
            <a:avLst/>
          </a:prstGeom>
          <a:noFill/>
        </p:spPr>
        <p:txBody>
          <a:bodyPr wrap="square">
            <a:spAutoFit/>
          </a:bodyPr>
          <a:lstStyle/>
          <a:p>
            <a:r>
              <a:rPr lang="en-US" sz="2400" b="1" dirty="0"/>
              <a:t>Example 1 </a:t>
            </a:r>
            <a:r>
              <a:rPr lang="en-US" sz="2400" dirty="0"/>
              <a:t>Let A = {1, 2, 3, 4} and B = {a, b, c, d}, and let</a:t>
            </a:r>
          </a:p>
          <a:p>
            <a:r>
              <a:rPr lang="en-US" sz="2400" dirty="0"/>
              <a:t>                         f = {(1, a), (2, a), (3, d), (4, c)}.</a:t>
            </a:r>
          </a:p>
          <a:p>
            <a:r>
              <a:rPr lang="en-US" sz="2400" dirty="0"/>
              <a:t>Here we have</a:t>
            </a:r>
          </a:p>
          <a:p>
            <a:r>
              <a:rPr lang="en-US" sz="2400" dirty="0"/>
              <a:t>	f (1) = a</a:t>
            </a:r>
          </a:p>
          <a:p>
            <a:r>
              <a:rPr lang="en-US" sz="2400" dirty="0"/>
              <a:t>	f (2) = a</a:t>
            </a:r>
          </a:p>
          <a:p>
            <a:r>
              <a:rPr lang="en-US" sz="2400" dirty="0"/>
              <a:t>	f (3) = d</a:t>
            </a:r>
          </a:p>
          <a:p>
            <a:r>
              <a:rPr lang="en-US" sz="2400" dirty="0"/>
              <a:t>	f (4) = c.</a:t>
            </a:r>
          </a:p>
          <a:p>
            <a:r>
              <a:rPr lang="en-US" sz="2400" dirty="0"/>
              <a:t>Since each set f (n) is a single value, f is a function.</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F6CF46-21BA-EC77-4E2D-8FDD707F2B7A}"/>
              </a:ext>
            </a:extLst>
          </p:cNvPr>
          <p:cNvSpPr txBox="1"/>
          <p:nvPr/>
        </p:nvSpPr>
        <p:spPr>
          <a:xfrm>
            <a:off x="772160" y="792480"/>
            <a:ext cx="10302240" cy="3785652"/>
          </a:xfrm>
          <a:prstGeom prst="rect">
            <a:avLst/>
          </a:prstGeom>
          <a:noFill/>
        </p:spPr>
        <p:txBody>
          <a:bodyPr wrap="square">
            <a:spAutoFit/>
          </a:bodyPr>
          <a:lstStyle/>
          <a:p>
            <a:r>
              <a:rPr lang="en-US" sz="2400" b="1" dirty="0"/>
              <a:t>Example 2 </a:t>
            </a:r>
            <a:r>
              <a:rPr lang="en-US" sz="2400" dirty="0"/>
              <a:t>Let A = {1, 2, 3} and B = {x, y, z}. Consider the relations</a:t>
            </a:r>
          </a:p>
          <a:p>
            <a:endParaRPr lang="en-US" sz="2400" dirty="0"/>
          </a:p>
          <a:p>
            <a:r>
              <a:rPr lang="en-US" sz="2400" dirty="0"/>
              <a:t>R = {(1, x), (2, x)}		 and			 S = {(1, x), (1, y), (2,z), (3, y)}.</a:t>
            </a:r>
          </a:p>
          <a:p>
            <a:endParaRPr lang="en-US" sz="2400" dirty="0"/>
          </a:p>
          <a:p>
            <a:r>
              <a:rPr lang="en-US" sz="2400" dirty="0"/>
              <a:t>S is not a function since S(1) = {x, y}. </a:t>
            </a:r>
          </a:p>
          <a:p>
            <a:endParaRPr lang="en-US" sz="2400" dirty="0"/>
          </a:p>
          <a:p>
            <a:r>
              <a:rPr lang="en-US" sz="2400" dirty="0"/>
              <a:t>The relation R is a function with Dom(R) = {1, 2} and Ran(R) = {x}.</a:t>
            </a:r>
          </a:p>
          <a:p>
            <a:endParaRPr lang="en-US" sz="2400" dirty="0"/>
          </a:p>
          <a:p>
            <a:endParaRPr lang="en-US" sz="2400" dirty="0"/>
          </a:p>
          <a:p>
            <a:endParaRPr lang="en-IN" sz="2400" dirty="0"/>
          </a:p>
        </p:txBody>
      </p:sp>
    </p:spTree>
    <p:extLst>
      <p:ext uri="{BB962C8B-B14F-4D97-AF65-F5344CB8AC3E}">
        <p14:creationId xmlns:p14="http://schemas.microsoft.com/office/powerpoint/2010/main" val="1152694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4850" name="Rectangle 2">
            <a:extLst>
              <a:ext uri="{FF2B5EF4-FFF2-40B4-BE49-F238E27FC236}">
                <a16:creationId xmlns:a16="http://schemas.microsoft.com/office/drawing/2014/main" id="{AA6294DA-27B6-6727-62E2-4BD2B81F7C3D}"/>
              </a:ext>
            </a:extLst>
          </p:cNvPr>
          <p:cNvSpPr>
            <a:spLocks noGrp="1" noChangeArrowheads="1"/>
          </p:cNvSpPr>
          <p:nvPr>
            <p:ph type="title"/>
          </p:nvPr>
        </p:nvSpPr>
        <p:spPr/>
        <p:txBody>
          <a:bodyPr/>
          <a:lstStyle/>
          <a:p>
            <a:r>
              <a:rPr lang="en-GB" altLang="en-US" sz="4000"/>
              <a:t>Functions Represented </a:t>
            </a:r>
            <a:br>
              <a:rPr lang="en-GB" altLang="en-US" sz="4000"/>
            </a:br>
            <a:r>
              <a:rPr lang="en-GB" altLang="en-US" sz="4000"/>
              <a:t>with Formulas</a:t>
            </a:r>
            <a:endParaRPr lang="en-US" altLang="en-US" sz="3600"/>
          </a:p>
        </p:txBody>
      </p:sp>
      <p:sp>
        <p:nvSpPr>
          <p:cNvPr id="974851" name="Rectangle 3">
            <a:extLst>
              <a:ext uri="{FF2B5EF4-FFF2-40B4-BE49-F238E27FC236}">
                <a16:creationId xmlns:a16="http://schemas.microsoft.com/office/drawing/2014/main" id="{A8896DAD-9255-067E-0E3F-32E2FEFDF317}"/>
              </a:ext>
            </a:extLst>
          </p:cNvPr>
          <p:cNvSpPr>
            <a:spLocks noGrp="1" noChangeArrowheads="1"/>
          </p:cNvSpPr>
          <p:nvPr>
            <p:ph type="body" idx="1"/>
          </p:nvPr>
        </p:nvSpPr>
        <p:spPr>
          <a:xfrm>
            <a:off x="1793875" y="1600201"/>
            <a:ext cx="8642350" cy="4525963"/>
          </a:xfrm>
        </p:spPr>
        <p:txBody>
          <a:bodyPr/>
          <a:lstStyle/>
          <a:p>
            <a:r>
              <a:rPr lang="en-GB" altLang="en-US" dirty="0"/>
              <a:t>It may be possible to represent a function with a formula</a:t>
            </a:r>
          </a:p>
          <a:p>
            <a:r>
              <a:rPr lang="en-GB" altLang="en-US" dirty="0"/>
              <a:t>Example: </a:t>
            </a:r>
            <a:r>
              <a:rPr lang="en-GB" altLang="en-US" i="1" dirty="0"/>
              <a:t>f</a:t>
            </a:r>
            <a:r>
              <a:rPr lang="en-GB" altLang="en-US" dirty="0"/>
              <a:t>(x) = x</a:t>
            </a:r>
            <a:r>
              <a:rPr lang="en-GB" altLang="en-US" baseline="30000" dirty="0"/>
              <a:t>2 </a:t>
            </a:r>
            <a:r>
              <a:rPr lang="en-GB" altLang="en-US" dirty="0"/>
              <a:t>(mapping from Z to N)</a:t>
            </a:r>
            <a:endParaRPr lang="en-US" altLang="en-US" baseline="30000" dirty="0"/>
          </a:p>
          <a:p>
            <a:r>
              <a:rPr lang="en-GB" altLang="en-US" dirty="0"/>
              <a:t>Since a function is a relation which is a subset of the Cartesian product, then it doesn’t need to be represented with a formula.</a:t>
            </a:r>
          </a:p>
          <a:p>
            <a:r>
              <a:rPr lang="en-GB" altLang="en-US" dirty="0"/>
              <a:t>A function may be a list of sequenced pairs</a:t>
            </a:r>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946" name="Rectangle 2">
            <a:extLst>
              <a:ext uri="{FF2B5EF4-FFF2-40B4-BE49-F238E27FC236}">
                <a16:creationId xmlns:a16="http://schemas.microsoft.com/office/drawing/2014/main" id="{C7A71EFD-B0A3-E0E6-A8FA-895160A6EC82}"/>
              </a:ext>
            </a:extLst>
          </p:cNvPr>
          <p:cNvSpPr>
            <a:spLocks noGrp="1" noChangeArrowheads="1"/>
          </p:cNvSpPr>
          <p:nvPr>
            <p:ph type="title"/>
          </p:nvPr>
        </p:nvSpPr>
        <p:spPr/>
        <p:txBody>
          <a:bodyPr/>
          <a:lstStyle/>
          <a:p>
            <a:r>
              <a:rPr lang="en-GB" altLang="en-US" sz="4000"/>
              <a:t>Functions not Representable </a:t>
            </a:r>
            <a:br>
              <a:rPr lang="en-GB" altLang="en-US" sz="4000"/>
            </a:br>
            <a:r>
              <a:rPr lang="en-GB" altLang="en-US" sz="4000"/>
              <a:t>with Formulas</a:t>
            </a:r>
            <a:endParaRPr lang="en-GB" altLang="en-US" sz="3600"/>
          </a:p>
        </p:txBody>
      </p:sp>
      <p:sp>
        <p:nvSpPr>
          <p:cNvPr id="978947" name="Rectangle 3">
            <a:extLst>
              <a:ext uri="{FF2B5EF4-FFF2-40B4-BE49-F238E27FC236}">
                <a16:creationId xmlns:a16="http://schemas.microsoft.com/office/drawing/2014/main" id="{76F48D02-0D8F-8C3E-3A44-5A47ED27929D}"/>
              </a:ext>
            </a:extLst>
          </p:cNvPr>
          <p:cNvSpPr>
            <a:spLocks noGrp="1" noChangeArrowheads="1"/>
          </p:cNvSpPr>
          <p:nvPr>
            <p:ph type="body" idx="1"/>
          </p:nvPr>
        </p:nvSpPr>
        <p:spPr>
          <a:xfrm>
            <a:off x="1981200" y="2122489"/>
            <a:ext cx="8229600" cy="4003675"/>
          </a:xfrm>
        </p:spPr>
        <p:txBody>
          <a:bodyPr/>
          <a:lstStyle/>
          <a:p>
            <a:r>
              <a:rPr lang="en-GB" altLang="en-US" dirty="0"/>
              <a:t>Example3: A mapping from one finite set to another</a:t>
            </a:r>
          </a:p>
          <a:p>
            <a:pPr lvl="1"/>
            <a:r>
              <a:rPr lang="en-GB" altLang="en-US" dirty="0"/>
              <a:t>A = {a, b, c, d} and B = {4, 6}</a:t>
            </a:r>
          </a:p>
          <a:p>
            <a:pPr lvl="1"/>
            <a:r>
              <a:rPr lang="en-GB" altLang="en-US" i="1" dirty="0"/>
              <a:t>f</a:t>
            </a:r>
            <a:r>
              <a:rPr lang="en-GB" altLang="en-US" dirty="0"/>
              <a:t>(a) = {(a, 4), (b, 6), (c, 6), (d, 4)}</a:t>
            </a:r>
          </a:p>
          <a:p>
            <a:r>
              <a:rPr lang="en-GB" altLang="en-US" dirty="0"/>
              <a:t>Example4: Membership functions</a:t>
            </a:r>
          </a:p>
          <a:p>
            <a:pPr lvl="1"/>
            <a:r>
              <a:rPr lang="en-GB" altLang="en-US" i="1" dirty="0"/>
              <a:t>f</a:t>
            </a:r>
            <a:r>
              <a:rPr lang="en-GB" altLang="en-US" dirty="0"/>
              <a:t>(a) = {0 if a is even and 1 if a is odd}</a:t>
            </a:r>
            <a:endParaRPr lang="en-US" altLang="en-US" dirty="0"/>
          </a:p>
          <a:p>
            <a:pPr lvl="1"/>
            <a:r>
              <a:rPr lang="en-GB" altLang="en-US" dirty="0"/>
              <a:t>A = Z and B = {0,1}</a:t>
            </a:r>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2018" name="Rectangle 2">
            <a:extLst>
              <a:ext uri="{FF2B5EF4-FFF2-40B4-BE49-F238E27FC236}">
                <a16:creationId xmlns:a16="http://schemas.microsoft.com/office/drawing/2014/main" id="{2357ACF0-A388-8D51-9C3D-AA3EA13B2B72}"/>
              </a:ext>
            </a:extLst>
          </p:cNvPr>
          <p:cNvSpPr>
            <a:spLocks noGrp="1" noChangeArrowheads="1"/>
          </p:cNvSpPr>
          <p:nvPr>
            <p:ph type="title"/>
          </p:nvPr>
        </p:nvSpPr>
        <p:spPr>
          <a:xfrm>
            <a:off x="838200" y="426085"/>
            <a:ext cx="10515600" cy="1325563"/>
          </a:xfrm>
        </p:spPr>
        <p:txBody>
          <a:bodyPr/>
          <a:lstStyle/>
          <a:p>
            <a:r>
              <a:rPr lang="en-GB" altLang="en-US" dirty="0" err="1"/>
              <a:t>Labeled</a:t>
            </a:r>
            <a:r>
              <a:rPr lang="en-GB" altLang="en-US" dirty="0"/>
              <a:t> Digraphs </a:t>
            </a:r>
            <a:endParaRPr lang="en-US" altLang="en-US" sz="4000" dirty="0"/>
          </a:p>
        </p:txBody>
      </p:sp>
      <p:sp>
        <p:nvSpPr>
          <p:cNvPr id="982019" name="Rectangle 3">
            <a:extLst>
              <a:ext uri="{FF2B5EF4-FFF2-40B4-BE49-F238E27FC236}">
                <a16:creationId xmlns:a16="http://schemas.microsoft.com/office/drawing/2014/main" id="{B7B11BD7-630E-4FE0-B7D1-7FB1F46791A7}"/>
              </a:ext>
            </a:extLst>
          </p:cNvPr>
          <p:cNvSpPr>
            <a:spLocks noGrp="1" noChangeArrowheads="1"/>
          </p:cNvSpPr>
          <p:nvPr>
            <p:ph type="body" idx="1"/>
          </p:nvPr>
        </p:nvSpPr>
        <p:spPr>
          <a:xfrm>
            <a:off x="624840" y="1876742"/>
            <a:ext cx="10515600" cy="4351338"/>
          </a:xfrm>
        </p:spPr>
        <p:txBody>
          <a:bodyPr/>
          <a:lstStyle/>
          <a:p>
            <a:r>
              <a:rPr lang="en-GB" altLang="en-US" dirty="0"/>
              <a:t>A </a:t>
            </a:r>
            <a:r>
              <a:rPr lang="en-GB" altLang="en-US" dirty="0" err="1"/>
              <a:t>labeled</a:t>
            </a:r>
            <a:r>
              <a:rPr lang="en-GB" altLang="en-US" dirty="0"/>
              <a:t> digraph is a digraph in which the vertices or the edges or both are labelled with information from a set.</a:t>
            </a:r>
            <a:endParaRPr lang="en-US" altLang="en-US" dirty="0"/>
          </a:p>
          <a:p>
            <a:r>
              <a:rPr lang="en-GB" altLang="en-US" dirty="0"/>
              <a:t>A </a:t>
            </a:r>
            <a:r>
              <a:rPr lang="en-GB" altLang="en-US" dirty="0" err="1"/>
              <a:t>labeled</a:t>
            </a:r>
            <a:r>
              <a:rPr lang="en-GB" altLang="en-US" dirty="0"/>
              <a:t> digraph can be represented with functions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537</TotalTime>
  <Words>3055</Words>
  <Application>Microsoft Office PowerPoint</Application>
  <PresentationFormat>Widescreen</PresentationFormat>
  <Paragraphs>226</Paragraphs>
  <Slides>28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Nunito</vt:lpstr>
      <vt:lpstr>Symbol</vt:lpstr>
      <vt:lpstr>Times New Roman</vt:lpstr>
      <vt:lpstr>Untitled Sans</vt:lpstr>
      <vt:lpstr>Wingdings</vt:lpstr>
      <vt:lpstr>Office Theme</vt:lpstr>
      <vt:lpstr> Discrete Mathematics</vt:lpstr>
      <vt:lpstr>Domain and Range of a Relation</vt:lpstr>
      <vt:lpstr>Functions</vt:lpstr>
      <vt:lpstr>Functions (continued)</vt:lpstr>
      <vt:lpstr>Functions (continued)</vt:lpstr>
      <vt:lpstr>PowerPoint Presentation</vt:lpstr>
      <vt:lpstr>Functions Represented  with Formulas</vt:lpstr>
      <vt:lpstr>Functions not Representable  with Formulas</vt:lpstr>
      <vt:lpstr>Labeled Digraphs </vt:lpstr>
      <vt:lpstr>Examples of Labeled Digraphs</vt:lpstr>
      <vt:lpstr>Labeled Digraphs (continued)</vt:lpstr>
      <vt:lpstr>Identity function</vt:lpstr>
      <vt:lpstr>PowerPoint Presentation</vt:lpstr>
      <vt:lpstr>Composition</vt:lpstr>
      <vt:lpstr>PowerPoint Presentation</vt:lpstr>
      <vt:lpstr>Special types of functions</vt:lpstr>
      <vt:lpstr>PowerPoint Presentation</vt:lpstr>
      <vt:lpstr>PowerPoint Presentation</vt:lpstr>
      <vt:lpstr>PowerPoint Presentation</vt:lpstr>
      <vt:lpstr>PowerPoint Presentation</vt:lpstr>
      <vt:lpstr>PowerPoint Presentation</vt:lpstr>
      <vt:lpstr>Theorems of Functions</vt:lpstr>
      <vt:lpstr>Another Theorem of Functions</vt:lpstr>
      <vt:lpstr>More Theorems of Functions concerning the composition of functions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45</cp:revision>
  <dcterms:created xsi:type="dcterms:W3CDTF">2024-09-29T10:14:50Z</dcterms:created>
  <dcterms:modified xsi:type="dcterms:W3CDTF">2024-10-04T10:49:50Z</dcterms:modified>
</cp:coreProperties>
</file>