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59"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713FBF-30FA-4066-B1DC-1288B44D72E9}"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C8ECA4E-7082-4E92-B9BD-AD4E9177E503}" type="slidenum">
              <a:rPr lang="en-US" smtClean="0"/>
              <a:t>‹#›</a:t>
            </a:fld>
            <a:endParaRPr lang="en-US"/>
          </a:p>
        </p:txBody>
      </p:sp>
    </p:spTree>
    <p:extLst>
      <p:ext uri="{BB962C8B-B14F-4D97-AF65-F5344CB8AC3E}">
        <p14:creationId xmlns:p14="http://schemas.microsoft.com/office/powerpoint/2010/main" val="4322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13FBF-30FA-4066-B1DC-1288B44D72E9}"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401076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13FBF-30FA-4066-B1DC-1288B44D72E9}"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81151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13FBF-30FA-4066-B1DC-1288B44D72E9}"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82339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D713FBF-30FA-4066-B1DC-1288B44D72E9}" type="datetimeFigureOut">
              <a:rPr lang="en-US" smtClean="0"/>
              <a:t>10/16/2024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C8ECA4E-7082-4E92-B9BD-AD4E9177E503}" type="slidenum">
              <a:rPr lang="en-US" smtClean="0"/>
              <a:t>‹#›</a:t>
            </a:fld>
            <a:endParaRPr lang="en-US"/>
          </a:p>
        </p:txBody>
      </p:sp>
    </p:spTree>
    <p:extLst>
      <p:ext uri="{BB962C8B-B14F-4D97-AF65-F5344CB8AC3E}">
        <p14:creationId xmlns:p14="http://schemas.microsoft.com/office/powerpoint/2010/main" val="213706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713FBF-30FA-4066-B1DC-1288B44D72E9}"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27938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713FBF-30FA-4066-B1DC-1288B44D72E9}"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377076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713FBF-30FA-4066-B1DC-1288B44D72E9}"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84913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13FBF-30FA-4066-B1DC-1288B44D72E9}"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90318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713FBF-30FA-4066-B1DC-1288B44D72E9}"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324895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713FBF-30FA-4066-B1DC-1288B44D72E9}" type="datetimeFigureOut">
              <a:rPr lang="en-US" smtClean="0"/>
              <a:t>10/16/2024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8ECA4E-7082-4E92-B9BD-AD4E9177E503}" type="slidenum">
              <a:rPr lang="en-US" smtClean="0"/>
              <a:t>‹#›</a:t>
            </a:fld>
            <a:endParaRPr lang="en-US"/>
          </a:p>
        </p:txBody>
      </p:sp>
    </p:spTree>
    <p:extLst>
      <p:ext uri="{BB962C8B-B14F-4D97-AF65-F5344CB8AC3E}">
        <p14:creationId xmlns:p14="http://schemas.microsoft.com/office/powerpoint/2010/main" val="316627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D713FBF-30FA-4066-B1DC-1288B44D72E9}" type="datetimeFigureOut">
              <a:rPr lang="en-US" smtClean="0"/>
              <a:t>10/16/2024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C8ECA4E-7082-4E92-B9BD-AD4E9177E503}" type="slidenum">
              <a:rPr lang="en-US" smtClean="0"/>
              <a:t>‹#›</a:t>
            </a:fld>
            <a:endParaRPr lang="en-US"/>
          </a:p>
        </p:txBody>
      </p:sp>
    </p:spTree>
    <p:extLst>
      <p:ext uri="{BB962C8B-B14F-4D97-AF65-F5344CB8AC3E}">
        <p14:creationId xmlns:p14="http://schemas.microsoft.com/office/powerpoint/2010/main" val="2755796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Edsger W. Dijkstra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Edsger W. Dijkstra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Edsger W. Dijkstra - Wikipe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Edsger W. Dijkstra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p:cNvSpPr/>
          <p:nvPr/>
        </p:nvSpPr>
        <p:spPr>
          <a:xfrm>
            <a:off x="-1" y="-16539"/>
            <a:ext cx="12192000" cy="6858000"/>
          </a:xfrm>
          <a:prstGeom prst="rect">
            <a:avLst/>
          </a:prstGeom>
          <a:solidFill>
            <a:schemeClr val="dk1">
              <a:alpha val="5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extBox 12"/>
          <p:cNvSpPr txBox="1"/>
          <p:nvPr/>
        </p:nvSpPr>
        <p:spPr>
          <a:xfrm>
            <a:off x="744537" y="1875721"/>
            <a:ext cx="10702925" cy="1862048"/>
          </a:xfrm>
          <a:prstGeom prst="rect">
            <a:avLst/>
          </a:prstGeom>
          <a:noFill/>
        </p:spPr>
        <p:txBody>
          <a:bodyPr wrap="square" rtlCol="0">
            <a:spAutoFit/>
          </a:bodyPr>
          <a:lstStyle/>
          <a:p>
            <a:pPr algn="ctr"/>
            <a:r>
              <a:rPr lang="en-US" sz="11500" dirty="0">
                <a:solidFill>
                  <a:schemeClr val="bg1"/>
                </a:solidFill>
                <a:latin typeface="Algerian" panose="04020705040A02060702" pitchFamily="82" charset="0"/>
              </a:rPr>
              <a:t>DIJKSTRA’S</a:t>
            </a:r>
          </a:p>
        </p:txBody>
      </p:sp>
      <p:sp>
        <p:nvSpPr>
          <p:cNvPr id="14" name="TextBox 13"/>
          <p:cNvSpPr txBox="1"/>
          <p:nvPr/>
        </p:nvSpPr>
        <p:spPr>
          <a:xfrm>
            <a:off x="3763346" y="3474914"/>
            <a:ext cx="4683967" cy="400110"/>
          </a:xfrm>
          <a:prstGeom prst="rect">
            <a:avLst/>
          </a:prstGeom>
          <a:noFill/>
        </p:spPr>
        <p:txBody>
          <a:bodyPr wrap="square" rtlCol="0">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Algorithm for  finding shortest path</a:t>
            </a:r>
          </a:p>
        </p:txBody>
      </p:sp>
      <p:grpSp>
        <p:nvGrpSpPr>
          <p:cNvPr id="15" name="Group 14"/>
          <p:cNvGrpSpPr/>
          <p:nvPr/>
        </p:nvGrpSpPr>
        <p:grpSpPr>
          <a:xfrm>
            <a:off x="1555269" y="8116183"/>
            <a:ext cx="9892193" cy="3712447"/>
            <a:chOff x="1872544" y="1556238"/>
            <a:chExt cx="9892193" cy="3712447"/>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544" y="1556238"/>
              <a:ext cx="3368930" cy="3712447"/>
            </a:xfrm>
            <a:prstGeom prst="rect">
              <a:avLst/>
            </a:prstGeom>
            <a:effectLst>
              <a:softEdge rad="101600"/>
            </a:effectLst>
          </p:spPr>
        </p:pic>
        <p:sp>
          <p:nvSpPr>
            <p:cNvPr id="17" name="Rectangle 16"/>
            <p:cNvSpPr/>
            <p:nvPr/>
          </p:nvSpPr>
          <p:spPr>
            <a:xfrm>
              <a:off x="5668737" y="1556238"/>
              <a:ext cx="6096000" cy="2862322"/>
            </a:xfrm>
            <a:prstGeom prst="rect">
              <a:avLst/>
            </a:prstGeom>
          </p:spPr>
          <p:txBody>
            <a:bodyPr>
              <a:spAutoFit/>
            </a:bodyPr>
            <a:lstStyle/>
            <a:p>
              <a:r>
                <a:rPr lang="en-US" b="1" dirty="0" err="1">
                  <a:solidFill>
                    <a:schemeClr val="bg1"/>
                  </a:solidFill>
                </a:rPr>
                <a:t>Edsger</a:t>
              </a:r>
              <a:r>
                <a:rPr lang="en-US" b="1" dirty="0">
                  <a:solidFill>
                    <a:schemeClr val="bg1"/>
                  </a:solidFill>
                </a:rPr>
                <a:t> </a:t>
              </a:r>
              <a:r>
                <a:rPr lang="en-US" b="1" dirty="0" err="1">
                  <a:solidFill>
                    <a:schemeClr val="bg1"/>
                  </a:solidFill>
                </a:rPr>
                <a:t>Dijkstra</a:t>
              </a:r>
              <a:r>
                <a:rPr lang="en-US" dirty="0">
                  <a:solidFill>
                    <a:schemeClr val="bg1"/>
                  </a:solidFill>
                </a:rPr>
                <a:t> (born May 11, 1930, Rotterdam, Netherlands—died August 6, 2002, </a:t>
              </a:r>
              <a:r>
                <a:rPr lang="en-US" dirty="0" err="1">
                  <a:solidFill>
                    <a:schemeClr val="bg1"/>
                  </a:solidFill>
                </a:rPr>
                <a:t>Nuenen</a:t>
              </a:r>
              <a:r>
                <a:rPr lang="en-US" dirty="0">
                  <a:solidFill>
                    <a:schemeClr val="bg1"/>
                  </a:solidFill>
                </a:rPr>
                <a:t>) was a Dutch computer scientist who developed the paradigm of structured programming for writing computer program.</a:t>
              </a:r>
            </a:p>
            <a:p>
              <a:r>
                <a:rPr lang="en-US" dirty="0" err="1">
                  <a:solidFill>
                    <a:schemeClr val="bg1"/>
                  </a:solidFill>
                </a:rPr>
                <a:t>Dijkstra</a:t>
              </a:r>
              <a:r>
                <a:rPr lang="en-US" dirty="0">
                  <a:solidFill>
                    <a:schemeClr val="bg1"/>
                  </a:solidFill>
                </a:rPr>
                <a:t> received a Ph.D. from the University of Amsterdam in 1959 while working at Amsterdam’s Mathematical Center (1952–62). He taught at the Technical University of Eindhoven from 1963 to 1973.</a:t>
              </a:r>
            </a:p>
            <a:p>
              <a:r>
                <a:rPr lang="en-US" dirty="0">
                  <a:solidFill>
                    <a:schemeClr val="bg1"/>
                  </a:solidFill>
                </a:rPr>
                <a:t>He developed the shortest path algorithm, a method for finding the most direct route between two points in a network.</a:t>
              </a:r>
            </a:p>
          </p:txBody>
        </p:sp>
      </p:grpSp>
    </p:spTree>
    <p:extLst>
      <p:ext uri="{BB962C8B-B14F-4D97-AF65-F5344CB8AC3E}">
        <p14:creationId xmlns:p14="http://schemas.microsoft.com/office/powerpoint/2010/main" val="2838875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22C55-E5AB-FFFB-996D-63765FA9FA4F}"/>
            </a:ext>
          </a:extLst>
        </p:cNvPr>
        <p:cNvGrpSpPr/>
        <p:nvPr/>
      </p:nvGrpSpPr>
      <p:grpSpPr>
        <a:xfrm>
          <a:off x="0" y="0"/>
          <a:ext cx="0" cy="0"/>
          <a:chOff x="0" y="0"/>
          <a:chExt cx="0" cy="0"/>
        </a:xfrm>
      </p:grpSpPr>
      <p:pic>
        <p:nvPicPr>
          <p:cNvPr id="4098" name="Picture 2" descr="A recursive shortest path algorithm ...">
            <a:extLst>
              <a:ext uri="{FF2B5EF4-FFF2-40B4-BE49-F238E27FC236}">
                <a16:creationId xmlns:a16="http://schemas.microsoft.com/office/drawing/2014/main" id="{CF52E3FD-45E5-41F6-0937-AF6C2C1CA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F725F8-90CA-52CB-0E83-2659845C63C5}"/>
              </a:ext>
            </a:extLst>
          </p:cNvPr>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7589E66-25EB-FB9E-F495-8F49B53A0FBD}"/>
              </a:ext>
            </a:extLst>
          </p:cNvPr>
          <p:cNvSpPr txBox="1"/>
          <p:nvPr/>
        </p:nvSpPr>
        <p:spPr>
          <a:xfrm>
            <a:off x="533594" y="2459504"/>
            <a:ext cx="11124812" cy="1938992"/>
          </a:xfrm>
          <a:prstGeom prst="rect">
            <a:avLst/>
          </a:prstGeom>
          <a:noFill/>
        </p:spPr>
        <p:txBody>
          <a:bodyPr wrap="square" rtlCol="0">
            <a:spAutoFit/>
          </a:bodyPr>
          <a:lstStyle/>
          <a:p>
            <a:pPr algn="ctr"/>
            <a:r>
              <a:rPr lang="en-US" sz="1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Thank You!</a:t>
            </a:r>
          </a:p>
        </p:txBody>
      </p:sp>
      <p:grpSp>
        <p:nvGrpSpPr>
          <p:cNvPr id="2" name="Group 1">
            <a:extLst>
              <a:ext uri="{FF2B5EF4-FFF2-40B4-BE49-F238E27FC236}">
                <a16:creationId xmlns:a16="http://schemas.microsoft.com/office/drawing/2014/main" id="{B3FC22FE-509C-01EB-8829-9176C3D1A0D8}"/>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B9099652-B04A-09A7-4A67-20E99612FBB8}"/>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1872BC6F-2E09-3053-F86D-9F41E65B14F0}"/>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spTree>
    <p:extLst>
      <p:ext uri="{BB962C8B-B14F-4D97-AF65-F5344CB8AC3E}">
        <p14:creationId xmlns:p14="http://schemas.microsoft.com/office/powerpoint/2010/main" val="779366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recursive shortest path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grpSp>
        <p:nvGrpSpPr>
          <p:cNvPr id="7" name="Group 6"/>
          <p:cNvGrpSpPr/>
          <p:nvPr/>
        </p:nvGrpSpPr>
        <p:grpSpPr>
          <a:xfrm>
            <a:off x="819150" y="400050"/>
            <a:ext cx="10229850" cy="5386030"/>
            <a:chOff x="819150" y="400050"/>
            <a:chExt cx="10229850" cy="5386030"/>
          </a:xfrm>
        </p:grpSpPr>
        <p:sp>
          <p:nvSpPr>
            <p:cNvPr id="5" name="TextBox 4"/>
            <p:cNvSpPr txBox="1"/>
            <p:nvPr/>
          </p:nvSpPr>
          <p:spPr>
            <a:xfrm>
              <a:off x="819150" y="400050"/>
              <a:ext cx="10229850" cy="1446550"/>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Concept</a:t>
              </a:r>
            </a:p>
          </p:txBody>
        </p:sp>
        <p:sp>
          <p:nvSpPr>
            <p:cNvPr id="6" name="TextBox 5"/>
            <p:cNvSpPr txBox="1"/>
            <p:nvPr/>
          </p:nvSpPr>
          <p:spPr>
            <a:xfrm>
              <a:off x="819150" y="2246650"/>
              <a:ext cx="10229850" cy="3539430"/>
            </a:xfrm>
            <a:prstGeom prst="rect">
              <a:avLst/>
            </a:prstGeom>
            <a:noFill/>
          </p:spPr>
          <p:txBody>
            <a:bodyPr wrap="square" rtlCol="0">
              <a:spAutoFit/>
            </a:bodyPr>
            <a:lstStyle/>
            <a:p>
              <a:pPr algn="just"/>
              <a:r>
                <a:rPr lang="en-US" sz="32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Dijkstra's</a:t>
              </a: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grpSp>
        <p:nvGrpSpPr>
          <p:cNvPr id="2" name="Group 1">
            <a:extLst>
              <a:ext uri="{FF2B5EF4-FFF2-40B4-BE49-F238E27FC236}">
                <a16:creationId xmlns:a16="http://schemas.microsoft.com/office/drawing/2014/main" id="{3917D6C5-C846-B55C-3556-B52683CAB928}"/>
              </a:ext>
            </a:extLst>
          </p:cNvPr>
          <p:cNvGrpSpPr/>
          <p:nvPr/>
        </p:nvGrpSpPr>
        <p:grpSpPr>
          <a:xfrm>
            <a:off x="987978" y="-4876759"/>
            <a:ext cx="9892193" cy="3712447"/>
            <a:chOff x="1872544" y="1556238"/>
            <a:chExt cx="9892193" cy="3712447"/>
          </a:xfrm>
        </p:grpSpPr>
        <p:pic>
          <p:nvPicPr>
            <p:cNvPr id="3" name="Picture 2">
              <a:extLst>
                <a:ext uri="{FF2B5EF4-FFF2-40B4-BE49-F238E27FC236}">
                  <a16:creationId xmlns:a16="http://schemas.microsoft.com/office/drawing/2014/main" id="{77C3FBEB-F11F-34EA-B61E-C07C797DC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544" y="1556238"/>
              <a:ext cx="3368930" cy="3712447"/>
            </a:xfrm>
            <a:prstGeom prst="rect">
              <a:avLst/>
            </a:prstGeom>
            <a:effectLst>
              <a:softEdge rad="101600"/>
            </a:effectLst>
          </p:spPr>
        </p:pic>
        <p:sp>
          <p:nvSpPr>
            <p:cNvPr id="8" name="Rectangle 7">
              <a:extLst>
                <a:ext uri="{FF2B5EF4-FFF2-40B4-BE49-F238E27FC236}">
                  <a16:creationId xmlns:a16="http://schemas.microsoft.com/office/drawing/2014/main" id="{2745091F-DB6E-0946-589E-44763FA354D8}"/>
                </a:ext>
              </a:extLst>
            </p:cNvPr>
            <p:cNvSpPr/>
            <p:nvPr/>
          </p:nvSpPr>
          <p:spPr>
            <a:xfrm>
              <a:off x="5668737" y="1556238"/>
              <a:ext cx="6096000" cy="2862322"/>
            </a:xfrm>
            <a:prstGeom prst="rect">
              <a:avLst/>
            </a:prstGeom>
          </p:spPr>
          <p:txBody>
            <a:bodyPr>
              <a:spAutoFit/>
            </a:bodyPr>
            <a:lstStyle/>
            <a:p>
              <a:r>
                <a:rPr lang="en-US" b="1" dirty="0" err="1">
                  <a:solidFill>
                    <a:schemeClr val="bg1"/>
                  </a:solidFill>
                </a:rPr>
                <a:t>Edsger</a:t>
              </a:r>
              <a:r>
                <a:rPr lang="en-US" b="1" dirty="0">
                  <a:solidFill>
                    <a:schemeClr val="bg1"/>
                  </a:solidFill>
                </a:rPr>
                <a:t> </a:t>
              </a:r>
              <a:r>
                <a:rPr lang="en-US" b="1" dirty="0" err="1">
                  <a:solidFill>
                    <a:schemeClr val="bg1"/>
                  </a:solidFill>
                </a:rPr>
                <a:t>Dijkstra</a:t>
              </a:r>
              <a:r>
                <a:rPr lang="en-US" dirty="0">
                  <a:solidFill>
                    <a:schemeClr val="bg1"/>
                  </a:solidFill>
                </a:rPr>
                <a:t> (born May 11, 1930, Rotterdam, Netherlands—died August 6, 2002, </a:t>
              </a:r>
              <a:r>
                <a:rPr lang="en-US" dirty="0" err="1">
                  <a:solidFill>
                    <a:schemeClr val="bg1"/>
                  </a:solidFill>
                </a:rPr>
                <a:t>Nuenen</a:t>
              </a:r>
              <a:r>
                <a:rPr lang="en-US" dirty="0">
                  <a:solidFill>
                    <a:schemeClr val="bg1"/>
                  </a:solidFill>
                </a:rPr>
                <a:t>) was a Dutch computer scientist who developed the paradigm of structured programming for writing computer program.</a:t>
              </a:r>
            </a:p>
            <a:p>
              <a:r>
                <a:rPr lang="en-US" dirty="0" err="1">
                  <a:solidFill>
                    <a:schemeClr val="bg1"/>
                  </a:solidFill>
                </a:rPr>
                <a:t>Dijkstra</a:t>
              </a:r>
              <a:r>
                <a:rPr lang="en-US" dirty="0">
                  <a:solidFill>
                    <a:schemeClr val="bg1"/>
                  </a:solidFill>
                </a:rPr>
                <a:t> received a Ph.D. from the University of Amsterdam in 1959 while working at Amsterdam’s Mathematical Center (1952–62). He taught at the Technical University of Eindhoven from 1963 to 1973.</a:t>
              </a:r>
            </a:p>
            <a:p>
              <a:r>
                <a:rPr lang="en-US" dirty="0">
                  <a:solidFill>
                    <a:schemeClr val="bg1"/>
                  </a:solidFill>
                </a:rPr>
                <a:t>He developed the shortest path algorithm, a method for finding the most direct route between two points in a network.</a:t>
              </a:r>
            </a:p>
          </p:txBody>
        </p:sp>
      </p:grpSp>
      <p:grpSp>
        <p:nvGrpSpPr>
          <p:cNvPr id="9" name="Group 8">
            <a:extLst>
              <a:ext uri="{FF2B5EF4-FFF2-40B4-BE49-F238E27FC236}">
                <a16:creationId xmlns:a16="http://schemas.microsoft.com/office/drawing/2014/main" id="{0B0C61DD-E185-F47C-B393-BB555A0DFEE9}"/>
              </a:ext>
            </a:extLst>
          </p:cNvPr>
          <p:cNvGrpSpPr/>
          <p:nvPr/>
        </p:nvGrpSpPr>
        <p:grpSpPr>
          <a:xfrm>
            <a:off x="819150" y="8464570"/>
            <a:ext cx="10648950" cy="4763125"/>
            <a:chOff x="819150" y="400050"/>
            <a:chExt cx="10648950" cy="4763125"/>
          </a:xfrm>
        </p:grpSpPr>
        <p:sp>
          <p:nvSpPr>
            <p:cNvPr id="10" name="TextBox 9">
              <a:extLst>
                <a:ext uri="{FF2B5EF4-FFF2-40B4-BE49-F238E27FC236}">
                  <a16:creationId xmlns:a16="http://schemas.microsoft.com/office/drawing/2014/main" id="{0C1442CF-3DF4-1362-A963-AE15764E62A4}"/>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Example:</a:t>
              </a:r>
            </a:p>
          </p:txBody>
        </p:sp>
        <p:pic>
          <p:nvPicPr>
            <p:cNvPr id="11" name="Picture 2" descr="1-(2)">
              <a:extLst>
                <a:ext uri="{FF2B5EF4-FFF2-40B4-BE49-F238E27FC236}">
                  <a16:creationId xmlns:a16="http://schemas.microsoft.com/office/drawing/2014/main" id="{73579F0D-A8C2-C8DD-E9DA-16808B0316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4" t="497" r="-274" b="8953"/>
            <a:stretch/>
          </p:blipFill>
          <p:spPr bwMode="auto">
            <a:xfrm>
              <a:off x="6638925" y="1694825"/>
              <a:ext cx="4829175" cy="3468350"/>
            </a:xfrm>
            <a:prstGeom prst="rect">
              <a:avLst/>
            </a:prstGeom>
            <a:noFill/>
            <a:ln>
              <a:noFill/>
            </a:ln>
            <a:effectLst>
              <a:glow rad="101600">
                <a:schemeClr val="bg1">
                  <a:alpha val="40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D644D81-1ABC-0217-A1C4-B6A10FC9A818}"/>
                </a:ext>
              </a:extLst>
            </p:cNvPr>
            <p:cNvSpPr txBox="1"/>
            <p:nvPr/>
          </p:nvSpPr>
          <p:spPr>
            <a:xfrm>
              <a:off x="819150" y="1993076"/>
              <a:ext cx="5524500" cy="3170099"/>
            </a:xfrm>
            <a:prstGeom prst="rect">
              <a:avLst/>
            </a:prstGeom>
            <a:noFill/>
          </p:spPr>
          <p:txBody>
            <a:bodyPr wrap="square" rtlCol="0">
              <a:spAutoFit/>
            </a:bodyPr>
            <a:lstStyle/>
            <a:p>
              <a:r>
                <a:rPr lang="en-US" sz="2000" b="1" i="1" dirty="0">
                  <a:solidFill>
                    <a:schemeClr val="bg1"/>
                  </a:solidFill>
                </a:rPr>
                <a:t>Output: </a:t>
              </a:r>
              <a:r>
                <a:rPr lang="en-US" sz="2000" i="1" dirty="0">
                  <a:solidFill>
                    <a:schemeClr val="bg1"/>
                  </a:solidFill>
                </a:rPr>
                <a:t>0 4 12 19 21 11 9 8 14 </a:t>
              </a:r>
              <a:br>
                <a:rPr lang="en-US" sz="2000" dirty="0">
                  <a:solidFill>
                    <a:schemeClr val="bg1"/>
                  </a:solidFill>
                </a:rPr>
              </a:br>
              <a:r>
                <a:rPr lang="en-US" sz="2000" b="1" i="1" dirty="0">
                  <a:solidFill>
                    <a:schemeClr val="bg1"/>
                  </a:solidFill>
                </a:rPr>
                <a:t>Explanation: </a:t>
              </a:r>
              <a:r>
                <a:rPr lang="en-US" sz="2000" i="1" dirty="0">
                  <a:solidFill>
                    <a:schemeClr val="bg1"/>
                  </a:solidFill>
                </a:rPr>
                <a:t>The distance from 0 to 1 = 4. </a:t>
              </a:r>
              <a:br>
                <a:rPr lang="en-US" sz="2000" dirty="0">
                  <a:solidFill>
                    <a:schemeClr val="bg1"/>
                  </a:solidFill>
                </a:rPr>
              </a:br>
              <a:r>
                <a:rPr lang="en-US" sz="2000" i="1" dirty="0">
                  <a:solidFill>
                    <a:schemeClr val="bg1"/>
                  </a:solidFill>
                </a:rPr>
                <a:t>The minimum distance from 0 to 2 = 12. 0-&gt;1-&gt;2 </a:t>
              </a:r>
              <a:br>
                <a:rPr lang="en-US" sz="2000" dirty="0">
                  <a:solidFill>
                    <a:schemeClr val="bg1"/>
                  </a:solidFill>
                </a:rPr>
              </a:br>
              <a:r>
                <a:rPr lang="en-US" sz="2000" i="1" dirty="0">
                  <a:solidFill>
                    <a:schemeClr val="bg1"/>
                  </a:solidFill>
                </a:rPr>
                <a:t>The minimum distance from 0 to 3 = 19. 0-&gt;1-&gt;2-&gt;3 </a:t>
              </a:r>
              <a:br>
                <a:rPr lang="en-US" sz="2000" dirty="0">
                  <a:solidFill>
                    <a:schemeClr val="bg1"/>
                  </a:solidFill>
                </a:rPr>
              </a:br>
              <a:r>
                <a:rPr lang="en-US" sz="2000" i="1" dirty="0">
                  <a:solidFill>
                    <a:schemeClr val="bg1"/>
                  </a:solidFill>
                </a:rPr>
                <a:t>The minimum distance from 0 to 4 = 21. 0-&gt;7-&gt;6-&gt;5-&gt;4 </a:t>
              </a:r>
              <a:br>
                <a:rPr lang="en-US" sz="2000" dirty="0">
                  <a:solidFill>
                    <a:schemeClr val="bg1"/>
                  </a:solidFill>
                </a:rPr>
              </a:br>
              <a:r>
                <a:rPr lang="en-US" sz="2000" i="1" dirty="0">
                  <a:solidFill>
                    <a:schemeClr val="bg1"/>
                  </a:solidFill>
                </a:rPr>
                <a:t>The minimum distance from 0 to 5 = 11. 0-&gt;7-&gt;6-&gt;5 </a:t>
              </a:r>
              <a:br>
                <a:rPr lang="en-US" sz="2000" dirty="0">
                  <a:solidFill>
                    <a:schemeClr val="bg1"/>
                  </a:solidFill>
                </a:rPr>
              </a:br>
              <a:r>
                <a:rPr lang="en-US" sz="2000" i="1" dirty="0">
                  <a:solidFill>
                    <a:schemeClr val="bg1"/>
                  </a:solidFill>
                </a:rPr>
                <a:t>The minimum distance from 0 to 6 = 9. 0-&gt;7-&gt;6 </a:t>
              </a:r>
              <a:br>
                <a:rPr lang="en-US" sz="2000" dirty="0">
                  <a:solidFill>
                    <a:schemeClr val="bg1"/>
                  </a:solidFill>
                </a:rPr>
              </a:br>
              <a:r>
                <a:rPr lang="en-US" sz="2000" i="1" dirty="0">
                  <a:solidFill>
                    <a:schemeClr val="bg1"/>
                  </a:solidFill>
                </a:rPr>
                <a:t>The minimum distance from 0 to 7 = 8. 0-&gt;7 </a:t>
              </a:r>
              <a:br>
                <a:rPr lang="en-US" sz="2000" dirty="0">
                  <a:solidFill>
                    <a:schemeClr val="bg1"/>
                  </a:solidFill>
                </a:rPr>
              </a:br>
              <a:r>
                <a:rPr lang="en-US" sz="2000" i="1" dirty="0">
                  <a:solidFill>
                    <a:schemeClr val="bg1"/>
                  </a:solidFill>
                </a:rPr>
                <a:t>The minimum distance from 0 to 8 = 14. 0-&gt;1-&gt;2-&gt;8 </a:t>
              </a:r>
              <a:endParaRPr lang="en-US" sz="2000" dirty="0">
                <a:solidFill>
                  <a:schemeClr val="bg1"/>
                </a:solidFill>
              </a:endParaRPr>
            </a:p>
          </p:txBody>
        </p:sp>
      </p:grpSp>
    </p:spTree>
    <p:extLst>
      <p:ext uri="{BB962C8B-B14F-4D97-AF65-F5344CB8AC3E}">
        <p14:creationId xmlns:p14="http://schemas.microsoft.com/office/powerpoint/2010/main" val="3028589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recursive shortest path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p:cNvSpPr txBox="1"/>
          <p:nvPr/>
        </p:nvSpPr>
        <p:spPr>
          <a:xfrm>
            <a:off x="283028" y="843677"/>
            <a:ext cx="11625943" cy="5170646"/>
          </a:xfrm>
          <a:prstGeom prst="rect">
            <a:avLst/>
          </a:prstGeom>
          <a:noFill/>
        </p:spPr>
        <p:txBody>
          <a:bodyPr wrap="square" rtlCol="0">
            <a:spAutoFit/>
          </a:bodyPr>
          <a:lstStyle/>
          <a:p>
            <a:pPr marL="514350" indent="-514350">
              <a:buAutoNum type="arabicPeriod"/>
            </a:pPr>
            <a:r>
              <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Graph Representation:  The graph is typically represented as a set of vertices (nodes) connected by edges (paths). Each edge has a non-negative weight (cost) representing the distance between the two connected nodes. </a:t>
            </a:r>
          </a:p>
          <a:p>
            <a:pPr marL="514350" indent="-514350">
              <a:buAutoNum type="arabicPeriod"/>
            </a:pPr>
            <a:endPar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514350" indent="-514350">
              <a:buAutoNum type="arabicPeriod"/>
            </a:pPr>
            <a:r>
              <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Single Source Shortest Path: The goal is to determine the shortest distance from a given source vertex to all other vertices in the graph. </a:t>
            </a:r>
          </a:p>
          <a:p>
            <a:pPr marL="514350" indent="-514350">
              <a:buAutoNum type="arabicPeriod"/>
            </a:pPr>
            <a:endPar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514350" indent="-514350">
              <a:buAutoNum type="arabicPeriod"/>
            </a:pPr>
            <a:r>
              <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Priority Queue (Min-Heap): </a:t>
            </a:r>
            <a:r>
              <a:rPr lang="en-US" sz="22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Dijkstra’s</a:t>
            </a:r>
            <a:r>
              <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algorithm relies on a priority queue to select the next node with the smallest distance. This queue ensures that the algorithm explores nodes with the shortest known distance first, avoiding unnecessary calculations. </a:t>
            </a:r>
          </a:p>
          <a:p>
            <a:pPr marL="514350" indent="-514350">
              <a:buAutoNum type="arabicPeriod"/>
            </a:pPr>
            <a:endPar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514350" indent="-514350">
              <a:buAutoNum type="arabicPeriod"/>
            </a:pPr>
            <a:r>
              <a:rPr lang="en-US"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Relaxation:  The process of updating the shortest distance to a neighboring node is known as relaxation. If the newly calculated distance is smaller than the previously known distance, the algorithm updates the distance. </a:t>
            </a:r>
          </a:p>
        </p:txBody>
      </p:sp>
    </p:spTree>
    <p:extLst>
      <p:ext uri="{BB962C8B-B14F-4D97-AF65-F5344CB8AC3E}">
        <p14:creationId xmlns:p14="http://schemas.microsoft.com/office/powerpoint/2010/main" val="205456108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recursive shortest path algorith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2BB4-6E63-C929-DFB7-007134FEB7CE}"/>
              </a:ext>
            </a:extLst>
          </p:cNvPr>
          <p:cNvGrpSpPr/>
          <p:nvPr/>
        </p:nvGrpSpPr>
        <p:grpSpPr>
          <a:xfrm>
            <a:off x="819150" y="400050"/>
            <a:ext cx="11124812" cy="5686454"/>
            <a:chOff x="819150" y="400050"/>
            <a:chExt cx="11124812" cy="5686454"/>
          </a:xfrm>
        </p:grpSpPr>
        <p:sp>
          <p:nvSpPr>
            <p:cNvPr id="5" name="TextBox 4"/>
            <p:cNvSpPr txBox="1"/>
            <p:nvPr/>
          </p:nvSpPr>
          <p:spPr>
            <a:xfrm>
              <a:off x="819150" y="400050"/>
              <a:ext cx="11124812" cy="1446550"/>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Example</a:t>
              </a:r>
            </a:p>
          </p:txBody>
        </p:sp>
        <p:pic>
          <p:nvPicPr>
            <p:cNvPr id="6146" name="Picture 2" descr="1-(2)"/>
            <p:cNvPicPr>
              <a:picLocks noChangeAspect="1" noChangeArrowheads="1"/>
            </p:cNvPicPr>
            <p:nvPr/>
          </p:nvPicPr>
          <p:blipFill rotWithShape="1">
            <a:blip r:embed="rId3">
              <a:extLst>
                <a:ext uri="{28A0092B-C50C-407E-A947-70E740481C1C}">
                  <a14:useLocalDpi xmlns:a14="http://schemas.microsoft.com/office/drawing/2010/main" val="0"/>
                </a:ext>
              </a:extLst>
            </a:blip>
            <a:srcRect l="274" t="497" r="-274" b="8953"/>
            <a:stretch/>
          </p:blipFill>
          <p:spPr bwMode="auto">
            <a:xfrm>
              <a:off x="7114787" y="1993076"/>
              <a:ext cx="4829175" cy="3468350"/>
            </a:xfrm>
            <a:prstGeom prst="rect">
              <a:avLst/>
            </a:prstGeom>
            <a:noFill/>
            <a:ln>
              <a:noFill/>
            </a:ln>
            <a:effectLst>
              <a:glow rad="101600">
                <a:schemeClr val="bg1">
                  <a:alpha val="40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19150" y="1993076"/>
              <a:ext cx="6295638" cy="4093428"/>
            </a:xfrm>
            <a:prstGeom prst="rect">
              <a:avLst/>
            </a:prstGeom>
            <a:noFill/>
          </p:spPr>
          <p:txBody>
            <a:bodyPr wrap="square" rtlCol="0">
              <a:spAutoFit/>
            </a:bodyPr>
            <a:lstStyle/>
            <a:p>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Output: 0 4 12 19 21 11 9 8 14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Explanation: The distance from 0 to 1 = 4.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2 = 12. 0-&gt;1-&gt;2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3 = 19. 0-&gt;1-&gt;2-&gt;3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4 = 21. 0-&gt;7-&gt;6-&gt;5-&gt;4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5 = 11. 0-&gt;7-&gt;6-&gt;5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6 = 9. 0-&gt;7-&gt;6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7 = 8. 0-&gt;7 </a:t>
              </a:r>
              <a:b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000" b="1" i="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minimum distance from 0 to 8 = 14. 0-&gt;1-&gt;2-&gt;8 </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2" name="Group 1">
            <a:extLst>
              <a:ext uri="{FF2B5EF4-FFF2-40B4-BE49-F238E27FC236}">
                <a16:creationId xmlns:a16="http://schemas.microsoft.com/office/drawing/2014/main" id="{5DB62309-9526-8C1E-CC9E-91725C243655}"/>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5758E517-868C-C9EA-4C5A-A4607F54EB01}"/>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8CB0D628-3B49-8B1A-BC76-03A15B9E4F89}"/>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spTree>
    <p:extLst>
      <p:ext uri="{BB962C8B-B14F-4D97-AF65-F5344CB8AC3E}">
        <p14:creationId xmlns:p14="http://schemas.microsoft.com/office/powerpoint/2010/main" val="3706413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AD22D-386F-7811-AB38-D4D0C54333D5}"/>
            </a:ext>
          </a:extLst>
        </p:cNvPr>
        <p:cNvGrpSpPr/>
        <p:nvPr/>
      </p:nvGrpSpPr>
      <p:grpSpPr>
        <a:xfrm>
          <a:off x="0" y="0"/>
          <a:ext cx="0" cy="0"/>
          <a:chOff x="0" y="0"/>
          <a:chExt cx="0" cy="0"/>
        </a:xfrm>
      </p:grpSpPr>
      <p:pic>
        <p:nvPicPr>
          <p:cNvPr id="4098" name="Picture 2" descr="A recursive shortest path algorithm ...">
            <a:extLst>
              <a:ext uri="{FF2B5EF4-FFF2-40B4-BE49-F238E27FC236}">
                <a16:creationId xmlns:a16="http://schemas.microsoft.com/office/drawing/2014/main" id="{90191A03-11F7-5183-8ED7-480B2566E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C0CDF0-E982-239F-6C0C-4747646A40AF}"/>
              </a:ext>
            </a:extLst>
          </p:cNvPr>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EBE39ED9-9B9C-9841-8281-126F6680437D}"/>
              </a:ext>
            </a:extLst>
          </p:cNvPr>
          <p:cNvGrpSpPr/>
          <p:nvPr/>
        </p:nvGrpSpPr>
        <p:grpSpPr>
          <a:xfrm>
            <a:off x="819150" y="200025"/>
            <a:ext cx="11124812" cy="2193161"/>
            <a:chOff x="819150" y="200025"/>
            <a:chExt cx="11124812" cy="2193161"/>
          </a:xfrm>
        </p:grpSpPr>
        <p:sp>
          <p:nvSpPr>
            <p:cNvPr id="5" name="TextBox 4">
              <a:extLst>
                <a:ext uri="{FF2B5EF4-FFF2-40B4-BE49-F238E27FC236}">
                  <a16:creationId xmlns:a16="http://schemas.microsoft.com/office/drawing/2014/main" id="{5A10EDA9-EA9A-E31C-B806-5DA2CBF7266D}"/>
                </a:ext>
              </a:extLst>
            </p:cNvPr>
            <p:cNvSpPr txBox="1"/>
            <p:nvPr/>
          </p:nvSpPr>
          <p:spPr>
            <a:xfrm>
              <a:off x="819150" y="200025"/>
              <a:ext cx="11124812" cy="1446550"/>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Algorithm</a:t>
              </a:r>
              <a:endParaRPr lang="en-US" sz="8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endParaRPr>
            </a:p>
          </p:txBody>
        </p:sp>
        <p:sp>
          <p:nvSpPr>
            <p:cNvPr id="9" name="TextBox 8">
              <a:extLst>
                <a:ext uri="{FF2B5EF4-FFF2-40B4-BE49-F238E27FC236}">
                  <a16:creationId xmlns:a16="http://schemas.microsoft.com/office/drawing/2014/main" id="{61C79A46-838E-2BAB-AD18-24A3434AC5A9}"/>
                </a:ext>
              </a:extLst>
            </p:cNvPr>
            <p:cNvSpPr txBox="1"/>
            <p:nvPr/>
          </p:nvSpPr>
          <p:spPr>
            <a:xfrm>
              <a:off x="819150" y="1993076"/>
              <a:ext cx="6295638" cy="400110"/>
            </a:xfrm>
            <a:prstGeom prst="rect">
              <a:avLst/>
            </a:prstGeom>
            <a:noFill/>
          </p:spPr>
          <p:txBody>
            <a:bodyPr wrap="square" rtlCol="0">
              <a:spAutoFit/>
            </a:bodyPr>
            <a:lstStyle/>
            <a:p>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2" name="Group 1">
            <a:extLst>
              <a:ext uri="{FF2B5EF4-FFF2-40B4-BE49-F238E27FC236}">
                <a16:creationId xmlns:a16="http://schemas.microsoft.com/office/drawing/2014/main" id="{51F16E74-AA49-292B-2844-8994CB8647CE}"/>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41EAF2BD-B6CC-286D-9331-AD23D1E9E9EF}"/>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1A837AB7-1732-EFF0-C90D-CC8866D06D06}"/>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sp>
        <p:nvSpPr>
          <p:cNvPr id="12" name="TextBox 11">
            <a:extLst>
              <a:ext uri="{FF2B5EF4-FFF2-40B4-BE49-F238E27FC236}">
                <a16:creationId xmlns:a16="http://schemas.microsoft.com/office/drawing/2014/main" id="{EEEDAA19-F3A1-5193-24BF-413D91BB4B08}"/>
              </a:ext>
            </a:extLst>
          </p:cNvPr>
          <p:cNvSpPr txBox="1"/>
          <p:nvPr/>
        </p:nvSpPr>
        <p:spPr>
          <a:xfrm>
            <a:off x="819149" y="1511320"/>
            <a:ext cx="10663431" cy="1477328"/>
          </a:xfrm>
          <a:prstGeom prst="rect">
            <a:avLst/>
          </a:prstGeom>
          <a:noFill/>
        </p:spPr>
        <p:txBody>
          <a:bodyPr wrap="square">
            <a:spAutoFit/>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Step 1: Input the Graph</a:t>
            </a:r>
          </a:p>
          <a:p>
            <a:pPr>
              <a:buFont typeface="+mj-lt"/>
              <a:buAutoNum type="arabicPeriod"/>
            </a:pP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Input the number of vertices.</a:t>
            </a:r>
          </a:p>
          <a:p>
            <a:pPr>
              <a:buFont typeface="+mj-lt"/>
              <a:buAutoNum type="arabicPeriod"/>
            </a:pP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For each vertex:</a:t>
            </a:r>
          </a:p>
          <a:p>
            <a:pPr marL="742950" lvl="1" indent="-285750">
              <a:buFont typeface="Arial" panose="020B0604020202020204" pitchFamily="34" charset="0"/>
              <a:buChar char="•"/>
            </a:pP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Input its name and the number of edges, For each edge, input the neighbor and non-negative weight. Store this information in an adjacency list.</a:t>
            </a:r>
          </a:p>
        </p:txBody>
      </p:sp>
      <p:sp>
        <p:nvSpPr>
          <p:cNvPr id="13" name="Rectangle 1">
            <a:extLst>
              <a:ext uri="{FF2B5EF4-FFF2-40B4-BE49-F238E27FC236}">
                <a16:creationId xmlns:a16="http://schemas.microsoft.com/office/drawing/2014/main" id="{CAE54276-4FBF-DD47-853E-23E6A5FAC092}"/>
              </a:ext>
            </a:extLst>
          </p:cNvPr>
          <p:cNvSpPr>
            <a:spLocks noChangeArrowheads="1"/>
          </p:cNvSpPr>
          <p:nvPr/>
        </p:nvSpPr>
        <p:spPr bwMode="auto">
          <a:xfrm>
            <a:off x="764284" y="3014797"/>
            <a:ext cx="106634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Step 2: Dijkstra's Algorithm</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Initialize: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Create a </a:t>
            </a:r>
            <a:r>
              <a:rPr kumimoji="0" lang="en-US" altLang="en-US" b="1" i="0" u="none" strike="noStrike" normalizeH="0" baseline="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shortest_paths</a:t>
            </a:r>
            <a:r>
              <a:rPr kumimoji="0" lang="en-US" altLang="en-US"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dictionary with infinity (∞) for all vertices.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Set the start vertex distance to 0 and Initialize a priority queue with the start vertex.</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Process: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While the queue is not empty, pop the vertex with the smallest distance.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For each neighbor, calculate the new distance, If the new distance is shorter, update    </a:t>
            </a:r>
            <a:r>
              <a:rPr kumimoji="0" lang="en-US" altLang="en-US" b="1" i="0" u="none" strike="noStrike" normalizeH="0" baseline="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shortest_paths</a:t>
            </a:r>
            <a:r>
              <a:rPr kumimoji="0" lang="en-US" altLang="en-US"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and add the neighbor to the queue.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normalizeH="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Repeat until all reachable vertices are processed.</a:t>
            </a:r>
          </a:p>
        </p:txBody>
      </p:sp>
      <p:sp>
        <p:nvSpPr>
          <p:cNvPr id="15" name="TextBox 14">
            <a:extLst>
              <a:ext uri="{FF2B5EF4-FFF2-40B4-BE49-F238E27FC236}">
                <a16:creationId xmlns:a16="http://schemas.microsoft.com/office/drawing/2014/main" id="{DCDB9355-82D4-E7DD-4B27-088E64E30B41}"/>
              </a:ext>
            </a:extLst>
          </p:cNvPr>
          <p:cNvSpPr txBox="1"/>
          <p:nvPr/>
        </p:nvSpPr>
        <p:spPr>
          <a:xfrm>
            <a:off x="819148" y="5680279"/>
            <a:ext cx="10663431" cy="646331"/>
          </a:xfrm>
          <a:prstGeom prst="rect">
            <a:avLst/>
          </a:prstGeom>
          <a:noFill/>
        </p:spPr>
        <p:txBody>
          <a:bodyPr wrap="square" rtlCol="0">
            <a:spAutoFit/>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Step 3: Output Shortest Paths</a:t>
            </a:r>
          </a:p>
          <a:p>
            <a:pPr marL="285750" indent="-285750">
              <a:buFont typeface="Arial" panose="020B0604020202020204" pitchFamily="34" charset="0"/>
              <a:buChar char="•"/>
            </a:pP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Print each vertex with its shortest distance from the start vertex.</a:t>
            </a:r>
          </a:p>
        </p:txBody>
      </p:sp>
    </p:spTree>
    <p:extLst>
      <p:ext uri="{BB962C8B-B14F-4D97-AF65-F5344CB8AC3E}">
        <p14:creationId xmlns:p14="http://schemas.microsoft.com/office/powerpoint/2010/main" val="88241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1B075-3F71-1220-2709-C872BA097E23}"/>
            </a:ext>
          </a:extLst>
        </p:cNvPr>
        <p:cNvGrpSpPr/>
        <p:nvPr/>
      </p:nvGrpSpPr>
      <p:grpSpPr>
        <a:xfrm>
          <a:off x="0" y="0"/>
          <a:ext cx="0" cy="0"/>
          <a:chOff x="0" y="0"/>
          <a:chExt cx="0" cy="0"/>
        </a:xfrm>
      </p:grpSpPr>
      <p:pic>
        <p:nvPicPr>
          <p:cNvPr id="4098" name="Picture 2" descr="A recursive shortest path algorithm ...">
            <a:extLst>
              <a:ext uri="{FF2B5EF4-FFF2-40B4-BE49-F238E27FC236}">
                <a16:creationId xmlns:a16="http://schemas.microsoft.com/office/drawing/2014/main" id="{3226624B-C3F3-7A39-5745-179665B3E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E50198-5B8F-E8AB-6E7A-710C938A9759}"/>
              </a:ext>
            </a:extLst>
          </p:cNvPr>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71D2C07-AC6B-F347-2E9F-D590FEAD5F0B}"/>
              </a:ext>
            </a:extLst>
          </p:cNvPr>
          <p:cNvGrpSpPr/>
          <p:nvPr/>
        </p:nvGrpSpPr>
        <p:grpSpPr>
          <a:xfrm>
            <a:off x="819150" y="-224537"/>
            <a:ext cx="11124812" cy="1661451"/>
            <a:chOff x="819150" y="-552780"/>
            <a:chExt cx="11124812" cy="2945966"/>
          </a:xfrm>
        </p:grpSpPr>
        <p:sp>
          <p:nvSpPr>
            <p:cNvPr id="5" name="TextBox 4">
              <a:extLst>
                <a:ext uri="{FF2B5EF4-FFF2-40B4-BE49-F238E27FC236}">
                  <a16:creationId xmlns:a16="http://schemas.microsoft.com/office/drawing/2014/main" id="{F6DEAFCC-4AEA-A185-5A06-D017DF71E6E1}"/>
                </a:ext>
              </a:extLst>
            </p:cNvPr>
            <p:cNvSpPr txBox="1"/>
            <p:nvPr/>
          </p:nvSpPr>
          <p:spPr>
            <a:xfrm>
              <a:off x="819150" y="-552780"/>
              <a:ext cx="11124812" cy="1446550"/>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Implementation</a:t>
              </a:r>
            </a:p>
          </p:txBody>
        </p:sp>
        <p:sp>
          <p:nvSpPr>
            <p:cNvPr id="9" name="TextBox 8">
              <a:extLst>
                <a:ext uri="{FF2B5EF4-FFF2-40B4-BE49-F238E27FC236}">
                  <a16:creationId xmlns:a16="http://schemas.microsoft.com/office/drawing/2014/main" id="{686D1D54-2540-46FB-080A-0AD9C0350B89}"/>
                </a:ext>
              </a:extLst>
            </p:cNvPr>
            <p:cNvSpPr txBox="1"/>
            <p:nvPr/>
          </p:nvSpPr>
          <p:spPr>
            <a:xfrm>
              <a:off x="819150" y="1993076"/>
              <a:ext cx="6295638" cy="400110"/>
            </a:xfrm>
            <a:prstGeom prst="rect">
              <a:avLst/>
            </a:prstGeom>
            <a:noFill/>
          </p:spPr>
          <p:txBody>
            <a:bodyPr wrap="square" rtlCol="0">
              <a:spAutoFit/>
            </a:bodyPr>
            <a:lstStyle/>
            <a:p>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2" name="Group 1">
            <a:extLst>
              <a:ext uri="{FF2B5EF4-FFF2-40B4-BE49-F238E27FC236}">
                <a16:creationId xmlns:a16="http://schemas.microsoft.com/office/drawing/2014/main" id="{323AE584-30D0-4F9D-25C6-4F912A2801F4}"/>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8B5E7CB0-97E2-98BF-0AC7-B233EBB49C5F}"/>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51743698-865C-A5EE-737C-94CD4E42D1EF}"/>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pic>
        <p:nvPicPr>
          <p:cNvPr id="19" name="Picture 18">
            <a:extLst>
              <a:ext uri="{FF2B5EF4-FFF2-40B4-BE49-F238E27FC236}">
                <a16:creationId xmlns:a16="http://schemas.microsoft.com/office/drawing/2014/main" id="{8A2B48D7-9696-A004-289B-B966599C4846}"/>
              </a:ext>
            </a:extLst>
          </p:cNvPr>
          <p:cNvPicPr>
            <a:picLocks noChangeAspect="1"/>
          </p:cNvPicPr>
          <p:nvPr/>
        </p:nvPicPr>
        <p:blipFill>
          <a:blip r:embed="rId3"/>
          <a:stretch>
            <a:fillRect/>
          </a:stretch>
        </p:blipFill>
        <p:spPr>
          <a:xfrm>
            <a:off x="1469059" y="1081346"/>
            <a:ext cx="8660221" cy="5715746"/>
          </a:xfrm>
          <a:prstGeom prst="rect">
            <a:avLst/>
          </a:prstGeom>
          <a:ln w="3175">
            <a:solidFill>
              <a:schemeClr val="bg1"/>
            </a:solidFill>
          </a:ln>
          <a:effectLst>
            <a:glow rad="139700">
              <a:schemeClr val="accent5">
                <a:satMod val="175000"/>
                <a:alpha val="40000"/>
              </a:schemeClr>
            </a:glow>
          </a:effectLst>
        </p:spPr>
      </p:pic>
    </p:spTree>
    <p:extLst>
      <p:ext uri="{BB962C8B-B14F-4D97-AF65-F5344CB8AC3E}">
        <p14:creationId xmlns:p14="http://schemas.microsoft.com/office/powerpoint/2010/main" val="2662662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95BBE-0D5A-0BD7-0CD6-F71268B824F3}"/>
            </a:ext>
          </a:extLst>
        </p:cNvPr>
        <p:cNvGrpSpPr/>
        <p:nvPr/>
      </p:nvGrpSpPr>
      <p:grpSpPr>
        <a:xfrm>
          <a:off x="0" y="0"/>
          <a:ext cx="0" cy="0"/>
          <a:chOff x="0" y="0"/>
          <a:chExt cx="0" cy="0"/>
        </a:xfrm>
      </p:grpSpPr>
      <p:pic>
        <p:nvPicPr>
          <p:cNvPr id="4098" name="Picture 2" descr="A recursive shortest path algorithm ...">
            <a:extLst>
              <a:ext uri="{FF2B5EF4-FFF2-40B4-BE49-F238E27FC236}">
                <a16:creationId xmlns:a16="http://schemas.microsoft.com/office/drawing/2014/main" id="{DA58474F-F453-D2ED-46A3-4D323952D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0F5797-1467-642E-0592-061386DDFB87}"/>
              </a:ext>
            </a:extLst>
          </p:cNvPr>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5220B583-9E9B-B691-0922-483F8AD452D4}"/>
              </a:ext>
            </a:extLst>
          </p:cNvPr>
          <p:cNvGrpSpPr/>
          <p:nvPr/>
        </p:nvGrpSpPr>
        <p:grpSpPr>
          <a:xfrm>
            <a:off x="533594" y="-206690"/>
            <a:ext cx="11124812" cy="1643604"/>
            <a:chOff x="533594" y="-521135"/>
            <a:chExt cx="11124812" cy="2914321"/>
          </a:xfrm>
        </p:grpSpPr>
        <p:sp>
          <p:nvSpPr>
            <p:cNvPr id="5" name="TextBox 4">
              <a:extLst>
                <a:ext uri="{FF2B5EF4-FFF2-40B4-BE49-F238E27FC236}">
                  <a16:creationId xmlns:a16="http://schemas.microsoft.com/office/drawing/2014/main" id="{01C0B090-2455-90D7-3A20-B1718F966A89}"/>
                </a:ext>
              </a:extLst>
            </p:cNvPr>
            <p:cNvSpPr txBox="1"/>
            <p:nvPr/>
          </p:nvSpPr>
          <p:spPr>
            <a:xfrm>
              <a:off x="533594" y="-521135"/>
              <a:ext cx="11124812" cy="1446550"/>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Implementation</a:t>
              </a:r>
            </a:p>
          </p:txBody>
        </p:sp>
        <p:sp>
          <p:nvSpPr>
            <p:cNvPr id="9" name="TextBox 8">
              <a:extLst>
                <a:ext uri="{FF2B5EF4-FFF2-40B4-BE49-F238E27FC236}">
                  <a16:creationId xmlns:a16="http://schemas.microsoft.com/office/drawing/2014/main" id="{CE7CDED6-5E44-9A31-26AD-FD520637CBFC}"/>
                </a:ext>
              </a:extLst>
            </p:cNvPr>
            <p:cNvSpPr txBox="1"/>
            <p:nvPr/>
          </p:nvSpPr>
          <p:spPr>
            <a:xfrm>
              <a:off x="819150" y="1993076"/>
              <a:ext cx="6295638" cy="400110"/>
            </a:xfrm>
            <a:prstGeom prst="rect">
              <a:avLst/>
            </a:prstGeom>
            <a:noFill/>
          </p:spPr>
          <p:txBody>
            <a:bodyPr wrap="square" rtlCol="0">
              <a:spAutoFit/>
            </a:bodyPr>
            <a:lstStyle/>
            <a:p>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2" name="Group 1">
            <a:extLst>
              <a:ext uri="{FF2B5EF4-FFF2-40B4-BE49-F238E27FC236}">
                <a16:creationId xmlns:a16="http://schemas.microsoft.com/office/drawing/2014/main" id="{7B6CC6D7-A6FE-1FD2-A01E-C48B02510032}"/>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701C5105-128A-38D7-AA11-157976433B9A}"/>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37769B8A-D851-2465-2100-8604F4EECE47}"/>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pic>
        <p:nvPicPr>
          <p:cNvPr id="10" name="Picture 9">
            <a:extLst>
              <a:ext uri="{FF2B5EF4-FFF2-40B4-BE49-F238E27FC236}">
                <a16:creationId xmlns:a16="http://schemas.microsoft.com/office/drawing/2014/main" id="{E5B775C2-E206-3BC8-9AFC-8841C8485FFA}"/>
              </a:ext>
            </a:extLst>
          </p:cNvPr>
          <p:cNvPicPr>
            <a:picLocks noChangeAspect="1"/>
          </p:cNvPicPr>
          <p:nvPr/>
        </p:nvPicPr>
        <p:blipFill>
          <a:blip r:embed="rId3"/>
          <a:stretch>
            <a:fillRect/>
          </a:stretch>
        </p:blipFill>
        <p:spPr>
          <a:xfrm>
            <a:off x="1647575" y="1008007"/>
            <a:ext cx="8153899" cy="5756687"/>
          </a:xfrm>
          <a:prstGeom prst="rect">
            <a:avLst/>
          </a:prstGeom>
        </p:spPr>
      </p:pic>
    </p:spTree>
    <p:extLst>
      <p:ext uri="{BB962C8B-B14F-4D97-AF65-F5344CB8AC3E}">
        <p14:creationId xmlns:p14="http://schemas.microsoft.com/office/powerpoint/2010/main" val="84894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0AE1A-F8B6-B87F-D492-67996652EC90}"/>
            </a:ext>
          </a:extLst>
        </p:cNvPr>
        <p:cNvGrpSpPr/>
        <p:nvPr/>
      </p:nvGrpSpPr>
      <p:grpSpPr>
        <a:xfrm>
          <a:off x="0" y="0"/>
          <a:ext cx="0" cy="0"/>
          <a:chOff x="0" y="0"/>
          <a:chExt cx="0" cy="0"/>
        </a:xfrm>
      </p:grpSpPr>
      <p:pic>
        <p:nvPicPr>
          <p:cNvPr id="4098" name="Picture 2" descr="A recursive shortest path algorithm ...">
            <a:extLst>
              <a:ext uri="{FF2B5EF4-FFF2-40B4-BE49-F238E27FC236}">
                <a16:creationId xmlns:a16="http://schemas.microsoft.com/office/drawing/2014/main" id="{51EE6B69-D93B-14B4-005A-5C4D8DB30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037C2F-1720-984C-A7CF-BDEDB0B7AAC5}"/>
              </a:ext>
            </a:extLst>
          </p:cNvPr>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44C629A6-D351-D2CA-4E79-0A19D46B5AB4}"/>
              </a:ext>
            </a:extLst>
          </p:cNvPr>
          <p:cNvGrpSpPr/>
          <p:nvPr/>
        </p:nvGrpSpPr>
        <p:grpSpPr>
          <a:xfrm>
            <a:off x="533594" y="-206690"/>
            <a:ext cx="11124812" cy="1643604"/>
            <a:chOff x="533594" y="-521135"/>
            <a:chExt cx="11124812" cy="2914321"/>
          </a:xfrm>
        </p:grpSpPr>
        <p:sp>
          <p:nvSpPr>
            <p:cNvPr id="5" name="TextBox 4">
              <a:extLst>
                <a:ext uri="{FF2B5EF4-FFF2-40B4-BE49-F238E27FC236}">
                  <a16:creationId xmlns:a16="http://schemas.microsoft.com/office/drawing/2014/main" id="{2BE5D8F8-C933-FF2B-9FC4-6FA8292771A1}"/>
                </a:ext>
              </a:extLst>
            </p:cNvPr>
            <p:cNvSpPr txBox="1"/>
            <p:nvPr/>
          </p:nvSpPr>
          <p:spPr>
            <a:xfrm>
              <a:off x="533594" y="-521135"/>
              <a:ext cx="11124812" cy="2564919"/>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Output</a:t>
              </a:r>
            </a:p>
          </p:txBody>
        </p:sp>
        <p:sp>
          <p:nvSpPr>
            <p:cNvPr id="9" name="TextBox 8">
              <a:extLst>
                <a:ext uri="{FF2B5EF4-FFF2-40B4-BE49-F238E27FC236}">
                  <a16:creationId xmlns:a16="http://schemas.microsoft.com/office/drawing/2014/main" id="{4ED00FD9-0FB3-2600-8035-6D0E7BB703CC}"/>
                </a:ext>
              </a:extLst>
            </p:cNvPr>
            <p:cNvSpPr txBox="1"/>
            <p:nvPr/>
          </p:nvSpPr>
          <p:spPr>
            <a:xfrm>
              <a:off x="819150" y="1993076"/>
              <a:ext cx="6295638" cy="400110"/>
            </a:xfrm>
            <a:prstGeom prst="rect">
              <a:avLst/>
            </a:prstGeom>
            <a:noFill/>
          </p:spPr>
          <p:txBody>
            <a:bodyPr wrap="square" rtlCol="0">
              <a:spAutoFit/>
            </a:bodyPr>
            <a:lstStyle/>
            <a:p>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2" name="Group 1">
            <a:extLst>
              <a:ext uri="{FF2B5EF4-FFF2-40B4-BE49-F238E27FC236}">
                <a16:creationId xmlns:a16="http://schemas.microsoft.com/office/drawing/2014/main" id="{895F46B3-F446-F1BC-375C-07C1EC5D6610}"/>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0C7204E8-E570-6E92-0736-E6738DA651A5}"/>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73AD53EE-B75B-6318-D2F6-ED60550DE9AE}"/>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pic>
        <p:nvPicPr>
          <p:cNvPr id="8" name="image2.png"/>
          <p:cNvPicPr/>
          <p:nvPr/>
        </p:nvPicPr>
        <p:blipFill>
          <a:blip r:embed="rId3" cstate="print"/>
          <a:stretch>
            <a:fillRect/>
          </a:stretch>
        </p:blipFill>
        <p:spPr>
          <a:xfrm>
            <a:off x="3231696" y="1211262"/>
            <a:ext cx="4985657" cy="5544301"/>
          </a:xfrm>
          <a:prstGeom prst="rect">
            <a:avLst/>
          </a:prstGeom>
        </p:spPr>
      </p:pic>
    </p:spTree>
    <p:extLst>
      <p:ext uri="{BB962C8B-B14F-4D97-AF65-F5344CB8AC3E}">
        <p14:creationId xmlns:p14="http://schemas.microsoft.com/office/powerpoint/2010/main" val="424573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1B273-579E-93C2-6E8A-21A820649CB1}"/>
            </a:ext>
          </a:extLst>
        </p:cNvPr>
        <p:cNvGrpSpPr/>
        <p:nvPr/>
      </p:nvGrpSpPr>
      <p:grpSpPr>
        <a:xfrm>
          <a:off x="0" y="0"/>
          <a:ext cx="0" cy="0"/>
          <a:chOff x="0" y="0"/>
          <a:chExt cx="0" cy="0"/>
        </a:xfrm>
      </p:grpSpPr>
      <p:pic>
        <p:nvPicPr>
          <p:cNvPr id="4098" name="Picture 2" descr="A recursive shortest path algorithm ...">
            <a:extLst>
              <a:ext uri="{FF2B5EF4-FFF2-40B4-BE49-F238E27FC236}">
                <a16:creationId xmlns:a16="http://schemas.microsoft.com/office/drawing/2014/main" id="{5C5C9CCF-658C-909A-DD4A-610AF0A93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B113547-BA5D-DA76-D296-CC3E06E730AF}"/>
              </a:ext>
            </a:extLst>
          </p:cNvPr>
          <p:cNvSpPr/>
          <p:nvPr/>
        </p:nvSpPr>
        <p:spPr>
          <a:xfrm>
            <a:off x="0" y="0"/>
            <a:ext cx="12192000" cy="6858000"/>
          </a:xfrm>
          <a:prstGeom prst="rect">
            <a:avLst/>
          </a:prstGeom>
          <a:solidFill>
            <a:schemeClr val="dk1">
              <a:alpha val="5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F06DFB8-77C1-7E04-0BB3-540EB7A5AEDE}"/>
              </a:ext>
            </a:extLst>
          </p:cNvPr>
          <p:cNvSpPr txBox="1"/>
          <p:nvPr/>
        </p:nvSpPr>
        <p:spPr>
          <a:xfrm>
            <a:off x="533594" y="0"/>
            <a:ext cx="11124812" cy="1446550"/>
          </a:xfrm>
          <a:prstGeom prst="rect">
            <a:avLst/>
          </a:prstGeom>
          <a:noFill/>
        </p:spPr>
        <p:txBody>
          <a:bodyPr wrap="square" rtlCol="0">
            <a:spAutoFit/>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Bold SemiConden" panose="020B0502040204020203" pitchFamily="34" charset="0"/>
              </a:rPr>
              <a:t>Applications</a:t>
            </a:r>
          </a:p>
        </p:txBody>
      </p:sp>
      <p:grpSp>
        <p:nvGrpSpPr>
          <p:cNvPr id="2" name="Group 1">
            <a:extLst>
              <a:ext uri="{FF2B5EF4-FFF2-40B4-BE49-F238E27FC236}">
                <a16:creationId xmlns:a16="http://schemas.microsoft.com/office/drawing/2014/main" id="{01A65E81-3E07-1504-DB0B-208610BC103F}"/>
              </a:ext>
            </a:extLst>
          </p:cNvPr>
          <p:cNvGrpSpPr/>
          <p:nvPr/>
        </p:nvGrpSpPr>
        <p:grpSpPr>
          <a:xfrm>
            <a:off x="981075" y="-6588413"/>
            <a:ext cx="10229850" cy="4893588"/>
            <a:chOff x="819150" y="400050"/>
            <a:chExt cx="10229850" cy="4893588"/>
          </a:xfrm>
        </p:grpSpPr>
        <p:sp>
          <p:nvSpPr>
            <p:cNvPr id="3" name="TextBox 2">
              <a:extLst>
                <a:ext uri="{FF2B5EF4-FFF2-40B4-BE49-F238E27FC236}">
                  <a16:creationId xmlns:a16="http://schemas.microsoft.com/office/drawing/2014/main" id="{D64A436E-1CF1-67A4-8B46-589D8E4ADF4F}"/>
                </a:ext>
              </a:extLst>
            </p:cNvPr>
            <p:cNvSpPr txBox="1"/>
            <p:nvPr/>
          </p:nvSpPr>
          <p:spPr>
            <a:xfrm>
              <a:off x="819150" y="400050"/>
              <a:ext cx="4743450" cy="1446550"/>
            </a:xfrm>
            <a:prstGeom prst="rect">
              <a:avLst/>
            </a:prstGeom>
            <a:noFill/>
          </p:spPr>
          <p:txBody>
            <a:bodyPr wrap="square" rtlCol="0">
              <a:spAutoFit/>
            </a:bodyPr>
            <a:lstStyle/>
            <a:p>
              <a:r>
                <a:rPr lang="en-US" sz="8800" u="sng" dirty="0">
                  <a:solidFill>
                    <a:schemeClr val="bg1"/>
                  </a:solidFill>
                  <a:latin typeface="Bahnschrift SemiBold SemiConden" panose="020B0502040204020203" pitchFamily="34" charset="0"/>
                </a:rPr>
                <a:t>Concept:</a:t>
              </a:r>
            </a:p>
          </p:txBody>
        </p:sp>
        <p:sp>
          <p:nvSpPr>
            <p:cNvPr id="6" name="TextBox 5">
              <a:extLst>
                <a:ext uri="{FF2B5EF4-FFF2-40B4-BE49-F238E27FC236}">
                  <a16:creationId xmlns:a16="http://schemas.microsoft.com/office/drawing/2014/main" id="{DD794B7F-F215-57F7-4C4E-666F208734BF}"/>
                </a:ext>
              </a:extLst>
            </p:cNvPr>
            <p:cNvSpPr txBox="1"/>
            <p:nvPr/>
          </p:nvSpPr>
          <p:spPr>
            <a:xfrm>
              <a:off x="819150" y="2246650"/>
              <a:ext cx="10229850" cy="3046988"/>
            </a:xfrm>
            <a:prstGeom prst="rect">
              <a:avLst/>
            </a:prstGeom>
            <a:noFill/>
          </p:spPr>
          <p:txBody>
            <a:bodyPr wrap="square" rtlCol="0">
              <a:spAutoFit/>
            </a:bodyPr>
            <a:lstStyle/>
            <a:p>
              <a:r>
                <a:rPr lang="en-US" sz="3200" dirty="0" err="1">
                  <a:solidFill>
                    <a:schemeClr val="bg1"/>
                  </a:solidFill>
                </a:rPr>
                <a:t>Dijkstra's</a:t>
              </a:r>
              <a:r>
                <a:rPr lang="en-US" sz="3200" dirty="0">
                  <a:solidFill>
                    <a:schemeClr val="bg1"/>
                  </a:solidFill>
                </a:rPr>
                <a:t> algorithm starts by setting initial distances for all vertices in the graph. It then chooses the unvisited vertex with the shortest distance from the starting vertex as the current vertex. The algorithm continues in this way, creating a tree of shortest paths from the starting vertex to all other points in the graph. </a:t>
              </a:r>
            </a:p>
          </p:txBody>
        </p:sp>
      </p:grpSp>
      <p:sp>
        <p:nvSpPr>
          <p:cNvPr id="10" name="TextBox 9">
            <a:extLst>
              <a:ext uri="{FF2B5EF4-FFF2-40B4-BE49-F238E27FC236}">
                <a16:creationId xmlns:a16="http://schemas.microsoft.com/office/drawing/2014/main" id="{2F49C4B5-2AB4-7BF0-4111-874F47D44331}"/>
              </a:ext>
            </a:extLst>
          </p:cNvPr>
          <p:cNvSpPr txBox="1"/>
          <p:nvPr/>
        </p:nvSpPr>
        <p:spPr>
          <a:xfrm>
            <a:off x="376137" y="1063703"/>
            <a:ext cx="5505160" cy="5355312"/>
          </a:xfrm>
          <a:prstGeom prst="rect">
            <a:avLst/>
          </a:prstGeom>
          <a:noFill/>
        </p:spPr>
        <p:txBody>
          <a:bodyPr wrap="square" rtlCol="0">
            <a:spAutoFit/>
          </a:bodyPr>
          <a:lstStyle/>
          <a:p>
            <a:pPr algn="l"/>
            <a:endParaRPr lang="en-IN"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endParaRPr>
          </a:p>
          <a:p>
            <a:pPr marL="285750" indent="-285750">
              <a:buFont typeface="Arial" panose="020B0604020202020204" pitchFamily="34" charset="0"/>
              <a:buChar char="•"/>
            </a:pPr>
            <a:r>
              <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t>Network Routing: Dijkstra’s algorithm is widely used in routing protocols like OSPF (Open Shortest Path First) to find the shortest path between routers in a network. It ensures efficient packet delivery by determining optimal paths. </a:t>
            </a:r>
            <a:br>
              <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br>
            <a:endPar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endParaRPr>
          </a:p>
          <a:p>
            <a:pPr marL="285750" indent="-285750">
              <a:buFont typeface="Arial" panose="020B0604020202020204" pitchFamily="34" charset="0"/>
              <a:buChar char="•"/>
            </a:pPr>
            <a:r>
              <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t>Geographical Information Systems (GIS): In mapping services such as Google Maps, Dijkstra’s algorithm is used to calculate the shortest driving or walking route between two locations. </a:t>
            </a:r>
          </a:p>
          <a:p>
            <a:pPr marL="285750" indent="-285750">
              <a:buFont typeface="Arial" panose="020B0604020202020204" pitchFamily="34" charset="0"/>
              <a:buChar char="•"/>
            </a:pPr>
            <a:r>
              <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t>Telecommunications: It helps in determining the most efficient path for data transmission in telecommunication networks, minimizing delays and improving the quality of service. </a:t>
            </a:r>
            <a:br>
              <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br>
            <a:endPar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endParaRPr>
          </a:p>
          <a:p>
            <a:pPr marL="285750" indent="-285750">
              <a:buFont typeface="Arial" panose="020B0604020202020204" pitchFamily="34" charset="0"/>
              <a:buChar char="•"/>
            </a:pPr>
            <a:r>
              <a:rPr lang="en-US" sz="1800" b="1" i="0" u="none" strike="noStrike"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rPr>
              <a:t>AI and Robotics: Dijkstra’s algorithm is used in pathfinding algorithms in robotics and AI to navigate agents through complex environments. </a:t>
            </a:r>
          </a:p>
        </p:txBody>
      </p:sp>
      <p:sp>
        <p:nvSpPr>
          <p:cNvPr id="11" name="Oval 10"/>
          <p:cNvSpPr/>
          <p:nvPr/>
        </p:nvSpPr>
        <p:spPr>
          <a:xfrm>
            <a:off x="8704102" y="939701"/>
            <a:ext cx="3141112" cy="2571750"/>
          </a:xfrm>
          <a:prstGeom prst="ellipse">
            <a:avLst/>
          </a:prstGeom>
          <a:blipFill dpi="0" rotWithShape="1">
            <a:blip r:embed="rId3"/>
            <a:srcRect/>
            <a:stretch>
              <a:fillRect l="-1000" r="-1000"/>
            </a:stretch>
          </a:blipFill>
          <a:effectLst>
            <a:glow rad="228600">
              <a:schemeClr val="accent3">
                <a:satMod val="175000"/>
                <a:alpha val="40000"/>
              </a:schemeClr>
            </a:glow>
            <a:outerShdw blurRad="50800" dist="38100" dir="13500000" algn="b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704102" y="4016663"/>
            <a:ext cx="3141112" cy="2571750"/>
          </a:xfrm>
          <a:prstGeom prst="ellipse">
            <a:avLst/>
          </a:prstGeom>
          <a:blipFill dpi="0" rotWithShape="1">
            <a:blip r:embed="rId4"/>
            <a:srcRect/>
            <a:stretch>
              <a:fillRect l="-1000" r="-1000"/>
            </a:stretch>
          </a:blip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68105" y="2360370"/>
            <a:ext cx="2705100" cy="2571750"/>
          </a:xfrm>
          <a:prstGeom prst="ellipse">
            <a:avLst/>
          </a:prstGeom>
          <a:blipFill dpi="0" rotWithShape="1">
            <a:blip r:embed="rId5"/>
            <a:srcRect/>
            <a:stretch>
              <a:fillRect l="-1000" r="-1000"/>
            </a:stretch>
          </a:blipFill>
          <a:effectLst>
            <a:glow rad="228600">
              <a:schemeClr val="bg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879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969</TotalTime>
  <Words>1403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Bahnschrift SemiBold SemiConden</vt:lpstr>
      <vt:lpstr>Rockwell</vt:lpstr>
      <vt:lpstr>Rockwell Condensed</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Aaryan Sharma</cp:lastModifiedBy>
  <cp:revision>23</cp:revision>
  <dcterms:created xsi:type="dcterms:W3CDTF">2024-10-13T10:56:11Z</dcterms:created>
  <dcterms:modified xsi:type="dcterms:W3CDTF">2024-10-16T17:17:40Z</dcterms:modified>
</cp:coreProperties>
</file>