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8" r:id="rId3"/>
    <p:sldId id="285" r:id="rId4"/>
    <p:sldId id="257" r:id="rId5"/>
    <p:sldId id="28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637" autoAdjust="0"/>
  </p:normalViewPr>
  <p:slideViewPr>
    <p:cSldViewPr>
      <p:cViewPr varScale="1">
        <p:scale>
          <a:sx n="68" d="100"/>
          <a:sy n="68" d="100"/>
        </p:scale>
        <p:origin x="1392" y="72"/>
      </p:cViewPr>
      <p:guideLst>
        <p:guide orient="horz" pos="2160"/>
        <p:guide pos="2880"/>
      </p:guideLst>
    </p:cSldViewPr>
  </p:slideViewPr>
  <p:outlineViewPr>
    <p:cViewPr>
      <p:scale>
        <a:sx n="33" d="100"/>
        <a:sy n="33" d="100"/>
      </p:scale>
      <p:origin x="48" y="145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87129"/>
            <a:ext cx="9144000" cy="5570871"/>
          </a:xfrm>
          <a:prstGeom prst="rect">
            <a:avLst/>
          </a:prstGeom>
          <a:noFill/>
          <a:ln>
            <a:noFill/>
          </a:ln>
          <a:effectLst/>
          <a:scene3d>
            <a:camera prst="orthographicFront"/>
            <a:lightRig rig="threePt" dir="t"/>
          </a:scene3d>
          <a:sp3d prstMaterial="translucentPowde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199" y="2819400"/>
            <a:ext cx="3048001" cy="401308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a:spLocks noChangeArrowheads="1"/>
          </p:cNvSpPr>
          <p:nvPr userDrawn="1"/>
        </p:nvSpPr>
        <p:spPr bwMode="auto">
          <a:xfrm rot="5400000">
            <a:off x="5530056" y="3244056"/>
            <a:ext cx="6858000" cy="369888"/>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20000"/>
              </a:spcBef>
              <a:spcAft>
                <a:spcPct val="0"/>
              </a:spcAft>
              <a:buChar char="•"/>
              <a:defRPr>
                <a:solidFill>
                  <a:schemeClr val="tx1"/>
                </a:solidFill>
                <a:latin typeface="Arial" charset="0"/>
                <a:cs typeface="Arial" charset="0"/>
              </a:defRPr>
            </a:lvl6pPr>
            <a:lvl7pPr marL="2971800" indent="-228600" eaLnBrk="0" fontAlgn="base" hangingPunct="0">
              <a:spcBef>
                <a:spcPct val="20000"/>
              </a:spcBef>
              <a:spcAft>
                <a:spcPct val="0"/>
              </a:spcAft>
              <a:buChar char="•"/>
              <a:defRPr>
                <a:solidFill>
                  <a:schemeClr val="tx1"/>
                </a:solidFill>
                <a:latin typeface="Arial" charset="0"/>
                <a:cs typeface="Arial" charset="0"/>
              </a:defRPr>
            </a:lvl7pPr>
            <a:lvl8pPr marL="3429000" indent="-228600" eaLnBrk="0" fontAlgn="base" hangingPunct="0">
              <a:spcBef>
                <a:spcPct val="20000"/>
              </a:spcBef>
              <a:spcAft>
                <a:spcPct val="0"/>
              </a:spcAft>
              <a:buChar char="•"/>
              <a:defRPr>
                <a:solidFill>
                  <a:schemeClr val="tx1"/>
                </a:solidFill>
                <a:latin typeface="Arial" charset="0"/>
                <a:cs typeface="Arial" charset="0"/>
              </a:defRPr>
            </a:lvl8pPr>
            <a:lvl9pPr marL="3886200" indent="-228600" eaLnBrk="0" fontAlgn="base" hangingPunct="0">
              <a:spcBef>
                <a:spcPct val="20000"/>
              </a:spcBef>
              <a:spcAft>
                <a:spcPct val="0"/>
              </a:spcAft>
              <a:buChar char="•"/>
              <a:defRPr>
                <a:solidFill>
                  <a:schemeClr val="tx1"/>
                </a:solidFill>
                <a:latin typeface="Arial" charset="0"/>
                <a:cs typeface="Arial" charset="0"/>
              </a:defRPr>
            </a:lvl9pPr>
          </a:lstStyle>
          <a:p>
            <a:pPr algn="r" eaLnBrk="1" fontAlgn="auto" hangingPunct="1">
              <a:spcBef>
                <a:spcPts val="0"/>
              </a:spcBef>
              <a:spcAft>
                <a:spcPts val="0"/>
              </a:spcAft>
              <a:defRPr/>
            </a:pPr>
            <a:r>
              <a:rPr lang="en-US" sz="900" dirty="0">
                <a:solidFill>
                  <a:schemeClr val="bg1">
                    <a:lumMod val="50000"/>
                  </a:schemeClr>
                </a:solidFill>
                <a:latin typeface="Times New Roman" pitchFamily="18" charset="0"/>
                <a:cs typeface="Times New Roman" pitchFamily="18" charset="0"/>
              </a:rPr>
              <a:t>© 2014 by McGraw-Hill Education.  This is proprietary material solely for authorized instructor use. Not authorized for sale or distribution in any manner.  This document may not be copied, scanned, duplicated, forwarded, distributed, or posted on a website, in whole or part.  </a:t>
            </a:r>
          </a:p>
        </p:txBody>
      </p:sp>
      <p:sp>
        <p:nvSpPr>
          <p:cNvPr id="10" name="Rectangle 9"/>
          <p:cNvSpPr/>
          <p:nvPr userDrawn="1"/>
        </p:nvSpPr>
        <p:spPr>
          <a:xfrm>
            <a:off x="0" y="187404"/>
            <a:ext cx="9144000" cy="1107996"/>
          </a:xfrm>
          <a:prstGeom prst="rect">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044566" y="35004"/>
            <a:ext cx="7794634" cy="120032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mbria" panose="02040503050406030204" pitchFamily="18" charset="0"/>
              </a:rPr>
              <a:t>E</a:t>
            </a:r>
            <a:r>
              <a:rPr lang="en-US" sz="6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mbria" panose="02040503050406030204" pitchFamily="18" charset="0"/>
              </a:rPr>
              <a:t>ntrepreneurship</a:t>
            </a:r>
          </a:p>
        </p:txBody>
      </p:sp>
      <p:sp>
        <p:nvSpPr>
          <p:cNvPr id="12" name="Rectangle 11"/>
          <p:cNvSpPr/>
          <p:nvPr userDrawn="1"/>
        </p:nvSpPr>
        <p:spPr>
          <a:xfrm>
            <a:off x="7557112" y="1287129"/>
            <a:ext cx="1217000" cy="1323439"/>
          </a:xfrm>
          <a:prstGeom prst="rect">
            <a:avLst/>
          </a:prstGeom>
          <a:noFill/>
        </p:spPr>
        <p:txBody>
          <a:bodyPr wrap="none" lIns="91440" tIns="45720" rIns="91440" bIns="45720">
            <a:spAutoFit/>
          </a:bodyPr>
          <a:lstStyle/>
          <a:p>
            <a:pPr algn="ctr"/>
            <a:r>
              <a:rPr lang="en-US" sz="80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9</a:t>
            </a:r>
            <a:r>
              <a:rPr lang="en-US" sz="54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e</a:t>
            </a:r>
          </a:p>
        </p:txBody>
      </p:sp>
      <p:sp>
        <p:nvSpPr>
          <p:cNvPr id="13" name="Rectangle 12"/>
          <p:cNvSpPr/>
          <p:nvPr userDrawn="1"/>
        </p:nvSpPr>
        <p:spPr>
          <a:xfrm>
            <a:off x="4191000" y="5657671"/>
            <a:ext cx="4572000" cy="1200329"/>
          </a:xfrm>
          <a:prstGeom prst="rect">
            <a:avLst/>
          </a:prstGeom>
        </p:spPr>
        <p:txBody>
          <a:bodyPr>
            <a:spAutoFit/>
          </a:bodyPr>
          <a:lstStyle/>
          <a:p>
            <a:pPr algn="l"/>
            <a:r>
              <a:rPr lang="en-US" sz="1800" b="1" i="0" u="none" strike="noStrike" kern="1200" baseline="0" dirty="0">
                <a:solidFill>
                  <a:schemeClr val="tx1"/>
                </a:solidFill>
                <a:latin typeface="Arial" charset="0"/>
                <a:ea typeface="+mn-ea"/>
                <a:cs typeface="Arial" charset="0"/>
              </a:rPr>
              <a:t>Robert D. Hisrich</a:t>
            </a:r>
          </a:p>
          <a:p>
            <a:pPr algn="l"/>
            <a:r>
              <a:rPr lang="en-US" sz="1800" b="1" i="0" u="none" strike="noStrike" kern="1200" baseline="0" dirty="0">
                <a:solidFill>
                  <a:schemeClr val="tx1"/>
                </a:solidFill>
                <a:latin typeface="Arial" charset="0"/>
                <a:ea typeface="+mn-ea"/>
                <a:cs typeface="Arial" charset="0"/>
              </a:rPr>
              <a:t>Mathew J. Manimala</a:t>
            </a:r>
          </a:p>
          <a:p>
            <a:pPr algn="l"/>
            <a:r>
              <a:rPr lang="en-US" sz="1800" b="1" i="0" u="none" strike="noStrike" kern="1200" baseline="0" dirty="0">
                <a:solidFill>
                  <a:schemeClr val="tx1"/>
                </a:solidFill>
                <a:latin typeface="Arial" charset="0"/>
                <a:ea typeface="+mn-ea"/>
                <a:cs typeface="Arial" charset="0"/>
              </a:rPr>
              <a:t>Michael P. Peters</a:t>
            </a:r>
          </a:p>
          <a:p>
            <a:pPr algn="l"/>
            <a:r>
              <a:rPr lang="en-US" sz="1800" b="1" i="0" u="none" strike="noStrike" kern="1200" baseline="0" dirty="0">
                <a:solidFill>
                  <a:schemeClr val="tx1"/>
                </a:solidFill>
                <a:latin typeface="Arial" charset="0"/>
                <a:ea typeface="+mn-ea"/>
                <a:cs typeface="Arial" charset="0"/>
              </a:rPr>
              <a:t>Dean A. Shepherd</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51C1A93-D8B4-4920-9DB4-85AADF048337}" type="datetimeFigureOut">
              <a:rPr lang="en-US"/>
              <a:pPr>
                <a:defRPr/>
              </a:pPr>
              <a:t>4/29/2019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DFCE7F9-D38D-4D50-B952-F46FFB1D684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24CD250-F44B-4A58-BDC1-2CEC64405EA7}" type="datetimeFigureOut">
              <a:rPr lang="en-US"/>
              <a:pPr>
                <a:defRPr/>
              </a:pPr>
              <a:t>4/29/2019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3EC4498-CEE6-4E20-A140-068E9089DA3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828ADFF-878D-48E5-A18C-7B56BA2B3AE0}" type="datetimeFigureOut">
              <a:rPr lang="en-US"/>
              <a:pPr>
                <a:defRPr/>
              </a:pPr>
              <a:t>4/29/2019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AC93E27-FC05-414A-BB8A-B8BFA3AFBE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87129"/>
            <a:ext cx="9144000" cy="5570871"/>
          </a:xfrm>
          <a:prstGeom prst="rect">
            <a:avLst/>
          </a:prstGeom>
          <a:noFill/>
          <a:ln>
            <a:noFill/>
          </a:ln>
          <a:effectLst/>
          <a:scene3d>
            <a:camera prst="orthographicFront"/>
            <a:lightRig rig="threePt" dir="t"/>
          </a:scene3d>
          <a:sp3d prstMaterial="translucentPowde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0" y="5657671"/>
            <a:ext cx="9220200" cy="120032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l" eaLnBrk="1" hangingPunct="1">
              <a:lnSpc>
                <a:spcPct val="90000"/>
              </a:lnSpc>
            </a:pPr>
            <a:r>
              <a:rPr lang="en-US" sz="4800" b="1" cap="none" spc="0" dirty="0">
                <a:ln>
                  <a:prstDash val="solid"/>
                </a:ln>
                <a:solidFill>
                  <a:schemeClr val="tx1"/>
                </a:solidFill>
                <a:effectLst>
                  <a:outerShdw blurRad="88000" dist="50800" dir="5040000" algn="tl">
                    <a:schemeClr val="accent4">
                      <a:tint val="80000"/>
                      <a:satMod val="250000"/>
                      <a:alpha val="45000"/>
                    </a:schemeClr>
                  </a:outerShdw>
                </a:effectLst>
              </a:rPr>
              <a:t>T</a:t>
            </a:r>
            <a:r>
              <a:rPr lang="en-US" sz="4000" b="1" cap="none" spc="0" dirty="0">
                <a:ln>
                  <a:prstDash val="solid"/>
                </a:ln>
                <a:solidFill>
                  <a:schemeClr val="tx1"/>
                </a:solidFill>
                <a:effectLst>
                  <a:outerShdw blurRad="88000" dist="50800" dir="5040000" algn="tl">
                    <a:schemeClr val="accent4">
                      <a:tint val="80000"/>
                      <a:satMod val="250000"/>
                      <a:alpha val="45000"/>
                    </a:schemeClr>
                  </a:outerShdw>
                </a:effectLst>
              </a:rPr>
              <a:t>HE </a:t>
            </a:r>
            <a:r>
              <a:rPr lang="en-US" sz="4800" b="1" cap="none" spc="0" dirty="0">
                <a:ln>
                  <a:prstDash val="solid"/>
                </a:ln>
                <a:solidFill>
                  <a:schemeClr val="tx1"/>
                </a:solidFill>
                <a:effectLst>
                  <a:outerShdw blurRad="88000" dist="50800" dir="5040000" algn="tl">
                    <a:schemeClr val="accent4">
                      <a:tint val="80000"/>
                      <a:satMod val="250000"/>
                      <a:alpha val="45000"/>
                    </a:schemeClr>
                  </a:outerShdw>
                </a:effectLst>
              </a:rPr>
              <a:t>B</a:t>
            </a:r>
            <a:r>
              <a:rPr lang="en-US" sz="4000" b="1" cap="none" spc="0" dirty="0">
                <a:ln>
                  <a:prstDash val="solid"/>
                </a:ln>
                <a:solidFill>
                  <a:schemeClr val="tx1"/>
                </a:solidFill>
                <a:effectLst>
                  <a:outerShdw blurRad="88000" dist="50800" dir="5040000" algn="tl">
                    <a:schemeClr val="accent4">
                      <a:tint val="80000"/>
                      <a:satMod val="250000"/>
                      <a:alpha val="45000"/>
                    </a:schemeClr>
                  </a:outerShdw>
                </a:effectLst>
              </a:rPr>
              <a:t>USINESS </a:t>
            </a:r>
            <a:r>
              <a:rPr lang="en-US" sz="4800" b="1" cap="none" spc="0" dirty="0">
                <a:ln>
                  <a:prstDash val="solid"/>
                </a:ln>
                <a:solidFill>
                  <a:schemeClr val="tx1"/>
                </a:solidFill>
                <a:effectLst>
                  <a:outerShdw blurRad="88000" dist="50800" dir="5040000" algn="tl">
                    <a:schemeClr val="accent4">
                      <a:tint val="80000"/>
                      <a:satMod val="250000"/>
                      <a:alpha val="45000"/>
                    </a:schemeClr>
                  </a:outerShdw>
                </a:effectLst>
              </a:rPr>
              <a:t>P</a:t>
            </a:r>
            <a:r>
              <a:rPr lang="en-US" sz="4000" b="1" cap="none" spc="0" dirty="0">
                <a:ln>
                  <a:prstDash val="solid"/>
                </a:ln>
                <a:solidFill>
                  <a:schemeClr val="tx1"/>
                </a:solidFill>
                <a:effectLst>
                  <a:outerShdw blurRad="88000" dist="50800" dir="5040000" algn="tl">
                    <a:schemeClr val="accent4">
                      <a:tint val="80000"/>
                      <a:satMod val="250000"/>
                      <a:alpha val="45000"/>
                    </a:schemeClr>
                  </a:outerShdw>
                </a:effectLst>
              </a:rPr>
              <a:t>LAN</a:t>
            </a:r>
          </a:p>
          <a:p>
            <a:pPr algn="l" eaLnBrk="1" hangingPunct="1">
              <a:lnSpc>
                <a:spcPct val="90000"/>
              </a:lnSpc>
            </a:pPr>
            <a:r>
              <a:rPr lang="en-US" sz="3200" b="1" cap="none" spc="0" dirty="0">
                <a:ln>
                  <a:prstDash val="solid"/>
                </a:ln>
                <a:solidFill>
                  <a:schemeClr val="tx1"/>
                </a:solidFill>
                <a:effectLst>
                  <a:outerShdw blurRad="88000" dist="50800" dir="5040000" algn="tl">
                    <a:schemeClr val="accent4">
                      <a:tint val="80000"/>
                      <a:satMod val="250000"/>
                      <a:alpha val="45000"/>
                    </a:schemeClr>
                  </a:outerShdw>
                </a:effectLst>
              </a:rPr>
              <a:t>CREATING AND STARTING THE VENTURE</a:t>
            </a:r>
          </a:p>
        </p:txBody>
      </p:sp>
      <p:sp>
        <p:nvSpPr>
          <p:cNvPr id="9" name="Rectangle 8"/>
          <p:cNvSpPr/>
          <p:nvPr userDrawn="1"/>
        </p:nvSpPr>
        <p:spPr>
          <a:xfrm>
            <a:off x="7759090" y="381000"/>
            <a:ext cx="813044" cy="1446550"/>
          </a:xfrm>
          <a:prstGeom prst="rect">
            <a:avLst/>
          </a:prstGeom>
          <a:noFill/>
        </p:spPr>
        <p:txBody>
          <a:bodyPr wrap="none" lIns="91440" tIns="45720" rIns="91440" bIns="45720">
            <a:spAutoFit/>
          </a:bodyPr>
          <a:lstStyle/>
          <a:p>
            <a:pPr algn="ctr"/>
            <a:r>
              <a:rPr lang="en-US" sz="88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7</a:t>
            </a:r>
            <a:endParaRPr lang="en-US" sz="6000" b="1" cap="all" spc="0"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19451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21"/>
          <p:cNvSpPr>
            <a:spLocks noChangeArrowheads="1"/>
          </p:cNvSpPr>
          <p:nvPr userDrawn="1"/>
        </p:nvSpPr>
        <p:spPr bwMode="auto">
          <a:xfrm>
            <a:off x="6934200" y="6400800"/>
            <a:ext cx="2133600" cy="457200"/>
          </a:xfrm>
          <a:prstGeom prst="rect">
            <a:avLst/>
          </a:prstGeom>
          <a:noFill/>
          <a:ln w="9525">
            <a:noFill/>
            <a:miter lim="800000"/>
            <a:headEnd/>
            <a:tailEnd/>
          </a:ln>
        </p:spPr>
        <p:txBody>
          <a:bodyPr anchor="b"/>
          <a:lstStyle/>
          <a:p>
            <a:pPr algn="r"/>
            <a:r>
              <a:rPr lang="en-US" sz="1000">
                <a:effectLst>
                  <a:outerShdw blurRad="38100" dist="38100" dir="2700000" algn="tl">
                    <a:srgbClr val="C0C0C0"/>
                  </a:outerShdw>
                </a:effectLst>
                <a:latin typeface="Times New Roman" pitchFamily="18" charset="0"/>
                <a:ea typeface="ＭＳ Ｐゴシック" charset="-128"/>
              </a:rPr>
              <a:t>7-</a:t>
            </a:r>
            <a:fld id="{7D45F99D-43F0-4C75-B215-36DED043C8E6}" type="slidenum">
              <a:rPr lang="en-US" sz="1000">
                <a:effectLst>
                  <a:outerShdw blurRad="38100" dist="38100" dir="2700000" algn="tl">
                    <a:srgbClr val="C0C0C0"/>
                  </a:outerShdw>
                </a:effectLst>
                <a:latin typeface="Times New Roman" pitchFamily="18" charset="0"/>
                <a:ea typeface="ＭＳ Ｐゴシック" charset="-128"/>
              </a:rPr>
              <a:pPr algn="r"/>
              <a:t>‹#›</a:t>
            </a:fld>
            <a:endParaRPr lang="en-US" sz="1000">
              <a:effectLst>
                <a:outerShdw blurRad="38100" dist="38100" dir="2700000" algn="tl">
                  <a:srgbClr val="C0C0C0"/>
                </a:outerShdw>
              </a:effectLst>
              <a:latin typeface="Times New Roman" pitchFamily="18" charset="0"/>
              <a:ea typeface="ＭＳ Ｐゴシック" charset="-128"/>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893421A-D0B2-40CF-AB96-19FF36DD91D0}" type="datetimeFigureOut">
              <a:rPr lang="en-US"/>
              <a:pPr>
                <a:defRPr/>
              </a:pPr>
              <a:t>4/29/2019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6074911-1EBB-46CA-9A49-482439D71B4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F9698DC-CDD7-47C5-B8C8-FD38FA6FEF97}" type="datetimeFigureOut">
              <a:rPr lang="en-US"/>
              <a:pPr>
                <a:defRPr/>
              </a:pPr>
              <a:t>4/29/2019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46FD13E-C5F1-40C1-8D79-C55DF0BD571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ACC957F-FEDD-420F-A83E-6AE0F53ADFF5}" type="datetimeFigureOut">
              <a:rPr lang="en-US"/>
              <a:pPr>
                <a:defRPr/>
              </a:pPr>
              <a:t>4/29/2019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7340B78-63C2-4EE8-98E5-811E2B45F8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0A26A0E-37CE-4F68-BB92-EDB61A7A83DB}" type="datetimeFigureOut">
              <a:rPr lang="en-US"/>
              <a:pPr>
                <a:defRPr/>
              </a:pPr>
              <a:t>4/29/2019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CBF55FD-846A-491C-9620-AC07A64166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3A93C7C-CC36-46CD-BEF1-B837A8080DA1}" type="datetimeFigureOut">
              <a:rPr lang="en-US"/>
              <a:pPr>
                <a:defRPr/>
              </a:pPr>
              <a:t>4/29/2019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53FFBEA-E7AA-46FD-B8E9-C7273EDBFA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2BC3565-6B96-4B08-84C0-9FAF7A0C4B53}" type="datetimeFigureOut">
              <a:rPr lang="en-US"/>
              <a:pPr>
                <a:defRPr/>
              </a:pPr>
              <a:t>4/29/2019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F2F35EC-5CDA-4AD6-8284-09F49753395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BFCBA87-7822-45AA-B8B0-349FD92CECF9}" type="datetimeFigureOut">
              <a:rPr lang="en-US"/>
              <a:pPr>
                <a:defRPr/>
              </a:pPr>
              <a:t>4/29/2019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A264FB1-949E-4FD7-BAD9-3FA910F99A5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2857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876800"/>
          </a:xfrm>
          <a:prstGeom prst="rect">
            <a:avLst/>
          </a:prstGeom>
          <a:noFill/>
          <a:ln w="2857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0" r:id="rId1"/>
    <p:sldLayoutId id="2147483671"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eaLnBrk="0" fontAlgn="base" hangingPunct="0">
        <a:spcBef>
          <a:spcPct val="0"/>
        </a:spcBef>
        <a:spcAft>
          <a:spcPct val="0"/>
        </a:spcAft>
        <a:defRPr lang="en-US" sz="4400" b="1" kern="1200" dirty="0" smtClean="0">
          <a:solidFill>
            <a:srgbClr val="0070C0"/>
          </a:solidFill>
          <a:latin typeface="Cambria" panose="02040503050406030204"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C00000"/>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ü"/>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747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a:xfrm>
            <a:off x="457200" y="457200"/>
            <a:ext cx="8229600" cy="1143000"/>
          </a:xfrm>
        </p:spPr>
        <p:txBody>
          <a:bodyPr/>
          <a:lstStyle/>
          <a:p>
            <a:pPr eaLnBrk="1" hangingPunct="1"/>
            <a:r>
              <a:rPr lang="en-US" sz="4000" dirty="0"/>
              <a:t>HOW DO POTENTIAL LENDERS AND INVESTORS EVALUATE THE PLAN?</a:t>
            </a:r>
          </a:p>
        </p:txBody>
      </p:sp>
      <p:sp>
        <p:nvSpPr>
          <p:cNvPr id="20482" name="Content Placeholder 2"/>
          <p:cNvSpPr>
            <a:spLocks noGrp="1"/>
          </p:cNvSpPr>
          <p:nvPr>
            <p:ph idx="4294967295"/>
          </p:nvPr>
        </p:nvSpPr>
        <p:spPr>
          <a:xfrm>
            <a:off x="457200" y="2133600"/>
            <a:ext cx="8229600" cy="4724400"/>
          </a:xfrm>
        </p:spPr>
        <p:txBody>
          <a:bodyPr/>
          <a:lstStyle/>
          <a:p>
            <a:pPr eaLnBrk="1" hangingPunct="1"/>
            <a:r>
              <a:rPr lang="en-US" dirty="0"/>
              <a:t>The business plan must reflect: </a:t>
            </a:r>
          </a:p>
          <a:p>
            <a:pPr lvl="1" eaLnBrk="1" hangingPunct="1"/>
            <a:r>
              <a:rPr lang="en-US" dirty="0"/>
              <a:t>Strengths of  the management and personnel</a:t>
            </a:r>
          </a:p>
          <a:p>
            <a:pPr lvl="1" eaLnBrk="1" hangingPunct="1"/>
            <a:r>
              <a:rPr lang="en-US" dirty="0"/>
              <a:t>Product/service</a:t>
            </a:r>
          </a:p>
          <a:p>
            <a:pPr lvl="1" eaLnBrk="1" hangingPunct="1"/>
            <a:r>
              <a:rPr lang="en-US" dirty="0"/>
              <a:t>Available resources</a:t>
            </a:r>
          </a:p>
          <a:p>
            <a:pPr eaLnBrk="1" hangingPunct="1"/>
            <a:r>
              <a:rPr lang="en-US" dirty="0"/>
              <a:t>Lenders </a:t>
            </a:r>
          </a:p>
          <a:p>
            <a:pPr lvl="1" eaLnBrk="1" hangingPunct="1"/>
            <a:r>
              <a:rPr lang="en-US" dirty="0"/>
              <a:t>Interested in the venture’s ability to pay back the debt</a:t>
            </a:r>
          </a:p>
          <a:p>
            <a:pPr lvl="1" eaLnBrk="1" hangingPunct="1"/>
            <a:r>
              <a:rPr lang="en-US" dirty="0"/>
              <a:t>Focus on the four Cs of credit - Character, cash flow, collateral, and equity contribution</a:t>
            </a:r>
          </a:p>
          <a:p>
            <a:pPr eaLnBrk="1" hangingPunct="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457200" y="457200"/>
            <a:ext cx="8229600" cy="1143000"/>
          </a:xfrm>
        </p:spPr>
        <p:txBody>
          <a:bodyPr/>
          <a:lstStyle/>
          <a:p>
            <a:pPr eaLnBrk="1" hangingPunct="1"/>
            <a:r>
              <a:rPr lang="en-IN" sz="4000" dirty="0"/>
              <a:t>HOW DO POTENTIAL LENDERS AND INVESTORS EVALUATE THE PLAN? </a:t>
            </a:r>
            <a:endParaRPr lang="en-US" sz="4000" dirty="0"/>
          </a:p>
        </p:txBody>
      </p:sp>
      <p:sp>
        <p:nvSpPr>
          <p:cNvPr id="21506" name="Content Placeholder 2"/>
          <p:cNvSpPr>
            <a:spLocks noGrp="1"/>
          </p:cNvSpPr>
          <p:nvPr>
            <p:ph idx="4294967295"/>
          </p:nvPr>
        </p:nvSpPr>
        <p:spPr>
          <a:xfrm>
            <a:off x="457200" y="2209800"/>
            <a:ext cx="8229600" cy="4648200"/>
          </a:xfrm>
        </p:spPr>
        <p:txBody>
          <a:bodyPr/>
          <a:lstStyle/>
          <a:p>
            <a:pPr eaLnBrk="1" hangingPunct="1"/>
            <a:r>
              <a:rPr lang="en-US" dirty="0"/>
              <a:t>Banks - Interested in analysis of the business opportunity and risks</a:t>
            </a:r>
            <a:endParaRPr lang="en-US" b="1" dirty="0"/>
          </a:p>
          <a:p>
            <a:pPr eaLnBrk="1" hangingPunct="1"/>
            <a:r>
              <a:rPr lang="en-US" dirty="0"/>
              <a:t>Investors</a:t>
            </a:r>
          </a:p>
          <a:p>
            <a:pPr lvl="1" eaLnBrk="1" hangingPunct="1"/>
            <a:r>
              <a:rPr lang="en-US" dirty="0"/>
              <a:t>Emphasize on the entrepreneur’s character</a:t>
            </a:r>
          </a:p>
          <a:p>
            <a:pPr lvl="1" eaLnBrk="1" hangingPunct="1"/>
            <a:r>
              <a:rPr lang="en-US" dirty="0"/>
              <a:t>Conduct background checks</a:t>
            </a:r>
          </a:p>
          <a:p>
            <a:pPr lvl="1" eaLnBrk="1" hangingPunct="1"/>
            <a:r>
              <a:rPr lang="en-US" dirty="0"/>
              <a:t>Demand high rates of return</a:t>
            </a:r>
          </a:p>
          <a:p>
            <a:pPr lvl="1" eaLnBrk="1" hangingPunct="1"/>
            <a:r>
              <a:rPr lang="en-US" dirty="0"/>
              <a:t>Focus on market and financial projections</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dirty="0"/>
              <a:t>PRESENTING THE PLAN</a:t>
            </a:r>
          </a:p>
        </p:txBody>
      </p:sp>
      <p:sp>
        <p:nvSpPr>
          <p:cNvPr id="22530" name="Content Placeholder 2"/>
          <p:cNvSpPr>
            <a:spLocks noGrp="1"/>
          </p:cNvSpPr>
          <p:nvPr>
            <p:ph idx="4294967295"/>
          </p:nvPr>
        </p:nvSpPr>
        <p:spPr/>
        <p:txBody>
          <a:bodyPr/>
          <a:lstStyle/>
          <a:p>
            <a:pPr eaLnBrk="1" hangingPunct="1"/>
            <a:r>
              <a:rPr lang="en-US" dirty="0"/>
              <a:t>An entrepreneur should:</a:t>
            </a:r>
          </a:p>
          <a:p>
            <a:pPr lvl="1" eaLnBrk="1" hangingPunct="1"/>
            <a:r>
              <a:rPr lang="en-US" dirty="0"/>
              <a:t>Focus on why this is a good opportunity</a:t>
            </a:r>
          </a:p>
          <a:p>
            <a:pPr lvl="1" eaLnBrk="1" hangingPunct="1"/>
            <a:r>
              <a:rPr lang="en-US" dirty="0"/>
              <a:t>Provide an overview of the marketing program</a:t>
            </a:r>
          </a:p>
          <a:p>
            <a:pPr lvl="1" eaLnBrk="1" hangingPunct="1"/>
            <a:r>
              <a:rPr lang="en-US" dirty="0"/>
              <a:t>Address risks and how to overcome them</a:t>
            </a:r>
          </a:p>
          <a:p>
            <a:pPr eaLnBrk="1" hangingPunct="1"/>
            <a:r>
              <a:rPr lang="en-US" dirty="0"/>
              <a:t>Investors describe these presentations as elevator pitches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pPr eaLnBrk="1" hangingPunct="1"/>
            <a:r>
              <a:rPr lang="en-US" dirty="0"/>
              <a:t>INFORMATION NEEDS</a:t>
            </a:r>
          </a:p>
        </p:txBody>
      </p:sp>
      <p:sp>
        <p:nvSpPr>
          <p:cNvPr id="23554" name="Content Placeholder 2"/>
          <p:cNvSpPr>
            <a:spLocks noGrp="1"/>
          </p:cNvSpPr>
          <p:nvPr>
            <p:ph idx="4294967295"/>
          </p:nvPr>
        </p:nvSpPr>
        <p:spPr/>
        <p:txBody>
          <a:bodyPr/>
          <a:lstStyle/>
          <a:p>
            <a:pPr eaLnBrk="1" hangingPunct="1"/>
            <a:r>
              <a:rPr lang="en-US" dirty="0"/>
              <a:t>Establish well-defined goals and objectives</a:t>
            </a:r>
          </a:p>
          <a:p>
            <a:pPr eaLnBrk="1" hangingPunct="1"/>
            <a:r>
              <a:rPr lang="en-US" dirty="0"/>
              <a:t>Undertake a feasibility study</a:t>
            </a:r>
          </a:p>
          <a:p>
            <a:pPr eaLnBrk="1" hangingPunct="1"/>
            <a:r>
              <a:rPr lang="en-US" dirty="0"/>
              <a:t>Information for a feasibility study should focus on marketing, finance, and production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a:xfrm>
            <a:off x="457200" y="533400"/>
            <a:ext cx="8229600" cy="1143000"/>
          </a:xfrm>
        </p:spPr>
        <p:txBody>
          <a:bodyPr/>
          <a:lstStyle/>
          <a:p>
            <a:pPr eaLnBrk="1" hangingPunct="1"/>
            <a:r>
              <a:rPr lang="en-IN" sz="3800" dirty="0"/>
              <a:t>AN UPSIDE-DOWN PYRAMID APPROACH TO GATHERING MARKET INFORMATION</a:t>
            </a:r>
            <a:endParaRPr lang="en-US" sz="3800" dirty="0"/>
          </a:p>
        </p:txBody>
      </p:sp>
      <p:sp>
        <p:nvSpPr>
          <p:cNvPr id="24578" name="Content Placeholder 2"/>
          <p:cNvSpPr>
            <a:spLocks noGrp="1"/>
          </p:cNvSpPr>
          <p:nvPr>
            <p:ph idx="4294967295"/>
          </p:nvPr>
        </p:nvSpPr>
        <p:spPr>
          <a:xfrm>
            <a:off x="457200" y="2266950"/>
            <a:ext cx="8229600" cy="4591050"/>
          </a:xfrm>
        </p:spPr>
        <p:txBody>
          <a:bodyPr/>
          <a:lstStyle/>
          <a:p>
            <a:r>
              <a:rPr lang="en-US" dirty="0"/>
              <a:t>General environmental and demographic trends</a:t>
            </a:r>
          </a:p>
          <a:p>
            <a:r>
              <a:rPr lang="en-US" dirty="0"/>
              <a:t>National food industry trends</a:t>
            </a:r>
          </a:p>
          <a:p>
            <a:r>
              <a:rPr lang="en-US" dirty="0"/>
              <a:t>Local environmental and demographic trends</a:t>
            </a:r>
          </a:p>
          <a:p>
            <a:r>
              <a:rPr lang="en-US" dirty="0"/>
              <a:t>Local food industry trends</a:t>
            </a:r>
          </a:p>
          <a:p>
            <a:r>
              <a:rPr lang="en-US" dirty="0"/>
              <a:t>Local competition strengths and weaknesses</a:t>
            </a:r>
          </a:p>
          <a:p>
            <a:pPr eaLnBrk="1" hangingPunct="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US" dirty="0"/>
              <a:t>OPERATIONS INFORMATION NEEDS </a:t>
            </a:r>
            <a:endParaRPr lang="en-US" dirty="0">
              <a:solidFill>
                <a:schemeClr val="tx2"/>
              </a:solidFill>
            </a:endParaRPr>
          </a:p>
        </p:txBody>
      </p:sp>
      <p:sp>
        <p:nvSpPr>
          <p:cNvPr id="25602" name="Content Placeholder 2"/>
          <p:cNvSpPr>
            <a:spLocks noGrp="1"/>
          </p:cNvSpPr>
          <p:nvPr>
            <p:ph idx="4294967295"/>
          </p:nvPr>
        </p:nvSpPr>
        <p:spPr>
          <a:xfrm>
            <a:off x="457200" y="1981200"/>
            <a:ext cx="8229600" cy="4876800"/>
          </a:xfrm>
        </p:spPr>
        <p:txBody>
          <a:bodyPr/>
          <a:lstStyle/>
          <a:p>
            <a:pPr eaLnBrk="1" hangingPunct="1"/>
            <a:r>
              <a:rPr lang="en-US" dirty="0"/>
              <a:t>Location</a:t>
            </a:r>
          </a:p>
          <a:p>
            <a:pPr eaLnBrk="1" hangingPunct="1"/>
            <a:r>
              <a:rPr lang="en-US" dirty="0"/>
              <a:t>Manufacturing operations</a:t>
            </a:r>
          </a:p>
          <a:p>
            <a:pPr eaLnBrk="1" hangingPunct="1"/>
            <a:r>
              <a:rPr lang="en-US" dirty="0"/>
              <a:t>Raw materials</a:t>
            </a:r>
          </a:p>
          <a:p>
            <a:pPr eaLnBrk="1" hangingPunct="1"/>
            <a:r>
              <a:rPr lang="en-US" dirty="0"/>
              <a:t>Equipment</a:t>
            </a:r>
          </a:p>
          <a:p>
            <a:pPr eaLnBrk="1" hangingPunct="1"/>
            <a:r>
              <a:rPr lang="en-US" dirty="0"/>
              <a:t>Labor skills</a:t>
            </a:r>
          </a:p>
          <a:p>
            <a:pPr eaLnBrk="1" hangingPunct="1"/>
            <a:r>
              <a:rPr lang="en-US" dirty="0"/>
              <a:t>Space</a:t>
            </a:r>
          </a:p>
          <a:p>
            <a:pPr eaLnBrk="1" hangingPunct="1"/>
            <a:r>
              <a:rPr lang="en-US" dirty="0"/>
              <a:t>Overhead</a:t>
            </a:r>
          </a:p>
          <a:p>
            <a:pPr eaLnBrk="1" hangingPunct="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idx="4294967295"/>
          </p:nvPr>
        </p:nvSpPr>
        <p:spPr/>
        <p:txBody>
          <a:bodyPr/>
          <a:lstStyle/>
          <a:p>
            <a:pPr eaLnBrk="1" hangingPunct="1"/>
            <a:r>
              <a:rPr lang="en-US" dirty="0"/>
              <a:t>FINANCIAL INFORMATION NEEDS</a:t>
            </a:r>
          </a:p>
        </p:txBody>
      </p:sp>
      <p:sp>
        <p:nvSpPr>
          <p:cNvPr id="26626" name="Content Placeholder 2"/>
          <p:cNvSpPr>
            <a:spLocks noGrp="1"/>
          </p:cNvSpPr>
          <p:nvPr>
            <p:ph idx="4294967295"/>
          </p:nvPr>
        </p:nvSpPr>
        <p:spPr>
          <a:xfrm>
            <a:off x="457200" y="1905000"/>
            <a:ext cx="8229600" cy="4876800"/>
          </a:xfrm>
        </p:spPr>
        <p:txBody>
          <a:bodyPr/>
          <a:lstStyle/>
          <a:p>
            <a:pPr eaLnBrk="1" hangingPunct="1"/>
            <a:r>
              <a:rPr lang="en-US" dirty="0"/>
              <a:t>Prepare a budget listing all possible expenditures</a:t>
            </a:r>
          </a:p>
          <a:p>
            <a:pPr eaLnBrk="1" hangingPunct="1"/>
            <a:r>
              <a:rPr lang="en-US" dirty="0"/>
              <a:t>Forecast sales revenue on the basis of market data</a:t>
            </a:r>
          </a:p>
          <a:p>
            <a:pPr eaLnBrk="1" hangingPunct="1"/>
            <a:r>
              <a:rPr lang="en-US" dirty="0"/>
              <a:t>Identify industry benchmarks to prepare the final pro forma statements</a:t>
            </a:r>
          </a:p>
          <a:p>
            <a:pPr eaLnBrk="1" hangingPunct="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sz="4000" dirty="0"/>
              <a:t>USING THE INTERNET AS A RESOURCE TOOL</a:t>
            </a:r>
          </a:p>
        </p:txBody>
      </p:sp>
      <p:sp>
        <p:nvSpPr>
          <p:cNvPr id="27650" name="Content Placeholder 2"/>
          <p:cNvSpPr>
            <a:spLocks noGrp="1"/>
          </p:cNvSpPr>
          <p:nvPr>
            <p:ph idx="4294967295"/>
          </p:nvPr>
        </p:nvSpPr>
        <p:spPr>
          <a:xfrm>
            <a:off x="457200" y="1905000"/>
            <a:ext cx="8229600" cy="4876800"/>
          </a:xfrm>
        </p:spPr>
        <p:txBody>
          <a:bodyPr/>
          <a:lstStyle/>
          <a:p>
            <a:pPr eaLnBrk="1" hangingPunct="1"/>
            <a:r>
              <a:rPr lang="en-US" dirty="0"/>
              <a:t>Provides information for: </a:t>
            </a:r>
          </a:p>
          <a:p>
            <a:pPr lvl="1" eaLnBrk="1" hangingPunct="1"/>
            <a:r>
              <a:rPr lang="en-US" dirty="0"/>
              <a:t>Industry analysis</a:t>
            </a:r>
          </a:p>
          <a:p>
            <a:pPr lvl="1" eaLnBrk="1" hangingPunct="1"/>
            <a:r>
              <a:rPr lang="en-US" dirty="0"/>
              <a:t>Competitor analysis</a:t>
            </a:r>
          </a:p>
          <a:p>
            <a:pPr lvl="1" eaLnBrk="1" hangingPunct="1"/>
            <a:r>
              <a:rPr lang="en-US" dirty="0"/>
              <a:t>Measurement of market potential</a:t>
            </a:r>
          </a:p>
          <a:p>
            <a:pPr eaLnBrk="1" hangingPunct="1"/>
            <a:r>
              <a:rPr lang="en-US" dirty="0"/>
              <a:t>Is useful for: </a:t>
            </a:r>
          </a:p>
          <a:p>
            <a:pPr lvl="1" eaLnBrk="1" hangingPunct="1"/>
            <a:r>
              <a:rPr lang="en-US" dirty="0"/>
              <a:t>Later-stage planning and decision making</a:t>
            </a:r>
          </a:p>
          <a:p>
            <a:pPr eaLnBrk="1" hangingPunct="1"/>
            <a:r>
              <a:rPr lang="en-US" dirty="0"/>
              <a:t>Provides opportunities for marketing strategy</a:t>
            </a:r>
          </a:p>
          <a:p>
            <a:pPr eaLnBrk="1" hangingPunct="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idx="4294967295"/>
          </p:nvPr>
        </p:nvSpPr>
        <p:spPr/>
        <p:txBody>
          <a:bodyPr/>
          <a:lstStyle/>
          <a:p>
            <a:pPr eaLnBrk="1" hangingPunct="1"/>
            <a:r>
              <a:rPr lang="en-US" dirty="0"/>
              <a:t>WRITING THE BUSINESS PLAN</a:t>
            </a:r>
          </a:p>
        </p:txBody>
      </p:sp>
      <p:sp>
        <p:nvSpPr>
          <p:cNvPr id="28674" name="Content Placeholder 2"/>
          <p:cNvSpPr>
            <a:spLocks noGrp="1"/>
          </p:cNvSpPr>
          <p:nvPr>
            <p:ph idx="4294967295"/>
          </p:nvPr>
        </p:nvSpPr>
        <p:spPr/>
        <p:txBody>
          <a:bodyPr/>
          <a:lstStyle/>
          <a:p>
            <a:pPr eaLnBrk="1" hangingPunct="1"/>
            <a:r>
              <a:rPr lang="en-US" dirty="0"/>
              <a:t>Introductory page</a:t>
            </a:r>
          </a:p>
          <a:p>
            <a:pPr eaLnBrk="1" hangingPunct="1"/>
            <a:r>
              <a:rPr lang="en-US" dirty="0"/>
              <a:t>Executive summary</a:t>
            </a:r>
          </a:p>
          <a:p>
            <a:pPr eaLnBrk="1" hangingPunct="1"/>
            <a:r>
              <a:rPr lang="en-US" dirty="0"/>
              <a:t>Environmental and industrial analysis</a:t>
            </a:r>
          </a:p>
          <a:p>
            <a:pPr lvl="1" eaLnBrk="1" hangingPunct="1"/>
            <a:r>
              <a:rPr lang="en-US" b="1" dirty="0"/>
              <a:t>Environmental analysis</a:t>
            </a:r>
            <a:r>
              <a:rPr lang="en-US" dirty="0"/>
              <a:t>: </a:t>
            </a:r>
            <a:r>
              <a:rPr lang="en-IN" dirty="0"/>
              <a:t>Assessment of external uncontrollable variables that may impact the business plan</a:t>
            </a:r>
          </a:p>
          <a:p>
            <a:pPr lvl="1" eaLnBrk="1" hangingPunct="1"/>
            <a:r>
              <a:rPr lang="en-IN" b="1" dirty="0"/>
              <a:t>Industrial analysis</a:t>
            </a:r>
            <a:r>
              <a:rPr lang="en-IN" dirty="0"/>
              <a:t>: Reviews industry trends and competitive strategy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p:txBody>
          <a:bodyPr/>
          <a:lstStyle/>
          <a:p>
            <a:pPr eaLnBrk="1" hangingPunct="1"/>
            <a:r>
              <a:rPr lang="en-US" dirty="0"/>
              <a:t>WRITING THE BUSINESS PLAN</a:t>
            </a:r>
          </a:p>
        </p:txBody>
      </p:sp>
      <p:sp>
        <p:nvSpPr>
          <p:cNvPr id="29698" name="Content Placeholder 2"/>
          <p:cNvSpPr>
            <a:spLocks noGrp="1"/>
          </p:cNvSpPr>
          <p:nvPr>
            <p:ph idx="4294967295"/>
          </p:nvPr>
        </p:nvSpPr>
        <p:spPr/>
        <p:txBody>
          <a:bodyPr/>
          <a:lstStyle/>
          <a:p>
            <a:pPr eaLnBrk="1" hangingPunct="1"/>
            <a:r>
              <a:rPr lang="en-IN" b="1" dirty="0"/>
              <a:t>Description of venture</a:t>
            </a:r>
            <a:r>
              <a:rPr lang="en-IN" dirty="0"/>
              <a:t>: Complete overview of the products, services, and operations</a:t>
            </a:r>
            <a:endParaRPr lang="en-US" dirty="0"/>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pPr eaLnBrk="1" hangingPunct="1"/>
            <a:r>
              <a:rPr lang="en-US" dirty="0"/>
              <a:t>LEARNING OBJECTIVES</a:t>
            </a:r>
          </a:p>
        </p:txBody>
      </p:sp>
      <p:sp>
        <p:nvSpPr>
          <p:cNvPr id="15362" name="Content Placeholder 2"/>
          <p:cNvSpPr>
            <a:spLocks noGrp="1"/>
          </p:cNvSpPr>
          <p:nvPr>
            <p:ph idx="4294967295"/>
          </p:nvPr>
        </p:nvSpPr>
        <p:spPr>
          <a:xfrm>
            <a:off x="457200" y="1905000"/>
            <a:ext cx="8229600" cy="4953000"/>
          </a:xfrm>
        </p:spPr>
        <p:txBody>
          <a:bodyPr/>
          <a:lstStyle/>
          <a:p>
            <a:pPr eaLnBrk="1" hangingPunct="1"/>
            <a:r>
              <a:rPr lang="en-US" dirty="0"/>
              <a:t>To define what the business plan is, who prepares it, who reads it, and how it is evaluated.</a:t>
            </a:r>
          </a:p>
          <a:p>
            <a:pPr eaLnBrk="1" hangingPunct="1"/>
            <a:r>
              <a:rPr lang="en-US" dirty="0"/>
              <a:t>To understand the scope and value of the business plan to investors, lenders, employees, suppliers, and customers.</a:t>
            </a:r>
          </a:p>
          <a:p>
            <a:pPr eaLnBrk="1" hangingPunct="1"/>
            <a:r>
              <a:rPr lang="en-US" dirty="0"/>
              <a:t>To identify information needs and sources for each critical section of the business plan.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idx="4294967295"/>
          </p:nvPr>
        </p:nvSpPr>
        <p:spPr>
          <a:xfrm>
            <a:off x="304800" y="304800"/>
            <a:ext cx="8534400" cy="1143000"/>
          </a:xfrm>
        </p:spPr>
        <p:txBody>
          <a:bodyPr/>
          <a:lstStyle/>
          <a:p>
            <a:pPr eaLnBrk="1" hangingPunct="1"/>
            <a:r>
              <a:rPr lang="en-US" sz="3600" dirty="0"/>
              <a:t>CRITICAL ISSUES FOR ENVIRONMENTAL AND INDUSTRY ANALYSIS</a:t>
            </a:r>
            <a:br>
              <a:rPr lang="en-US" sz="3800" dirty="0"/>
            </a:br>
            <a:r>
              <a:rPr lang="en-US" sz="2400" dirty="0">
                <a:solidFill>
                  <a:srgbClr val="C00000"/>
                </a:solidFill>
              </a:rPr>
              <a:t>Table 7.5</a:t>
            </a:r>
            <a:endParaRPr lang="en-US" sz="3800" dirty="0">
              <a:solidFill>
                <a:srgbClr val="C00000"/>
              </a:solidFill>
            </a:endParaRPr>
          </a:p>
        </p:txBody>
      </p:sp>
      <p:pic>
        <p:nvPicPr>
          <p:cNvPr id="30722" name="Picture 1"/>
          <p:cNvPicPr>
            <a:picLocks noChangeAspect="1"/>
          </p:cNvPicPr>
          <p:nvPr/>
        </p:nvPicPr>
        <p:blipFill>
          <a:blip r:embed="rId2"/>
          <a:srcRect/>
          <a:stretch>
            <a:fillRect/>
          </a:stretch>
        </p:blipFill>
        <p:spPr bwMode="auto">
          <a:xfrm>
            <a:off x="195263" y="1981200"/>
            <a:ext cx="8753475" cy="4419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idx="4294967295"/>
          </p:nvPr>
        </p:nvSpPr>
        <p:spPr/>
        <p:txBody>
          <a:bodyPr/>
          <a:lstStyle/>
          <a:p>
            <a:pPr eaLnBrk="1" hangingPunct="1"/>
            <a:r>
              <a:rPr lang="en-US" dirty="0"/>
              <a:t>DESCRIBING THE VENTURE</a:t>
            </a:r>
            <a:br>
              <a:rPr lang="en-US" dirty="0"/>
            </a:br>
            <a:r>
              <a:rPr lang="en-US" sz="2400" dirty="0">
                <a:solidFill>
                  <a:srgbClr val="C00000"/>
                </a:solidFill>
              </a:rPr>
              <a:t>TABLE 7.6</a:t>
            </a:r>
            <a:endParaRPr lang="en-US" dirty="0">
              <a:solidFill>
                <a:srgbClr val="C00000"/>
              </a:solidFill>
            </a:endParaRPr>
          </a:p>
        </p:txBody>
      </p:sp>
      <p:pic>
        <p:nvPicPr>
          <p:cNvPr id="31746" name="Picture 1"/>
          <p:cNvPicPr>
            <a:picLocks noChangeAspect="1"/>
          </p:cNvPicPr>
          <p:nvPr/>
        </p:nvPicPr>
        <p:blipFill>
          <a:blip r:embed="rId2"/>
          <a:srcRect/>
          <a:stretch>
            <a:fillRect/>
          </a:stretch>
        </p:blipFill>
        <p:spPr bwMode="auto">
          <a:xfrm>
            <a:off x="311150" y="1760538"/>
            <a:ext cx="8528050" cy="464026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idx="4294967295"/>
          </p:nvPr>
        </p:nvSpPr>
        <p:spPr/>
        <p:txBody>
          <a:bodyPr/>
          <a:lstStyle/>
          <a:p>
            <a:pPr eaLnBrk="1" hangingPunct="1"/>
            <a:r>
              <a:rPr lang="en-US" dirty="0"/>
              <a:t>WRITING THE BUSINESS PLAN</a:t>
            </a:r>
          </a:p>
        </p:txBody>
      </p:sp>
      <p:sp>
        <p:nvSpPr>
          <p:cNvPr id="32770" name="Content Placeholder 2"/>
          <p:cNvSpPr>
            <a:spLocks noGrp="1"/>
          </p:cNvSpPr>
          <p:nvPr>
            <p:ph idx="4294967295"/>
          </p:nvPr>
        </p:nvSpPr>
        <p:spPr/>
        <p:txBody>
          <a:bodyPr/>
          <a:lstStyle/>
          <a:p>
            <a:pPr eaLnBrk="1" hangingPunct="1"/>
            <a:r>
              <a:rPr lang="en-US" b="1" dirty="0"/>
              <a:t>Production plan</a:t>
            </a:r>
            <a:r>
              <a:rPr lang="en-US" dirty="0"/>
              <a:t>: Details of how product will be manufactured</a:t>
            </a:r>
          </a:p>
          <a:p>
            <a:pPr eaLnBrk="1" hangingPunct="1"/>
            <a:r>
              <a:rPr lang="en-US" dirty="0"/>
              <a:t>Operations plan</a:t>
            </a:r>
          </a:p>
          <a:p>
            <a:pPr eaLnBrk="1" hangingPunct="1"/>
            <a:r>
              <a:rPr lang="en-US" b="1" dirty="0"/>
              <a:t>Marketing plan</a:t>
            </a:r>
            <a:r>
              <a:rPr lang="en-US" dirty="0"/>
              <a:t>: </a:t>
            </a:r>
            <a:r>
              <a:rPr lang="en-IN" dirty="0"/>
              <a:t>Describes market conditions and strategy related to: </a:t>
            </a:r>
          </a:p>
          <a:p>
            <a:pPr lvl="1" eaLnBrk="1" hangingPunct="1"/>
            <a:r>
              <a:rPr lang="en-IN" dirty="0"/>
              <a:t>How the product and service will be distributed, priced, and promoted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p:txBody>
          <a:bodyPr/>
          <a:lstStyle/>
          <a:p>
            <a:pPr eaLnBrk="1" hangingPunct="1"/>
            <a:r>
              <a:rPr lang="en-US" dirty="0"/>
              <a:t>WRITING THE BUSINESS PLAN</a:t>
            </a:r>
          </a:p>
        </p:txBody>
      </p:sp>
      <p:sp>
        <p:nvSpPr>
          <p:cNvPr id="33794" name="Content Placeholder 2"/>
          <p:cNvSpPr>
            <a:spLocks noGrp="1"/>
          </p:cNvSpPr>
          <p:nvPr>
            <p:ph idx="4294967295"/>
          </p:nvPr>
        </p:nvSpPr>
        <p:spPr/>
        <p:txBody>
          <a:bodyPr/>
          <a:lstStyle/>
          <a:p>
            <a:pPr eaLnBrk="1" hangingPunct="1"/>
            <a:r>
              <a:rPr lang="en-US" b="1" dirty="0"/>
              <a:t>Organizational plan</a:t>
            </a:r>
            <a:r>
              <a:rPr lang="en-US" dirty="0"/>
              <a:t>: </a:t>
            </a:r>
            <a:r>
              <a:rPr lang="en-IN" dirty="0"/>
              <a:t>Describes: </a:t>
            </a:r>
          </a:p>
          <a:p>
            <a:pPr lvl="1" eaLnBrk="1" hangingPunct="1"/>
            <a:r>
              <a:rPr lang="en-IN" dirty="0"/>
              <a:t>Form of ownership</a:t>
            </a:r>
          </a:p>
          <a:p>
            <a:pPr lvl="1" eaLnBrk="1" hangingPunct="1"/>
            <a:r>
              <a:rPr lang="en-IN" dirty="0"/>
              <a:t>Lines of authority and responsibility</a:t>
            </a:r>
          </a:p>
          <a:p>
            <a:pPr eaLnBrk="1" hangingPunct="1"/>
            <a:r>
              <a:rPr lang="en-US" dirty="0"/>
              <a:t>Assessment of risk</a:t>
            </a:r>
          </a:p>
          <a:p>
            <a:pPr lvl="1" eaLnBrk="1" hangingPunct="1"/>
            <a:r>
              <a:rPr lang="en-US" dirty="0"/>
              <a:t>Identifies potential hazards and alternative strategies to meet goals and objectives</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idx="4294967295"/>
          </p:nvPr>
        </p:nvSpPr>
        <p:spPr/>
        <p:txBody>
          <a:bodyPr/>
          <a:lstStyle/>
          <a:p>
            <a:pPr eaLnBrk="1" hangingPunct="1"/>
            <a:r>
              <a:rPr lang="en-US" dirty="0"/>
              <a:t>WRITING THE BUSINESS PLAN</a:t>
            </a:r>
          </a:p>
        </p:txBody>
      </p:sp>
      <p:sp>
        <p:nvSpPr>
          <p:cNvPr id="34818" name="Content Placeholder 2"/>
          <p:cNvSpPr>
            <a:spLocks noGrp="1"/>
          </p:cNvSpPr>
          <p:nvPr>
            <p:ph idx="4294967295"/>
          </p:nvPr>
        </p:nvSpPr>
        <p:spPr/>
        <p:txBody>
          <a:bodyPr/>
          <a:lstStyle/>
          <a:p>
            <a:pPr eaLnBrk="1" hangingPunct="1"/>
            <a:r>
              <a:rPr lang="en-US" b="1" dirty="0"/>
              <a:t>Financial plan</a:t>
            </a:r>
            <a:r>
              <a:rPr lang="en-US" dirty="0"/>
              <a:t>: Projection of key financial data that determine: </a:t>
            </a:r>
          </a:p>
          <a:p>
            <a:pPr lvl="1" eaLnBrk="1" hangingPunct="1"/>
            <a:r>
              <a:rPr lang="en-US" dirty="0"/>
              <a:t>Economic feasibility </a:t>
            </a:r>
          </a:p>
          <a:p>
            <a:pPr lvl="1" eaLnBrk="1" hangingPunct="1"/>
            <a:r>
              <a:rPr lang="en-US" dirty="0"/>
              <a:t>Necessary financial investment commitment</a:t>
            </a:r>
          </a:p>
          <a:p>
            <a:pPr eaLnBrk="1" hangingPunct="1"/>
            <a:r>
              <a:rPr lang="en-US" dirty="0"/>
              <a:t>Appendix</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idx="4294967295"/>
          </p:nvPr>
        </p:nvSpPr>
        <p:spPr/>
        <p:txBody>
          <a:bodyPr/>
          <a:lstStyle/>
          <a:p>
            <a:pPr eaLnBrk="1" hangingPunct="1"/>
            <a:r>
              <a:rPr lang="en-US" dirty="0"/>
              <a:t>MEASURING PLAN PROGRESS</a:t>
            </a:r>
          </a:p>
        </p:txBody>
      </p:sp>
      <p:sp>
        <p:nvSpPr>
          <p:cNvPr id="35842" name="Content Placeholder 2"/>
          <p:cNvSpPr>
            <a:spLocks noGrp="1"/>
          </p:cNvSpPr>
          <p:nvPr>
            <p:ph idx="4294967295"/>
          </p:nvPr>
        </p:nvSpPr>
        <p:spPr/>
        <p:txBody>
          <a:bodyPr/>
          <a:lstStyle/>
          <a:p>
            <a:pPr eaLnBrk="1" hangingPunct="1"/>
            <a:r>
              <a:rPr lang="en-US" dirty="0"/>
              <a:t>Determines whether </a:t>
            </a:r>
            <a:r>
              <a:rPr lang="en-IN" dirty="0"/>
              <a:t>the goals or objectives are on schedule</a:t>
            </a:r>
          </a:p>
          <a:p>
            <a:pPr eaLnBrk="1" hangingPunct="1"/>
            <a:r>
              <a:rPr lang="en-IN" dirty="0"/>
              <a:t>Reviews</a:t>
            </a:r>
            <a:endParaRPr lang="en-US" dirty="0"/>
          </a:p>
          <a:p>
            <a:pPr lvl="1" eaLnBrk="1" hangingPunct="1"/>
            <a:r>
              <a:rPr lang="en-US" dirty="0"/>
              <a:t>Profit and loss statement</a:t>
            </a:r>
          </a:p>
          <a:p>
            <a:pPr lvl="1" eaLnBrk="1" hangingPunct="1"/>
            <a:r>
              <a:rPr lang="en-US" dirty="0"/>
              <a:t>Cash flow projections</a:t>
            </a:r>
          </a:p>
          <a:p>
            <a:pPr lvl="1" eaLnBrk="1" hangingPunct="1"/>
            <a:r>
              <a:rPr lang="en-US" dirty="0"/>
              <a:t>Inventory control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idx="4294967295"/>
          </p:nvPr>
        </p:nvSpPr>
        <p:spPr/>
        <p:txBody>
          <a:bodyPr/>
          <a:lstStyle/>
          <a:p>
            <a:pPr eaLnBrk="1" hangingPunct="1"/>
            <a:r>
              <a:rPr lang="en-US" dirty="0"/>
              <a:t>MEASURING PLAN PROGRESS</a:t>
            </a:r>
          </a:p>
        </p:txBody>
      </p:sp>
      <p:sp>
        <p:nvSpPr>
          <p:cNvPr id="36866" name="Content Placeholder 2"/>
          <p:cNvSpPr>
            <a:spLocks noGrp="1"/>
          </p:cNvSpPr>
          <p:nvPr>
            <p:ph idx="4294967295"/>
          </p:nvPr>
        </p:nvSpPr>
        <p:spPr/>
        <p:txBody>
          <a:bodyPr/>
          <a:lstStyle/>
          <a:p>
            <a:pPr lvl="1" eaLnBrk="1" hangingPunct="1"/>
            <a:r>
              <a:rPr lang="en-US" dirty="0"/>
              <a:t>Production control</a:t>
            </a:r>
          </a:p>
          <a:p>
            <a:pPr lvl="1" eaLnBrk="1" hangingPunct="1"/>
            <a:r>
              <a:rPr lang="en-US" dirty="0"/>
              <a:t>Quality control</a:t>
            </a:r>
          </a:p>
          <a:p>
            <a:pPr lvl="1" eaLnBrk="1" hangingPunct="1"/>
            <a:r>
              <a:rPr lang="en-US" dirty="0"/>
              <a:t>Sales control</a:t>
            </a:r>
          </a:p>
          <a:p>
            <a:pPr lvl="1" eaLnBrk="1" hangingPunct="1"/>
            <a:r>
              <a:rPr lang="en-US" dirty="0"/>
              <a:t>Disbursements</a:t>
            </a:r>
          </a:p>
          <a:p>
            <a:pPr lvl="1" eaLnBrk="1" hangingPunct="1"/>
            <a:r>
              <a:rPr lang="en-US" dirty="0"/>
              <a:t>Web site control</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idx="4294967295"/>
          </p:nvPr>
        </p:nvSpPr>
        <p:spPr/>
        <p:txBody>
          <a:bodyPr/>
          <a:lstStyle/>
          <a:p>
            <a:pPr eaLnBrk="1" hangingPunct="1"/>
            <a:r>
              <a:rPr lang="en-IN" sz="4000" dirty="0"/>
              <a:t>USING AND IMPLEMENTING THE BUSINESS PLAN</a:t>
            </a:r>
            <a:endParaRPr lang="en-US" sz="4000" dirty="0"/>
          </a:p>
        </p:txBody>
      </p:sp>
      <p:sp>
        <p:nvSpPr>
          <p:cNvPr id="37890" name="Content Placeholder 2"/>
          <p:cNvSpPr>
            <a:spLocks noGrp="1"/>
          </p:cNvSpPr>
          <p:nvPr>
            <p:ph idx="4294967295"/>
          </p:nvPr>
        </p:nvSpPr>
        <p:spPr>
          <a:xfrm>
            <a:off x="762000" y="1981200"/>
            <a:ext cx="8229600" cy="4876800"/>
          </a:xfrm>
        </p:spPr>
        <p:txBody>
          <a:bodyPr/>
          <a:lstStyle/>
          <a:p>
            <a:pPr eaLnBrk="1" hangingPunct="1"/>
            <a:r>
              <a:rPr lang="en-US" dirty="0"/>
              <a:t>Updating the plan</a:t>
            </a:r>
          </a:p>
          <a:p>
            <a:pPr lvl="1" eaLnBrk="1" hangingPunct="1"/>
            <a:r>
              <a:rPr lang="en-US" dirty="0"/>
              <a:t>Monitor changes in the company, industry, and market</a:t>
            </a:r>
          </a:p>
          <a:p>
            <a:pPr lvl="1" eaLnBrk="1" hangingPunct="1"/>
            <a:r>
              <a:rPr lang="en-US" dirty="0"/>
              <a:t>Determine what revisions are needed if changes are likely to affect the business plan </a:t>
            </a:r>
          </a:p>
          <a:p>
            <a:pPr lvl="1" eaLnBrk="1" hangingPunct="1"/>
            <a:r>
              <a:rPr lang="en-US" dirty="0"/>
              <a:t>Advantages </a:t>
            </a:r>
          </a:p>
          <a:p>
            <a:pPr lvl="2" eaLnBrk="1" hangingPunct="1"/>
            <a:r>
              <a:rPr lang="en-US" dirty="0"/>
              <a:t>Helps maintain reasonable targets and goals</a:t>
            </a:r>
          </a:p>
          <a:p>
            <a:pPr lvl="2" eaLnBrk="1" hangingPunct="1"/>
            <a:r>
              <a:rPr lang="en-US" dirty="0"/>
              <a:t>Increases the probability of success for a new venture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idx="4294967295"/>
          </p:nvPr>
        </p:nvSpPr>
        <p:spPr/>
        <p:txBody>
          <a:bodyPr/>
          <a:lstStyle/>
          <a:p>
            <a:pPr eaLnBrk="1" hangingPunct="1"/>
            <a:r>
              <a:rPr lang="en-US" dirty="0"/>
              <a:t>WHY SOME BUSINESS PLANS FAIL</a:t>
            </a:r>
          </a:p>
        </p:txBody>
      </p:sp>
      <p:sp>
        <p:nvSpPr>
          <p:cNvPr id="38914" name="Content Placeholder 2"/>
          <p:cNvSpPr>
            <a:spLocks noGrp="1"/>
          </p:cNvSpPr>
          <p:nvPr>
            <p:ph idx="4294967295"/>
          </p:nvPr>
        </p:nvSpPr>
        <p:spPr>
          <a:xfrm>
            <a:off x="762000" y="1981200"/>
            <a:ext cx="8229600" cy="4876800"/>
          </a:xfrm>
        </p:spPr>
        <p:txBody>
          <a:bodyPr/>
          <a:lstStyle/>
          <a:p>
            <a:pPr eaLnBrk="1" hangingPunct="1"/>
            <a:r>
              <a:rPr lang="en-US" dirty="0"/>
              <a:t>Unreasonable goals</a:t>
            </a:r>
          </a:p>
          <a:p>
            <a:pPr eaLnBrk="1" hangingPunct="1"/>
            <a:r>
              <a:rPr lang="en-US" dirty="0"/>
              <a:t>Non measurable objectives</a:t>
            </a:r>
          </a:p>
          <a:p>
            <a:pPr eaLnBrk="1" hangingPunct="1"/>
            <a:r>
              <a:rPr lang="en-US" dirty="0"/>
              <a:t>Lack of commitment to the business or to the family</a:t>
            </a:r>
          </a:p>
          <a:p>
            <a:pPr eaLnBrk="1" hangingPunct="1"/>
            <a:r>
              <a:rPr lang="en-US" dirty="0"/>
              <a:t>Lack of experience in the planned business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idx="4294967295"/>
          </p:nvPr>
        </p:nvSpPr>
        <p:spPr/>
        <p:txBody>
          <a:bodyPr/>
          <a:lstStyle/>
          <a:p>
            <a:pPr eaLnBrk="1" hangingPunct="1"/>
            <a:r>
              <a:rPr lang="en-US" dirty="0"/>
              <a:t>WHY SOME BUSINESS PLANS FAIL</a:t>
            </a:r>
          </a:p>
        </p:txBody>
      </p:sp>
      <p:sp>
        <p:nvSpPr>
          <p:cNvPr id="39938" name="Content Placeholder 2"/>
          <p:cNvSpPr>
            <a:spLocks noGrp="1"/>
          </p:cNvSpPr>
          <p:nvPr>
            <p:ph idx="4294967295"/>
          </p:nvPr>
        </p:nvSpPr>
        <p:spPr>
          <a:xfrm>
            <a:off x="762000" y="1981200"/>
            <a:ext cx="8229600" cy="4876800"/>
          </a:xfrm>
        </p:spPr>
        <p:txBody>
          <a:bodyPr/>
          <a:lstStyle/>
          <a:p>
            <a:pPr eaLnBrk="1" hangingPunct="1"/>
            <a:r>
              <a:rPr lang="en-US" dirty="0"/>
              <a:t>No sense of potential threats or weaknesses to the business</a:t>
            </a:r>
          </a:p>
          <a:p>
            <a:pPr eaLnBrk="1" hangingPunct="1"/>
            <a:r>
              <a:rPr lang="en-US" dirty="0"/>
              <a:t>No customer need was established for the proposed product or service</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pPr eaLnBrk="1" hangingPunct="1"/>
            <a:r>
              <a:rPr lang="en-US" dirty="0"/>
              <a:t>LEARNING OBJECTIVES</a:t>
            </a:r>
          </a:p>
        </p:txBody>
      </p:sp>
      <p:sp>
        <p:nvSpPr>
          <p:cNvPr id="15362" name="Content Placeholder 2"/>
          <p:cNvSpPr>
            <a:spLocks noGrp="1"/>
          </p:cNvSpPr>
          <p:nvPr>
            <p:ph idx="4294967295"/>
          </p:nvPr>
        </p:nvSpPr>
        <p:spPr>
          <a:xfrm>
            <a:off x="228600" y="1752600"/>
            <a:ext cx="8686800" cy="4876800"/>
          </a:xfrm>
        </p:spPr>
        <p:txBody>
          <a:bodyPr/>
          <a:lstStyle/>
          <a:p>
            <a:pPr eaLnBrk="1" hangingPunct="1"/>
            <a:r>
              <a:rPr lang="en-US" dirty="0"/>
              <a:t>To enhance awareness of the value of the Internet as an information resource and marketing tool.</a:t>
            </a:r>
          </a:p>
          <a:p>
            <a:pPr eaLnBrk="1" hangingPunct="1"/>
            <a:r>
              <a:rPr lang="en-US" dirty="0"/>
              <a:t>To appreciate examples and a step-by-step explanation of the business plan.</a:t>
            </a:r>
          </a:p>
          <a:p>
            <a:pPr eaLnBrk="1" hangingPunct="1"/>
            <a:r>
              <a:rPr lang="en-US" dirty="0"/>
              <a:t>To develop helpful questions for the entrepreneur at each stage of the planning process.</a:t>
            </a:r>
          </a:p>
          <a:p>
            <a:pPr eaLnBrk="1" hangingPunct="1"/>
            <a:r>
              <a:rPr lang="en-US" dirty="0"/>
              <a:t>To understand how to monitor the business plan.</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extLst>
      <p:ext uri="{BB962C8B-B14F-4D97-AF65-F5344CB8AC3E}">
        <p14:creationId xmlns:p14="http://schemas.microsoft.com/office/powerpoint/2010/main" val="232393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dirty="0"/>
              <a:t>WHAT IS THE BUSINESS PLAN?</a:t>
            </a:r>
          </a:p>
        </p:txBody>
      </p:sp>
      <p:sp>
        <p:nvSpPr>
          <p:cNvPr id="14338" name="Content Placeholder 2"/>
          <p:cNvSpPr>
            <a:spLocks noGrp="1"/>
          </p:cNvSpPr>
          <p:nvPr>
            <p:ph idx="1"/>
          </p:nvPr>
        </p:nvSpPr>
        <p:spPr/>
        <p:txBody>
          <a:bodyPr/>
          <a:lstStyle/>
          <a:p>
            <a:pPr eaLnBrk="1" hangingPunct="1"/>
            <a:r>
              <a:rPr lang="en-US" dirty="0"/>
              <a:t>Written document describing: </a:t>
            </a:r>
          </a:p>
          <a:p>
            <a:pPr lvl="1" eaLnBrk="1" hangingPunct="1"/>
            <a:r>
              <a:rPr lang="en-US" dirty="0"/>
              <a:t>Relevant internal and external elements</a:t>
            </a:r>
          </a:p>
          <a:p>
            <a:pPr lvl="1" eaLnBrk="1" hangingPunct="1"/>
            <a:r>
              <a:rPr lang="en-US" dirty="0"/>
              <a:t>Strategies for starting a new venture</a:t>
            </a:r>
          </a:p>
          <a:p>
            <a:pPr eaLnBrk="1" hangingPunct="1"/>
            <a:r>
              <a:rPr lang="en-US" dirty="0"/>
              <a:t>Integrates functional plans</a:t>
            </a:r>
          </a:p>
          <a:p>
            <a:pPr eaLnBrk="1" hangingPunct="1"/>
            <a:r>
              <a:rPr lang="en-US" dirty="0"/>
              <a:t>Addresses short and long-term decision making for the first three years of operation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pPr eaLnBrk="1" hangingPunct="1"/>
            <a:r>
              <a:rPr lang="en-US" dirty="0"/>
              <a:t>WHAT IS THE BUSINESS PLAN?</a:t>
            </a:r>
          </a:p>
        </p:txBody>
      </p:sp>
      <p:sp>
        <p:nvSpPr>
          <p:cNvPr id="15362" name="Content Placeholder 2"/>
          <p:cNvSpPr>
            <a:spLocks noGrp="1"/>
          </p:cNvSpPr>
          <p:nvPr>
            <p:ph idx="4294967295"/>
          </p:nvPr>
        </p:nvSpPr>
        <p:spPr/>
        <p:txBody>
          <a:bodyPr/>
          <a:lstStyle/>
          <a:p>
            <a:pPr eaLnBrk="1" hangingPunct="1"/>
            <a:r>
              <a:rPr lang="en-US" dirty="0"/>
              <a:t>Prepared by the entrepreneur in consultation with others </a:t>
            </a:r>
          </a:p>
          <a:p>
            <a:pPr eaLnBrk="1" hangingPunct="1"/>
            <a:r>
              <a:rPr lang="en-US" dirty="0"/>
              <a:t>Requires objective assessment of individual skills</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extLst>
      <p:ext uri="{BB962C8B-B14F-4D97-AF65-F5344CB8AC3E}">
        <p14:creationId xmlns:p14="http://schemas.microsoft.com/office/powerpoint/2010/main" val="7346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pPr eaLnBrk="1" hangingPunct="1"/>
            <a:r>
              <a:rPr lang="en-US" dirty="0"/>
              <a:t>SKILLS ASSESSMENT</a:t>
            </a:r>
            <a:br>
              <a:rPr lang="en-US" dirty="0"/>
            </a:br>
            <a:r>
              <a:rPr lang="en-US" sz="2400" dirty="0">
                <a:solidFill>
                  <a:srgbClr val="C00000"/>
                </a:solidFill>
              </a:rPr>
              <a:t>TABLE 7.1</a:t>
            </a:r>
            <a:endParaRPr lang="en-US" b="1" dirty="0">
              <a:solidFill>
                <a:srgbClr val="C00000"/>
              </a:solidFill>
            </a:endParaRPr>
          </a:p>
        </p:txBody>
      </p:sp>
      <p:pic>
        <p:nvPicPr>
          <p:cNvPr id="16386" name="Picture 4"/>
          <p:cNvPicPr>
            <a:picLocks noChangeAspect="1" noChangeArrowheads="1"/>
          </p:cNvPicPr>
          <p:nvPr/>
        </p:nvPicPr>
        <p:blipFill rotWithShape="1">
          <a:blip r:embed="rId2"/>
          <a:srcRect l="1093" t="2707" r="1055" b="2669"/>
          <a:stretch/>
        </p:blipFill>
        <p:spPr bwMode="auto">
          <a:xfrm>
            <a:off x="292101" y="2006600"/>
            <a:ext cx="8534400" cy="4051300"/>
          </a:xfrm>
          <a:prstGeom prst="rect">
            <a:avLst/>
          </a:prstGeom>
          <a:noFill/>
          <a:ln w="12700">
            <a:noFill/>
            <a:miter lim="800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4294967295"/>
          </p:nvPr>
        </p:nvSpPr>
        <p:spPr>
          <a:xfrm>
            <a:off x="457200" y="2286000"/>
            <a:ext cx="8229600" cy="4038600"/>
          </a:xfrm>
        </p:spPr>
        <p:txBody>
          <a:bodyPr/>
          <a:lstStyle/>
          <a:p>
            <a:pPr eaLnBrk="1" hangingPunct="1"/>
            <a:r>
              <a:rPr lang="en-US" dirty="0"/>
              <a:t>Scope </a:t>
            </a:r>
          </a:p>
          <a:p>
            <a:pPr lvl="1" eaLnBrk="1" hangingPunct="1"/>
            <a:r>
              <a:rPr lang="en-US" dirty="0"/>
              <a:t>Determined by who is expected to read the plan</a:t>
            </a:r>
          </a:p>
          <a:p>
            <a:pPr eaLnBrk="1" hangingPunct="1"/>
            <a:r>
              <a:rPr lang="en-US" dirty="0"/>
              <a:t>A plan should consider the:</a:t>
            </a:r>
          </a:p>
          <a:p>
            <a:pPr lvl="1" eaLnBrk="1" hangingPunct="1"/>
            <a:r>
              <a:rPr lang="en-US" dirty="0"/>
              <a:t>Entrepreneur’s perspective</a:t>
            </a:r>
          </a:p>
          <a:p>
            <a:pPr lvl="1" eaLnBrk="1" hangingPunct="1"/>
            <a:r>
              <a:rPr lang="en-US" dirty="0"/>
              <a:t>Marketing perspective</a:t>
            </a:r>
          </a:p>
          <a:p>
            <a:pPr lvl="1" eaLnBrk="1" hangingPunct="1"/>
            <a:r>
              <a:rPr lang="en-US" dirty="0"/>
              <a:t>Investor's perspective</a:t>
            </a:r>
          </a:p>
          <a:p>
            <a:pPr eaLnBrk="1" hangingPunct="1"/>
            <a:endParaRPr lang="en-US" dirty="0"/>
          </a:p>
        </p:txBody>
      </p:sp>
      <p:sp>
        <p:nvSpPr>
          <p:cNvPr id="4" name="Title 1"/>
          <p:cNvSpPr>
            <a:spLocks noGrp="1"/>
          </p:cNvSpPr>
          <p:nvPr>
            <p:ph type="title" idx="4294967295"/>
          </p:nvPr>
        </p:nvSpPr>
        <p:spPr>
          <a:xfrm>
            <a:off x="457200" y="533400"/>
            <a:ext cx="8229600" cy="1143000"/>
          </a:xfrm>
        </p:spPr>
        <p:txBody>
          <a:bodyPr/>
          <a:lstStyle/>
          <a:p>
            <a:pPr eaLnBrk="1" hangingPunct="1"/>
            <a:r>
              <a:rPr lang="en-IN" sz="4000" dirty="0"/>
              <a:t>SCOPE AND VALUE OF THE BUSINESS PLAN—WHO READS THE PLAN? </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4294967295"/>
          </p:nvPr>
        </p:nvSpPr>
        <p:spPr>
          <a:xfrm>
            <a:off x="457200" y="2286000"/>
            <a:ext cx="8229600" cy="4572000"/>
          </a:xfrm>
        </p:spPr>
        <p:txBody>
          <a:bodyPr/>
          <a:lstStyle/>
          <a:p>
            <a:pPr eaLnBrk="1" hangingPunct="1"/>
            <a:r>
              <a:rPr lang="en-US" dirty="0"/>
              <a:t>Depth and detail in the business plan depends on:</a:t>
            </a:r>
          </a:p>
          <a:p>
            <a:pPr lvl="1" eaLnBrk="1" hangingPunct="1"/>
            <a:r>
              <a:rPr lang="en-US" dirty="0"/>
              <a:t>Size and scope of the proposed new venture</a:t>
            </a:r>
          </a:p>
          <a:p>
            <a:pPr lvl="1" eaLnBrk="1" hangingPunct="1"/>
            <a:r>
              <a:rPr lang="en-US" dirty="0"/>
              <a:t>Size of the market</a:t>
            </a:r>
          </a:p>
          <a:p>
            <a:pPr lvl="1" eaLnBrk="1" hangingPunct="1"/>
            <a:r>
              <a:rPr lang="en-US" dirty="0"/>
              <a:t>Competition</a:t>
            </a:r>
          </a:p>
          <a:p>
            <a:pPr lvl="1" eaLnBrk="1" hangingPunct="1"/>
            <a:r>
              <a:rPr lang="en-US" dirty="0"/>
              <a:t>Potential growth</a:t>
            </a:r>
          </a:p>
        </p:txBody>
      </p:sp>
      <p:sp>
        <p:nvSpPr>
          <p:cNvPr id="4" name="Title 1"/>
          <p:cNvSpPr>
            <a:spLocks noGrp="1"/>
          </p:cNvSpPr>
          <p:nvPr>
            <p:ph type="title" idx="4294967295"/>
          </p:nvPr>
        </p:nvSpPr>
        <p:spPr>
          <a:xfrm>
            <a:off x="457200" y="533400"/>
            <a:ext cx="8229600" cy="1143000"/>
          </a:xfrm>
        </p:spPr>
        <p:txBody>
          <a:bodyPr/>
          <a:lstStyle/>
          <a:p>
            <a:pPr eaLnBrk="1" hangingPunct="1"/>
            <a:r>
              <a:rPr lang="en-IN" sz="4000" dirty="0"/>
              <a:t>SCOPE AND VALUE OF THE BUSINESS PLAN—WHO READS THE PLAN? </a:t>
            </a:r>
            <a:endParaRPr lang="en-US" sz="4000" dirty="0"/>
          </a:p>
        </p:txBody>
      </p:sp>
      <p:sp>
        <p:nvSpPr>
          <p:cNvPr id="5" name="TextBox 4"/>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a:xfrm>
            <a:off x="457200" y="533400"/>
            <a:ext cx="8229600" cy="1143000"/>
          </a:xfrm>
        </p:spPr>
        <p:txBody>
          <a:bodyPr/>
          <a:lstStyle/>
          <a:p>
            <a:pPr eaLnBrk="1" hangingPunct="1"/>
            <a:r>
              <a:rPr lang="en-IN" sz="4000" dirty="0"/>
              <a:t>SCOPE AND VALUE OF THE BUSINESS PLAN—WHO READS THE PLAN? </a:t>
            </a:r>
            <a:endParaRPr lang="en-US" sz="4000" dirty="0"/>
          </a:p>
        </p:txBody>
      </p:sp>
      <p:sp>
        <p:nvSpPr>
          <p:cNvPr id="19458" name="Content Placeholder 2"/>
          <p:cNvSpPr>
            <a:spLocks noGrp="1"/>
          </p:cNvSpPr>
          <p:nvPr>
            <p:ph idx="4294967295"/>
          </p:nvPr>
        </p:nvSpPr>
        <p:spPr>
          <a:xfrm>
            <a:off x="457200" y="2286000"/>
            <a:ext cx="8229600" cy="4495800"/>
          </a:xfrm>
        </p:spPr>
        <p:txBody>
          <a:bodyPr/>
          <a:lstStyle/>
          <a:p>
            <a:pPr eaLnBrk="1" hangingPunct="1"/>
            <a:r>
              <a:rPr lang="en-US" dirty="0"/>
              <a:t>Business plan is valuable because it:</a:t>
            </a:r>
          </a:p>
          <a:p>
            <a:pPr lvl="1" eaLnBrk="1" hangingPunct="1"/>
            <a:r>
              <a:rPr lang="en-US" dirty="0"/>
              <a:t>Helps determine the viability of the venture in a designated market</a:t>
            </a:r>
          </a:p>
          <a:p>
            <a:pPr lvl="1" eaLnBrk="1" hangingPunct="1"/>
            <a:r>
              <a:rPr lang="en-US" dirty="0"/>
              <a:t>Guides the entrepreneur in organizing planning activities</a:t>
            </a:r>
          </a:p>
          <a:p>
            <a:pPr lvl="1" eaLnBrk="1" hangingPunct="1"/>
            <a:r>
              <a:rPr lang="en-US" dirty="0"/>
              <a:t>Serves as an important tool in  helping to obtain financing</a:t>
            </a:r>
          </a:p>
        </p:txBody>
      </p:sp>
      <p:sp>
        <p:nvSpPr>
          <p:cNvPr id="4" name="TextBox 3"/>
          <p:cNvSpPr txBox="1"/>
          <p:nvPr/>
        </p:nvSpPr>
        <p:spPr>
          <a:xfrm>
            <a:off x="8061652" y="0"/>
            <a:ext cx="1082348" cy="369332"/>
          </a:xfrm>
          <a:prstGeom prst="rect">
            <a:avLst/>
          </a:prstGeom>
          <a:noFill/>
        </p:spPr>
        <p:txBody>
          <a:bodyPr wrap="none" rtlCol="0">
            <a:spAutoFit/>
          </a:bodyPr>
          <a:lstStyle/>
          <a:p>
            <a:r>
              <a:rPr lang="en-US" b="1" dirty="0" err="1">
                <a:solidFill>
                  <a:srgbClr val="C00000"/>
                </a:solidFill>
              </a:rPr>
              <a:t>Contd</a:t>
            </a:r>
            <a:r>
              <a:rPr lang="en-US" b="1" dirty="0">
                <a:solidFill>
                  <a:srgbClr val="C00000"/>
                </a:solidFil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873</Words>
  <Application>Microsoft Office PowerPoint</Application>
  <PresentationFormat>On-screen Show (4:3)</PresentationFormat>
  <Paragraphs>151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ＭＳ Ｐゴシック</vt:lpstr>
      <vt:lpstr>Arial</vt:lpstr>
      <vt:lpstr>Calibri</vt:lpstr>
      <vt:lpstr>Cambria</vt:lpstr>
      <vt:lpstr>Times New Roman</vt:lpstr>
      <vt:lpstr>Wingdings</vt:lpstr>
      <vt:lpstr>Office Theme</vt:lpstr>
      <vt:lpstr>PowerPoint Presentation</vt:lpstr>
      <vt:lpstr>LEARNING OBJECTIVES</vt:lpstr>
      <vt:lpstr>LEARNING OBJECTIVES</vt:lpstr>
      <vt:lpstr>WHAT IS THE BUSINESS PLAN?</vt:lpstr>
      <vt:lpstr>WHAT IS THE BUSINESS PLAN?</vt:lpstr>
      <vt:lpstr>SKILLS ASSESSMENT TABLE 7.1</vt:lpstr>
      <vt:lpstr>SCOPE AND VALUE OF THE BUSINESS PLAN—WHO READS THE PLAN? </vt:lpstr>
      <vt:lpstr>SCOPE AND VALUE OF THE BUSINESS PLAN—WHO READS THE PLAN? </vt:lpstr>
      <vt:lpstr>SCOPE AND VALUE OF THE BUSINESS PLAN—WHO READS THE PLAN? </vt:lpstr>
      <vt:lpstr>HOW DO POTENTIAL LENDERS AND INVESTORS EVALUATE THE PLAN?</vt:lpstr>
      <vt:lpstr>HOW DO POTENTIAL LENDERS AND INVESTORS EVALUATE THE PLAN? </vt:lpstr>
      <vt:lpstr>PRESENTING THE PLAN</vt:lpstr>
      <vt:lpstr>INFORMATION NEEDS</vt:lpstr>
      <vt:lpstr>AN UPSIDE-DOWN PYRAMID APPROACH TO GATHERING MARKET INFORMATION</vt:lpstr>
      <vt:lpstr>OPERATIONS INFORMATION NEEDS </vt:lpstr>
      <vt:lpstr>FINANCIAL INFORMATION NEEDS</vt:lpstr>
      <vt:lpstr>USING THE INTERNET AS A RESOURCE TOOL</vt:lpstr>
      <vt:lpstr>WRITING THE BUSINESS PLAN</vt:lpstr>
      <vt:lpstr>WRITING THE BUSINESS PLAN</vt:lpstr>
      <vt:lpstr>CRITICAL ISSUES FOR ENVIRONMENTAL AND INDUSTRY ANALYSIS Table 7.5</vt:lpstr>
      <vt:lpstr>DESCRIBING THE VENTURE TABLE 7.6</vt:lpstr>
      <vt:lpstr>WRITING THE BUSINESS PLAN</vt:lpstr>
      <vt:lpstr>WRITING THE BUSINESS PLAN</vt:lpstr>
      <vt:lpstr>WRITING THE BUSINESS PLAN</vt:lpstr>
      <vt:lpstr>MEASURING PLAN PROGRESS</vt:lpstr>
      <vt:lpstr>MEASURING PLAN PROGRESS</vt:lpstr>
      <vt:lpstr>USING AND IMPLEMENTING THE BUSINESS PLAN</vt:lpstr>
      <vt:lpstr>WHY SOME BUSINESS PLANS FAIL</vt:lpstr>
      <vt:lpstr>WHY SOME BUSINESS PLANS FAIL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Nidhi Sinha</cp:lastModifiedBy>
  <cp:revision>1</cp:revision>
  <dcterms:created xsi:type="dcterms:W3CDTF">2012-10-03T06:19:48Z</dcterms:created>
  <dcterms:modified xsi:type="dcterms:W3CDTF">2019-04-29T06:52:20Z</dcterms:modified>
</cp:coreProperties>
</file>