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71" autoAdjust="0"/>
    <p:restoredTop sz="94637" autoAdjust="0"/>
  </p:normalViewPr>
  <p:slideViewPr>
    <p:cSldViewPr>
      <p:cViewPr varScale="1">
        <p:scale>
          <a:sx n="68" d="100"/>
          <a:sy n="68" d="100"/>
        </p:scale>
        <p:origin x="1308" y="90"/>
      </p:cViewPr>
      <p:guideLst>
        <p:guide orient="horz" pos="2160"/>
        <p:guide pos="2880"/>
      </p:guideLst>
    </p:cSldViewPr>
  </p:slideViewPr>
  <p:outlineViewPr>
    <p:cViewPr>
      <p:scale>
        <a:sx n="33" d="100"/>
        <a:sy n="33" d="100"/>
      </p:scale>
      <p:origin x="18" y="1125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87129"/>
            <a:ext cx="9144000" cy="5570871"/>
          </a:xfrm>
          <a:prstGeom prst="rect">
            <a:avLst/>
          </a:prstGeom>
          <a:noFill/>
          <a:ln>
            <a:noFill/>
          </a:ln>
          <a:effectLst/>
          <a:scene3d>
            <a:camera prst="orthographicFront"/>
            <a:lightRig rig="threePt" dir="t"/>
          </a:scene3d>
          <a:sp3d prstMaterial="translucentPowde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199" y="2819400"/>
            <a:ext cx="3048001" cy="401308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a:spLocks noChangeArrowheads="1"/>
          </p:cNvSpPr>
          <p:nvPr userDrawn="1"/>
        </p:nvSpPr>
        <p:spPr bwMode="auto">
          <a:xfrm rot="5400000">
            <a:off x="5530056" y="3244056"/>
            <a:ext cx="6858000" cy="369888"/>
          </a:xfrm>
          <a:prstGeom prst="rect">
            <a:avLst/>
          </a:prstGeom>
          <a:noFill/>
          <a:ln>
            <a:noFill/>
          </a:ln>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20000"/>
              </a:spcBef>
              <a:spcAft>
                <a:spcPct val="0"/>
              </a:spcAft>
              <a:buChar char="•"/>
              <a:defRPr>
                <a:solidFill>
                  <a:schemeClr val="tx1"/>
                </a:solidFill>
                <a:latin typeface="Arial" charset="0"/>
                <a:cs typeface="Arial" charset="0"/>
              </a:defRPr>
            </a:lvl6pPr>
            <a:lvl7pPr marL="2971800" indent="-228600" eaLnBrk="0" fontAlgn="base" hangingPunct="0">
              <a:spcBef>
                <a:spcPct val="20000"/>
              </a:spcBef>
              <a:spcAft>
                <a:spcPct val="0"/>
              </a:spcAft>
              <a:buChar char="•"/>
              <a:defRPr>
                <a:solidFill>
                  <a:schemeClr val="tx1"/>
                </a:solidFill>
                <a:latin typeface="Arial" charset="0"/>
                <a:cs typeface="Arial" charset="0"/>
              </a:defRPr>
            </a:lvl7pPr>
            <a:lvl8pPr marL="3429000" indent="-228600" eaLnBrk="0" fontAlgn="base" hangingPunct="0">
              <a:spcBef>
                <a:spcPct val="20000"/>
              </a:spcBef>
              <a:spcAft>
                <a:spcPct val="0"/>
              </a:spcAft>
              <a:buChar char="•"/>
              <a:defRPr>
                <a:solidFill>
                  <a:schemeClr val="tx1"/>
                </a:solidFill>
                <a:latin typeface="Arial" charset="0"/>
                <a:cs typeface="Arial" charset="0"/>
              </a:defRPr>
            </a:lvl8pPr>
            <a:lvl9pPr marL="3886200" indent="-228600" eaLnBrk="0" fontAlgn="base" hangingPunct="0">
              <a:spcBef>
                <a:spcPct val="20000"/>
              </a:spcBef>
              <a:spcAft>
                <a:spcPct val="0"/>
              </a:spcAft>
              <a:buChar char="•"/>
              <a:defRPr>
                <a:solidFill>
                  <a:schemeClr val="tx1"/>
                </a:solidFill>
                <a:latin typeface="Arial" charset="0"/>
                <a:cs typeface="Arial" charset="0"/>
              </a:defRPr>
            </a:lvl9pPr>
          </a:lstStyle>
          <a:p>
            <a:pPr algn="r" eaLnBrk="1" fontAlgn="auto" hangingPunct="1">
              <a:spcBef>
                <a:spcPts val="0"/>
              </a:spcBef>
              <a:spcAft>
                <a:spcPts val="0"/>
              </a:spcAft>
              <a:defRPr/>
            </a:pPr>
            <a:r>
              <a:rPr lang="en-US" sz="900" dirty="0">
                <a:solidFill>
                  <a:schemeClr val="bg1">
                    <a:lumMod val="50000"/>
                  </a:schemeClr>
                </a:solidFill>
                <a:latin typeface="Times New Roman" pitchFamily="18" charset="0"/>
                <a:cs typeface="Times New Roman" pitchFamily="18" charset="0"/>
              </a:rPr>
              <a:t>© 2014 by McGraw-Hill Education.  This is proprietary material solely for authorized instructor use. Not authorized for sale or distribution in any manner.  This document may not be copied, scanned, duplicated, forwarded, distributed, or posted on a website, in whole or part.  </a:t>
            </a:r>
          </a:p>
        </p:txBody>
      </p:sp>
      <p:sp>
        <p:nvSpPr>
          <p:cNvPr id="9" name="Rectangle 8"/>
          <p:cNvSpPr/>
          <p:nvPr userDrawn="1"/>
        </p:nvSpPr>
        <p:spPr>
          <a:xfrm>
            <a:off x="0" y="187404"/>
            <a:ext cx="9144000" cy="1107996"/>
          </a:xfrm>
          <a:prstGeom prst="rect">
            <a:avLst/>
          </a:prstGeom>
          <a:solidFill>
            <a:schemeClr val="accent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1044566" y="35004"/>
            <a:ext cx="7794634" cy="1200329"/>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72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ambria" panose="02040503050406030204" pitchFamily="18" charset="0"/>
              </a:rPr>
              <a:t>E</a:t>
            </a:r>
            <a:r>
              <a:rPr lang="en-US" sz="6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ambria" panose="02040503050406030204" pitchFamily="18" charset="0"/>
              </a:rPr>
              <a:t>ntrepreneurship</a:t>
            </a:r>
          </a:p>
        </p:txBody>
      </p:sp>
      <p:sp>
        <p:nvSpPr>
          <p:cNvPr id="11" name="Rectangle 10"/>
          <p:cNvSpPr/>
          <p:nvPr userDrawn="1"/>
        </p:nvSpPr>
        <p:spPr>
          <a:xfrm>
            <a:off x="7557112" y="1287129"/>
            <a:ext cx="1217000" cy="1323439"/>
          </a:xfrm>
          <a:prstGeom prst="rect">
            <a:avLst/>
          </a:prstGeom>
          <a:noFill/>
        </p:spPr>
        <p:txBody>
          <a:bodyPr wrap="none" lIns="91440" tIns="45720" rIns="91440" bIns="45720">
            <a:spAutoFit/>
          </a:bodyPr>
          <a:lstStyle/>
          <a:p>
            <a:pPr algn="ctr"/>
            <a:r>
              <a:rPr lang="en-US" sz="8000" b="1" cap="all" spc="0"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rPr>
              <a:t>9</a:t>
            </a:r>
            <a:r>
              <a:rPr lang="en-US" sz="5400" b="1" cap="all" spc="0"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rPr>
              <a:t>e</a:t>
            </a:r>
          </a:p>
        </p:txBody>
      </p:sp>
      <p:sp>
        <p:nvSpPr>
          <p:cNvPr id="12" name="Rectangle 11"/>
          <p:cNvSpPr/>
          <p:nvPr userDrawn="1"/>
        </p:nvSpPr>
        <p:spPr>
          <a:xfrm>
            <a:off x="4191000" y="5657671"/>
            <a:ext cx="4572000" cy="1200329"/>
          </a:xfrm>
          <a:prstGeom prst="rect">
            <a:avLst/>
          </a:prstGeom>
        </p:spPr>
        <p:txBody>
          <a:bodyPr>
            <a:spAutoFit/>
          </a:bodyPr>
          <a:lstStyle/>
          <a:p>
            <a:pPr algn="l"/>
            <a:r>
              <a:rPr lang="en-US" sz="1800" b="1" i="0" u="none" strike="noStrike" kern="1200" baseline="0" dirty="0">
                <a:solidFill>
                  <a:schemeClr val="tx1"/>
                </a:solidFill>
                <a:latin typeface="Arial" charset="0"/>
                <a:ea typeface="+mn-ea"/>
                <a:cs typeface="Arial" charset="0"/>
              </a:rPr>
              <a:t>Robert D. Hisrich</a:t>
            </a:r>
          </a:p>
          <a:p>
            <a:pPr algn="l"/>
            <a:r>
              <a:rPr lang="en-US" sz="1800" b="1" i="0" u="none" strike="noStrike" kern="1200" baseline="0" dirty="0">
                <a:solidFill>
                  <a:schemeClr val="tx1"/>
                </a:solidFill>
                <a:latin typeface="Arial" charset="0"/>
                <a:ea typeface="+mn-ea"/>
                <a:cs typeface="Arial" charset="0"/>
              </a:rPr>
              <a:t>Mathew J. Manimala</a:t>
            </a:r>
          </a:p>
          <a:p>
            <a:pPr algn="l"/>
            <a:r>
              <a:rPr lang="en-US" sz="1800" b="1" i="0" u="none" strike="noStrike" kern="1200" baseline="0" dirty="0">
                <a:solidFill>
                  <a:schemeClr val="tx1"/>
                </a:solidFill>
                <a:latin typeface="Arial" charset="0"/>
                <a:ea typeface="+mn-ea"/>
                <a:cs typeface="Arial" charset="0"/>
              </a:rPr>
              <a:t>Michael P. Peters</a:t>
            </a:r>
          </a:p>
          <a:p>
            <a:pPr algn="l"/>
            <a:r>
              <a:rPr lang="en-US" sz="1800" b="1" i="0" u="none" strike="noStrike" kern="1200" baseline="0" dirty="0">
                <a:solidFill>
                  <a:schemeClr val="tx1"/>
                </a:solidFill>
                <a:latin typeface="Arial" charset="0"/>
                <a:ea typeface="+mn-ea"/>
                <a:cs typeface="Arial" charset="0"/>
              </a:rPr>
              <a:t>Dean A. Shepherd</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D2E9B3B2-0F2B-4FCF-803F-2BC16421CC87}" type="datetimeFigureOut">
              <a:rPr lang="en-US"/>
              <a:pPr>
                <a:defRPr/>
              </a:pPr>
              <a:t>4/29/2019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DF7AE3A-59EC-4862-9E1C-BDB8157BEAF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E11678A3-77A7-4A8E-AA06-78FD8FFA523F}" type="datetimeFigureOut">
              <a:rPr lang="en-US"/>
              <a:pPr>
                <a:defRPr/>
              </a:pPr>
              <a:t>4/29/2019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DDE83C9C-48E5-462D-B00A-95C32787FBBE}"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EC75B76E-A3C3-4DBA-A9D3-AFC742B14044}" type="datetimeFigureOut">
              <a:rPr lang="en-US"/>
              <a:pPr>
                <a:defRPr/>
              </a:pPr>
              <a:t>4/29/2019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C007AFFD-BF5F-41F8-A927-24FA4E009BA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87129"/>
            <a:ext cx="9144000" cy="5570871"/>
          </a:xfrm>
          <a:prstGeom prst="rect">
            <a:avLst/>
          </a:prstGeom>
          <a:noFill/>
          <a:ln>
            <a:noFill/>
          </a:ln>
          <a:effectLst/>
          <a:scene3d>
            <a:camera prst="orthographicFront"/>
            <a:lightRig rig="threePt" dir="t"/>
          </a:scene3d>
          <a:sp3d prstMaterial="translucentPowde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userDrawn="1"/>
        </p:nvSpPr>
        <p:spPr>
          <a:xfrm>
            <a:off x="0" y="6100870"/>
            <a:ext cx="9220200" cy="75713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l" eaLnBrk="1" hangingPunct="1">
              <a:lnSpc>
                <a:spcPct val="90000"/>
              </a:lnSpc>
            </a:pPr>
            <a:r>
              <a:rPr lang="en-IN" sz="4800" b="1" cap="none" spc="0" dirty="0">
                <a:ln>
                  <a:prstDash val="solid"/>
                </a:ln>
                <a:solidFill>
                  <a:schemeClr val="tx1"/>
                </a:solidFill>
                <a:effectLst>
                  <a:outerShdw blurRad="88000" dist="50800" dir="5040000" algn="tl">
                    <a:schemeClr val="accent4">
                      <a:tint val="80000"/>
                      <a:satMod val="250000"/>
                      <a:alpha val="45000"/>
                    </a:schemeClr>
                  </a:outerShdw>
                </a:effectLst>
              </a:rPr>
              <a:t>T</a:t>
            </a:r>
            <a:r>
              <a:rPr lang="en-IN" sz="4000" b="1" cap="none" spc="0" dirty="0">
                <a:ln>
                  <a:prstDash val="solid"/>
                </a:ln>
                <a:solidFill>
                  <a:schemeClr val="tx1"/>
                </a:solidFill>
                <a:effectLst>
                  <a:outerShdw blurRad="88000" dist="50800" dir="5040000" algn="tl">
                    <a:schemeClr val="accent4">
                      <a:tint val="80000"/>
                      <a:satMod val="250000"/>
                      <a:alpha val="45000"/>
                    </a:schemeClr>
                  </a:outerShdw>
                </a:effectLst>
              </a:rPr>
              <a:t>HE</a:t>
            </a:r>
            <a:r>
              <a:rPr lang="en-IN" sz="4000" b="1" cap="none" spc="0" baseline="0" dirty="0">
                <a:ln>
                  <a:prstDash val="solid"/>
                </a:ln>
                <a:solidFill>
                  <a:schemeClr val="tx1"/>
                </a:solidFill>
                <a:effectLst>
                  <a:outerShdw blurRad="88000" dist="50800" dir="5040000" algn="tl">
                    <a:schemeClr val="accent4">
                      <a:tint val="80000"/>
                      <a:satMod val="250000"/>
                      <a:alpha val="45000"/>
                    </a:schemeClr>
                  </a:outerShdw>
                </a:effectLst>
              </a:rPr>
              <a:t> </a:t>
            </a:r>
            <a:r>
              <a:rPr lang="en-IN" sz="4800" b="1" cap="none" spc="0" dirty="0">
                <a:ln>
                  <a:prstDash val="solid"/>
                </a:ln>
                <a:solidFill>
                  <a:schemeClr val="tx1"/>
                </a:solidFill>
                <a:effectLst>
                  <a:outerShdw blurRad="88000" dist="50800" dir="5040000" algn="tl">
                    <a:schemeClr val="accent4">
                      <a:tint val="80000"/>
                      <a:satMod val="250000"/>
                      <a:alpha val="45000"/>
                    </a:schemeClr>
                  </a:outerShdw>
                </a:effectLst>
              </a:rPr>
              <a:t>O</a:t>
            </a:r>
            <a:r>
              <a:rPr lang="en-IN" sz="4000" b="1" cap="none" spc="0" dirty="0">
                <a:ln>
                  <a:prstDash val="solid"/>
                </a:ln>
                <a:solidFill>
                  <a:schemeClr val="tx1"/>
                </a:solidFill>
                <a:effectLst>
                  <a:outerShdw blurRad="88000" dist="50800" dir="5040000" algn="tl">
                    <a:schemeClr val="accent4">
                      <a:tint val="80000"/>
                      <a:satMod val="250000"/>
                      <a:alpha val="45000"/>
                    </a:schemeClr>
                  </a:outerShdw>
                </a:effectLst>
              </a:rPr>
              <a:t>RGANIZATIONAL</a:t>
            </a:r>
            <a:r>
              <a:rPr lang="en-IN" sz="4000" b="1" cap="none" spc="0" baseline="0" dirty="0">
                <a:ln>
                  <a:prstDash val="solid"/>
                </a:ln>
                <a:solidFill>
                  <a:schemeClr val="tx1"/>
                </a:solidFill>
                <a:effectLst>
                  <a:outerShdw blurRad="88000" dist="50800" dir="5040000" algn="tl">
                    <a:schemeClr val="accent4">
                      <a:tint val="80000"/>
                      <a:satMod val="250000"/>
                      <a:alpha val="45000"/>
                    </a:schemeClr>
                  </a:outerShdw>
                </a:effectLst>
              </a:rPr>
              <a:t> </a:t>
            </a:r>
            <a:r>
              <a:rPr lang="en-IN" sz="4800" b="1" cap="none" spc="0" dirty="0">
                <a:ln>
                  <a:prstDash val="solid"/>
                </a:ln>
                <a:solidFill>
                  <a:schemeClr val="tx1"/>
                </a:solidFill>
                <a:effectLst>
                  <a:outerShdw blurRad="88000" dist="50800" dir="5040000" algn="tl">
                    <a:schemeClr val="accent4">
                      <a:tint val="80000"/>
                      <a:satMod val="250000"/>
                      <a:alpha val="45000"/>
                    </a:schemeClr>
                  </a:outerShdw>
                </a:effectLst>
              </a:rPr>
              <a:t>P</a:t>
            </a:r>
            <a:r>
              <a:rPr lang="en-IN" sz="4000" b="1" cap="none" spc="0" dirty="0">
                <a:ln>
                  <a:prstDash val="solid"/>
                </a:ln>
                <a:solidFill>
                  <a:schemeClr val="tx1"/>
                </a:solidFill>
                <a:effectLst>
                  <a:outerShdw blurRad="88000" dist="50800" dir="5040000" algn="tl">
                    <a:schemeClr val="accent4">
                      <a:tint val="80000"/>
                      <a:satMod val="250000"/>
                      <a:alpha val="45000"/>
                    </a:schemeClr>
                  </a:outerShdw>
                </a:effectLst>
              </a:rPr>
              <a:t>LAN</a:t>
            </a:r>
            <a:endParaRPr lang="en-US" sz="4000" b="1" cap="none" spc="0" dirty="0">
              <a:ln>
                <a:prstDash val="solid"/>
              </a:ln>
              <a:solidFill>
                <a:schemeClr val="tx1"/>
              </a:solidFill>
              <a:effectLst>
                <a:outerShdw blurRad="88000" dist="50800" dir="5040000" algn="tl">
                  <a:schemeClr val="accent4">
                    <a:tint val="80000"/>
                    <a:satMod val="250000"/>
                    <a:alpha val="45000"/>
                  </a:schemeClr>
                </a:outerShdw>
              </a:effectLst>
            </a:endParaRPr>
          </a:p>
        </p:txBody>
      </p:sp>
      <p:sp>
        <p:nvSpPr>
          <p:cNvPr id="9" name="Rectangle 8"/>
          <p:cNvSpPr/>
          <p:nvPr userDrawn="1"/>
        </p:nvSpPr>
        <p:spPr>
          <a:xfrm>
            <a:off x="7759090" y="381000"/>
            <a:ext cx="813044" cy="1446550"/>
          </a:xfrm>
          <a:prstGeom prst="rect">
            <a:avLst/>
          </a:prstGeom>
          <a:noFill/>
        </p:spPr>
        <p:txBody>
          <a:bodyPr wrap="none" lIns="91440" tIns="45720" rIns="91440" bIns="45720">
            <a:spAutoFit/>
          </a:bodyPr>
          <a:lstStyle/>
          <a:p>
            <a:pPr algn="ctr"/>
            <a:r>
              <a:rPr lang="en-US" sz="8800" b="1" cap="all" spc="0"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rPr>
              <a:t>9</a:t>
            </a:r>
            <a:endParaRPr lang="en-US" sz="6000" b="1" cap="all" spc="0"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1556652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21"/>
          <p:cNvSpPr>
            <a:spLocks noChangeArrowheads="1"/>
          </p:cNvSpPr>
          <p:nvPr userDrawn="1"/>
        </p:nvSpPr>
        <p:spPr bwMode="auto">
          <a:xfrm>
            <a:off x="6934200" y="6400800"/>
            <a:ext cx="2133600" cy="457200"/>
          </a:xfrm>
          <a:prstGeom prst="rect">
            <a:avLst/>
          </a:prstGeom>
          <a:noFill/>
          <a:ln w="9525">
            <a:noFill/>
            <a:miter lim="800000"/>
            <a:headEnd/>
            <a:tailEnd/>
          </a:ln>
        </p:spPr>
        <p:txBody>
          <a:bodyPr anchor="b"/>
          <a:lstStyle/>
          <a:p>
            <a:pPr algn="r"/>
            <a:r>
              <a:rPr lang="en-US" sz="1000">
                <a:effectLst>
                  <a:outerShdw blurRad="38100" dist="38100" dir="2700000" algn="tl">
                    <a:srgbClr val="C0C0C0"/>
                  </a:outerShdw>
                </a:effectLst>
                <a:latin typeface="Times New Roman" pitchFamily="18" charset="0"/>
                <a:ea typeface="ＭＳ Ｐゴシック" charset="-128"/>
              </a:rPr>
              <a:t>9-</a:t>
            </a:r>
            <a:fld id="{A4311F2B-39B0-4A12-A8B8-5BFF91E1CB81}" type="slidenum">
              <a:rPr lang="en-US" sz="1000">
                <a:effectLst>
                  <a:outerShdw blurRad="38100" dist="38100" dir="2700000" algn="tl">
                    <a:srgbClr val="C0C0C0"/>
                  </a:outerShdw>
                </a:effectLst>
                <a:latin typeface="Times New Roman" pitchFamily="18" charset="0"/>
                <a:ea typeface="ＭＳ Ｐゴシック" charset="-128"/>
              </a:rPr>
              <a:pPr algn="r"/>
              <a:t>‹#›</a:t>
            </a:fld>
            <a:endParaRPr lang="en-US" sz="1000">
              <a:effectLst>
                <a:outerShdw blurRad="38100" dist="38100" dir="2700000" algn="tl">
                  <a:srgbClr val="C0C0C0"/>
                </a:outerShdw>
              </a:effectLst>
              <a:latin typeface="Times New Roman" pitchFamily="18" charset="0"/>
              <a:ea typeface="ＭＳ Ｐゴシック" charset="-128"/>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893278DB-50BC-4EFC-8357-40F35FBBEC77}" type="datetimeFigureOut">
              <a:rPr lang="en-US"/>
              <a:pPr>
                <a:defRPr/>
              </a:pPr>
              <a:t>4/29/2019</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5B7F0B0C-A195-418A-8245-7FFBC0F70C9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3EC4E44A-81B3-419B-AF93-3E35666FBFA3}" type="datetimeFigureOut">
              <a:rPr lang="en-US"/>
              <a:pPr>
                <a:defRPr/>
              </a:pPr>
              <a:t>4/29/2019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66E4232D-97DF-453A-B5C6-172EA37F252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311422E9-369B-484A-8664-A106073DF0ED}" type="datetimeFigureOut">
              <a:rPr lang="en-US"/>
              <a:pPr>
                <a:defRPr/>
              </a:pPr>
              <a:t>4/29/2019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A5F51F9D-FDAD-4F33-9DDA-C07A169173A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4CA586C-9695-4E14-9267-0EC8735058C6}" type="datetimeFigureOut">
              <a:rPr lang="en-US"/>
              <a:pPr>
                <a:defRPr/>
              </a:pPr>
              <a:t>4/29/2019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5E2983F3-327D-4F57-BAF9-BF02E8B3FF0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62355A58-E4ED-4F69-A5C6-15A2B584E5C8}" type="datetimeFigureOut">
              <a:rPr lang="en-US"/>
              <a:pPr>
                <a:defRPr/>
              </a:pPr>
              <a:t>4/29/2019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F2903706-6B30-4770-B85C-F3D000722E2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59780D48-E1AB-4EA0-AB6B-B9157D96177E}" type="datetimeFigureOut">
              <a:rPr lang="en-US"/>
              <a:pPr>
                <a:defRPr/>
              </a:pPr>
              <a:t>4/29/2019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04B8B41B-EC0E-4BEA-A82E-ECAA3F320BA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A66E4EB4-C593-4068-8FF3-AAF06AF70362}" type="datetimeFigureOut">
              <a:rPr lang="en-US"/>
              <a:pPr>
                <a:defRPr/>
              </a:pPr>
              <a:t>4/29/2019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3557C96D-AE8E-4A2B-BFA7-EA16ADE8BDF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2857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600200"/>
            <a:ext cx="8229600" cy="4876800"/>
          </a:xfrm>
          <a:prstGeom prst="rect">
            <a:avLst/>
          </a:prstGeom>
          <a:noFill/>
          <a:ln w="2857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0" r:id="rId1"/>
    <p:sldLayoutId id="2147483671"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xStyles>
    <p:titleStyle>
      <a:lvl1pPr algn="l" rtl="0" eaLnBrk="0" fontAlgn="base" hangingPunct="0">
        <a:spcBef>
          <a:spcPct val="0"/>
        </a:spcBef>
        <a:spcAft>
          <a:spcPct val="0"/>
        </a:spcAft>
        <a:defRPr lang="en-US" sz="4400" b="1" kern="1200" dirty="0" smtClean="0">
          <a:solidFill>
            <a:srgbClr val="0070C0"/>
          </a:solidFill>
          <a:latin typeface="Cambria" panose="02040503050406030204" pitchFamily="18"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Clr>
          <a:srgbClr val="C00000"/>
        </a:buClr>
        <a:buFont typeface="Wingdings" panose="05000000000000000000" pitchFamily="2"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anose="05000000000000000000" pitchFamily="2" charset="2"/>
        <a:buChar char="ü"/>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9120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idx="4294967295"/>
          </p:nvPr>
        </p:nvSpPr>
        <p:spPr>
          <a:xfrm>
            <a:off x="457200" y="228600"/>
            <a:ext cx="8229600" cy="1143000"/>
          </a:xfrm>
        </p:spPr>
        <p:txBody>
          <a:bodyPr/>
          <a:lstStyle/>
          <a:p>
            <a:pPr eaLnBrk="1" hangingPunct="1"/>
            <a:r>
              <a:rPr lang="en-US" sz="3800" dirty="0"/>
              <a:t>TAX ATTRIBUTES OF VARIOUS LEGAL FORMS OF BUSINESS</a:t>
            </a:r>
            <a:br>
              <a:rPr lang="en-US" sz="3800" dirty="0"/>
            </a:br>
            <a:r>
              <a:rPr lang="en-US" sz="2400" dirty="0">
                <a:solidFill>
                  <a:srgbClr val="C00000"/>
                </a:solidFill>
              </a:rPr>
              <a:t>TABLE 9.2</a:t>
            </a:r>
            <a:endParaRPr lang="en-US" sz="3800" dirty="0">
              <a:solidFill>
                <a:srgbClr val="C00000"/>
              </a:solidFill>
            </a:endParaRPr>
          </a:p>
        </p:txBody>
      </p:sp>
      <p:sp>
        <p:nvSpPr>
          <p:cNvPr id="5" name="TextBox 4"/>
          <p:cNvSpPr txBox="1"/>
          <p:nvPr/>
        </p:nvSpPr>
        <p:spPr>
          <a:xfrm>
            <a:off x="8061652" y="0"/>
            <a:ext cx="1082348" cy="369332"/>
          </a:xfrm>
          <a:prstGeom prst="rect">
            <a:avLst/>
          </a:prstGeom>
          <a:noFill/>
        </p:spPr>
        <p:txBody>
          <a:bodyPr wrap="none" rtlCol="0">
            <a:spAutoFit/>
          </a:bodyPr>
          <a:lstStyle/>
          <a:p>
            <a:r>
              <a:rPr lang="en-US" b="1" dirty="0" err="1">
                <a:solidFill>
                  <a:srgbClr val="C00000"/>
                </a:solidFill>
              </a:rPr>
              <a:t>Contd</a:t>
            </a:r>
            <a:r>
              <a:rPr lang="en-US" b="1" dirty="0">
                <a:solidFill>
                  <a:srgbClr val="C00000"/>
                </a:solidFill>
              </a:rPr>
              <a:t>…</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50" t="1712" r="5083" b="8313"/>
          <a:stretch/>
        </p:blipFill>
        <p:spPr bwMode="auto">
          <a:xfrm>
            <a:off x="571501" y="1752600"/>
            <a:ext cx="8031326" cy="467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idx="4294967295"/>
          </p:nvPr>
        </p:nvSpPr>
        <p:spPr/>
        <p:txBody>
          <a:bodyPr/>
          <a:lstStyle/>
          <a:p>
            <a:pPr eaLnBrk="1" hangingPunct="1"/>
            <a:r>
              <a:rPr lang="en-US" dirty="0"/>
              <a:t>S CORPORATION</a:t>
            </a:r>
          </a:p>
        </p:txBody>
      </p:sp>
      <p:sp>
        <p:nvSpPr>
          <p:cNvPr id="23554" name="Content Placeholder 2"/>
          <p:cNvSpPr>
            <a:spLocks noGrp="1"/>
          </p:cNvSpPr>
          <p:nvPr>
            <p:ph idx="4294967295"/>
          </p:nvPr>
        </p:nvSpPr>
        <p:spPr/>
        <p:txBody>
          <a:bodyPr/>
          <a:lstStyle/>
          <a:p>
            <a:pPr eaLnBrk="1" hangingPunct="1"/>
            <a:r>
              <a:rPr lang="en-US" dirty="0"/>
              <a:t>Profits are distributed to stockholders and taxed as personal income</a:t>
            </a:r>
          </a:p>
          <a:p>
            <a:pPr eaLnBrk="1" hangingPunct="1"/>
            <a:r>
              <a:rPr lang="en-US" dirty="0"/>
              <a:t>Advantages</a:t>
            </a:r>
          </a:p>
          <a:p>
            <a:pPr lvl="1" eaLnBrk="1" hangingPunct="1"/>
            <a:r>
              <a:rPr lang="en-US" dirty="0"/>
              <a:t>Capital gains or losses are treated as personal income or losses</a:t>
            </a:r>
          </a:p>
          <a:p>
            <a:pPr lvl="1" eaLnBrk="1" hangingPunct="1"/>
            <a:r>
              <a:rPr lang="en-US" dirty="0"/>
              <a:t>Limited liability protection</a:t>
            </a:r>
          </a:p>
          <a:p>
            <a:pPr lvl="1" eaLnBrk="1" hangingPunct="1"/>
            <a:r>
              <a:rPr lang="en-US" dirty="0"/>
              <a:t>Not subject to a minimum tax</a:t>
            </a:r>
          </a:p>
          <a:p>
            <a:pPr lvl="1" eaLnBrk="1" hangingPunct="1"/>
            <a:r>
              <a:rPr lang="en-US" dirty="0"/>
              <a:t>Transfer of stock to low-income-bracket family members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idx="4294967295"/>
          </p:nvPr>
        </p:nvSpPr>
        <p:spPr/>
        <p:txBody>
          <a:bodyPr/>
          <a:lstStyle/>
          <a:p>
            <a:pPr eaLnBrk="1" hangingPunct="1"/>
            <a:r>
              <a:rPr lang="en-US" dirty="0"/>
              <a:t>S CORPORATION</a:t>
            </a:r>
            <a:endParaRPr lang="en-US" dirty="0">
              <a:solidFill>
                <a:schemeClr val="tx2"/>
              </a:solidFill>
            </a:endParaRPr>
          </a:p>
        </p:txBody>
      </p:sp>
      <p:sp>
        <p:nvSpPr>
          <p:cNvPr id="24578" name="Content Placeholder 2"/>
          <p:cNvSpPr>
            <a:spLocks noGrp="1"/>
          </p:cNvSpPr>
          <p:nvPr>
            <p:ph idx="4294967295"/>
          </p:nvPr>
        </p:nvSpPr>
        <p:spPr/>
        <p:txBody>
          <a:bodyPr/>
          <a:lstStyle/>
          <a:p>
            <a:pPr eaLnBrk="1" hangingPunct="1"/>
            <a:r>
              <a:rPr lang="en-US" dirty="0"/>
              <a:t>Disadvantages</a:t>
            </a:r>
          </a:p>
          <a:p>
            <a:pPr lvl="1" eaLnBrk="1" hangingPunct="1"/>
            <a:r>
              <a:rPr lang="en-US" dirty="0"/>
              <a:t>Restrictions for qualification</a:t>
            </a:r>
          </a:p>
          <a:p>
            <a:pPr lvl="1" eaLnBrk="1" hangingPunct="1"/>
            <a:r>
              <a:rPr lang="en-US" dirty="0"/>
              <a:t>Potential tax disadvantages</a:t>
            </a:r>
          </a:p>
          <a:p>
            <a:pPr lvl="1" eaLnBrk="1" hangingPunct="1"/>
            <a:r>
              <a:rPr lang="en-US" dirty="0"/>
              <a:t>Most fringe benefits not deductible for shareholders</a:t>
            </a:r>
          </a:p>
          <a:p>
            <a:pPr lvl="1" eaLnBrk="1" hangingPunct="1"/>
            <a:r>
              <a:rPr lang="en-US" dirty="0"/>
              <a:t>Stock may be voting or nonvoting</a:t>
            </a:r>
          </a:p>
          <a:p>
            <a:pPr lvl="1" eaLnBrk="1" hangingPunct="1"/>
            <a:r>
              <a:rPr lang="en-US" dirty="0"/>
              <a:t>Cash method of accounting</a:t>
            </a:r>
          </a:p>
          <a:p>
            <a:pPr lvl="1" eaLnBrk="1" hangingPunct="1"/>
            <a:r>
              <a:rPr lang="en-US" dirty="0"/>
              <a:t>Long-term capital gains and losses are deductible directly by the shareholders</a:t>
            </a:r>
          </a:p>
        </p:txBody>
      </p:sp>
      <p:sp>
        <p:nvSpPr>
          <p:cNvPr id="4" name="TextBox 3"/>
          <p:cNvSpPr txBox="1"/>
          <p:nvPr/>
        </p:nvSpPr>
        <p:spPr>
          <a:xfrm>
            <a:off x="8061652" y="0"/>
            <a:ext cx="1082348" cy="369332"/>
          </a:xfrm>
          <a:prstGeom prst="rect">
            <a:avLst/>
          </a:prstGeom>
          <a:noFill/>
        </p:spPr>
        <p:txBody>
          <a:bodyPr wrap="none" rtlCol="0">
            <a:spAutoFit/>
          </a:bodyPr>
          <a:lstStyle/>
          <a:p>
            <a:r>
              <a:rPr lang="en-US" b="1" dirty="0" err="1">
                <a:solidFill>
                  <a:srgbClr val="C00000"/>
                </a:solidFill>
              </a:rPr>
              <a:t>Contd</a:t>
            </a:r>
            <a:r>
              <a:rPr lang="en-US" b="1" dirty="0">
                <a:solidFill>
                  <a:srgbClr val="C00000"/>
                </a:solidFill>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idx="4294967295"/>
          </p:nvPr>
        </p:nvSpPr>
        <p:spPr/>
        <p:txBody>
          <a:bodyPr/>
          <a:lstStyle/>
          <a:p>
            <a:pPr eaLnBrk="1" hangingPunct="1"/>
            <a:r>
              <a:rPr lang="en-US" dirty="0"/>
              <a:t>S CORPORATION</a:t>
            </a:r>
            <a:endParaRPr lang="en-US" dirty="0">
              <a:solidFill>
                <a:schemeClr val="tx2"/>
              </a:solidFill>
            </a:endParaRPr>
          </a:p>
        </p:txBody>
      </p:sp>
      <p:sp>
        <p:nvSpPr>
          <p:cNvPr id="25602" name="Content Placeholder 2"/>
          <p:cNvSpPr>
            <a:spLocks noGrp="1"/>
          </p:cNvSpPr>
          <p:nvPr>
            <p:ph idx="4294967295"/>
          </p:nvPr>
        </p:nvSpPr>
        <p:spPr/>
        <p:txBody>
          <a:bodyPr/>
          <a:lstStyle/>
          <a:p>
            <a:pPr lvl="1" eaLnBrk="1" hangingPunct="1"/>
            <a:r>
              <a:rPr lang="en-US" dirty="0"/>
              <a:t>Must have a calendar year for tax purposes</a:t>
            </a:r>
          </a:p>
          <a:p>
            <a:pPr lvl="1" eaLnBrk="1" hangingPunct="1"/>
            <a:r>
              <a:rPr lang="en-US" dirty="0"/>
              <a:t>Only common stock is permitted</a:t>
            </a:r>
          </a:p>
          <a:p>
            <a:pPr lvl="1" eaLnBrk="1" hangingPunct="1"/>
            <a:r>
              <a:rPr lang="en-US" dirty="0"/>
              <a:t>Net loss is limited to shareholder’s stock plus loans to business</a:t>
            </a:r>
          </a:p>
          <a:p>
            <a:pPr lvl="1" eaLnBrk="1" hangingPunct="1"/>
            <a:r>
              <a:rPr lang="en-US" dirty="0"/>
              <a:t>No more than 100 shareholders</a:t>
            </a:r>
          </a:p>
          <a:p>
            <a:pPr eaLnBrk="1" hangingPunct="1"/>
            <a:endParaRPr lang="en-US" dirty="0"/>
          </a:p>
        </p:txBody>
      </p:sp>
      <p:sp>
        <p:nvSpPr>
          <p:cNvPr id="4" name="TextBox 3"/>
          <p:cNvSpPr txBox="1"/>
          <p:nvPr/>
        </p:nvSpPr>
        <p:spPr>
          <a:xfrm>
            <a:off x="8061652" y="0"/>
            <a:ext cx="1082348" cy="369332"/>
          </a:xfrm>
          <a:prstGeom prst="rect">
            <a:avLst/>
          </a:prstGeom>
          <a:noFill/>
        </p:spPr>
        <p:txBody>
          <a:bodyPr wrap="none" rtlCol="0">
            <a:spAutoFit/>
          </a:bodyPr>
          <a:lstStyle/>
          <a:p>
            <a:r>
              <a:rPr lang="en-US" b="1" dirty="0" err="1">
                <a:solidFill>
                  <a:srgbClr val="C00000"/>
                </a:solidFill>
              </a:rPr>
              <a:t>Contd</a:t>
            </a:r>
            <a:r>
              <a:rPr lang="en-US" b="1" dirty="0">
                <a:solidFill>
                  <a:srgbClr val="C00000"/>
                </a:solidFill>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idx="4294967295"/>
          </p:nvPr>
        </p:nvSpPr>
        <p:spPr/>
        <p:txBody>
          <a:bodyPr/>
          <a:lstStyle/>
          <a:p>
            <a:pPr eaLnBrk="1" hangingPunct="1"/>
            <a:r>
              <a:rPr lang="en-US" dirty="0"/>
              <a:t>THE LIMITED LIABILITY COMPANY</a:t>
            </a:r>
          </a:p>
        </p:txBody>
      </p:sp>
      <p:sp>
        <p:nvSpPr>
          <p:cNvPr id="26626" name="Content Placeholder 2"/>
          <p:cNvSpPr>
            <a:spLocks noGrp="1"/>
          </p:cNvSpPr>
          <p:nvPr>
            <p:ph idx="4294967295"/>
          </p:nvPr>
        </p:nvSpPr>
        <p:spPr>
          <a:xfrm>
            <a:off x="457200" y="1981200"/>
            <a:ext cx="8229600" cy="4876800"/>
          </a:xfrm>
        </p:spPr>
        <p:txBody>
          <a:bodyPr/>
          <a:lstStyle/>
          <a:p>
            <a:pPr eaLnBrk="1" hangingPunct="1"/>
            <a:r>
              <a:rPr lang="en-US" dirty="0"/>
              <a:t>Is partnership-corporation hybrid</a:t>
            </a:r>
          </a:p>
          <a:p>
            <a:pPr eaLnBrk="1" hangingPunct="1"/>
            <a:r>
              <a:rPr lang="en-US" dirty="0"/>
              <a:t>Has members</a:t>
            </a:r>
          </a:p>
          <a:p>
            <a:pPr eaLnBrk="1" hangingPunct="1"/>
            <a:r>
              <a:rPr lang="en-US" dirty="0"/>
              <a:t>Shares of stock not issued</a:t>
            </a:r>
          </a:p>
          <a:p>
            <a:pPr eaLnBrk="1" hangingPunct="1"/>
            <a:r>
              <a:rPr lang="en-US" dirty="0"/>
              <a:t>Liability is limited to member’s capital contribution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idx="4294967295"/>
          </p:nvPr>
        </p:nvSpPr>
        <p:spPr/>
        <p:txBody>
          <a:bodyPr/>
          <a:lstStyle/>
          <a:p>
            <a:pPr eaLnBrk="1" hangingPunct="1"/>
            <a:r>
              <a:rPr lang="en-US" dirty="0"/>
              <a:t>THE LIMITED LIABILITY COMPANY</a:t>
            </a:r>
          </a:p>
        </p:txBody>
      </p:sp>
      <p:sp>
        <p:nvSpPr>
          <p:cNvPr id="27650" name="Content Placeholder 2"/>
          <p:cNvSpPr>
            <a:spLocks noGrp="1"/>
          </p:cNvSpPr>
          <p:nvPr>
            <p:ph idx="4294967295"/>
          </p:nvPr>
        </p:nvSpPr>
        <p:spPr>
          <a:xfrm>
            <a:off x="457200" y="1981200"/>
            <a:ext cx="8229600" cy="4876800"/>
          </a:xfrm>
        </p:spPr>
        <p:txBody>
          <a:bodyPr/>
          <a:lstStyle/>
          <a:p>
            <a:pPr eaLnBrk="1" hangingPunct="1"/>
            <a:r>
              <a:rPr lang="en-US" dirty="0"/>
              <a:t>Transfer of interest requires unanimous consent</a:t>
            </a:r>
          </a:p>
          <a:p>
            <a:pPr eaLnBrk="1" hangingPunct="1"/>
            <a:r>
              <a:rPr lang="en-US" dirty="0"/>
              <a:t>Taxed as a partnership</a:t>
            </a:r>
          </a:p>
          <a:p>
            <a:pPr eaLnBrk="1" hangingPunct="1"/>
            <a:r>
              <a:rPr lang="en-US" dirty="0"/>
              <a:t>Standard acceptable duration - 30 years</a:t>
            </a:r>
          </a:p>
          <a:p>
            <a:pPr eaLnBrk="1" hangingPunct="1"/>
            <a:endParaRPr lang="en-US" dirty="0"/>
          </a:p>
        </p:txBody>
      </p:sp>
      <p:sp>
        <p:nvSpPr>
          <p:cNvPr id="4" name="TextBox 3"/>
          <p:cNvSpPr txBox="1"/>
          <p:nvPr/>
        </p:nvSpPr>
        <p:spPr>
          <a:xfrm>
            <a:off x="8061652" y="0"/>
            <a:ext cx="1082348" cy="369332"/>
          </a:xfrm>
          <a:prstGeom prst="rect">
            <a:avLst/>
          </a:prstGeom>
          <a:noFill/>
        </p:spPr>
        <p:txBody>
          <a:bodyPr wrap="none" rtlCol="0">
            <a:spAutoFit/>
          </a:bodyPr>
          <a:lstStyle/>
          <a:p>
            <a:r>
              <a:rPr lang="en-US" b="1" dirty="0" err="1">
                <a:solidFill>
                  <a:srgbClr val="C00000"/>
                </a:solidFill>
              </a:rPr>
              <a:t>Contd</a:t>
            </a:r>
            <a:r>
              <a:rPr lang="en-US" b="1" dirty="0">
                <a:solidFill>
                  <a:srgbClr val="C00000"/>
                </a:solidFill>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a:t>THE LIMITED LIABILITY COMPANY</a:t>
            </a:r>
            <a:endParaRPr lang="en-US" dirty="0"/>
          </a:p>
        </p:txBody>
      </p:sp>
      <p:sp>
        <p:nvSpPr>
          <p:cNvPr id="28674" name="Content Placeholder 2"/>
          <p:cNvSpPr>
            <a:spLocks noGrp="1"/>
          </p:cNvSpPr>
          <p:nvPr>
            <p:ph idx="1"/>
          </p:nvPr>
        </p:nvSpPr>
        <p:spPr>
          <a:xfrm>
            <a:off x="457200" y="1981200"/>
            <a:ext cx="8229600" cy="4876800"/>
          </a:xfrm>
        </p:spPr>
        <p:txBody>
          <a:bodyPr/>
          <a:lstStyle/>
          <a:p>
            <a:r>
              <a:rPr lang="en-US"/>
              <a:t>Advantages of LLC</a:t>
            </a:r>
          </a:p>
          <a:p>
            <a:pPr lvl="1"/>
            <a:r>
              <a:rPr lang="en-US"/>
              <a:t>Shares of the LLC liabilities can be added to partnership interests</a:t>
            </a:r>
          </a:p>
          <a:p>
            <a:pPr lvl="1"/>
            <a:r>
              <a:rPr lang="en-US"/>
              <a:t>Most states do not tax LLCs</a:t>
            </a:r>
          </a:p>
          <a:p>
            <a:pPr lvl="1"/>
            <a:r>
              <a:rPr lang="en-US"/>
              <a:t>No limit on number of entities forming LLC</a:t>
            </a:r>
          </a:p>
          <a:p>
            <a:pPr lvl="1"/>
            <a:r>
              <a:rPr lang="en-US"/>
              <a:t>Members share income, profit, expense, deduction, loss and credit, and equity</a:t>
            </a:r>
          </a:p>
          <a:p>
            <a:endParaRPr lang="en-US" dirty="0"/>
          </a:p>
        </p:txBody>
      </p:sp>
      <p:sp>
        <p:nvSpPr>
          <p:cNvPr id="28675" name="Content Placeholder 2"/>
          <p:cNvSpPr>
            <a:spLocks/>
          </p:cNvSpPr>
          <p:nvPr/>
        </p:nvSpPr>
        <p:spPr bwMode="auto">
          <a:xfrm>
            <a:off x="457200" y="1600200"/>
            <a:ext cx="8229600" cy="4876800"/>
          </a:xfrm>
          <a:prstGeom prst="rect">
            <a:avLst/>
          </a:prstGeom>
          <a:noFill/>
          <a:ln w="28575">
            <a:noFill/>
            <a:miter lim="800000"/>
            <a:headEnd/>
            <a:tailEnd/>
          </a:ln>
        </p:spPr>
        <p:txBody>
          <a:bodyPr/>
          <a:lstStyle/>
          <a:p>
            <a:pPr marL="342900" indent="-342900">
              <a:spcBef>
                <a:spcPct val="20000"/>
              </a:spcBef>
              <a:buFont typeface="Arial" charset="0"/>
              <a:buChar char="•"/>
            </a:pPr>
            <a:endParaRPr lang="en-US" sz="3200">
              <a:latin typeface="Calibri" pitchFamily="34" charset="0"/>
            </a:endParaRPr>
          </a:p>
        </p:txBody>
      </p:sp>
      <p:sp>
        <p:nvSpPr>
          <p:cNvPr id="7" name="TextBox 6"/>
          <p:cNvSpPr txBox="1"/>
          <p:nvPr/>
        </p:nvSpPr>
        <p:spPr>
          <a:xfrm>
            <a:off x="8061652" y="0"/>
            <a:ext cx="1082348" cy="369332"/>
          </a:xfrm>
          <a:prstGeom prst="rect">
            <a:avLst/>
          </a:prstGeom>
          <a:noFill/>
        </p:spPr>
        <p:txBody>
          <a:bodyPr wrap="none" rtlCol="0">
            <a:spAutoFit/>
          </a:bodyPr>
          <a:lstStyle/>
          <a:p>
            <a:r>
              <a:rPr lang="en-US" b="1" dirty="0" err="1">
                <a:solidFill>
                  <a:srgbClr val="C00000"/>
                </a:solidFill>
              </a:rPr>
              <a:t>Contd</a:t>
            </a:r>
            <a:r>
              <a:rPr lang="en-US" b="1" dirty="0">
                <a:solidFill>
                  <a:srgbClr val="C00000"/>
                </a:solidFill>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idx="4294967295"/>
          </p:nvPr>
        </p:nvSpPr>
        <p:spPr/>
        <p:txBody>
          <a:bodyPr/>
          <a:lstStyle/>
          <a:p>
            <a:pPr eaLnBrk="1" hangingPunct="1"/>
            <a:r>
              <a:rPr lang="en-US" dirty="0"/>
              <a:t>DESIGNING THE ORGANIZATION</a:t>
            </a:r>
          </a:p>
        </p:txBody>
      </p:sp>
      <p:sp>
        <p:nvSpPr>
          <p:cNvPr id="29698" name="Content Placeholder 2"/>
          <p:cNvSpPr>
            <a:spLocks noGrp="1"/>
          </p:cNvSpPr>
          <p:nvPr>
            <p:ph idx="4294967295"/>
          </p:nvPr>
        </p:nvSpPr>
        <p:spPr>
          <a:xfrm>
            <a:off x="457200" y="1981200"/>
            <a:ext cx="8229600" cy="4876800"/>
          </a:xfrm>
        </p:spPr>
        <p:txBody>
          <a:bodyPr/>
          <a:lstStyle/>
          <a:p>
            <a:pPr eaLnBrk="1" hangingPunct="1"/>
            <a:r>
              <a:rPr lang="en-US" dirty="0"/>
              <a:t>Design of the organization</a:t>
            </a:r>
          </a:p>
          <a:p>
            <a:pPr lvl="1" eaLnBrk="1" hangingPunct="1"/>
            <a:r>
              <a:rPr lang="en-US" dirty="0"/>
              <a:t>Formal and explicit indication to the members of the organization regarding what is expected</a:t>
            </a:r>
          </a:p>
          <a:p>
            <a:pPr lvl="1" eaLnBrk="1" hangingPunct="1"/>
            <a:r>
              <a:rPr lang="en-US" dirty="0"/>
              <a:t>Organizational expectations can be grouped into:</a:t>
            </a:r>
          </a:p>
          <a:p>
            <a:pPr lvl="2" eaLnBrk="1" hangingPunct="1"/>
            <a:r>
              <a:rPr lang="en-US" dirty="0"/>
              <a:t>Organization structure</a:t>
            </a:r>
          </a:p>
          <a:p>
            <a:pPr lvl="2" eaLnBrk="1" hangingPunct="1"/>
            <a:r>
              <a:rPr lang="en-US" dirty="0"/>
              <a:t>Planning, measurement, and evaluation schemes</a:t>
            </a:r>
          </a:p>
          <a:p>
            <a:pPr lvl="2" eaLnBrk="1" hangingPunct="1"/>
            <a:r>
              <a:rPr lang="en-US" dirty="0"/>
              <a:t>Rewards</a:t>
            </a:r>
          </a:p>
          <a:p>
            <a:pPr lvl="2" eaLnBrk="1" hangingPunct="1"/>
            <a:r>
              <a:rPr lang="en-US" dirty="0"/>
              <a:t>Selection criteria</a:t>
            </a:r>
          </a:p>
          <a:p>
            <a:pPr lvl="2" eaLnBrk="1" hangingPunct="1"/>
            <a:r>
              <a:rPr lang="en-US" dirty="0"/>
              <a:t>Training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4294967295"/>
          </p:nvPr>
        </p:nvSpPr>
        <p:spPr>
          <a:xfrm>
            <a:off x="457200" y="1981200"/>
            <a:ext cx="8229600" cy="4876800"/>
          </a:xfrm>
        </p:spPr>
        <p:txBody>
          <a:bodyPr/>
          <a:lstStyle/>
          <a:p>
            <a:pPr eaLnBrk="1" hangingPunct="1"/>
            <a:r>
              <a:rPr lang="en-US" dirty="0"/>
              <a:t>Management team must be able to:</a:t>
            </a:r>
          </a:p>
          <a:p>
            <a:pPr lvl="1" eaLnBrk="1" hangingPunct="1"/>
            <a:r>
              <a:rPr lang="en-US" dirty="0"/>
              <a:t>Execute the business plan</a:t>
            </a:r>
          </a:p>
          <a:p>
            <a:pPr lvl="1" eaLnBrk="1" hangingPunct="1"/>
            <a:r>
              <a:rPr lang="en-US" dirty="0"/>
              <a:t>Identify fundamental changes in the business as they occur</a:t>
            </a:r>
          </a:p>
          <a:p>
            <a:pPr lvl="1" eaLnBrk="1" hangingPunct="1"/>
            <a:r>
              <a:rPr lang="en-US" dirty="0"/>
              <a:t>Make adjustments to the plan to maintain profitability</a:t>
            </a:r>
          </a:p>
        </p:txBody>
      </p:sp>
      <p:sp>
        <p:nvSpPr>
          <p:cNvPr id="4" name="Title 1"/>
          <p:cNvSpPr>
            <a:spLocks noGrp="1"/>
          </p:cNvSpPr>
          <p:nvPr>
            <p:ph type="title" idx="4294967295"/>
          </p:nvPr>
        </p:nvSpPr>
        <p:spPr>
          <a:xfrm>
            <a:off x="457200" y="457200"/>
            <a:ext cx="8229600" cy="1143000"/>
          </a:xfrm>
        </p:spPr>
        <p:txBody>
          <a:bodyPr/>
          <a:lstStyle/>
          <a:p>
            <a:pPr eaLnBrk="1" hangingPunct="1"/>
            <a:r>
              <a:rPr lang="en-IN" sz="3800" dirty="0"/>
              <a:t>BUILDING THE MANAGEMENT TEAM AND A SUCCESSFUL ORGANIZATION CULTURE </a:t>
            </a:r>
            <a:endParaRPr lang="en-US" sz="3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idx="4294967295"/>
          </p:nvPr>
        </p:nvSpPr>
        <p:spPr>
          <a:xfrm>
            <a:off x="457200" y="457200"/>
            <a:ext cx="8229600" cy="1143000"/>
          </a:xfrm>
        </p:spPr>
        <p:txBody>
          <a:bodyPr/>
          <a:lstStyle/>
          <a:p>
            <a:pPr eaLnBrk="1" hangingPunct="1"/>
            <a:r>
              <a:rPr lang="en-IN" sz="3800" dirty="0"/>
              <a:t>BUILDING THE MANAGEMENT TEAM AND A SUCCESSFUL ORGANIZATION CULTURE </a:t>
            </a:r>
            <a:endParaRPr lang="en-US" sz="3800" dirty="0"/>
          </a:p>
        </p:txBody>
      </p:sp>
      <p:sp>
        <p:nvSpPr>
          <p:cNvPr id="31746" name="Content Placeholder 2"/>
          <p:cNvSpPr>
            <a:spLocks noGrp="1"/>
          </p:cNvSpPr>
          <p:nvPr>
            <p:ph idx="4294967295"/>
          </p:nvPr>
        </p:nvSpPr>
        <p:spPr>
          <a:xfrm>
            <a:off x="457200" y="1981200"/>
            <a:ext cx="8229600" cy="4876800"/>
          </a:xfrm>
        </p:spPr>
        <p:txBody>
          <a:bodyPr/>
          <a:lstStyle/>
          <a:p>
            <a:pPr eaLnBrk="1" hangingPunct="1"/>
            <a:r>
              <a:rPr lang="en-US" dirty="0"/>
              <a:t>Important factors in establishing an effective team</a:t>
            </a:r>
          </a:p>
          <a:p>
            <a:pPr lvl="1" eaLnBrk="1" hangingPunct="1"/>
            <a:r>
              <a:rPr lang="en-US" dirty="0"/>
              <a:t>Match between culture and business strategy</a:t>
            </a:r>
          </a:p>
          <a:p>
            <a:pPr lvl="1" eaLnBrk="1" hangingPunct="1"/>
            <a:r>
              <a:rPr lang="en-US" dirty="0"/>
              <a:t>Motivation and reward for good work</a:t>
            </a:r>
          </a:p>
          <a:p>
            <a:pPr lvl="1" eaLnBrk="1" hangingPunct="1"/>
            <a:r>
              <a:rPr lang="en-US" dirty="0"/>
              <a:t>Flexibility to try different things</a:t>
            </a:r>
          </a:p>
          <a:p>
            <a:pPr lvl="1" eaLnBrk="1" hangingPunct="1"/>
            <a:r>
              <a:rPr lang="en-US" dirty="0"/>
              <a:t>Carefully planned hiring process</a:t>
            </a:r>
          </a:p>
          <a:p>
            <a:pPr lvl="1" eaLnBrk="1" hangingPunct="1"/>
            <a:r>
              <a:rPr lang="en-US" dirty="0"/>
              <a:t>Communicate core values </a:t>
            </a:r>
          </a:p>
          <a:p>
            <a:pPr lvl="1" eaLnBrk="1" hangingPunct="1"/>
            <a:r>
              <a:rPr lang="en-US" dirty="0"/>
              <a:t>Provide appropriate tools to effectively complete jobs</a:t>
            </a:r>
          </a:p>
          <a:p>
            <a:pPr eaLnBrk="1" hangingPunct="1"/>
            <a:endParaRPr lang="en-US" dirty="0"/>
          </a:p>
        </p:txBody>
      </p:sp>
      <p:sp>
        <p:nvSpPr>
          <p:cNvPr id="4" name="TextBox 3"/>
          <p:cNvSpPr txBox="1"/>
          <p:nvPr/>
        </p:nvSpPr>
        <p:spPr>
          <a:xfrm>
            <a:off x="8061652" y="0"/>
            <a:ext cx="1082348" cy="369332"/>
          </a:xfrm>
          <a:prstGeom prst="rect">
            <a:avLst/>
          </a:prstGeom>
          <a:noFill/>
        </p:spPr>
        <p:txBody>
          <a:bodyPr wrap="none" rtlCol="0">
            <a:spAutoFit/>
          </a:bodyPr>
          <a:lstStyle/>
          <a:p>
            <a:r>
              <a:rPr lang="en-US" b="1" dirty="0" err="1">
                <a:solidFill>
                  <a:srgbClr val="C00000"/>
                </a:solidFill>
              </a:rPr>
              <a:t>Contd</a:t>
            </a:r>
            <a:r>
              <a:rPr lang="en-US" b="1" dirty="0">
                <a:solidFill>
                  <a:srgbClr val="C00000"/>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pPr eaLnBrk="1" hangingPunct="1"/>
            <a:r>
              <a:rPr lang="en-US" dirty="0"/>
              <a:t>LEARNING OBJECTIVES</a:t>
            </a:r>
          </a:p>
        </p:txBody>
      </p:sp>
      <p:sp>
        <p:nvSpPr>
          <p:cNvPr id="14338" name="Content Placeholder 2"/>
          <p:cNvSpPr>
            <a:spLocks noGrp="1"/>
          </p:cNvSpPr>
          <p:nvPr>
            <p:ph idx="1"/>
          </p:nvPr>
        </p:nvSpPr>
        <p:spPr/>
        <p:txBody>
          <a:bodyPr/>
          <a:lstStyle/>
          <a:p>
            <a:pPr eaLnBrk="1" hangingPunct="1"/>
            <a:r>
              <a:rPr lang="en-IN" dirty="0"/>
              <a:t>To understand the importance of the management team in launching a new venture</a:t>
            </a:r>
          </a:p>
          <a:p>
            <a:pPr eaLnBrk="1" hangingPunct="1"/>
            <a:r>
              <a:rPr lang="en-IN" dirty="0"/>
              <a:t>To understand the advantages and disadvantages of the alternative legal forms for </a:t>
            </a:r>
            <a:r>
              <a:rPr lang="en-US" dirty="0"/>
              <a:t>organizing a new venture</a:t>
            </a:r>
          </a:p>
          <a:p>
            <a:pPr eaLnBrk="1" hangingPunct="1"/>
            <a:r>
              <a:rPr lang="en-IN" dirty="0"/>
              <a:t>To explain and compare the S corporation and limited liability company as alternative </a:t>
            </a:r>
            <a:r>
              <a:rPr lang="en-US" dirty="0"/>
              <a:t>forms of incorporation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idx="4294967295"/>
          </p:nvPr>
        </p:nvSpPr>
        <p:spPr/>
        <p:txBody>
          <a:bodyPr/>
          <a:lstStyle/>
          <a:p>
            <a:pPr eaLnBrk="1" hangingPunct="1"/>
            <a:r>
              <a:rPr lang="en-US" dirty="0"/>
              <a:t>THE ROLE OF A BOARD OF DIRECTORS</a:t>
            </a:r>
          </a:p>
        </p:txBody>
      </p:sp>
      <p:sp>
        <p:nvSpPr>
          <p:cNvPr id="32770" name="Content Placeholder 2"/>
          <p:cNvSpPr>
            <a:spLocks noGrp="1"/>
          </p:cNvSpPr>
          <p:nvPr>
            <p:ph idx="4294967295"/>
          </p:nvPr>
        </p:nvSpPr>
        <p:spPr>
          <a:xfrm>
            <a:off x="457200" y="1981200"/>
            <a:ext cx="8229600" cy="4876800"/>
          </a:xfrm>
        </p:spPr>
        <p:txBody>
          <a:bodyPr/>
          <a:lstStyle/>
          <a:p>
            <a:pPr eaLnBrk="1" hangingPunct="1"/>
            <a:r>
              <a:rPr lang="en-US" dirty="0"/>
              <a:t>Reviewing operating and capital budgets</a:t>
            </a:r>
          </a:p>
          <a:p>
            <a:pPr eaLnBrk="1" hangingPunct="1"/>
            <a:r>
              <a:rPr lang="en-US" dirty="0"/>
              <a:t>Developing longer-term strategic plans</a:t>
            </a:r>
          </a:p>
          <a:p>
            <a:pPr eaLnBrk="1" hangingPunct="1"/>
            <a:r>
              <a:rPr lang="en-US" dirty="0"/>
              <a:t>Supporting day-to-day activities</a:t>
            </a:r>
          </a:p>
          <a:p>
            <a:pPr eaLnBrk="1" hangingPunct="1"/>
            <a:r>
              <a:rPr lang="en-US" dirty="0"/>
              <a:t>Resolving conflicts among owners or shareholders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idx="4294967295"/>
          </p:nvPr>
        </p:nvSpPr>
        <p:spPr/>
        <p:txBody>
          <a:bodyPr/>
          <a:lstStyle/>
          <a:p>
            <a:pPr eaLnBrk="1" hangingPunct="1"/>
            <a:r>
              <a:rPr lang="en-US" dirty="0"/>
              <a:t>THE ROLE OF A BOARD OF DIRECTORS</a:t>
            </a:r>
          </a:p>
        </p:txBody>
      </p:sp>
      <p:sp>
        <p:nvSpPr>
          <p:cNvPr id="33794" name="Content Placeholder 2"/>
          <p:cNvSpPr>
            <a:spLocks noGrp="1"/>
          </p:cNvSpPr>
          <p:nvPr>
            <p:ph idx="4294967295"/>
          </p:nvPr>
        </p:nvSpPr>
        <p:spPr>
          <a:xfrm>
            <a:off x="457200" y="1981200"/>
            <a:ext cx="8229600" cy="4876800"/>
          </a:xfrm>
        </p:spPr>
        <p:txBody>
          <a:bodyPr/>
          <a:lstStyle/>
          <a:p>
            <a:pPr eaLnBrk="1" hangingPunct="1"/>
            <a:r>
              <a:rPr lang="en-US" dirty="0"/>
              <a:t>Ensuring the proper use of assets</a:t>
            </a:r>
          </a:p>
          <a:p>
            <a:pPr eaLnBrk="1" hangingPunct="1"/>
            <a:r>
              <a:rPr lang="en-US" dirty="0"/>
              <a:t>Developing a network of information sources</a:t>
            </a:r>
          </a:p>
          <a:p>
            <a:pPr eaLnBrk="1" hangingPunct="1"/>
            <a:r>
              <a:rPr lang="en-US" dirty="0"/>
              <a:t>Meeting criteria laid by the Sarbanes-Oxley Act</a:t>
            </a:r>
          </a:p>
        </p:txBody>
      </p:sp>
      <p:sp>
        <p:nvSpPr>
          <p:cNvPr id="4" name="TextBox 3"/>
          <p:cNvSpPr txBox="1"/>
          <p:nvPr/>
        </p:nvSpPr>
        <p:spPr>
          <a:xfrm>
            <a:off x="8061652" y="0"/>
            <a:ext cx="1082348" cy="369332"/>
          </a:xfrm>
          <a:prstGeom prst="rect">
            <a:avLst/>
          </a:prstGeom>
          <a:noFill/>
        </p:spPr>
        <p:txBody>
          <a:bodyPr wrap="none" rtlCol="0">
            <a:spAutoFit/>
          </a:bodyPr>
          <a:lstStyle/>
          <a:p>
            <a:r>
              <a:rPr lang="en-US" b="1" dirty="0" err="1">
                <a:solidFill>
                  <a:srgbClr val="C00000"/>
                </a:solidFill>
              </a:rPr>
              <a:t>Contd</a:t>
            </a:r>
            <a:r>
              <a:rPr lang="en-US" b="1" dirty="0">
                <a:solidFill>
                  <a:srgbClr val="C00000"/>
                </a:solidFill>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idx="4294967295"/>
          </p:nvPr>
        </p:nvSpPr>
        <p:spPr/>
        <p:txBody>
          <a:bodyPr/>
          <a:lstStyle/>
          <a:p>
            <a:pPr eaLnBrk="1" hangingPunct="1"/>
            <a:r>
              <a:rPr lang="en-US" dirty="0"/>
              <a:t>THE BOARD OF ADVISORS</a:t>
            </a:r>
          </a:p>
        </p:txBody>
      </p:sp>
      <p:sp>
        <p:nvSpPr>
          <p:cNvPr id="34818" name="Content Placeholder 2"/>
          <p:cNvSpPr>
            <a:spLocks noGrp="1"/>
          </p:cNvSpPr>
          <p:nvPr>
            <p:ph idx="4294967295"/>
          </p:nvPr>
        </p:nvSpPr>
        <p:spPr/>
        <p:txBody>
          <a:bodyPr/>
          <a:lstStyle/>
          <a:p>
            <a:pPr eaLnBrk="1" hangingPunct="1"/>
            <a:r>
              <a:rPr lang="en-US" dirty="0"/>
              <a:t>Serve only in an advisory capacity</a:t>
            </a:r>
          </a:p>
          <a:p>
            <a:pPr eaLnBrk="1" hangingPunct="1"/>
            <a:r>
              <a:rPr lang="en-US" dirty="0"/>
              <a:t>No legal status</a:t>
            </a:r>
          </a:p>
          <a:p>
            <a:pPr eaLnBrk="1" hangingPunct="1"/>
            <a:r>
              <a:rPr lang="en-US" dirty="0"/>
              <a:t>Likely to meet less frequently</a:t>
            </a:r>
          </a:p>
          <a:p>
            <a:pPr eaLnBrk="1" hangingPunct="1"/>
            <a:r>
              <a:rPr lang="en-US" dirty="0"/>
              <a:t>Useful in a family business</a:t>
            </a:r>
          </a:p>
          <a:p>
            <a:pPr eaLnBrk="1" hangingPunct="1"/>
            <a:r>
              <a:rPr lang="en-US" dirty="0"/>
              <a:t>Compensated on a per-meeting basis or with stock options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idx="4294967295"/>
          </p:nvPr>
        </p:nvSpPr>
        <p:spPr/>
        <p:txBody>
          <a:bodyPr/>
          <a:lstStyle/>
          <a:p>
            <a:pPr eaLnBrk="1" hangingPunct="1"/>
            <a:r>
              <a:rPr lang="en-US" dirty="0"/>
              <a:t>THE ORGANIZATION AND USE OF ADVISORS</a:t>
            </a:r>
          </a:p>
        </p:txBody>
      </p:sp>
      <p:sp>
        <p:nvSpPr>
          <p:cNvPr id="35842" name="Content Placeholder 2"/>
          <p:cNvSpPr>
            <a:spLocks noGrp="1"/>
          </p:cNvSpPr>
          <p:nvPr>
            <p:ph idx="4294967295"/>
          </p:nvPr>
        </p:nvSpPr>
        <p:spPr>
          <a:xfrm>
            <a:off x="457200" y="1981200"/>
            <a:ext cx="8229600" cy="4876800"/>
          </a:xfrm>
        </p:spPr>
        <p:txBody>
          <a:bodyPr/>
          <a:lstStyle/>
          <a:p>
            <a:pPr eaLnBrk="1" hangingPunct="1"/>
            <a:r>
              <a:rPr lang="en-US" dirty="0"/>
              <a:t>Used on an as-needed basis</a:t>
            </a:r>
          </a:p>
          <a:p>
            <a:pPr eaLnBrk="1" hangingPunct="1"/>
            <a:r>
              <a:rPr lang="en-US" dirty="0"/>
              <a:t>Separate from the formal board of advisors</a:t>
            </a:r>
          </a:p>
          <a:p>
            <a:pPr eaLnBrk="1" hangingPunct="1"/>
            <a:r>
              <a:rPr lang="en-US" dirty="0"/>
              <a:t>Can become a part of the organization and need to be managed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idx="4294967295"/>
          </p:nvPr>
        </p:nvSpPr>
        <p:spPr/>
        <p:txBody>
          <a:bodyPr/>
          <a:lstStyle/>
          <a:p>
            <a:pPr eaLnBrk="1" hangingPunct="1"/>
            <a:r>
              <a:rPr lang="en-US" dirty="0"/>
              <a:t>LEARNING OBJECTIVES</a:t>
            </a:r>
          </a:p>
        </p:txBody>
      </p:sp>
      <p:sp>
        <p:nvSpPr>
          <p:cNvPr id="15362" name="Content Placeholder 2"/>
          <p:cNvSpPr>
            <a:spLocks noGrp="1"/>
          </p:cNvSpPr>
          <p:nvPr>
            <p:ph idx="4294967295"/>
          </p:nvPr>
        </p:nvSpPr>
        <p:spPr/>
        <p:txBody>
          <a:bodyPr/>
          <a:lstStyle/>
          <a:p>
            <a:pPr eaLnBrk="1" hangingPunct="1"/>
            <a:r>
              <a:rPr lang="en-IN" dirty="0"/>
              <a:t>To learn the importance of both the formal and the informal organization</a:t>
            </a:r>
          </a:p>
          <a:p>
            <a:pPr eaLnBrk="1" hangingPunct="1"/>
            <a:r>
              <a:rPr lang="en-IN" dirty="0"/>
              <a:t>To illustrate how the board of directors or board of advisors can be used to support the management of a new venture</a:t>
            </a:r>
          </a:p>
          <a:p>
            <a:pPr eaLnBrk="1" hangingPunct="1"/>
            <a:r>
              <a:rPr lang="en-IN" dirty="0"/>
              <a:t>To understand what difficulties may arise when owners are reluctant to delegate </a:t>
            </a:r>
            <a:r>
              <a:rPr lang="en-US" dirty="0"/>
              <a:t>or give up responsibility</a:t>
            </a:r>
          </a:p>
        </p:txBody>
      </p:sp>
      <p:sp>
        <p:nvSpPr>
          <p:cNvPr id="4" name="TextBox 3"/>
          <p:cNvSpPr txBox="1"/>
          <p:nvPr/>
        </p:nvSpPr>
        <p:spPr>
          <a:xfrm>
            <a:off x="8061652" y="0"/>
            <a:ext cx="1082348" cy="369332"/>
          </a:xfrm>
          <a:prstGeom prst="rect">
            <a:avLst/>
          </a:prstGeom>
          <a:noFill/>
        </p:spPr>
        <p:txBody>
          <a:bodyPr wrap="none" rtlCol="0">
            <a:spAutoFit/>
          </a:bodyPr>
          <a:lstStyle/>
          <a:p>
            <a:r>
              <a:rPr lang="en-US" b="1" dirty="0" err="1">
                <a:solidFill>
                  <a:srgbClr val="C00000"/>
                </a:solidFill>
              </a:rPr>
              <a:t>Contd</a:t>
            </a:r>
            <a:r>
              <a:rPr lang="en-US" b="1" dirty="0">
                <a:solidFill>
                  <a:srgbClr val="C00000"/>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a:t>LEGAL FORMS OF BUSINESS</a:t>
            </a:r>
            <a:endParaRPr lang="en-US" dirty="0"/>
          </a:p>
        </p:txBody>
      </p:sp>
      <p:sp>
        <p:nvSpPr>
          <p:cNvPr id="16386" name="Content Placeholder 2"/>
          <p:cNvSpPr>
            <a:spLocks noGrp="1"/>
          </p:cNvSpPr>
          <p:nvPr>
            <p:ph idx="1"/>
          </p:nvPr>
        </p:nvSpPr>
        <p:spPr/>
        <p:txBody>
          <a:bodyPr/>
          <a:lstStyle/>
          <a:p>
            <a:r>
              <a:rPr lang="en-US"/>
              <a:t>Proprietorship </a:t>
            </a:r>
          </a:p>
          <a:p>
            <a:pPr lvl="1"/>
            <a:r>
              <a:rPr lang="en-US"/>
              <a:t>Single owner, unlimited liability, controls all decisions, and receives all profits</a:t>
            </a:r>
          </a:p>
          <a:p>
            <a:r>
              <a:rPr lang="en-US"/>
              <a:t>Partnership: Two or more individuals who:</a:t>
            </a:r>
          </a:p>
          <a:p>
            <a:pPr lvl="1"/>
            <a:r>
              <a:rPr lang="en-US"/>
              <a:t>Pool resources to own a business </a:t>
            </a:r>
          </a:p>
          <a:p>
            <a:pPr lvl="1"/>
            <a:r>
              <a:rPr lang="en-US"/>
              <a:t>Have unlimited liability</a:t>
            </a:r>
          </a:p>
          <a:p>
            <a:r>
              <a:rPr lang="en-US"/>
              <a:t>Corporation: </a:t>
            </a:r>
            <a:r>
              <a:rPr lang="en-IN"/>
              <a:t>Legal entity that is run by stockholders having limited liability</a:t>
            </a:r>
            <a:endParaRPr lang="en-US"/>
          </a:p>
          <a:p>
            <a:endParaRPr lang="en-US" dirty="0"/>
          </a:p>
        </p:txBody>
      </p:sp>
      <p:sp>
        <p:nvSpPr>
          <p:cNvPr id="16387" name="Content Placeholder 2"/>
          <p:cNvSpPr>
            <a:spLocks/>
          </p:cNvSpPr>
          <p:nvPr/>
        </p:nvSpPr>
        <p:spPr bwMode="auto">
          <a:xfrm>
            <a:off x="457200" y="1600200"/>
            <a:ext cx="8229600" cy="4876800"/>
          </a:xfrm>
          <a:prstGeom prst="rect">
            <a:avLst/>
          </a:prstGeom>
          <a:noFill/>
          <a:ln w="28575">
            <a:noFill/>
            <a:miter lim="800000"/>
            <a:headEnd/>
            <a:tailEnd/>
          </a:ln>
        </p:spPr>
        <p:txBody>
          <a:bodyPr/>
          <a:lstStyle/>
          <a:p>
            <a:pPr marL="342900" indent="-342900">
              <a:spcBef>
                <a:spcPct val="20000"/>
              </a:spcBef>
              <a:buFont typeface="Arial" charset="0"/>
              <a:buChar char="•"/>
            </a:pPr>
            <a:endParaRPr lang="en-US" sz="3200">
              <a:latin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idx="4294967295"/>
          </p:nvPr>
        </p:nvSpPr>
        <p:spPr/>
        <p:txBody>
          <a:bodyPr/>
          <a:lstStyle/>
          <a:p>
            <a:pPr eaLnBrk="1" hangingPunct="1"/>
            <a:r>
              <a:rPr lang="en-US" dirty="0"/>
              <a:t>LEGAL FORMS OF BUSINESS </a:t>
            </a:r>
          </a:p>
        </p:txBody>
      </p:sp>
      <p:sp>
        <p:nvSpPr>
          <p:cNvPr id="17410" name="Content Placeholder 2"/>
          <p:cNvSpPr>
            <a:spLocks noGrp="1"/>
          </p:cNvSpPr>
          <p:nvPr>
            <p:ph idx="4294967295"/>
          </p:nvPr>
        </p:nvSpPr>
        <p:spPr/>
        <p:txBody>
          <a:bodyPr/>
          <a:lstStyle/>
          <a:p>
            <a:pPr eaLnBrk="1" hangingPunct="1"/>
            <a:r>
              <a:rPr lang="en-US" dirty="0"/>
              <a:t>C corporation </a:t>
            </a:r>
          </a:p>
          <a:p>
            <a:pPr lvl="1" eaLnBrk="1" hangingPunct="1"/>
            <a:r>
              <a:rPr lang="en-US" dirty="0"/>
              <a:t>Common form of corporation</a:t>
            </a:r>
          </a:p>
          <a:p>
            <a:pPr lvl="1" eaLnBrk="1" hangingPunct="1"/>
            <a:r>
              <a:rPr lang="en-US" dirty="0"/>
              <a:t>Regulated by statute</a:t>
            </a:r>
          </a:p>
          <a:p>
            <a:pPr lvl="1" eaLnBrk="1" hangingPunct="1"/>
            <a:r>
              <a:rPr lang="en-US" dirty="0"/>
              <a:t>Treated as a separate legal entity for liability and tax purposes</a:t>
            </a:r>
          </a:p>
          <a:p>
            <a:pPr eaLnBrk="1" hangingPunct="1"/>
            <a:r>
              <a:rPr lang="en-US" dirty="0"/>
              <a:t>New forms of business formations</a:t>
            </a:r>
          </a:p>
          <a:p>
            <a:pPr lvl="1" eaLnBrk="1" hangingPunct="1"/>
            <a:r>
              <a:rPr lang="en-US" dirty="0"/>
              <a:t>Limited liability company (LLC)</a:t>
            </a:r>
          </a:p>
          <a:p>
            <a:pPr lvl="1" eaLnBrk="1" hangingPunct="1"/>
            <a:r>
              <a:rPr lang="en-US" dirty="0"/>
              <a:t>Limited liability partnership (LLP)</a:t>
            </a:r>
          </a:p>
          <a:p>
            <a:pPr lvl="1" eaLnBrk="1" hangingPunct="1"/>
            <a:r>
              <a:rPr lang="en-US" dirty="0"/>
              <a:t>S corporation</a:t>
            </a:r>
          </a:p>
        </p:txBody>
      </p:sp>
      <p:sp>
        <p:nvSpPr>
          <p:cNvPr id="4" name="TextBox 3"/>
          <p:cNvSpPr txBox="1"/>
          <p:nvPr/>
        </p:nvSpPr>
        <p:spPr>
          <a:xfrm>
            <a:off x="8061652" y="0"/>
            <a:ext cx="1082348" cy="369332"/>
          </a:xfrm>
          <a:prstGeom prst="rect">
            <a:avLst/>
          </a:prstGeom>
          <a:noFill/>
        </p:spPr>
        <p:txBody>
          <a:bodyPr wrap="none" rtlCol="0">
            <a:spAutoFit/>
          </a:bodyPr>
          <a:lstStyle/>
          <a:p>
            <a:r>
              <a:rPr lang="en-US" b="1" dirty="0" err="1">
                <a:solidFill>
                  <a:srgbClr val="C00000"/>
                </a:solidFill>
              </a:rPr>
              <a:t>Contd</a:t>
            </a:r>
            <a:r>
              <a:rPr lang="en-US" b="1" dirty="0">
                <a:solidFill>
                  <a:srgbClr val="C00000"/>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457200" y="274638"/>
            <a:ext cx="8229600" cy="1143000"/>
          </a:xfrm>
        </p:spPr>
        <p:txBody>
          <a:bodyPr/>
          <a:lstStyle/>
          <a:p>
            <a:pPr eaLnBrk="1" hangingPunct="1"/>
            <a:r>
              <a:rPr lang="en-US" sz="4000" dirty="0"/>
              <a:t>THREE FORMS OF BUSINESS FORMATION</a:t>
            </a:r>
            <a:br>
              <a:rPr lang="en-US" sz="4000" dirty="0"/>
            </a:br>
            <a:r>
              <a:rPr lang="en-US" sz="2400" dirty="0">
                <a:solidFill>
                  <a:srgbClr val="C00000"/>
                </a:solidFill>
              </a:rPr>
              <a:t>TABLE 9.1</a:t>
            </a:r>
            <a:endParaRPr lang="en-US" sz="4000" dirty="0">
              <a:solidFill>
                <a:srgbClr val="C00000"/>
              </a:solidFill>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9" t="2469" r="888"/>
          <a:stretch/>
        </p:blipFill>
        <p:spPr bwMode="auto">
          <a:xfrm>
            <a:off x="344467" y="1981200"/>
            <a:ext cx="8494733"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idx="4294967295"/>
          </p:nvPr>
        </p:nvSpPr>
        <p:spPr/>
        <p:txBody>
          <a:bodyPr/>
          <a:lstStyle/>
          <a:p>
            <a:pPr eaLnBrk="1" hangingPunct="1"/>
            <a:r>
              <a:rPr lang="en-US" sz="4000" dirty="0"/>
              <a:t>THREE FORMS OF BUSINESS FORMATION</a:t>
            </a:r>
            <a:br>
              <a:rPr lang="en-US" sz="4000" dirty="0"/>
            </a:br>
            <a:r>
              <a:rPr lang="en-US" sz="2400" dirty="0">
                <a:solidFill>
                  <a:srgbClr val="C00000"/>
                </a:solidFill>
              </a:rPr>
              <a:t>TABLE 9.1</a:t>
            </a:r>
            <a:endParaRPr lang="en-US" sz="4000" dirty="0">
              <a:solidFill>
                <a:srgbClr val="C00000"/>
              </a:solidFill>
            </a:endParaRPr>
          </a:p>
        </p:txBody>
      </p:sp>
      <p:sp>
        <p:nvSpPr>
          <p:cNvPr id="6" name="TextBox 5"/>
          <p:cNvSpPr txBox="1"/>
          <p:nvPr/>
        </p:nvSpPr>
        <p:spPr>
          <a:xfrm>
            <a:off x="8061652" y="0"/>
            <a:ext cx="1082348" cy="369332"/>
          </a:xfrm>
          <a:prstGeom prst="rect">
            <a:avLst/>
          </a:prstGeom>
          <a:noFill/>
        </p:spPr>
        <p:txBody>
          <a:bodyPr wrap="none" rtlCol="0">
            <a:spAutoFit/>
          </a:bodyPr>
          <a:lstStyle/>
          <a:p>
            <a:r>
              <a:rPr lang="en-US" b="1" dirty="0" err="1">
                <a:solidFill>
                  <a:srgbClr val="C00000"/>
                </a:solidFill>
              </a:rPr>
              <a:t>Contd</a:t>
            </a:r>
            <a:r>
              <a:rPr lang="en-US" b="1" dirty="0">
                <a:solidFill>
                  <a:srgbClr val="C00000"/>
                </a:solidFill>
              </a:rPr>
              <a:t>…</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17" t="4813" r="5218" b="8289"/>
          <a:stretch/>
        </p:blipFill>
        <p:spPr bwMode="auto">
          <a:xfrm>
            <a:off x="368300" y="1972103"/>
            <a:ext cx="8394700" cy="4276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idx="4294967295"/>
          </p:nvPr>
        </p:nvSpPr>
        <p:spPr/>
        <p:txBody>
          <a:bodyPr/>
          <a:lstStyle/>
          <a:p>
            <a:pPr eaLnBrk="1" hangingPunct="1"/>
            <a:r>
              <a:rPr lang="en-US" sz="4000" dirty="0"/>
              <a:t>THREE FORMS OF BUSINESS FORMATION</a:t>
            </a:r>
            <a:br>
              <a:rPr lang="en-US" sz="4000" dirty="0"/>
            </a:br>
            <a:r>
              <a:rPr lang="en-US" sz="2400" dirty="0">
                <a:solidFill>
                  <a:srgbClr val="C00000"/>
                </a:solidFill>
              </a:rPr>
              <a:t>TABLE 9.1</a:t>
            </a:r>
            <a:endParaRPr lang="en-US" sz="4000" dirty="0">
              <a:solidFill>
                <a:srgbClr val="C00000"/>
              </a:solidFill>
            </a:endParaRPr>
          </a:p>
        </p:txBody>
      </p:sp>
      <p:sp>
        <p:nvSpPr>
          <p:cNvPr id="6" name="TextBox 5"/>
          <p:cNvSpPr txBox="1"/>
          <p:nvPr/>
        </p:nvSpPr>
        <p:spPr>
          <a:xfrm>
            <a:off x="8061652" y="0"/>
            <a:ext cx="1082348" cy="369332"/>
          </a:xfrm>
          <a:prstGeom prst="rect">
            <a:avLst/>
          </a:prstGeom>
          <a:noFill/>
        </p:spPr>
        <p:txBody>
          <a:bodyPr wrap="none" rtlCol="0">
            <a:spAutoFit/>
          </a:bodyPr>
          <a:lstStyle/>
          <a:p>
            <a:r>
              <a:rPr lang="en-US" b="1" dirty="0" err="1">
                <a:solidFill>
                  <a:srgbClr val="C00000"/>
                </a:solidFill>
              </a:rPr>
              <a:t>Contd</a:t>
            </a:r>
            <a:r>
              <a:rPr lang="en-US" b="1" dirty="0">
                <a:solidFill>
                  <a:srgbClr val="C00000"/>
                </a:solidFill>
              </a:rPr>
              <a:t>…</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39" t="2632" r="4871" b="14285"/>
          <a:stretch/>
        </p:blipFill>
        <p:spPr bwMode="auto">
          <a:xfrm>
            <a:off x="262735" y="2286000"/>
            <a:ext cx="8652665" cy="303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6"/>
          <p:cNvPicPr>
            <a:picLocks noChangeAspect="1" noChangeArrowheads="1"/>
          </p:cNvPicPr>
          <p:nvPr/>
        </p:nvPicPr>
        <p:blipFill rotWithShape="1">
          <a:blip r:embed="rId2"/>
          <a:srcRect l="209" t="1884" r="2895" b="1851"/>
          <a:stretch/>
        </p:blipFill>
        <p:spPr bwMode="auto">
          <a:xfrm>
            <a:off x="444500" y="1841500"/>
            <a:ext cx="8077200" cy="4622800"/>
          </a:xfrm>
          <a:prstGeom prst="rect">
            <a:avLst/>
          </a:prstGeom>
          <a:ln>
            <a:noFill/>
          </a:ln>
          <a:effectLst>
            <a:outerShdw blurRad="292100" dist="139700" dir="2700000" algn="tl" rotWithShape="0">
              <a:srgbClr val="333333">
                <a:alpha val="65000"/>
              </a:srgbClr>
            </a:outerShdw>
          </a:effectLst>
        </p:spPr>
      </p:pic>
      <p:sp>
        <p:nvSpPr>
          <p:cNvPr id="4" name="Title 1"/>
          <p:cNvSpPr>
            <a:spLocks noGrp="1"/>
          </p:cNvSpPr>
          <p:nvPr>
            <p:ph type="title" idx="4294967295"/>
          </p:nvPr>
        </p:nvSpPr>
        <p:spPr>
          <a:xfrm>
            <a:off x="457200" y="228600"/>
            <a:ext cx="8229600" cy="1143000"/>
          </a:xfrm>
        </p:spPr>
        <p:txBody>
          <a:bodyPr/>
          <a:lstStyle/>
          <a:p>
            <a:pPr eaLnBrk="1" hangingPunct="1"/>
            <a:r>
              <a:rPr lang="en-US" sz="3800" dirty="0"/>
              <a:t>TAX ATTRIBUTES OF VARIOUS LEGAL FORMS OF BUSINESS</a:t>
            </a:r>
            <a:br>
              <a:rPr lang="en-US" sz="3800" dirty="0"/>
            </a:br>
            <a:r>
              <a:rPr lang="en-US" sz="2400" dirty="0">
                <a:solidFill>
                  <a:srgbClr val="C00000"/>
                </a:solidFill>
              </a:rPr>
              <a:t>TABLE 9.2</a:t>
            </a:r>
            <a:endParaRPr lang="en-US" sz="3800" dirty="0">
              <a:solidFill>
                <a:srgbClr val="C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678</Words>
  <Application>Microsoft Office PowerPoint</Application>
  <PresentationFormat>On-screen Show (4:3)</PresentationFormat>
  <Paragraphs>116</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ＭＳ Ｐゴシック</vt:lpstr>
      <vt:lpstr>Arial</vt:lpstr>
      <vt:lpstr>Calibri</vt:lpstr>
      <vt:lpstr>Cambria</vt:lpstr>
      <vt:lpstr>Times New Roman</vt:lpstr>
      <vt:lpstr>Wingdings</vt:lpstr>
      <vt:lpstr>Office Theme</vt:lpstr>
      <vt:lpstr>PowerPoint Presentation</vt:lpstr>
      <vt:lpstr>LEARNING OBJECTIVES</vt:lpstr>
      <vt:lpstr>LEARNING OBJECTIVES</vt:lpstr>
      <vt:lpstr>LEGAL FORMS OF BUSINESS</vt:lpstr>
      <vt:lpstr>LEGAL FORMS OF BUSINESS </vt:lpstr>
      <vt:lpstr>THREE FORMS OF BUSINESS FORMATION TABLE 9.1</vt:lpstr>
      <vt:lpstr>THREE FORMS OF BUSINESS FORMATION TABLE 9.1</vt:lpstr>
      <vt:lpstr>THREE FORMS OF BUSINESS FORMATION TABLE 9.1</vt:lpstr>
      <vt:lpstr>TAX ATTRIBUTES OF VARIOUS LEGAL FORMS OF BUSINESS TABLE 9.2</vt:lpstr>
      <vt:lpstr>TAX ATTRIBUTES OF VARIOUS LEGAL FORMS OF BUSINESS TABLE 9.2</vt:lpstr>
      <vt:lpstr>S CORPORATION</vt:lpstr>
      <vt:lpstr>S CORPORATION</vt:lpstr>
      <vt:lpstr>S CORPORATION</vt:lpstr>
      <vt:lpstr>THE LIMITED LIABILITY COMPANY</vt:lpstr>
      <vt:lpstr>THE LIMITED LIABILITY COMPANY</vt:lpstr>
      <vt:lpstr>THE LIMITED LIABILITY COMPANY</vt:lpstr>
      <vt:lpstr>DESIGNING THE ORGANIZATION</vt:lpstr>
      <vt:lpstr>BUILDING THE MANAGEMENT TEAM AND A SUCCESSFUL ORGANIZATION CULTURE </vt:lpstr>
      <vt:lpstr>BUILDING THE MANAGEMENT TEAM AND A SUCCESSFUL ORGANIZATION CULTURE </vt:lpstr>
      <vt:lpstr>THE ROLE OF A BOARD OF DIRECTORS</vt:lpstr>
      <vt:lpstr>THE ROLE OF A BOARD OF DIRECTORS</vt:lpstr>
      <vt:lpstr>THE BOARD OF ADVISORS</vt:lpstr>
      <vt:lpstr>THE ORGANIZATION AND USE OF ADVISORS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Nidhi Sinha</cp:lastModifiedBy>
  <cp:revision>1</cp:revision>
  <dcterms:created xsi:type="dcterms:W3CDTF">2012-10-03T06:19:48Z</dcterms:created>
  <dcterms:modified xsi:type="dcterms:W3CDTF">2019-04-29T06:57:57Z</dcterms:modified>
</cp:coreProperties>
</file>