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94" r:id="rId15"/>
    <p:sldId id="296" r:id="rId16"/>
    <p:sldId id="308" r:id="rId17"/>
    <p:sldId id="298" r:id="rId18"/>
    <p:sldId id="309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DB1E-D9F7-45F9-A6DF-D4D022151A64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F460-57BC-46C1-A0AE-8A33263ED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06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DB1E-D9F7-45F9-A6DF-D4D022151A64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F460-57BC-46C1-A0AE-8A33263ED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8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DB1E-D9F7-45F9-A6DF-D4D022151A64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F460-57BC-46C1-A0AE-8A33263ED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96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DB1E-D9F7-45F9-A6DF-D4D022151A64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F460-57BC-46C1-A0AE-8A33263ED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DB1E-D9F7-45F9-A6DF-D4D022151A64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F460-57BC-46C1-A0AE-8A33263ED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7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DB1E-D9F7-45F9-A6DF-D4D022151A64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F460-57BC-46C1-A0AE-8A33263ED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2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DB1E-D9F7-45F9-A6DF-D4D022151A64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F460-57BC-46C1-A0AE-8A33263ED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4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DB1E-D9F7-45F9-A6DF-D4D022151A64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F460-57BC-46C1-A0AE-8A33263ED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72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DB1E-D9F7-45F9-A6DF-D4D022151A64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F460-57BC-46C1-A0AE-8A33263ED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3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DB1E-D9F7-45F9-A6DF-D4D022151A64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F460-57BC-46C1-A0AE-8A33263ED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02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DB1E-D9F7-45F9-A6DF-D4D022151A64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F460-57BC-46C1-A0AE-8A33263ED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27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8DB1E-D9F7-45F9-A6DF-D4D022151A64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DF460-57BC-46C1-A0AE-8A33263ED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2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Exception Handling in Java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exception handling in java</a:t>
            </a:r>
            <a:r>
              <a:rPr lang="en-IN" dirty="0"/>
              <a:t> is one of the powerful </a:t>
            </a:r>
            <a:r>
              <a:rPr lang="en-IN" i="1" dirty="0"/>
              <a:t>mechanism to handle the runtime errors</a:t>
            </a:r>
            <a:r>
              <a:rPr lang="en-IN" dirty="0"/>
              <a:t> so that normal flow of the application can be maintained.</a:t>
            </a:r>
          </a:p>
        </p:txBody>
      </p:sp>
    </p:spTree>
    <p:extLst>
      <p:ext uri="{BB962C8B-B14F-4D97-AF65-F5344CB8AC3E}">
        <p14:creationId xmlns:p14="http://schemas.microsoft.com/office/powerpoint/2010/main" val="342868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2) Scenario where </a:t>
            </a:r>
            <a:r>
              <a:rPr lang="en-IN" dirty="0" err="1">
                <a:solidFill>
                  <a:srgbClr val="FF0000"/>
                </a:solidFill>
              </a:rPr>
              <a:t>NullPointerException</a:t>
            </a:r>
            <a:r>
              <a:rPr lang="en-IN" dirty="0">
                <a:solidFill>
                  <a:srgbClr val="FF0000"/>
                </a:solidFill>
              </a:rPr>
              <a:t> occurs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have null value in any variable, performing any operation by the variable occurs an </a:t>
            </a:r>
            <a:r>
              <a:rPr lang="en-IN" dirty="0" err="1"/>
              <a:t>NullPointerException</a:t>
            </a:r>
            <a:r>
              <a:rPr lang="en-IN" dirty="0"/>
              <a:t>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String s=</a:t>
            </a:r>
            <a:r>
              <a:rPr lang="en-IN" b="1" dirty="0"/>
              <a:t>null</a:t>
            </a:r>
            <a:r>
              <a:rPr lang="en-IN" dirty="0"/>
              <a:t>;  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s.length</a:t>
            </a:r>
            <a:r>
              <a:rPr lang="en-IN" dirty="0"/>
              <a:t>());</a:t>
            </a:r>
            <a:r>
              <a:rPr lang="en-IN" dirty="0">
                <a:solidFill>
                  <a:srgbClr val="FF0000"/>
                </a:solidFill>
              </a:rPr>
              <a:t>//</a:t>
            </a:r>
            <a:r>
              <a:rPr lang="en-IN" dirty="0" err="1">
                <a:solidFill>
                  <a:srgbClr val="FF0000"/>
                </a:solidFill>
              </a:rPr>
              <a:t>NullPointerException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83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3) Scenario where </a:t>
            </a:r>
            <a:r>
              <a:rPr lang="en-IN" dirty="0" err="1">
                <a:solidFill>
                  <a:srgbClr val="FF0000"/>
                </a:solidFill>
              </a:rPr>
              <a:t>NumberFormatException</a:t>
            </a:r>
            <a:r>
              <a:rPr lang="en-IN" dirty="0">
                <a:solidFill>
                  <a:srgbClr val="FF0000"/>
                </a:solidFill>
              </a:rPr>
              <a:t> occurs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wrong formatting of any value, may occur </a:t>
            </a:r>
            <a:r>
              <a:rPr lang="en-IN" dirty="0" err="1"/>
              <a:t>NumberFormatException</a:t>
            </a:r>
            <a:r>
              <a:rPr lang="en-IN" dirty="0"/>
              <a:t>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Suppose I have a string variable that have characters, converting this variable into digit will occur </a:t>
            </a:r>
            <a:r>
              <a:rPr lang="en-IN" dirty="0" err="1"/>
              <a:t>NumberFormatException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String s="</a:t>
            </a:r>
            <a:r>
              <a:rPr lang="en-IN" dirty="0" err="1"/>
              <a:t>abc</a:t>
            </a:r>
            <a:r>
              <a:rPr lang="en-IN" dirty="0"/>
              <a:t>";  </a:t>
            </a:r>
          </a:p>
          <a:p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Integer.parseInt</a:t>
            </a:r>
            <a:r>
              <a:rPr lang="en-IN" dirty="0"/>
              <a:t>(s);</a:t>
            </a:r>
            <a:r>
              <a:rPr lang="en-IN" dirty="0">
                <a:solidFill>
                  <a:srgbClr val="FF0000"/>
                </a:solidFill>
              </a:rPr>
              <a:t>//</a:t>
            </a:r>
            <a:r>
              <a:rPr lang="en-IN" dirty="0" err="1">
                <a:solidFill>
                  <a:srgbClr val="FF0000"/>
                </a:solidFill>
              </a:rPr>
              <a:t>NumberFormatException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11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4) Scenario where </a:t>
            </a:r>
            <a:r>
              <a:rPr lang="en-IN" dirty="0" err="1">
                <a:solidFill>
                  <a:srgbClr val="FF0000"/>
                </a:solidFill>
              </a:rPr>
              <a:t>ArrayIndexOutOfBoundsException</a:t>
            </a:r>
            <a:r>
              <a:rPr lang="en-IN" dirty="0">
                <a:solidFill>
                  <a:srgbClr val="FF0000"/>
                </a:solidFill>
              </a:rPr>
              <a:t> occurs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 you are inserting any value in the wrong index, it would result </a:t>
            </a:r>
            <a:r>
              <a:rPr lang="en-IN" dirty="0" err="1"/>
              <a:t>ArrayIndexOutOfBoundsException</a:t>
            </a:r>
            <a:r>
              <a:rPr lang="en-IN" dirty="0"/>
              <a:t> as shown below: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 err="1"/>
              <a:t>int</a:t>
            </a:r>
            <a:r>
              <a:rPr lang="en-IN" dirty="0"/>
              <a:t> a[]=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[5];  </a:t>
            </a:r>
          </a:p>
          <a:p>
            <a:r>
              <a:rPr lang="en-IN" dirty="0"/>
              <a:t>a[10]=50; </a:t>
            </a:r>
            <a:r>
              <a:rPr lang="en-IN" dirty="0">
                <a:solidFill>
                  <a:srgbClr val="FF0000"/>
                </a:solidFill>
              </a:rPr>
              <a:t>//</a:t>
            </a:r>
            <a:r>
              <a:rPr lang="en-IN" dirty="0" err="1">
                <a:solidFill>
                  <a:srgbClr val="FF0000"/>
                </a:solidFill>
              </a:rPr>
              <a:t>ArrayIndexOutOfBoundsException</a:t>
            </a:r>
            <a:r>
              <a:rPr lang="en-IN" dirty="0">
                <a:solidFill>
                  <a:srgbClr val="FF0000"/>
                </a:solidFill>
              </a:rPr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66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Java Exception Handling Keywords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5 keywords used in java exception handling.</a:t>
            </a:r>
          </a:p>
          <a:p>
            <a:r>
              <a:rPr lang="en-IN" dirty="0"/>
              <a:t>try</a:t>
            </a:r>
          </a:p>
          <a:p>
            <a:r>
              <a:rPr lang="en-IN" dirty="0"/>
              <a:t>catch</a:t>
            </a:r>
          </a:p>
          <a:p>
            <a:r>
              <a:rPr lang="en-IN" dirty="0"/>
              <a:t>finally</a:t>
            </a:r>
          </a:p>
          <a:p>
            <a:r>
              <a:rPr lang="en-IN" dirty="0"/>
              <a:t>throw</a:t>
            </a:r>
          </a:p>
          <a:p>
            <a:r>
              <a:rPr lang="en-IN" dirty="0"/>
              <a:t>throws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54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Which of these access specifiers can be used for an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IN" dirty="0"/>
            </a:br>
            <a:r>
              <a:rPr lang="en-IN" dirty="0"/>
              <a:t>a) Public</a:t>
            </a:r>
            <a:br>
              <a:rPr lang="en-IN" dirty="0"/>
            </a:br>
            <a:r>
              <a:rPr lang="en-IN" dirty="0"/>
              <a:t>b) Protected</a:t>
            </a:r>
            <a:br>
              <a:rPr lang="en-IN" dirty="0"/>
            </a:br>
            <a:r>
              <a:rPr lang="en-IN" dirty="0"/>
              <a:t>c) private</a:t>
            </a:r>
            <a:br>
              <a:rPr lang="en-IN" dirty="0"/>
            </a:br>
            <a:r>
              <a:rPr lang="en-IN" dirty="0"/>
              <a:t>d) Unspecified</a:t>
            </a:r>
          </a:p>
        </p:txBody>
      </p:sp>
    </p:spTree>
    <p:extLst>
      <p:ext uri="{BB962C8B-B14F-4D97-AF65-F5344CB8AC3E}">
        <p14:creationId xmlns:p14="http://schemas.microsoft.com/office/powerpoint/2010/main" val="407995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421"/>
            <a:ext cx="5890146" cy="599954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interface Test{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p = 10; </a:t>
            </a:r>
            <a:r>
              <a:rPr lang="en-IN" dirty="0">
                <a:solidFill>
                  <a:srgbClr val="FF0000"/>
                </a:solidFill>
              </a:rPr>
              <a:t>//line 1</a:t>
            </a:r>
          </a:p>
          <a:p>
            <a:pPr marL="0" indent="0">
              <a:buNone/>
            </a:pPr>
            <a:r>
              <a:rPr lang="en-IN" dirty="0"/>
              <a:t>      public </a:t>
            </a:r>
            <a:r>
              <a:rPr lang="en-IN" dirty="0" err="1"/>
              <a:t>int</a:t>
            </a:r>
            <a:r>
              <a:rPr lang="en-IN" dirty="0"/>
              <a:t> q = 20; </a:t>
            </a:r>
            <a:r>
              <a:rPr lang="en-IN" dirty="0">
                <a:solidFill>
                  <a:srgbClr val="FF0000"/>
                </a:solidFill>
              </a:rPr>
              <a:t>//line 2</a:t>
            </a:r>
          </a:p>
          <a:p>
            <a:pPr marL="0" indent="0">
              <a:buNone/>
            </a:pPr>
            <a:r>
              <a:rPr lang="en-IN" dirty="0"/>
              <a:t>      public static </a:t>
            </a:r>
            <a:r>
              <a:rPr lang="en-IN" dirty="0" err="1"/>
              <a:t>int</a:t>
            </a:r>
            <a:r>
              <a:rPr lang="en-IN" dirty="0"/>
              <a:t> r = 30; </a:t>
            </a:r>
            <a:r>
              <a:rPr lang="en-IN" dirty="0">
                <a:solidFill>
                  <a:srgbClr val="FF0000"/>
                </a:solidFill>
              </a:rPr>
              <a:t>//line 3</a:t>
            </a:r>
          </a:p>
          <a:p>
            <a:pPr marL="0" indent="0">
              <a:buNone/>
            </a:pPr>
            <a:r>
              <a:rPr lang="en-IN" dirty="0"/>
              <a:t>      public static final </a:t>
            </a:r>
            <a:r>
              <a:rPr lang="en-IN" dirty="0" err="1"/>
              <a:t>int</a:t>
            </a:r>
            <a:r>
              <a:rPr lang="en-IN" dirty="0"/>
              <a:t> s = 40; </a:t>
            </a:r>
            <a:r>
              <a:rPr lang="en-IN" dirty="0">
                <a:solidFill>
                  <a:srgbClr val="FF0000"/>
                </a:solidFill>
              </a:rPr>
              <a:t>//line 4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14948" y="499536"/>
            <a:ext cx="51770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Which of the above line will give compilation error?</a:t>
            </a:r>
          </a:p>
          <a:p>
            <a:r>
              <a:rPr lang="en-IN" sz="2400" dirty="0"/>
              <a:t>A.  1</a:t>
            </a:r>
          </a:p>
          <a:p>
            <a:r>
              <a:rPr lang="en-IN" sz="2400" dirty="0"/>
              <a:t>B.  2</a:t>
            </a:r>
          </a:p>
          <a:p>
            <a:r>
              <a:rPr lang="en-IN" sz="2400" dirty="0"/>
              <a:t>C.  3</a:t>
            </a:r>
          </a:p>
          <a:p>
            <a:r>
              <a:rPr lang="en-IN" sz="2400" dirty="0"/>
              <a:t>D.  4</a:t>
            </a:r>
          </a:p>
          <a:p>
            <a:r>
              <a:rPr lang="en-IN" sz="2400" dirty="0"/>
              <a:t>E.  None of these</a:t>
            </a:r>
          </a:p>
        </p:txBody>
      </p:sp>
    </p:spTree>
    <p:extLst>
      <p:ext uri="{BB962C8B-B14F-4D97-AF65-F5344CB8AC3E}">
        <p14:creationId xmlns:p14="http://schemas.microsoft.com/office/powerpoint/2010/main" val="218316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2FAC-5EE6-42B3-AB0E-7FF1DE15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E48A-D3A3-49E3-98B2-C3ED9405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77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251"/>
            <a:ext cx="5658134" cy="587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interface </a:t>
            </a:r>
            <a:r>
              <a:rPr lang="en-IN" dirty="0" err="1"/>
              <a:t>TestInf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=10;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class Test{</a:t>
            </a:r>
          </a:p>
          <a:p>
            <a:pPr marL="0" indent="0">
              <a:buNone/>
            </a:pPr>
            <a:r>
              <a:rPr lang="en-IN" dirty="0"/>
              <a:t>      public static void main(String...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TestInf.i</a:t>
            </a:r>
            <a:r>
              <a:rPr lang="en-IN" dirty="0"/>
              <a:t>=12;</a:t>
            </a:r>
          </a:p>
          <a:p>
            <a:pPr marL="0" indent="0">
              <a:buNone/>
            </a:pPr>
            <a:r>
              <a:rPr lang="en-IN" dirty="0"/>
              <a:t>	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TestInf.i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237862" y="6588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pPr marL="514350" indent="-514350">
              <a:buAutoNum type="alphaLcParenR"/>
            </a:pPr>
            <a:r>
              <a:rPr lang="en-IN" dirty="0"/>
              <a:t>10</a:t>
            </a:r>
          </a:p>
          <a:p>
            <a:pPr marL="514350" indent="-514350">
              <a:buAutoNum type="alphaLcParenR"/>
            </a:pPr>
            <a:r>
              <a:rPr lang="en-IN" dirty="0"/>
              <a:t>12</a:t>
            </a:r>
          </a:p>
          <a:p>
            <a:pPr marL="514350" indent="-514350">
              <a:buAutoNum type="alphaLcParenR"/>
            </a:pPr>
            <a:r>
              <a:rPr lang="en-IN" dirty="0"/>
              <a:t>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301221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2F0A-F6A9-4781-AB16-77B414AB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Compilation error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9BBA-BEA4-4583-B68A-8D57A8874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336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4794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A{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   public void </a:t>
            </a:r>
            <a:r>
              <a:rPr lang="en-IN" dirty="0" err="1"/>
              <a:t>printValue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("Value-A");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B extends A{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11;</a:t>
            </a:r>
          </a:p>
          <a:p>
            <a:pPr marL="0" indent="0">
              <a:buNone/>
            </a:pPr>
            <a:r>
              <a:rPr lang="en-IN" dirty="0"/>
              <a:t>      public void </a:t>
            </a:r>
            <a:r>
              <a:rPr lang="en-IN" dirty="0" err="1"/>
              <a:t>printValue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("Value-B");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0633" y="1132470"/>
            <a:ext cx="54954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class Test{</a:t>
            </a:r>
          </a:p>
          <a:p>
            <a:r>
              <a:rPr lang="en-IN" dirty="0"/>
              <a:t>      public static void main(String </a:t>
            </a:r>
            <a:r>
              <a:rPr lang="en-IN" dirty="0" err="1"/>
              <a:t>args</a:t>
            </a:r>
            <a:r>
              <a:rPr lang="en-IN" dirty="0"/>
              <a:t>[]){</a:t>
            </a:r>
          </a:p>
          <a:p>
            <a:r>
              <a:rPr lang="en-IN" dirty="0"/>
              <a:t>            </a:t>
            </a:r>
            <a:r>
              <a:rPr lang="en-IN" dirty="0">
                <a:solidFill>
                  <a:srgbClr val="FF0000"/>
                </a:solidFill>
              </a:rPr>
              <a:t>A </a:t>
            </a:r>
            <a:r>
              <a:rPr lang="en-IN" dirty="0" err="1">
                <a:solidFill>
                  <a:srgbClr val="FF0000"/>
                </a:solidFill>
              </a:rPr>
              <a:t>a</a:t>
            </a:r>
            <a:r>
              <a:rPr lang="en-IN" dirty="0">
                <a:solidFill>
                  <a:srgbClr val="FF0000"/>
                </a:solidFill>
              </a:rPr>
              <a:t> = new B();</a:t>
            </a:r>
          </a:p>
          <a:p>
            <a:r>
              <a:rPr lang="en-IN" dirty="0"/>
              <a:t>            </a:t>
            </a:r>
            <a:r>
              <a:rPr lang="en-IN" dirty="0" err="1"/>
              <a:t>a.printValue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a.i</a:t>
            </a:r>
            <a:r>
              <a:rPr lang="en-IN" dirty="0"/>
              <a:t>);</a:t>
            </a:r>
          </a:p>
          <a:p>
            <a:r>
              <a:rPr lang="en-IN" dirty="0"/>
              <a:t>      }}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lphaLcParenR"/>
            </a:pPr>
            <a:r>
              <a:rPr lang="en-IN" dirty="0"/>
              <a:t>Value-A, 10</a:t>
            </a:r>
          </a:p>
          <a:p>
            <a:pPr marL="342900" indent="-342900">
              <a:buAutoNum type="alphaLcParenR"/>
            </a:pPr>
            <a:r>
              <a:rPr lang="en-IN" dirty="0"/>
              <a:t>Value-A, 11</a:t>
            </a:r>
          </a:p>
          <a:p>
            <a:pPr marL="342900" indent="-342900">
              <a:buAutoNum type="alphaLcParenR"/>
            </a:pPr>
            <a:r>
              <a:rPr lang="en-IN" dirty="0"/>
              <a:t>Value-B, 10</a:t>
            </a:r>
          </a:p>
          <a:p>
            <a:pPr marL="342900" indent="-342900">
              <a:buAutoNum type="alphaLcParenR"/>
            </a:pPr>
            <a:r>
              <a:rPr lang="en-IN" dirty="0"/>
              <a:t>Value-B, 11</a:t>
            </a:r>
          </a:p>
          <a:p>
            <a:pPr marL="342900" indent="-342900">
              <a:buAutoNum type="alphaL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What is exception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Dictionary Meaning:</a:t>
            </a:r>
            <a:r>
              <a:rPr lang="en-IN" dirty="0"/>
              <a:t> Exception is an abnormal condition.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In java</a:t>
            </a:r>
            <a:r>
              <a:rPr lang="en-IN" dirty="0"/>
              <a:t>, exception is an event that disrupts the normal flow of the program. </a:t>
            </a:r>
          </a:p>
          <a:p>
            <a:endParaRPr lang="en-IN" dirty="0"/>
          </a:p>
          <a:p>
            <a:r>
              <a:rPr lang="en-IN" dirty="0"/>
              <a:t>It is an object which is thrown at runtime.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920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Ans</a:t>
            </a:r>
            <a:r>
              <a:rPr lang="en-IN" dirty="0"/>
              <a:t>: B. Value-B 10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379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854"/>
            <a:ext cx="4347949" cy="55901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A{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   public void </a:t>
            </a:r>
            <a:r>
              <a:rPr lang="en-IN" dirty="0" err="1"/>
              <a:t>printValue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("Value-A");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B extends A{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11;</a:t>
            </a:r>
          </a:p>
          <a:p>
            <a:pPr marL="0" indent="0">
              <a:buNone/>
            </a:pPr>
            <a:r>
              <a:rPr lang="en-IN" dirty="0"/>
              <a:t>      public void </a:t>
            </a:r>
            <a:r>
              <a:rPr lang="en-IN" dirty="0" err="1"/>
              <a:t>printValue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("Value-B");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0633" y="1132470"/>
            <a:ext cx="54954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class Test{</a:t>
            </a:r>
          </a:p>
          <a:p>
            <a:r>
              <a:rPr lang="en-IN" dirty="0"/>
              <a:t>      public static void main(String </a:t>
            </a:r>
            <a:r>
              <a:rPr lang="en-IN" dirty="0" err="1"/>
              <a:t>args</a:t>
            </a:r>
            <a:r>
              <a:rPr lang="en-IN" dirty="0"/>
              <a:t>[]){</a:t>
            </a:r>
          </a:p>
          <a:p>
            <a:r>
              <a:rPr lang="en-IN" dirty="0"/>
              <a:t>            </a:t>
            </a:r>
            <a:r>
              <a:rPr lang="en-IN" dirty="0">
                <a:solidFill>
                  <a:srgbClr val="FF0000"/>
                </a:solidFill>
              </a:rPr>
              <a:t>B a = new B();</a:t>
            </a:r>
          </a:p>
          <a:p>
            <a:r>
              <a:rPr lang="en-IN" dirty="0"/>
              <a:t>            </a:t>
            </a:r>
            <a:r>
              <a:rPr lang="en-IN" dirty="0" err="1"/>
              <a:t>a.printValue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a.i</a:t>
            </a:r>
            <a:r>
              <a:rPr lang="en-IN" dirty="0"/>
              <a:t>);</a:t>
            </a:r>
          </a:p>
          <a:p>
            <a:r>
              <a:rPr lang="en-IN" dirty="0"/>
              <a:t>      }}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lphaLcParenR"/>
            </a:pPr>
            <a:r>
              <a:rPr lang="en-IN" dirty="0"/>
              <a:t>Value-A, 10</a:t>
            </a:r>
          </a:p>
          <a:p>
            <a:pPr marL="342900" indent="-342900">
              <a:buAutoNum type="alphaLcParenR"/>
            </a:pPr>
            <a:r>
              <a:rPr lang="en-IN" dirty="0"/>
              <a:t>Value-A, 11</a:t>
            </a:r>
          </a:p>
          <a:p>
            <a:pPr marL="342900" indent="-342900">
              <a:buAutoNum type="alphaLcParenR"/>
            </a:pPr>
            <a:r>
              <a:rPr lang="en-IN" dirty="0"/>
              <a:t>Value-B, 10</a:t>
            </a:r>
          </a:p>
          <a:p>
            <a:pPr marL="342900" indent="-342900">
              <a:buAutoNum type="alphaLcParenR"/>
            </a:pPr>
            <a:r>
              <a:rPr lang="en-IN" dirty="0"/>
              <a:t>Value-B, 11</a:t>
            </a:r>
          </a:p>
          <a:p>
            <a:pPr marL="342900" indent="-342900">
              <a:buAutoNum type="alphaL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625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Ans</a:t>
            </a:r>
            <a:r>
              <a:rPr lang="en-IN" dirty="0"/>
              <a:t>: B. Value-B 11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528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251"/>
            <a:ext cx="6217693" cy="58767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A{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  }</a:t>
            </a:r>
          </a:p>
          <a:p>
            <a:pPr marL="0" indent="0">
              <a:buNone/>
            </a:pPr>
            <a:r>
              <a:rPr lang="en-IN" dirty="0"/>
              <a:t>class B extends A{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11;</a:t>
            </a:r>
          </a:p>
          <a:p>
            <a:pPr marL="0" indent="0">
              <a:buNone/>
            </a:pPr>
            <a:r>
              <a:rPr lang="en-IN" dirty="0"/>
              <a:t>      public void </a:t>
            </a:r>
            <a:r>
              <a:rPr lang="en-IN" dirty="0" err="1"/>
              <a:t>printValue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("Value-B");</a:t>
            </a:r>
          </a:p>
          <a:p>
            <a:pPr marL="0" indent="0">
              <a:buNone/>
            </a:pPr>
            <a:r>
              <a:rPr lang="en-IN" dirty="0"/>
              <a:t>      }}</a:t>
            </a:r>
          </a:p>
          <a:p>
            <a:pPr marL="0" indent="0">
              <a:buNone/>
            </a:pPr>
            <a:r>
              <a:rPr lang="en-IN" dirty="0"/>
              <a:t> class Test{</a:t>
            </a:r>
          </a:p>
          <a:p>
            <a:pPr marL="0" indent="0">
              <a:buNone/>
            </a:pPr>
            <a:r>
              <a:rPr lang="en-IN" dirty="0"/>
              <a:t>      public static void main(String </a:t>
            </a:r>
            <a:r>
              <a:rPr lang="en-IN" dirty="0" err="1"/>
              <a:t>args</a:t>
            </a:r>
            <a:r>
              <a:rPr lang="en-IN" dirty="0"/>
              <a:t>[]){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A </a:t>
            </a:r>
            <a:r>
              <a:rPr lang="en-IN" dirty="0" err="1">
                <a:solidFill>
                  <a:srgbClr val="FF0000"/>
                </a:solidFill>
              </a:rPr>
              <a:t>a</a:t>
            </a:r>
            <a:r>
              <a:rPr lang="en-IN" dirty="0">
                <a:solidFill>
                  <a:srgbClr val="FF0000"/>
                </a:solidFill>
              </a:rPr>
              <a:t> = new B();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a.printValue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a.i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}}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055893" y="300251"/>
            <a:ext cx="42581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 marL="342900" indent="-342900">
              <a:buAutoNum type="alphaLcParenR"/>
            </a:pPr>
            <a:r>
              <a:rPr lang="en-IN" dirty="0"/>
              <a:t>Compilation error</a:t>
            </a:r>
          </a:p>
          <a:p>
            <a:pPr marL="342900" indent="-342900">
              <a:buAutoNum type="alphaLcParenR"/>
            </a:pPr>
            <a:r>
              <a:rPr lang="en-IN" dirty="0"/>
              <a:t>Value-A, 11</a:t>
            </a:r>
          </a:p>
          <a:p>
            <a:pPr marL="342900" indent="-342900">
              <a:buAutoNum type="alphaLcParenR"/>
            </a:pPr>
            <a:r>
              <a:rPr lang="en-IN" dirty="0"/>
              <a:t>Value-B, 10</a:t>
            </a:r>
          </a:p>
          <a:p>
            <a:pPr marL="342900" indent="-342900">
              <a:buAutoNum type="alphaLcParenR"/>
            </a:pPr>
            <a:r>
              <a:rPr lang="en-IN" dirty="0"/>
              <a:t>Value-B, 11</a:t>
            </a:r>
          </a:p>
        </p:txBody>
      </p:sp>
    </p:spTree>
    <p:extLst>
      <p:ext uri="{BB962C8B-B14F-4D97-AF65-F5344CB8AC3E}">
        <p14:creationId xmlns:p14="http://schemas.microsoft.com/office/powerpoint/2010/main" val="257634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Ans</a:t>
            </a:r>
            <a:r>
              <a:rPr lang="en-IN" dirty="0"/>
              <a:t>: Compilation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39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of these access specifiers can be used for an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IN" dirty="0"/>
            </a:br>
            <a:r>
              <a:rPr lang="en-IN" dirty="0"/>
              <a:t>a) Public</a:t>
            </a:r>
            <a:br>
              <a:rPr lang="en-IN" dirty="0"/>
            </a:br>
            <a:r>
              <a:rPr lang="en-IN" dirty="0"/>
              <a:t>b) Protected</a:t>
            </a:r>
            <a:br>
              <a:rPr lang="en-IN" dirty="0"/>
            </a:br>
            <a:r>
              <a:rPr lang="en-IN" dirty="0"/>
              <a:t>c) private</a:t>
            </a:r>
            <a:br>
              <a:rPr lang="en-IN" dirty="0"/>
            </a:br>
            <a:r>
              <a:rPr lang="en-IN" dirty="0"/>
              <a:t>d) Unspecified</a:t>
            </a:r>
          </a:p>
        </p:txBody>
      </p:sp>
    </p:spTree>
    <p:extLst>
      <p:ext uri="{BB962C8B-B14F-4D97-AF65-F5344CB8AC3E}">
        <p14:creationId xmlns:p14="http://schemas.microsoft.com/office/powerpoint/2010/main" val="97290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Ans</a:t>
            </a:r>
            <a:r>
              <a:rPr lang="en-IN" dirty="0"/>
              <a:t>: a and 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063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4716"/>
            <a:ext cx="5181600" cy="59722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interface A{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7030A0"/>
                </a:solidFill>
              </a:rPr>
              <a:t>int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i</a:t>
            </a:r>
            <a:r>
              <a:rPr lang="en-IN" dirty="0">
                <a:solidFill>
                  <a:srgbClr val="7030A0"/>
                </a:solidFill>
              </a:rPr>
              <a:t>=5;</a:t>
            </a:r>
          </a:p>
          <a:p>
            <a:pPr marL="0" indent="0">
              <a:buNone/>
            </a:pPr>
            <a:r>
              <a:rPr lang="en-IN" dirty="0"/>
              <a:t>	public void method();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One implements A{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7030A0"/>
                </a:solidFill>
              </a:rPr>
              <a:t>int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i</a:t>
            </a:r>
            <a:r>
              <a:rPr lang="en-IN" dirty="0">
                <a:solidFill>
                  <a:srgbClr val="7030A0"/>
                </a:solidFill>
              </a:rPr>
              <a:t>=6;	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public void method(){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dirty="0" err="1">
                <a:solidFill>
                  <a:srgbClr val="FF0000"/>
                </a:solidFill>
              </a:rPr>
              <a:t>System.out.println</a:t>
            </a:r>
            <a:r>
              <a:rPr lang="en-IN" dirty="0">
                <a:solidFill>
                  <a:srgbClr val="FF0000"/>
                </a:solidFill>
              </a:rPr>
              <a:t>("Class One method");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Two extends One{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7030A0"/>
                </a:solidFill>
              </a:rPr>
              <a:t>int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i</a:t>
            </a:r>
            <a:r>
              <a:rPr lang="en-IN" dirty="0">
                <a:solidFill>
                  <a:srgbClr val="7030A0"/>
                </a:solidFill>
              </a:rPr>
              <a:t>=7;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public void method(){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dirty="0" err="1">
                <a:solidFill>
                  <a:srgbClr val="FF0000"/>
                </a:solidFill>
              </a:rPr>
              <a:t>System.out.println</a:t>
            </a:r>
            <a:r>
              <a:rPr lang="en-IN" dirty="0">
                <a:solidFill>
                  <a:srgbClr val="FF0000"/>
                </a:solidFill>
              </a:rPr>
              <a:t>("Class Two method1");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7546"/>
            <a:ext cx="5181600" cy="58494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 class Test extends Two{</a:t>
            </a:r>
          </a:p>
          <a:p>
            <a:pPr marL="0" indent="0">
              <a:buNone/>
            </a:pPr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chemeClr val="accent4"/>
                </a:solidFill>
              </a:rPr>
              <a:t>One a = new Two();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a.method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a.i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lphaLcParenR"/>
            </a:pPr>
            <a:r>
              <a:rPr lang="en-IN" dirty="0"/>
              <a:t>Class two method, 5</a:t>
            </a:r>
          </a:p>
          <a:p>
            <a:pPr marL="514350" indent="-514350">
              <a:buAutoNum type="alphaLcParenR"/>
            </a:pPr>
            <a:r>
              <a:rPr lang="en-IN" dirty="0"/>
              <a:t>Class two method, 6</a:t>
            </a:r>
          </a:p>
          <a:p>
            <a:pPr marL="514350" indent="-514350">
              <a:buAutoNum type="alphaLcParenR"/>
            </a:pPr>
            <a:r>
              <a:rPr lang="en-IN" dirty="0"/>
              <a:t>Class two method 7</a:t>
            </a:r>
          </a:p>
          <a:p>
            <a:pPr marL="514350" indent="-514350">
              <a:buAutoNum type="alphaLcParenR"/>
            </a:pPr>
            <a:r>
              <a:rPr lang="en-IN" dirty="0"/>
              <a:t>Class one method 5</a:t>
            </a:r>
          </a:p>
        </p:txBody>
      </p:sp>
    </p:spTree>
    <p:extLst>
      <p:ext uri="{BB962C8B-B14F-4D97-AF65-F5344CB8AC3E}">
        <p14:creationId xmlns:p14="http://schemas.microsoft.com/office/powerpoint/2010/main" val="3601271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Ans</a:t>
            </a:r>
            <a:r>
              <a:rPr lang="en-IN" dirty="0"/>
              <a:t>: Class two method, 6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27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Advantage of Exception Handling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core advantage of exception handling is </a:t>
            </a:r>
            <a:r>
              <a:rPr lang="en-IN" b="1" dirty="0"/>
              <a:t>to maintain the normal flow of the application</a:t>
            </a:r>
            <a:r>
              <a:rPr lang="en-IN" dirty="0"/>
              <a:t>. </a:t>
            </a:r>
          </a:p>
          <a:p>
            <a:r>
              <a:rPr lang="en-IN" dirty="0"/>
              <a:t>Exception normally disrupts the normal flow of the application that is why we use exception handling.</a:t>
            </a:r>
          </a:p>
          <a:p>
            <a:endParaRPr lang="en-IN" dirty="0"/>
          </a:p>
          <a:p>
            <a:r>
              <a:rPr lang="en-IN" dirty="0"/>
              <a:t>Suppose there is 6 statements in your program and there occurs an exception at statement 3, rest of the code will not be executed i.e. statement 4 to 6 will not run. If we perform exception handling, rest of the statement will be executed. That is why we use exception handling in java.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Let's take a scenario:</a:t>
            </a:r>
          </a:p>
          <a:p>
            <a:r>
              <a:rPr lang="en-IN" dirty="0"/>
              <a:t>statement 1;  </a:t>
            </a:r>
          </a:p>
          <a:p>
            <a:r>
              <a:rPr lang="en-IN" dirty="0"/>
              <a:t>statement 2;  </a:t>
            </a:r>
          </a:p>
          <a:p>
            <a:r>
              <a:rPr lang="en-IN" dirty="0"/>
              <a:t>statement 3;  </a:t>
            </a:r>
            <a:r>
              <a:rPr lang="en-IN" dirty="0">
                <a:solidFill>
                  <a:srgbClr val="FF0000"/>
                </a:solidFill>
              </a:rPr>
              <a:t>//exception occurs </a:t>
            </a:r>
          </a:p>
          <a:p>
            <a:r>
              <a:rPr lang="en-IN" dirty="0"/>
              <a:t>statement 4;  </a:t>
            </a:r>
          </a:p>
          <a:p>
            <a:r>
              <a:rPr lang="en-IN" dirty="0"/>
              <a:t>statement 5;  </a:t>
            </a:r>
          </a:p>
          <a:p>
            <a:r>
              <a:rPr lang="en-IN" dirty="0"/>
              <a:t>statement 6;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99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25086" y="813770"/>
            <a:ext cx="6550926" cy="5216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610B38"/>
                </a:solidFill>
                <a:effectLst/>
                <a:latin typeface="erdana"/>
              </a:rPr>
              <a:t>Hierarchy of Java Exception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3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ierarchy of exception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261" y="1159988"/>
            <a:ext cx="5324475" cy="500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81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Types of Exception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mainly two types of exceptions: </a:t>
            </a:r>
          </a:p>
          <a:p>
            <a:r>
              <a:rPr lang="en-IN" dirty="0">
                <a:solidFill>
                  <a:srgbClr val="FF0000"/>
                </a:solidFill>
              </a:rPr>
              <a:t>checked and unchecked </a:t>
            </a:r>
            <a:r>
              <a:rPr lang="en-IN" dirty="0"/>
              <a:t>where error is considered as unchecked exception. </a:t>
            </a:r>
          </a:p>
          <a:p>
            <a:endParaRPr lang="en-IN" dirty="0"/>
          </a:p>
          <a:p>
            <a:r>
              <a:rPr lang="en-IN" dirty="0"/>
              <a:t>The sun microsystem says there are three types of exceptions:</a:t>
            </a:r>
          </a:p>
          <a:p>
            <a:r>
              <a:rPr lang="en-IN" dirty="0"/>
              <a:t>Checked Exception</a:t>
            </a:r>
          </a:p>
          <a:p>
            <a:r>
              <a:rPr lang="en-IN" dirty="0"/>
              <a:t>Unchecked Exception</a:t>
            </a:r>
          </a:p>
          <a:p>
            <a:r>
              <a:rPr lang="en-IN" dirty="0"/>
              <a:t>Error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18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1) Checked Exception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classes that extend </a:t>
            </a:r>
            <a:r>
              <a:rPr lang="en-IN" dirty="0" err="1"/>
              <a:t>Throwable</a:t>
            </a:r>
            <a:r>
              <a:rPr lang="en-IN" dirty="0"/>
              <a:t> class except </a:t>
            </a:r>
            <a:r>
              <a:rPr lang="en-IN" dirty="0" err="1"/>
              <a:t>RuntimeException</a:t>
            </a:r>
            <a:r>
              <a:rPr lang="en-IN" dirty="0"/>
              <a:t> and Error are known as checked exceptions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e.g.IOException</a:t>
            </a:r>
            <a:r>
              <a:rPr lang="en-IN" dirty="0"/>
              <a:t>, </a:t>
            </a:r>
            <a:r>
              <a:rPr lang="en-IN" dirty="0" err="1"/>
              <a:t>SQLException</a:t>
            </a:r>
            <a:r>
              <a:rPr lang="en-IN" dirty="0"/>
              <a:t> etc. </a:t>
            </a:r>
          </a:p>
          <a:p>
            <a:endParaRPr lang="en-IN" dirty="0"/>
          </a:p>
          <a:p>
            <a:r>
              <a:rPr lang="en-IN" dirty="0"/>
              <a:t>Checked exceptions are checked at compile-time.</a:t>
            </a:r>
          </a:p>
        </p:txBody>
      </p:sp>
    </p:spTree>
    <p:extLst>
      <p:ext uri="{BB962C8B-B14F-4D97-AF65-F5344CB8AC3E}">
        <p14:creationId xmlns:p14="http://schemas.microsoft.com/office/powerpoint/2010/main" val="232148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2) Unchecked Exception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classes that extend </a:t>
            </a:r>
            <a:r>
              <a:rPr lang="en-IN" dirty="0" err="1"/>
              <a:t>RuntimeException</a:t>
            </a:r>
            <a:r>
              <a:rPr lang="en-IN" dirty="0"/>
              <a:t> are known as unchecked exceptions </a:t>
            </a:r>
          </a:p>
          <a:p>
            <a:r>
              <a:rPr lang="en-IN" dirty="0"/>
              <a:t>e.g. </a:t>
            </a:r>
            <a:r>
              <a:rPr lang="en-IN" dirty="0" err="1"/>
              <a:t>ArithmeticException</a:t>
            </a:r>
            <a:r>
              <a:rPr lang="en-IN" dirty="0"/>
              <a:t>, </a:t>
            </a:r>
            <a:r>
              <a:rPr lang="en-IN" dirty="0" err="1"/>
              <a:t>NullPointerException</a:t>
            </a:r>
            <a:r>
              <a:rPr lang="en-IN" dirty="0"/>
              <a:t>, </a:t>
            </a:r>
            <a:r>
              <a:rPr lang="en-IN" dirty="0" err="1"/>
              <a:t>ArrayIndexOutOfBoundsException</a:t>
            </a:r>
            <a:r>
              <a:rPr lang="en-IN" dirty="0"/>
              <a:t> etc. </a:t>
            </a:r>
          </a:p>
          <a:p>
            <a:endParaRPr lang="en-IN" dirty="0"/>
          </a:p>
          <a:p>
            <a:r>
              <a:rPr lang="en-IN" dirty="0"/>
              <a:t>Unchecked exceptions are not checked at compile-time rather they are checked at runtime.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42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3) Error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Error is irrecoverable </a:t>
            </a:r>
          </a:p>
          <a:p>
            <a:r>
              <a:rPr lang="en-IN" dirty="0"/>
              <a:t>e.g. </a:t>
            </a:r>
            <a:r>
              <a:rPr lang="en-IN" dirty="0" err="1"/>
              <a:t>OutOfMemoryError</a:t>
            </a:r>
            <a:r>
              <a:rPr lang="en-IN" dirty="0"/>
              <a:t>, </a:t>
            </a:r>
            <a:r>
              <a:rPr lang="en-IN" dirty="0" err="1"/>
              <a:t>VirtualMachineError</a:t>
            </a:r>
            <a:r>
              <a:rPr lang="en-IN" dirty="0"/>
              <a:t>, </a:t>
            </a:r>
            <a:r>
              <a:rPr lang="en-IN" dirty="0" err="1"/>
              <a:t>AssertionError</a:t>
            </a:r>
            <a:r>
              <a:rPr lang="en-IN" dirty="0"/>
              <a:t>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1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/>
              <a:t>Common scenarios where exceptions may occur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given some scenarios where unchecked exceptions can occur. They are as follows: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1) Scenario where </a:t>
            </a:r>
            <a:r>
              <a:rPr lang="en-IN" b="1" dirty="0" err="1">
                <a:solidFill>
                  <a:srgbClr val="FF0000"/>
                </a:solidFill>
              </a:rPr>
              <a:t>ArithmeticException</a:t>
            </a:r>
            <a:r>
              <a:rPr lang="en-IN" b="1" dirty="0">
                <a:solidFill>
                  <a:srgbClr val="FF0000"/>
                </a:solidFill>
              </a:rPr>
              <a:t> occurs</a:t>
            </a:r>
          </a:p>
          <a:p>
            <a:r>
              <a:rPr lang="en-IN" dirty="0"/>
              <a:t>If we divide any number by zero, there occurs an </a:t>
            </a:r>
            <a:r>
              <a:rPr lang="en-IN" dirty="0" err="1"/>
              <a:t>ArithmeticException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b="1" dirty="0" err="1"/>
              <a:t>int</a:t>
            </a:r>
            <a:r>
              <a:rPr lang="en-IN" dirty="0"/>
              <a:t> a=50/0;//</a:t>
            </a:r>
            <a:r>
              <a:rPr lang="en-IN" dirty="0" err="1">
                <a:solidFill>
                  <a:srgbClr val="FF0000"/>
                </a:solidFill>
              </a:rPr>
              <a:t>ArithmeticException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6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790</Words>
  <Application>Microsoft Office PowerPoint</Application>
  <PresentationFormat>Widescreen</PresentationFormat>
  <Paragraphs>214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erdana</vt:lpstr>
      <vt:lpstr>Office Theme</vt:lpstr>
      <vt:lpstr>Exception Handling in Java </vt:lpstr>
      <vt:lpstr>What is exception </vt:lpstr>
      <vt:lpstr>Advantage of Exception Handling </vt:lpstr>
      <vt:lpstr>PowerPoint Presentation</vt:lpstr>
      <vt:lpstr>Types of Exception </vt:lpstr>
      <vt:lpstr>1) Checked Exception </vt:lpstr>
      <vt:lpstr>2) Unchecked Exception </vt:lpstr>
      <vt:lpstr>3) Error </vt:lpstr>
      <vt:lpstr>Common scenarios where exceptions may occur </vt:lpstr>
      <vt:lpstr>2) Scenario where NullPointerException occurs </vt:lpstr>
      <vt:lpstr>3) Scenario where NumberFormatException occurs </vt:lpstr>
      <vt:lpstr>4) Scenario where ArrayIndexOutOfBoundsException occurs </vt:lpstr>
      <vt:lpstr>Java Exception Handling Keywords </vt:lpstr>
      <vt:lpstr> Which of these access specifiers can be used for an interface?</vt:lpstr>
      <vt:lpstr>PowerPoint Presentation</vt:lpstr>
      <vt:lpstr>None</vt:lpstr>
      <vt:lpstr>PowerPoint Presentation</vt:lpstr>
      <vt:lpstr>Compilation error Final</vt:lpstr>
      <vt:lpstr>MCQ</vt:lpstr>
      <vt:lpstr>Ans: B. Value-B 10 </vt:lpstr>
      <vt:lpstr>PowerPoint Presentation</vt:lpstr>
      <vt:lpstr>Ans: B. Value-B 11 </vt:lpstr>
      <vt:lpstr>PowerPoint Presentation</vt:lpstr>
      <vt:lpstr>Ans: Compilation error</vt:lpstr>
      <vt:lpstr>Which of these access specifiers can be used for an interface?</vt:lpstr>
      <vt:lpstr>Ans: a and d</vt:lpstr>
      <vt:lpstr>PowerPoint Presentation</vt:lpstr>
      <vt:lpstr>Ans: Class two method, 6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Java </dc:title>
  <dc:creator>Arpit</dc:creator>
  <cp:lastModifiedBy>rishav.singh</cp:lastModifiedBy>
  <cp:revision>22</cp:revision>
  <dcterms:created xsi:type="dcterms:W3CDTF">2017-04-19T07:52:10Z</dcterms:created>
  <dcterms:modified xsi:type="dcterms:W3CDTF">2019-04-04T17:31:45Z</dcterms:modified>
</cp:coreProperties>
</file>