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8" r:id="rId12"/>
    <p:sldId id="287" r:id="rId13"/>
    <p:sldId id="289" r:id="rId14"/>
    <p:sldId id="267" r:id="rId15"/>
    <p:sldId id="268" r:id="rId16"/>
    <p:sldId id="291" r:id="rId17"/>
    <p:sldId id="290" r:id="rId18"/>
    <p:sldId id="292" r:id="rId19"/>
    <p:sldId id="269" r:id="rId20"/>
    <p:sldId id="270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66A9-E3E8-4F29-9B7A-25F4E8979D67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9C20-6EC8-4226-87B1-03CB0E597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5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66A9-E3E8-4F29-9B7A-25F4E8979D67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9C20-6EC8-4226-87B1-03CB0E597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0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66A9-E3E8-4F29-9B7A-25F4E8979D67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9C20-6EC8-4226-87B1-03CB0E597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32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66A9-E3E8-4F29-9B7A-25F4E8979D67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9C20-6EC8-4226-87B1-03CB0E597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75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66A9-E3E8-4F29-9B7A-25F4E8979D67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9C20-6EC8-4226-87B1-03CB0E597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16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66A9-E3E8-4F29-9B7A-25F4E8979D67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9C20-6EC8-4226-87B1-03CB0E597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62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66A9-E3E8-4F29-9B7A-25F4E8979D67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9C20-6EC8-4226-87B1-03CB0E597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48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66A9-E3E8-4F29-9B7A-25F4E8979D67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9C20-6EC8-4226-87B1-03CB0E597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22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66A9-E3E8-4F29-9B7A-25F4E8979D67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9C20-6EC8-4226-87B1-03CB0E597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93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66A9-E3E8-4F29-9B7A-25F4E8979D67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9C20-6EC8-4226-87B1-03CB0E597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91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66A9-E3E8-4F29-9B7A-25F4E8979D67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9C20-6EC8-4226-87B1-03CB0E597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14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766A9-E3E8-4F29-9B7A-25F4E8979D67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49C20-6EC8-4226-87B1-03CB0E597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4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try block</a:t>
            </a:r>
            <a:br>
              <a:rPr lang="en-IN" u="sng" dirty="0" smtClean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 </a:t>
            </a:r>
            <a:r>
              <a:rPr lang="en-IN" dirty="0"/>
              <a:t>try block is used to enclose the code that might throw an exception. It must be used within the method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Java try block must be followed by either catch or finally block.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9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>Java </a:t>
            </a:r>
            <a:r>
              <a:rPr lang="en-IN" u="sng" dirty="0"/>
              <a:t>Multi catch block</a:t>
            </a:r>
            <a:br>
              <a:rPr lang="en-IN" u="sng" dirty="0"/>
            </a:br>
            <a:r>
              <a:rPr lang="en-IN" u="sng" dirty="0"/>
              <a:t/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161"/>
            <a:ext cx="10515600" cy="5330802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If you have to perform different tasks at the occurrence of different Exceptions, use java multi catch block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TestMultipleCatchBlock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a[]=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[5];  </a:t>
            </a:r>
          </a:p>
          <a:p>
            <a:pPr marL="0" indent="0">
              <a:buNone/>
            </a:pPr>
            <a:r>
              <a:rPr lang="en-IN" dirty="0"/>
              <a:t>    a[5]=30/0;  </a:t>
            </a:r>
          </a:p>
          <a:p>
            <a:pPr marL="0" indent="0">
              <a:buNone/>
            </a:pPr>
            <a:r>
              <a:rPr lang="en-IN" dirty="0"/>
              <a:t>   }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catch</a:t>
            </a:r>
            <a:r>
              <a:rPr lang="en-IN" dirty="0"/>
              <a:t>(</a:t>
            </a:r>
            <a:r>
              <a:rPr lang="en-IN" dirty="0" err="1"/>
              <a:t>ArithmeticException</a:t>
            </a:r>
            <a:r>
              <a:rPr lang="en-IN" dirty="0"/>
              <a:t> e){</a:t>
            </a:r>
            <a:r>
              <a:rPr lang="en-IN" dirty="0" err="1"/>
              <a:t>System.out.println</a:t>
            </a:r>
            <a:r>
              <a:rPr lang="en-IN" dirty="0"/>
              <a:t>("task1 is completed");}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catch</a:t>
            </a:r>
            <a:r>
              <a:rPr lang="en-IN" dirty="0"/>
              <a:t>(</a:t>
            </a:r>
            <a:r>
              <a:rPr lang="en-IN" dirty="0" err="1"/>
              <a:t>ArrayIndexOutOfBoundsException</a:t>
            </a:r>
            <a:r>
              <a:rPr lang="en-IN" dirty="0"/>
              <a:t> e){</a:t>
            </a:r>
            <a:r>
              <a:rPr lang="en-IN" dirty="0" err="1"/>
              <a:t>System.out.println</a:t>
            </a:r>
            <a:r>
              <a:rPr lang="en-IN" dirty="0"/>
              <a:t>("task 2 completed");}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catch</a:t>
            </a:r>
            <a:r>
              <a:rPr lang="en-IN" dirty="0"/>
              <a:t>(Exception e){</a:t>
            </a:r>
            <a:r>
              <a:rPr lang="en-IN" dirty="0" err="1"/>
              <a:t>System.out.println</a:t>
            </a:r>
            <a:r>
              <a:rPr lang="en-IN" dirty="0"/>
              <a:t>("common task completed");}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("rest of the code...");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4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Output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task1 is </a:t>
            </a:r>
            <a:r>
              <a:rPr lang="en-IN" dirty="0" smtClean="0"/>
              <a:t>completed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Rest of the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8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>Java </a:t>
            </a:r>
            <a:r>
              <a:rPr lang="en-IN" u="sng" dirty="0"/>
              <a:t>Multi catch block</a:t>
            </a:r>
            <a:br>
              <a:rPr lang="en-IN" u="sng" dirty="0"/>
            </a:br>
            <a:r>
              <a:rPr lang="en-IN" u="sng" dirty="0"/>
              <a:t/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161"/>
            <a:ext cx="10515600" cy="5330802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If you have to perform different tasks at the occurrence of different Exceptions, use java multi catch block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TestMultipleCatchBlock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a[]=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[5];  </a:t>
            </a:r>
          </a:p>
          <a:p>
            <a:pPr marL="0" indent="0">
              <a:buNone/>
            </a:pPr>
            <a:r>
              <a:rPr lang="en-IN" dirty="0"/>
              <a:t>    a[5]=</a:t>
            </a:r>
            <a:r>
              <a:rPr lang="en-IN" dirty="0" smtClean="0"/>
              <a:t>30/1;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}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catch</a:t>
            </a:r>
            <a:r>
              <a:rPr lang="en-IN" dirty="0"/>
              <a:t>(</a:t>
            </a:r>
            <a:r>
              <a:rPr lang="en-IN" dirty="0" err="1"/>
              <a:t>ArithmeticException</a:t>
            </a:r>
            <a:r>
              <a:rPr lang="en-IN" dirty="0"/>
              <a:t> e){</a:t>
            </a:r>
            <a:r>
              <a:rPr lang="en-IN" dirty="0" err="1"/>
              <a:t>System.out.println</a:t>
            </a:r>
            <a:r>
              <a:rPr lang="en-IN" dirty="0"/>
              <a:t>("task1 is completed");}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catch</a:t>
            </a:r>
            <a:r>
              <a:rPr lang="en-IN" dirty="0"/>
              <a:t>(</a:t>
            </a:r>
            <a:r>
              <a:rPr lang="en-IN" dirty="0" err="1"/>
              <a:t>ArrayIndexOutOfBoundsException</a:t>
            </a:r>
            <a:r>
              <a:rPr lang="en-IN" dirty="0"/>
              <a:t> e){</a:t>
            </a:r>
            <a:r>
              <a:rPr lang="en-IN" dirty="0" err="1"/>
              <a:t>System.out.println</a:t>
            </a:r>
            <a:r>
              <a:rPr lang="en-IN" dirty="0"/>
              <a:t>("task 2 completed");}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catch</a:t>
            </a:r>
            <a:r>
              <a:rPr lang="en-IN" dirty="0"/>
              <a:t>(Exception e){</a:t>
            </a:r>
            <a:r>
              <a:rPr lang="en-IN" dirty="0" err="1"/>
              <a:t>System.out.println</a:t>
            </a:r>
            <a:r>
              <a:rPr lang="en-IN" dirty="0"/>
              <a:t>("common task completed");}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("rest of the code...");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88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Output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task2</a:t>
            </a:r>
            <a:r>
              <a:rPr lang="en-IN" dirty="0"/>
              <a:t> is </a:t>
            </a:r>
            <a:r>
              <a:rPr lang="en-IN" dirty="0" smtClean="0"/>
              <a:t>completed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Rest of the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1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At a time only one Exception </a:t>
            </a:r>
            <a:r>
              <a:rPr lang="en-IN" b="1"/>
              <a:t>is </a:t>
            </a:r>
            <a:r>
              <a:rPr lang="en-IN" b="1" smtClean="0"/>
              <a:t>occurred </a:t>
            </a:r>
            <a:r>
              <a:rPr lang="en-IN" b="1" dirty="0"/>
              <a:t>and at a time only one catch block is executed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b="1" dirty="0"/>
              <a:t>All catch blocks must be ordered from most specific to most general i.e. catch for </a:t>
            </a:r>
            <a:r>
              <a:rPr lang="en-IN" b="1" dirty="0" err="1"/>
              <a:t>ArithmeticException</a:t>
            </a:r>
            <a:r>
              <a:rPr lang="en-IN" b="1" dirty="0"/>
              <a:t> must come before catch for Exception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15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2137"/>
            <a:ext cx="10515600" cy="57948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TestMultipleCatchBlock1{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a[]=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[5];  </a:t>
            </a:r>
          </a:p>
          <a:p>
            <a:pPr marL="0" indent="0">
              <a:buNone/>
            </a:pPr>
            <a:r>
              <a:rPr lang="en-IN" dirty="0"/>
              <a:t>    a[5]=30/0;  </a:t>
            </a:r>
          </a:p>
          <a:p>
            <a:pPr marL="0" indent="0">
              <a:buNone/>
            </a:pPr>
            <a:r>
              <a:rPr lang="en-IN" dirty="0"/>
              <a:t>   }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>
                <a:solidFill>
                  <a:srgbClr val="FF0000"/>
                </a:solidFill>
              </a:rPr>
              <a:t>catch</a:t>
            </a:r>
            <a:r>
              <a:rPr lang="en-IN" dirty="0">
                <a:solidFill>
                  <a:srgbClr val="FF0000"/>
                </a:solidFill>
              </a:rPr>
              <a:t>(Exception e){</a:t>
            </a:r>
            <a:r>
              <a:rPr lang="en-IN" dirty="0" err="1">
                <a:solidFill>
                  <a:srgbClr val="FF0000"/>
                </a:solidFill>
              </a:rPr>
              <a:t>System.out.println</a:t>
            </a:r>
            <a:r>
              <a:rPr lang="en-IN" dirty="0">
                <a:solidFill>
                  <a:srgbClr val="FF0000"/>
                </a:solidFill>
              </a:rPr>
              <a:t>("common task completed");}  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   </a:t>
            </a:r>
            <a:r>
              <a:rPr lang="en-IN" b="1" dirty="0">
                <a:solidFill>
                  <a:srgbClr val="FF0000"/>
                </a:solidFill>
              </a:rPr>
              <a:t>catch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ArithmeticException</a:t>
            </a:r>
            <a:r>
              <a:rPr lang="en-IN" dirty="0">
                <a:solidFill>
                  <a:srgbClr val="FF0000"/>
                </a:solidFill>
              </a:rPr>
              <a:t> e){</a:t>
            </a:r>
            <a:r>
              <a:rPr lang="en-IN" dirty="0" err="1">
                <a:solidFill>
                  <a:srgbClr val="FF0000"/>
                </a:solidFill>
              </a:rPr>
              <a:t>System.out.println</a:t>
            </a:r>
            <a:r>
              <a:rPr lang="en-IN" dirty="0">
                <a:solidFill>
                  <a:srgbClr val="FF0000"/>
                </a:solidFill>
              </a:rPr>
              <a:t>("task1 is completed");}  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   </a:t>
            </a:r>
            <a:r>
              <a:rPr lang="en-IN" b="1" dirty="0">
                <a:solidFill>
                  <a:srgbClr val="FF0000"/>
                </a:solidFill>
              </a:rPr>
              <a:t>catch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ArrayIndexOutOfBoundsException</a:t>
            </a:r>
            <a:r>
              <a:rPr lang="en-IN" dirty="0">
                <a:solidFill>
                  <a:srgbClr val="FF0000"/>
                </a:solidFill>
              </a:rPr>
              <a:t> e){</a:t>
            </a:r>
            <a:r>
              <a:rPr lang="en-IN" dirty="0" err="1">
                <a:solidFill>
                  <a:srgbClr val="FF0000"/>
                </a:solidFill>
              </a:rPr>
              <a:t>System.out.println</a:t>
            </a:r>
            <a:r>
              <a:rPr lang="en-IN" dirty="0">
                <a:solidFill>
                  <a:srgbClr val="FF0000"/>
                </a:solidFill>
              </a:rPr>
              <a:t>("task 2 completed");}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("rest of the code...");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4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Output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Compilation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6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2137"/>
            <a:ext cx="10515600" cy="5794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TestMultipleCatchBlock1{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a[]=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[5];  </a:t>
            </a:r>
          </a:p>
          <a:p>
            <a:pPr marL="0" indent="0">
              <a:buNone/>
            </a:pPr>
            <a:r>
              <a:rPr lang="en-IN" dirty="0"/>
              <a:t>    a[5]=30/0;  </a:t>
            </a:r>
          </a:p>
          <a:p>
            <a:pPr marL="0" indent="0">
              <a:buNone/>
            </a:pPr>
            <a:r>
              <a:rPr lang="en-IN" dirty="0"/>
              <a:t>   }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>
                <a:solidFill>
                  <a:srgbClr val="FF0000"/>
                </a:solidFill>
              </a:rPr>
              <a:t>catch</a:t>
            </a:r>
            <a:r>
              <a:rPr lang="en-IN" dirty="0">
                <a:solidFill>
                  <a:srgbClr val="FF0000"/>
                </a:solidFill>
              </a:rPr>
              <a:t>(Exception e){</a:t>
            </a:r>
            <a:r>
              <a:rPr lang="en-IN" dirty="0" err="1">
                <a:solidFill>
                  <a:srgbClr val="FF0000"/>
                </a:solidFill>
              </a:rPr>
              <a:t>System.out.println</a:t>
            </a:r>
            <a:r>
              <a:rPr lang="en-IN" dirty="0">
                <a:solidFill>
                  <a:srgbClr val="FF0000"/>
                </a:solidFill>
              </a:rPr>
              <a:t>("common task completed");}  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   </a:t>
            </a: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("rest of the code...");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5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Output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common</a:t>
            </a:r>
            <a:r>
              <a:rPr lang="en-IN" dirty="0"/>
              <a:t> </a:t>
            </a:r>
            <a:r>
              <a:rPr lang="en-IN" dirty="0" smtClean="0"/>
              <a:t>completed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Rest of the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5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/>
              <a:t>Java Nested try block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try block within a try block is known as nested try block in java.</a:t>
            </a:r>
          </a:p>
          <a:p>
            <a:endParaRPr lang="en-IN" dirty="0"/>
          </a:p>
          <a:p>
            <a:r>
              <a:rPr lang="en-IN" dirty="0"/>
              <a:t>Sometimes a situation may arise where a part of a block may cause one error and the entire block itself may cause another error. In such cases, exception handlers have to be nested.</a:t>
            </a:r>
          </a:p>
        </p:txBody>
      </p:sp>
    </p:spTree>
    <p:extLst>
      <p:ext uri="{BB962C8B-B14F-4D97-AF65-F5344CB8AC3E}">
        <p14:creationId xmlns:p14="http://schemas.microsoft.com/office/powerpoint/2010/main" val="16416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Syntax of java try-catch</a:t>
            </a:r>
            <a:br>
              <a:rPr lang="en-IN" u="sng" dirty="0" smtClean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try</a:t>
            </a:r>
            <a:r>
              <a:rPr lang="en-IN" dirty="0">
                <a:solidFill>
                  <a:srgbClr val="FF0000"/>
                </a:solidFill>
              </a:rPr>
              <a:t>{  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//code that may throw exception  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}</a:t>
            </a:r>
            <a:r>
              <a:rPr lang="en-IN" b="1" dirty="0">
                <a:solidFill>
                  <a:srgbClr val="FF0000"/>
                </a:solidFill>
              </a:rPr>
              <a:t>catch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Exception_class_Name</a:t>
            </a:r>
            <a:r>
              <a:rPr lang="en-IN" dirty="0">
                <a:solidFill>
                  <a:srgbClr val="FF0000"/>
                </a:solidFill>
              </a:rPr>
              <a:t> ref){}  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u="sng" dirty="0"/>
              <a:t>Syntax of try-finally block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try</a:t>
            </a:r>
            <a:r>
              <a:rPr lang="en-IN" dirty="0">
                <a:solidFill>
                  <a:srgbClr val="FF0000"/>
                </a:solidFill>
              </a:rPr>
              <a:t>{  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//code that may throw exception  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}</a:t>
            </a:r>
            <a:r>
              <a:rPr lang="en-IN" b="1" dirty="0">
                <a:solidFill>
                  <a:srgbClr val="FF0000"/>
                </a:solidFill>
              </a:rPr>
              <a:t>finally</a:t>
            </a:r>
            <a:r>
              <a:rPr lang="en-IN" dirty="0">
                <a:solidFill>
                  <a:srgbClr val="FF0000"/>
                </a:solidFill>
              </a:rPr>
              <a:t>{}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2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914" y="103834"/>
            <a:ext cx="549549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Excep6{  </a:t>
            </a:r>
          </a:p>
          <a:p>
            <a:pPr algn="just"/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sz="2000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sz="2000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sz="2000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IN" sz="20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 algn="just"/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IN" sz="2000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try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algn="just"/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</a:p>
          <a:p>
            <a:pPr algn="just"/>
            <a:r>
              <a:rPr lang="en-IN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  </a:t>
            </a:r>
            <a:r>
              <a:rPr lang="en-IN" sz="2000" b="1" i="0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try</a:t>
            </a:r>
            <a:r>
              <a:rPr lang="en-IN" sz="2000" b="0" i="0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{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</a:t>
            </a:r>
            <a:r>
              <a:rPr lang="en-IN" sz="20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sz="2000" b="0" i="0" dirty="0" smtClean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"going to divide"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</a:t>
            </a:r>
            <a:r>
              <a:rPr lang="en-IN" sz="2000" b="1" i="0" dirty="0" err="1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 =</a:t>
            </a:r>
            <a:r>
              <a:rPr lang="en-IN" sz="2000" b="0" i="0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39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en-IN" sz="2000" b="0" i="0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</a:p>
          <a:p>
            <a:pPr algn="just"/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IN" sz="2000" b="0" i="0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}</a:t>
            </a:r>
            <a:r>
              <a:rPr lang="en-IN" sz="2000" b="1" i="0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catch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sz="20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ArithmeticException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e){</a:t>
            </a:r>
            <a:r>
              <a:rPr lang="en-IN" sz="20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(e);}  </a:t>
            </a:r>
          </a:p>
          <a:p>
            <a:pPr algn="just"/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</a:p>
          <a:p>
            <a:pPr algn="just"/>
            <a:endParaRPr lang="en-IN" sz="20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IN" sz="2000" b="1" i="0" dirty="0" smtClean="0">
                <a:solidFill>
                  <a:schemeClr val="accent6"/>
                </a:solidFill>
                <a:effectLst/>
                <a:latin typeface="verdana" panose="020B0604030504040204" pitchFamily="34" charset="0"/>
              </a:rPr>
              <a:t>try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algn="just"/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IN" sz="2000" b="1" i="0" dirty="0" err="1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a[]=</a:t>
            </a:r>
            <a:r>
              <a:rPr lang="en-IN" sz="2000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sz="2000" b="1" i="0" dirty="0" err="1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</a:t>
            </a:r>
            <a:r>
              <a:rPr lang="en-IN" sz="2000" b="0" i="0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5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];  </a:t>
            </a:r>
          </a:p>
          <a:p>
            <a:pPr algn="just"/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a[</a:t>
            </a:r>
            <a:r>
              <a:rPr lang="en-IN" sz="2000" b="0" i="0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5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]=</a:t>
            </a:r>
            <a:r>
              <a:rPr lang="en-IN" sz="2000" b="0" i="0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4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</a:p>
          <a:p>
            <a:pPr algn="just"/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}</a:t>
            </a:r>
            <a:r>
              <a:rPr lang="en-IN" sz="2000" b="1" i="0" dirty="0" smtClean="0">
                <a:solidFill>
                  <a:schemeClr val="accent6"/>
                </a:solidFill>
                <a:effectLst/>
                <a:latin typeface="verdana" panose="020B0604030504040204" pitchFamily="34" charset="0"/>
              </a:rPr>
              <a:t>catch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sz="20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ArrayIndexOutOfBoundsException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e){</a:t>
            </a:r>
            <a:r>
              <a:rPr lang="en-IN" sz="20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(e);}  </a:t>
            </a:r>
          </a:p>
          <a:p>
            <a:pPr algn="just"/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</a:t>
            </a:r>
          </a:p>
          <a:p>
            <a:pPr algn="just"/>
            <a:r>
              <a:rPr lang="en-IN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lang="en-IN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0" y="57089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("other statement);  </a:t>
            </a:r>
          </a:p>
          <a:p>
            <a:pPr algn="just"/>
            <a:r>
              <a:rPr lang="en-I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}</a:t>
            </a:r>
            <a:r>
              <a:rPr lang="en-IN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catch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(Exception e){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 smtClean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IN" b="0" i="0" dirty="0" err="1" smtClean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handeled</a:t>
            </a:r>
            <a:r>
              <a:rPr lang="en-IN" b="0" i="0" dirty="0" smtClean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algn="just"/>
            <a:r>
              <a:rPr lang="en-I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I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 smtClean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"normal flow.."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I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}  </a:t>
            </a:r>
          </a:p>
          <a:p>
            <a:pPr algn="just"/>
            <a:r>
              <a:rPr lang="en-I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Java finally block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Java finally block</a:t>
            </a:r>
            <a:r>
              <a:rPr lang="en-IN" dirty="0"/>
              <a:t> is a block that is used </a:t>
            </a:r>
            <a:r>
              <a:rPr lang="en-IN" i="1" dirty="0"/>
              <a:t>to execute important code</a:t>
            </a:r>
            <a:r>
              <a:rPr lang="en-IN" dirty="0"/>
              <a:t> such as closing connection, </a:t>
            </a:r>
            <a:r>
              <a:rPr lang="en-IN" dirty="0" smtClean="0"/>
              <a:t>closing a file </a:t>
            </a:r>
            <a:r>
              <a:rPr lang="en-IN" dirty="0"/>
              <a:t>etc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Java finally block is always executed whether exception is handled or not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Java finally block follows try or catch block.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9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ava final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24" y="253027"/>
            <a:ext cx="6660107" cy="62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8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6"/>
            <a:ext cx="10515600" cy="958708"/>
          </a:xfrm>
        </p:spPr>
        <p:txBody>
          <a:bodyPr>
            <a:noAutofit/>
          </a:bodyPr>
          <a:lstStyle/>
          <a:p>
            <a:r>
              <a:rPr lang="en-IN" sz="3600" u="sng" dirty="0">
                <a:solidFill>
                  <a:srgbClr val="FF0000"/>
                </a:solidFill>
              </a:rPr>
              <a:t>Case </a:t>
            </a:r>
            <a:r>
              <a:rPr lang="en-IN" sz="3600" u="sng" dirty="0" smtClean="0">
                <a:solidFill>
                  <a:srgbClr val="FF0000"/>
                </a:solidFill>
              </a:rPr>
              <a:t>1: finally </a:t>
            </a:r>
            <a:r>
              <a:rPr lang="en-IN" sz="3600" u="sng" dirty="0">
                <a:solidFill>
                  <a:srgbClr val="FF0000"/>
                </a:solidFill>
              </a:rPr>
              <a:t>example where </a:t>
            </a:r>
            <a:r>
              <a:rPr lang="en-IN" sz="3600" b="1" u="sng" dirty="0">
                <a:solidFill>
                  <a:srgbClr val="FF0000"/>
                </a:solidFill>
              </a:rPr>
              <a:t>exception doesn't </a:t>
            </a:r>
            <a:r>
              <a:rPr lang="en-IN" sz="3600" b="1" u="sng" dirty="0" smtClean="0">
                <a:solidFill>
                  <a:srgbClr val="FF0000"/>
                </a:solidFill>
              </a:rPr>
              <a:t>occur</a:t>
            </a:r>
            <a:r>
              <a:rPr lang="en-IN" sz="3600" u="sng" dirty="0"/>
              <a:t/>
            </a:r>
            <a:br>
              <a:rPr lang="en-IN" sz="3600" u="sng" dirty="0"/>
            </a:br>
            <a:endParaRPr lang="en-IN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TestFinallyBlock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 err="1"/>
              <a:t>int</a:t>
            </a:r>
            <a:r>
              <a:rPr lang="en-IN" dirty="0"/>
              <a:t> data=25/5;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(data);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catch</a:t>
            </a:r>
            <a:r>
              <a:rPr lang="en-IN" dirty="0"/>
              <a:t>(</a:t>
            </a:r>
            <a:r>
              <a:rPr lang="en-IN" dirty="0" err="1"/>
              <a:t>NullPointerException</a:t>
            </a:r>
            <a:r>
              <a:rPr lang="en-IN" dirty="0"/>
              <a:t> e){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finally</a:t>
            </a:r>
            <a:r>
              <a:rPr lang="en-IN" dirty="0"/>
              <a:t>{</a:t>
            </a:r>
            <a:r>
              <a:rPr lang="en-IN" dirty="0" err="1"/>
              <a:t>System.out.println</a:t>
            </a:r>
            <a:r>
              <a:rPr lang="en-IN" dirty="0"/>
              <a:t>("finally block is always executed");}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System.out.println</a:t>
            </a:r>
            <a:r>
              <a:rPr lang="en-IN" dirty="0"/>
              <a:t>("rest of the code...");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7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Output:</a:t>
            </a:r>
            <a:endParaRPr lang="en-IN" u="sng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34419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finally block is always executed 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rest of the code...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4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solidFill>
                  <a:srgbClr val="FF0000"/>
                </a:solidFill>
              </a:rPr>
              <a:t>Case </a:t>
            </a:r>
            <a:r>
              <a:rPr lang="en-IN" u="sng" dirty="0" smtClean="0">
                <a:solidFill>
                  <a:srgbClr val="FF0000"/>
                </a:solidFill>
              </a:rPr>
              <a:t>2: finally </a:t>
            </a:r>
            <a:r>
              <a:rPr lang="en-IN" u="sng" dirty="0">
                <a:solidFill>
                  <a:srgbClr val="FF0000"/>
                </a:solidFill>
              </a:rPr>
              <a:t>example where </a:t>
            </a:r>
            <a:r>
              <a:rPr lang="en-IN" b="1" u="sng" dirty="0">
                <a:solidFill>
                  <a:srgbClr val="FF0000"/>
                </a:solidFill>
              </a:rPr>
              <a:t>exception occurs and not handled</a:t>
            </a:r>
            <a:r>
              <a:rPr lang="en-IN" u="sng" dirty="0">
                <a:solidFill>
                  <a:srgbClr val="FF0000"/>
                </a:solidFill>
              </a:rPr>
              <a:t>.</a:t>
            </a:r>
            <a:r>
              <a:rPr lang="en-IN" u="sng" dirty="0"/>
              <a:t/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128"/>
            <a:ext cx="10515600" cy="48258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TestFinallyBlock1{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 err="1"/>
              <a:t>int</a:t>
            </a:r>
            <a:r>
              <a:rPr lang="en-IN" dirty="0"/>
              <a:t> data=25/0;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(data);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catch</a:t>
            </a:r>
            <a:r>
              <a:rPr lang="en-IN" dirty="0"/>
              <a:t>(</a:t>
            </a:r>
            <a:r>
              <a:rPr lang="en-IN" dirty="0" err="1"/>
              <a:t>NullPointerException</a:t>
            </a:r>
            <a:r>
              <a:rPr lang="en-IN" dirty="0"/>
              <a:t> e){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finally</a:t>
            </a:r>
            <a:r>
              <a:rPr lang="en-IN" dirty="0"/>
              <a:t>{</a:t>
            </a:r>
            <a:r>
              <a:rPr lang="en-IN" dirty="0" err="1"/>
              <a:t>System.out.println</a:t>
            </a:r>
            <a:r>
              <a:rPr lang="en-IN" dirty="0"/>
              <a:t>("finally block is always executed");}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System.out.println</a:t>
            </a:r>
            <a:r>
              <a:rPr lang="en-IN" dirty="0"/>
              <a:t>("rest of the code...");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1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Output:</a:t>
            </a:r>
            <a:endParaRPr lang="en-IN" u="sng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1751" y="1829187"/>
            <a:ext cx="34948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finally block is always executed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11751" y="2075408"/>
            <a:ext cx="684514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Exception in thread main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java.lang.ArithmeticException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:/ by zero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>
                <a:solidFill>
                  <a:srgbClr val="FF0000"/>
                </a:solidFill>
              </a:rPr>
              <a:t>Case </a:t>
            </a:r>
            <a:r>
              <a:rPr lang="en-IN" u="sng" dirty="0" smtClean="0">
                <a:solidFill>
                  <a:srgbClr val="FF0000"/>
                </a:solidFill>
              </a:rPr>
              <a:t>3:finally </a:t>
            </a:r>
            <a:r>
              <a:rPr lang="en-IN" u="sng" dirty="0">
                <a:solidFill>
                  <a:srgbClr val="FF0000"/>
                </a:solidFill>
              </a:rPr>
              <a:t>example where </a:t>
            </a:r>
            <a:r>
              <a:rPr lang="en-IN" b="1" u="sng" dirty="0">
                <a:solidFill>
                  <a:srgbClr val="FF0000"/>
                </a:solidFill>
              </a:rPr>
              <a:t>exception occurs and handled</a:t>
            </a:r>
            <a:r>
              <a:rPr lang="en-IN" u="sng" dirty="0">
                <a:solidFill>
                  <a:srgbClr val="FF0000"/>
                </a:solidFill>
              </a:rPr>
              <a:t>.</a:t>
            </a:r>
            <a:r>
              <a:rPr lang="en-IN" u="sng" dirty="0"/>
              <a:t/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54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TestFinallyBlock2{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 err="1"/>
              <a:t>int</a:t>
            </a:r>
            <a:r>
              <a:rPr lang="en-IN" dirty="0"/>
              <a:t> data=25/0;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(data);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catch</a:t>
            </a:r>
            <a:r>
              <a:rPr lang="en-IN" dirty="0"/>
              <a:t>(</a:t>
            </a:r>
            <a:r>
              <a:rPr lang="en-IN" dirty="0" err="1"/>
              <a:t>ArithmeticException</a:t>
            </a:r>
            <a:r>
              <a:rPr lang="en-IN" dirty="0"/>
              <a:t> e){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finally</a:t>
            </a:r>
            <a:r>
              <a:rPr lang="en-IN" dirty="0"/>
              <a:t>{</a:t>
            </a:r>
            <a:r>
              <a:rPr lang="en-IN" dirty="0" err="1"/>
              <a:t>System.out.println</a:t>
            </a:r>
            <a:r>
              <a:rPr lang="en-IN" dirty="0"/>
              <a:t>("finally block is always executed");}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System.out.println</a:t>
            </a:r>
            <a:r>
              <a:rPr lang="en-IN" dirty="0"/>
              <a:t>("rest of the code...");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2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Output:</a:t>
            </a:r>
            <a:endParaRPr lang="en-IN" u="sng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5904" y="1967572"/>
            <a:ext cx="819192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Exception in thread main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java.lang.ArithmeticException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:/ by zero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finally block is always executed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rest of the code...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 dirty="0"/>
              <a:t>For each try block there can be zero or more catch blocks, but only one finally block</a:t>
            </a:r>
            <a:r>
              <a:rPr lang="en-IN" b="1" dirty="0" smtClean="0"/>
              <a:t>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dirty="0" smtClean="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 dirty="0"/>
              <a:t>The finally block will not be executed if program exits(either by calling </a:t>
            </a:r>
            <a:r>
              <a:rPr lang="en-IN" b="1" dirty="0" err="1"/>
              <a:t>System.exit</a:t>
            </a:r>
            <a:r>
              <a:rPr lang="en-IN" b="1" dirty="0" smtClean="0"/>
              <a:t>()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 dirty="0" smtClean="0"/>
              <a:t> </a:t>
            </a:r>
            <a:r>
              <a:rPr lang="en-IN" b="1" dirty="0"/>
              <a:t>or by causing a fatal error that causes the process to abort).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 dirty="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MCQ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5467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exception_handling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 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/>
              <a:t>            try {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</a:t>
            </a:r>
            <a:r>
              <a:rPr lang="en-IN" dirty="0"/>
              <a:t>("Hello" + " " + 1 / 0);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r>
              <a:rPr lang="en-IN" dirty="0"/>
              <a:t>            catch(</a:t>
            </a:r>
            <a:r>
              <a:rPr lang="en-IN" dirty="0" err="1"/>
              <a:t>ArithmeticException</a:t>
            </a:r>
            <a:r>
              <a:rPr lang="en-IN" dirty="0"/>
              <a:t> e) {</a:t>
            </a:r>
          </a:p>
          <a:p>
            <a:pPr marL="0" indent="0">
              <a:buNone/>
            </a:pPr>
            <a:r>
              <a:rPr lang="en-IN" dirty="0"/>
              <a:t>        	</a:t>
            </a:r>
            <a:r>
              <a:rPr lang="en-IN" dirty="0" err="1"/>
              <a:t>System.out.print</a:t>
            </a:r>
            <a:r>
              <a:rPr lang="en-IN" dirty="0"/>
              <a:t>("World");        	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029432" y="1690688"/>
            <a:ext cx="3612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a) Hello</a:t>
            </a:r>
          </a:p>
          <a:p>
            <a:r>
              <a:rPr lang="en-IN" dirty="0"/>
              <a:t>b) World</a:t>
            </a:r>
          </a:p>
          <a:p>
            <a:r>
              <a:rPr lang="en-IN" dirty="0"/>
              <a:t>c) HelloWorld</a:t>
            </a:r>
          </a:p>
          <a:p>
            <a:r>
              <a:rPr lang="en-IN" dirty="0"/>
              <a:t>d) Hello World</a:t>
            </a:r>
          </a:p>
        </p:txBody>
      </p:sp>
    </p:spTree>
    <p:extLst>
      <p:ext uri="{BB962C8B-B14F-4D97-AF65-F5344CB8AC3E}">
        <p14:creationId xmlns:p14="http://schemas.microsoft.com/office/powerpoint/2010/main" val="13253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catch block</a:t>
            </a:r>
            <a:br>
              <a:rPr lang="en-IN" u="sng" dirty="0" smtClean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 </a:t>
            </a:r>
            <a:r>
              <a:rPr lang="en-IN" dirty="0"/>
              <a:t>catch block is used to handle the Exception.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It </a:t>
            </a:r>
            <a:r>
              <a:rPr lang="en-IN" dirty="0"/>
              <a:t>must be used after the try block only.</a:t>
            </a:r>
          </a:p>
          <a:p>
            <a:endParaRPr lang="en-IN" dirty="0" smtClean="0"/>
          </a:p>
          <a:p>
            <a:r>
              <a:rPr lang="en-IN" dirty="0" smtClean="0"/>
              <a:t>You </a:t>
            </a:r>
            <a:r>
              <a:rPr lang="en-IN" dirty="0"/>
              <a:t>can use multiple catch block with a single try.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Ans</a:t>
            </a:r>
            <a:r>
              <a:rPr lang="en-IN" dirty="0" smtClean="0"/>
              <a:t>: World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785"/>
            <a:ext cx="5112224" cy="57811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exception_handling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 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/>
              <a:t>            try {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int</a:t>
            </a:r>
            <a:r>
              <a:rPr lang="en-IN" dirty="0"/>
              <a:t> a, b;</a:t>
            </a:r>
          </a:p>
          <a:p>
            <a:pPr marL="0" indent="0">
              <a:buNone/>
            </a:pPr>
            <a:r>
              <a:rPr lang="en-IN" dirty="0"/>
              <a:t>                b = 0;</a:t>
            </a:r>
          </a:p>
          <a:p>
            <a:pPr marL="0" indent="0">
              <a:buNone/>
            </a:pPr>
            <a:r>
              <a:rPr lang="en-IN" dirty="0"/>
              <a:t>                a = 5 / b;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</a:t>
            </a:r>
            <a:r>
              <a:rPr lang="en-IN" dirty="0"/>
              <a:t>("A");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r>
              <a:rPr lang="en-IN" dirty="0"/>
              <a:t>            catch(</a:t>
            </a:r>
            <a:r>
              <a:rPr lang="en-IN" dirty="0" err="1"/>
              <a:t>ArithmeticException</a:t>
            </a:r>
            <a:r>
              <a:rPr lang="en-IN" dirty="0"/>
              <a:t> e) {</a:t>
            </a:r>
          </a:p>
          <a:p>
            <a:pPr marL="0" indent="0">
              <a:buNone/>
            </a:pPr>
            <a:r>
              <a:rPr lang="en-IN" dirty="0"/>
              <a:t>        	</a:t>
            </a:r>
            <a:r>
              <a:rPr lang="en-IN" dirty="0" err="1"/>
              <a:t>System.out.print</a:t>
            </a:r>
            <a:r>
              <a:rPr lang="en-IN" dirty="0"/>
              <a:t>("B");        	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r>
              <a:rPr lang="en-IN" dirty="0"/>
              <a:t>            finally {</a:t>
            </a:r>
          </a:p>
          <a:p>
            <a:pPr marL="0" indent="0">
              <a:buNone/>
            </a:pPr>
            <a:r>
              <a:rPr lang="en-IN" dirty="0"/>
              <a:t>    	        </a:t>
            </a:r>
            <a:r>
              <a:rPr lang="en-IN" dirty="0" err="1"/>
              <a:t>System.out.print</a:t>
            </a:r>
            <a:r>
              <a:rPr lang="en-IN" dirty="0"/>
              <a:t>("C");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7674591" y="6977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555555"/>
                </a:solidFill>
                <a:latin typeface="Arial" panose="020B0604020202020204" pitchFamily="34" charset="0"/>
              </a:rPr>
              <a:t>a) </a:t>
            </a:r>
            <a:r>
              <a:rPr lang="en-IN" dirty="0" smtClean="0">
                <a:solidFill>
                  <a:srgbClr val="555555"/>
                </a:solidFill>
                <a:latin typeface="Arial" panose="020B0604020202020204" pitchFamily="34" charset="0"/>
              </a:rPr>
              <a:t>AC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555555"/>
                </a:solidFill>
                <a:latin typeface="Arial" panose="020B0604020202020204" pitchFamily="34" charset="0"/>
              </a:rPr>
              <a:t>b) B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555555"/>
                </a:solidFill>
                <a:latin typeface="Arial" panose="020B0604020202020204" pitchFamily="34" charset="0"/>
              </a:rPr>
              <a:t>c) </a:t>
            </a:r>
            <a:r>
              <a:rPr lang="en-IN" dirty="0" smtClean="0">
                <a:solidFill>
                  <a:srgbClr val="555555"/>
                </a:solidFill>
                <a:latin typeface="Arial" panose="020B0604020202020204" pitchFamily="34" charset="0"/>
              </a:rPr>
              <a:t>ABC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555555"/>
                </a:solidFill>
                <a:latin typeface="Arial" panose="020B0604020202020204" pitchFamily="34" charset="0"/>
              </a:rPr>
              <a:t>d) </a:t>
            </a:r>
            <a:r>
              <a:rPr lang="en-IN" dirty="0" smtClean="0">
                <a:solidFill>
                  <a:srgbClr val="555555"/>
                </a:solidFill>
                <a:latin typeface="Arial" panose="020B0604020202020204" pitchFamily="34" charset="0"/>
              </a:rPr>
              <a:t>BC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Ans</a:t>
            </a:r>
            <a:r>
              <a:rPr lang="en-IN" dirty="0" smtClean="0"/>
              <a:t>: 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44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615"/>
            <a:ext cx="6163101" cy="56583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exception_handling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 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/>
              <a:t>            try {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, sum;</a:t>
            </a:r>
          </a:p>
          <a:p>
            <a:pPr marL="0" indent="0">
              <a:buNone/>
            </a:pPr>
            <a:r>
              <a:rPr lang="en-IN" dirty="0"/>
              <a:t>                sum = 10;</a:t>
            </a:r>
          </a:p>
          <a:p>
            <a:pPr marL="0" indent="0">
              <a:buNone/>
            </a:pPr>
            <a:r>
              <a:rPr lang="en-IN" dirty="0"/>
              <a:t>                for (</a:t>
            </a:r>
            <a:r>
              <a:rPr lang="en-IN" dirty="0" err="1"/>
              <a:t>i</a:t>
            </a:r>
            <a:r>
              <a:rPr lang="en-IN" dirty="0"/>
              <a:t> = -1; </a:t>
            </a:r>
            <a:r>
              <a:rPr lang="en-IN" dirty="0" err="1"/>
              <a:t>i</a:t>
            </a:r>
            <a:r>
              <a:rPr lang="en-IN" dirty="0"/>
              <a:t> &lt; 3 ;++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            sum = (sum /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r>
              <a:rPr lang="en-IN" dirty="0"/>
              <a:t>            catch(</a:t>
            </a:r>
            <a:r>
              <a:rPr lang="en-IN" dirty="0" err="1"/>
              <a:t>ArithmeticException</a:t>
            </a:r>
            <a:r>
              <a:rPr lang="en-IN" dirty="0"/>
              <a:t> e) {</a:t>
            </a:r>
          </a:p>
          <a:p>
            <a:pPr marL="0" indent="0">
              <a:buNone/>
            </a:pPr>
            <a:r>
              <a:rPr lang="en-IN" dirty="0"/>
              <a:t>        	</a:t>
            </a:r>
            <a:r>
              <a:rPr lang="en-IN" dirty="0" err="1"/>
              <a:t>System.out.print</a:t>
            </a:r>
            <a:r>
              <a:rPr lang="en-IN" dirty="0"/>
              <a:t>("0");        	</a:t>
            </a:r>
          </a:p>
          <a:p>
            <a:pPr marL="0" indent="0">
              <a:buNone/>
            </a:pPr>
            <a:r>
              <a:rPr lang="en-IN" dirty="0"/>
              <a:t>            }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(sum);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7797420" y="5186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555555"/>
                </a:solidFill>
                <a:latin typeface="Arial" panose="020B0604020202020204" pitchFamily="34" charset="0"/>
              </a:rPr>
              <a:t>a) 0</a:t>
            </a:r>
            <a:r>
              <a:rPr lang="es-ES" dirty="0"/>
              <a:t/>
            </a:r>
            <a:br>
              <a:rPr lang="es-ES" dirty="0"/>
            </a:br>
            <a:r>
              <a:rPr lang="es-ES" dirty="0">
                <a:solidFill>
                  <a:srgbClr val="555555"/>
                </a:solidFill>
                <a:latin typeface="Arial" panose="020B0604020202020204" pitchFamily="34" charset="0"/>
              </a:rPr>
              <a:t>b) 05</a:t>
            </a:r>
            <a:r>
              <a:rPr lang="es-ES" dirty="0"/>
              <a:t/>
            </a:r>
            <a:br>
              <a:rPr lang="es-ES" dirty="0"/>
            </a:br>
            <a:r>
              <a:rPr lang="es-ES" dirty="0">
                <a:solidFill>
                  <a:srgbClr val="555555"/>
                </a:solidFill>
                <a:latin typeface="Arial" panose="020B0604020202020204" pitchFamily="34" charset="0"/>
              </a:rPr>
              <a:t>c) </a:t>
            </a:r>
            <a:r>
              <a:rPr lang="es-ES" dirty="0" err="1">
                <a:solidFill>
                  <a:srgbClr val="555555"/>
                </a:solidFill>
                <a:latin typeface="Arial" panose="020B0604020202020204" pitchFamily="34" charset="0"/>
              </a:rPr>
              <a:t>Compilation</a:t>
            </a:r>
            <a:r>
              <a:rPr lang="es-ES" dirty="0">
                <a:solidFill>
                  <a:srgbClr val="555555"/>
                </a:solidFill>
                <a:latin typeface="Arial" panose="020B0604020202020204" pitchFamily="34" charset="0"/>
              </a:rPr>
              <a:t> Error</a:t>
            </a:r>
            <a:r>
              <a:rPr lang="es-ES" dirty="0"/>
              <a:t/>
            </a:r>
            <a:br>
              <a:rPr lang="es-ES" dirty="0"/>
            </a:br>
            <a:r>
              <a:rPr lang="es-ES" dirty="0">
                <a:solidFill>
                  <a:srgbClr val="555555"/>
                </a:solidFill>
                <a:latin typeface="Arial" panose="020B0604020202020204" pitchFamily="34" charset="0"/>
              </a:rPr>
              <a:t>d) </a:t>
            </a:r>
            <a:r>
              <a:rPr lang="es-ES" dirty="0" err="1">
                <a:solidFill>
                  <a:srgbClr val="555555"/>
                </a:solidFill>
                <a:latin typeface="Arial" panose="020B0604020202020204" pitchFamily="34" charset="0"/>
              </a:rPr>
              <a:t>Runtime</a:t>
            </a:r>
            <a:r>
              <a:rPr lang="es-ES" dirty="0">
                <a:solidFill>
                  <a:srgbClr val="555555"/>
                </a:solidFill>
                <a:latin typeface="Arial" panose="020B0604020202020204" pitchFamily="34" charset="0"/>
              </a:rPr>
              <a:t>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0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955"/>
            <a:ext cx="10515600" cy="5904008"/>
          </a:xfrm>
        </p:spPr>
        <p:txBody>
          <a:bodyPr/>
          <a:lstStyle/>
          <a:p>
            <a:pPr marL="0" indent="0">
              <a:buNone/>
            </a:pPr>
            <a:r>
              <a:rPr lang="en-IN" dirty="0" err="1" smtClean="0"/>
              <a:t>Ans</a:t>
            </a:r>
            <a:r>
              <a:rPr lang="en-IN" dirty="0" smtClean="0"/>
              <a:t>:  Compilation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9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307"/>
            <a:ext cx="6408761" cy="59176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mtClean="0"/>
              <a:t>class exception_handling {</a:t>
            </a:r>
          </a:p>
          <a:p>
            <a:pPr marL="0" indent="0">
              <a:buNone/>
            </a:pPr>
            <a:r>
              <a:rPr lang="en-IN" smtClean="0"/>
              <a:t>        public static void main(String args[]) {</a:t>
            </a:r>
          </a:p>
          <a:p>
            <a:pPr marL="0" indent="0">
              <a:buNone/>
            </a:pPr>
            <a:r>
              <a:rPr lang="en-IN" smtClean="0"/>
              <a:t>            try {</a:t>
            </a:r>
          </a:p>
          <a:p>
            <a:pPr marL="0" indent="0">
              <a:buNone/>
            </a:pPr>
            <a:r>
              <a:rPr lang="en-IN" smtClean="0"/>
              <a:t>                int i, sum;</a:t>
            </a:r>
          </a:p>
          <a:p>
            <a:pPr marL="0" indent="0">
              <a:buNone/>
            </a:pPr>
            <a:r>
              <a:rPr lang="en-IN" smtClean="0"/>
              <a:t>                sum = 10;</a:t>
            </a:r>
          </a:p>
          <a:p>
            <a:pPr marL="0" indent="0">
              <a:buNone/>
            </a:pPr>
            <a:r>
              <a:rPr lang="en-IN" smtClean="0"/>
              <a:t>                for (i = -1; i &lt; 3 ;++i) {</a:t>
            </a:r>
          </a:p>
          <a:p>
            <a:pPr marL="0" indent="0">
              <a:buNone/>
            </a:pPr>
            <a:r>
              <a:rPr lang="en-IN" smtClean="0"/>
              <a:t>                    sum = (sum / i);</a:t>
            </a:r>
          </a:p>
          <a:p>
            <a:pPr marL="0" indent="0">
              <a:buNone/>
            </a:pPr>
            <a:r>
              <a:rPr lang="en-IN" smtClean="0"/>
              <a:t>                System.out.print(i);</a:t>
            </a:r>
          </a:p>
          <a:p>
            <a:pPr marL="0" indent="0">
              <a:buNone/>
            </a:pPr>
            <a:r>
              <a:rPr lang="en-IN" smtClean="0"/>
              <a:t>                }</a:t>
            </a:r>
          </a:p>
          <a:p>
            <a:pPr marL="0" indent="0">
              <a:buNone/>
            </a:pPr>
            <a:r>
              <a:rPr lang="en-IN" smtClean="0"/>
              <a:t>            }</a:t>
            </a:r>
          </a:p>
          <a:p>
            <a:pPr marL="0" indent="0">
              <a:buNone/>
            </a:pPr>
            <a:r>
              <a:rPr lang="en-IN" smtClean="0"/>
              <a:t>            catch(ArithmeticException e) {     	</a:t>
            </a:r>
          </a:p>
          <a:p>
            <a:pPr marL="0" indent="0">
              <a:buNone/>
            </a:pPr>
            <a:r>
              <a:rPr lang="en-IN" smtClean="0"/>
              <a:t>                System.out.print("0");</a:t>
            </a:r>
          </a:p>
          <a:p>
            <a:pPr marL="0" indent="0">
              <a:buNone/>
            </a:pPr>
            <a:r>
              <a:rPr lang="en-IN" smtClean="0"/>
              <a:t>            }</a:t>
            </a:r>
          </a:p>
          <a:p>
            <a:pPr marL="0" indent="0">
              <a:buNone/>
            </a:pPr>
            <a:r>
              <a:rPr lang="en-IN" smtClean="0"/>
              <a:t>        }</a:t>
            </a:r>
          </a:p>
          <a:p>
            <a:pPr marL="0" indent="0">
              <a:buNone/>
            </a:pPr>
            <a:r>
              <a:rPr lang="en-IN" smtClean="0"/>
              <a:t>    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152262" y="5223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555555"/>
                </a:solidFill>
                <a:latin typeface="Arial" panose="020B0604020202020204" pitchFamily="34" charset="0"/>
              </a:rPr>
              <a:t>a) -1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555555"/>
                </a:solidFill>
                <a:latin typeface="Arial" panose="020B0604020202020204" pitchFamily="34" charset="0"/>
              </a:rPr>
              <a:t>b) 0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555555"/>
                </a:solidFill>
                <a:latin typeface="Arial" panose="020B0604020202020204" pitchFamily="34" charset="0"/>
              </a:rPr>
              <a:t>c) -10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555555"/>
                </a:solidFill>
                <a:latin typeface="Arial" panose="020B0604020202020204" pitchFamily="34" charset="0"/>
              </a:rPr>
              <a:t>d) -101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1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Ans</a:t>
            </a:r>
            <a:r>
              <a:rPr lang="en-IN" dirty="0" smtClean="0"/>
              <a:t>: -10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3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of these handles the exception when no catch is used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39"/>
            <a:ext cx="10515600" cy="3365524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A.</a:t>
            </a:r>
            <a:r>
              <a:rPr lang="en-IN" dirty="0"/>
              <a:t> Default handler</a:t>
            </a:r>
          </a:p>
          <a:p>
            <a:pPr marL="0" indent="0">
              <a:buNone/>
            </a:pPr>
            <a:r>
              <a:rPr lang="en-IN" b="1" dirty="0"/>
              <a:t>B.</a:t>
            </a:r>
            <a:r>
              <a:rPr lang="en-IN" dirty="0"/>
              <a:t> finally</a:t>
            </a:r>
          </a:p>
          <a:p>
            <a:pPr marL="0" indent="0">
              <a:buNone/>
            </a:pPr>
            <a:r>
              <a:rPr lang="en-IN" b="1" dirty="0"/>
              <a:t>C.</a:t>
            </a:r>
            <a:r>
              <a:rPr lang="en-IN" dirty="0"/>
              <a:t> throw handler</a:t>
            </a:r>
          </a:p>
          <a:p>
            <a:pPr marL="0" indent="0">
              <a:buNone/>
            </a:pPr>
            <a:r>
              <a:rPr lang="en-IN" b="1" dirty="0"/>
              <a:t>D.</a:t>
            </a:r>
            <a:r>
              <a:rPr lang="en-IN" dirty="0"/>
              <a:t> Java run time system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29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Ans</a:t>
            </a:r>
            <a:r>
              <a:rPr lang="en-IN" dirty="0" smtClean="0"/>
              <a:t>: 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37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Java throw keyword</a:t>
            </a:r>
            <a:br>
              <a:rPr lang="en-IN" u="sng" dirty="0" smtClean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Java throw keyword is used to explicitly throw an exception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We can throw either checked or </a:t>
            </a:r>
            <a:r>
              <a:rPr lang="en-IN" dirty="0" err="1"/>
              <a:t>uncheked</a:t>
            </a:r>
            <a:r>
              <a:rPr lang="en-IN" dirty="0"/>
              <a:t> exception in java by throw keyword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4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Problem without exception handling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Testtrycatch1{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 smtClean="0"/>
              <a:t>[])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b="1" dirty="0" err="1"/>
              <a:t>int</a:t>
            </a:r>
            <a:r>
              <a:rPr lang="en-IN" dirty="0"/>
              <a:t> data=50/0;</a:t>
            </a:r>
            <a:r>
              <a:rPr lang="en-IN" dirty="0">
                <a:solidFill>
                  <a:srgbClr val="FF0000"/>
                </a:solidFill>
              </a:rPr>
              <a:t>//may throw exception </a:t>
            </a: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err="1"/>
              <a:t>System.out.println</a:t>
            </a:r>
            <a:r>
              <a:rPr lang="en-IN" dirty="0" smtClean="0"/>
              <a:t>(“Hi");</a:t>
            </a:r>
            <a:r>
              <a:rPr lang="en-IN" dirty="0"/>
              <a:t>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 </a:t>
            </a:r>
            <a:r>
              <a:rPr lang="en-IN" dirty="0" err="1" smtClean="0"/>
              <a:t>System.out.println</a:t>
            </a:r>
            <a:r>
              <a:rPr lang="en-IN" dirty="0" smtClean="0"/>
              <a:t>(“Hello"); 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2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6979"/>
            <a:ext cx="10515600" cy="54399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TestThrow1{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validate(</a:t>
            </a:r>
            <a:r>
              <a:rPr lang="en-IN" b="1" dirty="0" err="1"/>
              <a:t>int</a:t>
            </a:r>
            <a:r>
              <a:rPr lang="en-IN" dirty="0"/>
              <a:t> age){  </a:t>
            </a:r>
          </a:p>
          <a:p>
            <a:pPr marL="0" indent="0">
              <a:buNone/>
            </a:pPr>
            <a:r>
              <a:rPr lang="en-IN" dirty="0"/>
              <a:t>     </a:t>
            </a:r>
            <a:r>
              <a:rPr lang="en-IN" b="1" dirty="0"/>
              <a:t>if</a:t>
            </a:r>
            <a:r>
              <a:rPr lang="en-IN" dirty="0"/>
              <a:t>(age&lt;18)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b="1" dirty="0">
                <a:solidFill>
                  <a:srgbClr val="FF0000"/>
                </a:solidFill>
              </a:rPr>
              <a:t>throw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b="1" dirty="0">
                <a:solidFill>
                  <a:srgbClr val="FF0000"/>
                </a:solidFill>
              </a:rPr>
              <a:t>new</a:t>
            </a:r>
            <a:r>
              <a:rPr lang="en-IN" dirty="0"/>
              <a:t> </a:t>
            </a:r>
            <a:r>
              <a:rPr lang="en-IN" dirty="0" err="1"/>
              <a:t>ArithmeticException</a:t>
            </a:r>
            <a:r>
              <a:rPr lang="en-IN" dirty="0"/>
              <a:t>("not valid");  </a:t>
            </a:r>
          </a:p>
          <a:p>
            <a:pPr marL="0" indent="0">
              <a:buNone/>
            </a:pPr>
            <a:r>
              <a:rPr lang="en-IN" dirty="0"/>
              <a:t>     </a:t>
            </a:r>
            <a:r>
              <a:rPr lang="en-IN" b="1" dirty="0"/>
              <a:t>else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err="1"/>
              <a:t>System.out.println</a:t>
            </a:r>
            <a:r>
              <a:rPr lang="en-IN" dirty="0"/>
              <a:t>("welcome to vote");  </a:t>
            </a:r>
          </a:p>
          <a:p>
            <a:pPr marL="0" indent="0">
              <a:buNone/>
            </a:pPr>
            <a:r>
              <a:rPr lang="en-IN" dirty="0"/>
              <a:t>   }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    validate(13);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err="1"/>
              <a:t>System.out.println</a:t>
            </a:r>
            <a:r>
              <a:rPr lang="en-IN" dirty="0"/>
              <a:t>("rest of the code...");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6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003634" y="381662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9892" y="2014014"/>
            <a:ext cx="6792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Exception in thread main </a:t>
            </a:r>
            <a:r>
              <a:rPr lang="en-IN" dirty="0" err="1" smtClean="0"/>
              <a:t>java.lang.ArithmeticException:not</a:t>
            </a:r>
            <a:r>
              <a:rPr lang="en-IN" dirty="0"/>
              <a:t> </a:t>
            </a:r>
            <a:r>
              <a:rPr lang="en-IN" dirty="0" smtClean="0"/>
              <a:t>valid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8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910555"/>
              </p:ext>
            </p:extLst>
          </p:nvPr>
        </p:nvGraphicFramePr>
        <p:xfrm>
          <a:off x="838200" y="2279176"/>
          <a:ext cx="10515600" cy="2316478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2316478">
                <a:tc>
                  <a:txBody>
                    <a:bodyPr/>
                    <a:lstStyle/>
                    <a:p>
                      <a:pPr algn="just"/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 exception is first thrown from the top of the stack and if it is not caught, it drops down the call stack to the previous method</a:t>
                      </a:r>
                      <a:r>
                        <a:rPr lang="en-IN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If </a:t>
                      </a: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not caught there, the exception again drops down to the previous method, and so on until they are caught or until they reach the very bottom of the call stack</a:t>
                      </a:r>
                      <a:r>
                        <a:rPr lang="en-IN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This </a:t>
                      </a: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called exception propagation.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910906"/>
            <a:ext cx="3499676" cy="6912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sng" strike="noStrike" cap="none" normalizeH="0" baseline="0" dirty="0" smtClean="0">
                <a:ln>
                  <a:noFill/>
                </a:ln>
                <a:solidFill>
                  <a:srgbClr val="610B38"/>
                </a:solidFill>
                <a:effectLst/>
                <a:latin typeface="erdana"/>
              </a:rPr>
              <a:t>Java Exception propagation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4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6108510" cy="6176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smtClean="0"/>
              <a:t>class</a:t>
            </a:r>
            <a:r>
              <a:rPr lang="en-IN" smtClean="0"/>
              <a:t> TestExceptionPropagation1{  </a:t>
            </a:r>
          </a:p>
          <a:p>
            <a:pPr marL="0" indent="0">
              <a:buNone/>
            </a:pPr>
            <a:r>
              <a:rPr lang="en-IN" smtClean="0"/>
              <a:t>  </a:t>
            </a:r>
            <a:r>
              <a:rPr lang="en-IN" b="1" smtClean="0"/>
              <a:t>void</a:t>
            </a:r>
            <a:r>
              <a:rPr lang="en-IN" smtClean="0"/>
              <a:t> m(){  </a:t>
            </a:r>
          </a:p>
          <a:p>
            <a:pPr marL="0" indent="0">
              <a:buNone/>
            </a:pPr>
            <a:r>
              <a:rPr lang="en-IN" smtClean="0"/>
              <a:t>    </a:t>
            </a:r>
            <a:r>
              <a:rPr lang="en-IN" b="1" smtClean="0"/>
              <a:t>int</a:t>
            </a:r>
            <a:r>
              <a:rPr lang="en-IN" smtClean="0"/>
              <a:t> data=50/0;  </a:t>
            </a:r>
          </a:p>
          <a:p>
            <a:pPr marL="0" indent="0">
              <a:buNone/>
            </a:pPr>
            <a:r>
              <a:rPr lang="en-IN" smtClean="0"/>
              <a:t>  }  </a:t>
            </a:r>
          </a:p>
          <a:p>
            <a:pPr marL="0" indent="0">
              <a:buNone/>
            </a:pPr>
            <a:r>
              <a:rPr lang="en-IN" smtClean="0"/>
              <a:t>  </a:t>
            </a:r>
            <a:r>
              <a:rPr lang="en-IN" b="1" smtClean="0"/>
              <a:t>void</a:t>
            </a:r>
            <a:r>
              <a:rPr lang="en-IN" smtClean="0"/>
              <a:t> n(){  </a:t>
            </a:r>
          </a:p>
          <a:p>
            <a:pPr marL="0" indent="0">
              <a:buNone/>
            </a:pPr>
            <a:r>
              <a:rPr lang="en-IN" smtClean="0"/>
              <a:t>    m();  </a:t>
            </a:r>
          </a:p>
          <a:p>
            <a:pPr marL="0" indent="0">
              <a:buNone/>
            </a:pPr>
            <a:r>
              <a:rPr lang="en-IN" smtClean="0"/>
              <a:t>  }  </a:t>
            </a:r>
          </a:p>
          <a:p>
            <a:pPr marL="0" indent="0">
              <a:buNone/>
            </a:pPr>
            <a:r>
              <a:rPr lang="en-IN" smtClean="0"/>
              <a:t>  </a:t>
            </a:r>
            <a:r>
              <a:rPr lang="en-IN" b="1" smtClean="0"/>
              <a:t>void</a:t>
            </a:r>
            <a:r>
              <a:rPr lang="en-IN" smtClean="0"/>
              <a:t> p(){  </a:t>
            </a:r>
          </a:p>
          <a:p>
            <a:pPr marL="0" indent="0">
              <a:buNone/>
            </a:pPr>
            <a:r>
              <a:rPr lang="en-IN" smtClean="0"/>
              <a:t>   </a:t>
            </a:r>
            <a:r>
              <a:rPr lang="en-IN" b="1" smtClean="0"/>
              <a:t>try</a:t>
            </a:r>
            <a:r>
              <a:rPr lang="en-IN" smtClean="0"/>
              <a:t>{  </a:t>
            </a:r>
          </a:p>
          <a:p>
            <a:pPr marL="0" indent="0">
              <a:buNone/>
            </a:pPr>
            <a:r>
              <a:rPr lang="en-IN" smtClean="0"/>
              <a:t>    n();  </a:t>
            </a:r>
          </a:p>
          <a:p>
            <a:pPr marL="0" indent="0">
              <a:buNone/>
            </a:pPr>
            <a:r>
              <a:rPr lang="en-IN" smtClean="0"/>
              <a:t>   }</a:t>
            </a:r>
            <a:r>
              <a:rPr lang="en-IN" b="1" smtClean="0"/>
              <a:t>catch</a:t>
            </a:r>
            <a:r>
              <a:rPr lang="en-IN" smtClean="0"/>
              <a:t>(Exception e){System.out.println("exception handled");}  </a:t>
            </a:r>
          </a:p>
          <a:p>
            <a:pPr marL="0" indent="0">
              <a:buNone/>
            </a:pPr>
            <a:r>
              <a:rPr lang="en-IN" smtClean="0"/>
              <a:t>  }  </a:t>
            </a:r>
          </a:p>
          <a:p>
            <a:pPr marL="0" indent="0">
              <a:buNone/>
            </a:pPr>
            <a:r>
              <a:rPr lang="en-IN" smtClean="0"/>
              <a:t> 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523629" y="486981"/>
            <a:ext cx="494048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 </a:t>
            </a:r>
            <a:r>
              <a:rPr lang="en-IN" sz="2400" b="1" dirty="0" smtClean="0"/>
              <a:t>public</a:t>
            </a:r>
            <a:r>
              <a:rPr lang="en-IN" sz="2400" dirty="0" smtClean="0"/>
              <a:t> </a:t>
            </a:r>
            <a:r>
              <a:rPr lang="en-IN" sz="2400" b="1" dirty="0" smtClean="0"/>
              <a:t>static</a:t>
            </a:r>
            <a:r>
              <a:rPr lang="en-IN" sz="2400" dirty="0" smtClean="0"/>
              <a:t> </a:t>
            </a:r>
            <a:r>
              <a:rPr lang="en-IN" sz="2400" b="1" dirty="0" smtClean="0"/>
              <a:t>void</a:t>
            </a:r>
            <a:r>
              <a:rPr lang="en-IN" sz="2400" dirty="0" smtClean="0"/>
              <a:t> main(String </a:t>
            </a:r>
            <a:r>
              <a:rPr lang="en-IN" sz="2400" dirty="0" err="1" smtClean="0"/>
              <a:t>args</a:t>
            </a:r>
            <a:r>
              <a:rPr lang="en-IN" sz="2400" dirty="0" smtClean="0"/>
              <a:t>[]){  </a:t>
            </a:r>
          </a:p>
          <a:p>
            <a:r>
              <a:rPr lang="en-IN" sz="2400" dirty="0" smtClean="0"/>
              <a:t>   TestExceptionPropagation1 </a:t>
            </a:r>
            <a:r>
              <a:rPr lang="en-IN" sz="2400" dirty="0" err="1" smtClean="0"/>
              <a:t>obj</a:t>
            </a:r>
            <a:r>
              <a:rPr lang="en-IN" sz="2400" dirty="0" smtClean="0"/>
              <a:t>=</a:t>
            </a:r>
            <a:r>
              <a:rPr lang="en-IN" sz="2400" b="1" dirty="0" smtClean="0"/>
              <a:t>new</a:t>
            </a:r>
            <a:r>
              <a:rPr lang="en-IN" sz="2400" dirty="0" smtClean="0"/>
              <a:t> TestExceptionPropagation1();  </a:t>
            </a:r>
          </a:p>
          <a:p>
            <a:r>
              <a:rPr lang="en-IN" sz="2400" dirty="0" smtClean="0"/>
              <a:t>   </a:t>
            </a:r>
            <a:r>
              <a:rPr lang="en-IN" sz="2400" dirty="0" err="1" smtClean="0"/>
              <a:t>obj.p</a:t>
            </a:r>
            <a:r>
              <a:rPr lang="en-IN" sz="2400" dirty="0" smtClean="0"/>
              <a:t>();  </a:t>
            </a:r>
          </a:p>
          <a:p>
            <a:r>
              <a:rPr lang="en-IN" sz="2400" dirty="0" smtClean="0"/>
              <a:t>   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("normal flow...");  </a:t>
            </a:r>
          </a:p>
          <a:p>
            <a:r>
              <a:rPr lang="en-IN" sz="2400" dirty="0" smtClean="0"/>
              <a:t>  }  </a:t>
            </a:r>
          </a:p>
          <a:p>
            <a:r>
              <a:rPr lang="en-IN" sz="2400" dirty="0" smtClean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Output:</a:t>
            </a:r>
            <a:br>
              <a:rPr lang="en-IN" u="sng" dirty="0" smtClean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exception handled</a:t>
            </a:r>
          </a:p>
          <a:p>
            <a:pPr marL="0" indent="0">
              <a:buNone/>
            </a:pPr>
            <a:r>
              <a:rPr lang="en-IN" dirty="0" smtClean="0"/>
              <a:t>normal flow...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3" descr="exception propag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838" y="2710655"/>
            <a:ext cx="2952750" cy="346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7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Checked Exception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143233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/>
              <a:t>class</a:t>
            </a:r>
            <a:r>
              <a:rPr lang="en-IN" sz="1800" dirty="0"/>
              <a:t> TestExceptionPropagation2{  </a:t>
            </a:r>
          </a:p>
          <a:p>
            <a:pPr marL="0" indent="0">
              <a:buNone/>
            </a:pPr>
            <a:r>
              <a:rPr lang="en-IN" sz="1800" dirty="0"/>
              <a:t>  </a:t>
            </a:r>
            <a:r>
              <a:rPr lang="en-IN" sz="1800" b="1" dirty="0"/>
              <a:t>void</a:t>
            </a:r>
            <a:r>
              <a:rPr lang="en-IN" sz="1800" dirty="0"/>
              <a:t> m(){  </a:t>
            </a:r>
          </a:p>
          <a:p>
            <a:pPr marL="0" indent="0">
              <a:buNone/>
            </a:pPr>
            <a:r>
              <a:rPr lang="en-IN" sz="1800" dirty="0"/>
              <a:t>    </a:t>
            </a:r>
            <a:r>
              <a:rPr lang="en-IN" sz="1800" b="1" dirty="0"/>
              <a:t>throw</a:t>
            </a:r>
            <a:r>
              <a:rPr lang="en-IN" sz="1800" dirty="0"/>
              <a:t> </a:t>
            </a:r>
            <a:r>
              <a:rPr lang="en-IN" sz="1800" b="1" dirty="0"/>
              <a:t>new</a:t>
            </a:r>
            <a:r>
              <a:rPr lang="en-IN" sz="1800" dirty="0"/>
              <a:t> </a:t>
            </a:r>
            <a:r>
              <a:rPr lang="en-IN" sz="1800" dirty="0" err="1"/>
              <a:t>java.io.IOException</a:t>
            </a:r>
            <a:r>
              <a:rPr lang="en-IN" sz="1800" dirty="0"/>
              <a:t>("device error");//checked exception  </a:t>
            </a:r>
          </a:p>
          <a:p>
            <a:pPr marL="0" indent="0">
              <a:buNone/>
            </a:pPr>
            <a:r>
              <a:rPr lang="en-IN" sz="1800" dirty="0"/>
              <a:t>  }  </a:t>
            </a:r>
          </a:p>
          <a:p>
            <a:pPr marL="0" indent="0">
              <a:buNone/>
            </a:pPr>
            <a:r>
              <a:rPr lang="en-IN" sz="1800" dirty="0"/>
              <a:t>  </a:t>
            </a:r>
            <a:r>
              <a:rPr lang="en-IN" sz="1800" b="1" dirty="0"/>
              <a:t>void</a:t>
            </a:r>
            <a:r>
              <a:rPr lang="en-IN" sz="1800" dirty="0"/>
              <a:t> n(){  </a:t>
            </a:r>
          </a:p>
          <a:p>
            <a:pPr marL="0" indent="0">
              <a:buNone/>
            </a:pPr>
            <a:r>
              <a:rPr lang="en-IN" sz="1800" dirty="0"/>
              <a:t>    m();  </a:t>
            </a:r>
          </a:p>
          <a:p>
            <a:pPr marL="0" indent="0">
              <a:buNone/>
            </a:pPr>
            <a:r>
              <a:rPr lang="en-IN" sz="1800" dirty="0"/>
              <a:t>  }  </a:t>
            </a:r>
          </a:p>
          <a:p>
            <a:pPr marL="0" indent="0">
              <a:buNone/>
            </a:pPr>
            <a:r>
              <a:rPr lang="en-IN" sz="1800" dirty="0"/>
              <a:t>  </a:t>
            </a:r>
            <a:r>
              <a:rPr lang="en-IN" sz="1800" b="1" dirty="0"/>
              <a:t>void</a:t>
            </a:r>
            <a:r>
              <a:rPr lang="en-IN" sz="1800" dirty="0"/>
              <a:t> p(){  </a:t>
            </a:r>
          </a:p>
          <a:p>
            <a:pPr marL="0" indent="0">
              <a:buNone/>
            </a:pPr>
            <a:r>
              <a:rPr lang="en-IN" sz="1800" dirty="0"/>
              <a:t>   </a:t>
            </a:r>
            <a:r>
              <a:rPr lang="en-IN" sz="1800" b="1" dirty="0"/>
              <a:t>try</a:t>
            </a:r>
            <a:r>
              <a:rPr lang="en-IN" sz="1800" dirty="0"/>
              <a:t>{  </a:t>
            </a:r>
          </a:p>
          <a:p>
            <a:pPr marL="0" indent="0">
              <a:buNone/>
            </a:pPr>
            <a:r>
              <a:rPr lang="en-IN" sz="1800" dirty="0"/>
              <a:t>    n();  </a:t>
            </a:r>
          </a:p>
          <a:p>
            <a:pPr marL="0" indent="0">
              <a:buNone/>
            </a:pPr>
            <a:r>
              <a:rPr lang="en-IN" sz="1800" dirty="0"/>
              <a:t>   }</a:t>
            </a:r>
            <a:r>
              <a:rPr lang="en-IN" sz="1800" b="1" dirty="0"/>
              <a:t>catch</a:t>
            </a:r>
            <a:r>
              <a:rPr lang="en-IN" sz="1800" dirty="0"/>
              <a:t>(Exception e){</a:t>
            </a:r>
            <a:r>
              <a:rPr lang="en-IN" sz="1800" dirty="0" err="1"/>
              <a:t>System.out.println</a:t>
            </a:r>
            <a:r>
              <a:rPr lang="en-IN" sz="1800" dirty="0"/>
              <a:t>("exception </a:t>
            </a:r>
            <a:r>
              <a:rPr lang="en-IN" sz="1800" dirty="0" err="1"/>
              <a:t>handeled</a:t>
            </a:r>
            <a:r>
              <a:rPr lang="en-IN" sz="1800" dirty="0"/>
              <a:t>");}  </a:t>
            </a:r>
          </a:p>
          <a:p>
            <a:pPr marL="0" indent="0">
              <a:buNone/>
            </a:pPr>
            <a:r>
              <a:rPr lang="en-IN" sz="1800" dirty="0"/>
              <a:t>  }  </a:t>
            </a:r>
          </a:p>
          <a:p>
            <a:pPr marL="0" indent="0">
              <a:buNone/>
            </a:pPr>
            <a:r>
              <a:rPr lang="en-IN" sz="1800" dirty="0"/>
              <a:t>  </a:t>
            </a:r>
          </a:p>
        </p:txBody>
      </p:sp>
      <p:sp>
        <p:nvSpPr>
          <p:cNvPr id="4" name="Rectangle 3"/>
          <p:cNvSpPr/>
          <p:nvPr/>
        </p:nvSpPr>
        <p:spPr>
          <a:xfrm>
            <a:off x="5722962" y="169068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/>
              <a:t>public</a:t>
            </a:r>
            <a:r>
              <a:rPr lang="en-IN" sz="2400" dirty="0" smtClean="0"/>
              <a:t> </a:t>
            </a:r>
            <a:r>
              <a:rPr lang="en-IN" sz="2400" b="1" dirty="0" smtClean="0"/>
              <a:t>static</a:t>
            </a:r>
            <a:r>
              <a:rPr lang="en-IN" sz="2400" dirty="0" smtClean="0"/>
              <a:t> </a:t>
            </a:r>
            <a:r>
              <a:rPr lang="en-IN" sz="2400" b="1" dirty="0" smtClean="0"/>
              <a:t>void</a:t>
            </a:r>
            <a:r>
              <a:rPr lang="en-IN" sz="2400" dirty="0" smtClean="0"/>
              <a:t> main(String </a:t>
            </a:r>
            <a:r>
              <a:rPr lang="en-IN" sz="2400" dirty="0" err="1" smtClean="0"/>
              <a:t>args</a:t>
            </a:r>
            <a:r>
              <a:rPr lang="en-IN" sz="2400" dirty="0" smtClean="0"/>
              <a:t>[]){  </a:t>
            </a:r>
          </a:p>
          <a:p>
            <a:r>
              <a:rPr lang="en-IN" sz="2400" dirty="0" smtClean="0"/>
              <a:t>   TestExceptionPropagation2 </a:t>
            </a:r>
            <a:r>
              <a:rPr lang="en-IN" sz="2400" dirty="0" err="1" smtClean="0"/>
              <a:t>obj</a:t>
            </a:r>
            <a:r>
              <a:rPr lang="en-IN" sz="2400" dirty="0" smtClean="0"/>
              <a:t>=</a:t>
            </a:r>
            <a:r>
              <a:rPr lang="en-IN" sz="2400" b="1" dirty="0" smtClean="0"/>
              <a:t>new</a:t>
            </a:r>
            <a:r>
              <a:rPr lang="en-IN" sz="2400" dirty="0" smtClean="0"/>
              <a:t> TestExceptionPropagation2();  </a:t>
            </a:r>
          </a:p>
          <a:p>
            <a:r>
              <a:rPr lang="en-IN" sz="2400" dirty="0" smtClean="0"/>
              <a:t>   </a:t>
            </a:r>
            <a:r>
              <a:rPr lang="en-IN" sz="2400" dirty="0" err="1" smtClean="0"/>
              <a:t>obj.p</a:t>
            </a:r>
            <a:r>
              <a:rPr lang="en-IN" sz="2400" dirty="0" smtClean="0"/>
              <a:t>();  </a:t>
            </a:r>
          </a:p>
          <a:p>
            <a:r>
              <a:rPr lang="en-IN" sz="2400" dirty="0" smtClean="0"/>
              <a:t>   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("normal flow");  </a:t>
            </a:r>
          </a:p>
          <a:p>
            <a:r>
              <a:rPr lang="en-IN" sz="2400" dirty="0" smtClean="0"/>
              <a:t>  }  </a:t>
            </a:r>
          </a:p>
          <a:p>
            <a:r>
              <a:rPr lang="en-IN" sz="2400" dirty="0" smtClean="0"/>
              <a:t>}  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330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Output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Compilation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8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Output:</a:t>
            </a:r>
            <a:r>
              <a:rPr kumimoji="0" lang="en-US" altLang="en-US" sz="6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IN" u="sng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69288"/>
            <a:ext cx="89659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Exception in thread main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java.lang.ArithmeticException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:/ by zero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57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Try-catch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Testtrycatch2{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>
                <a:solidFill>
                  <a:srgbClr val="FF0000"/>
                </a:solidFill>
              </a:rPr>
              <a:t>try</a:t>
            </a:r>
            <a:r>
              <a:rPr lang="en-IN" dirty="0">
                <a:solidFill>
                  <a:srgbClr val="FF0000"/>
                </a:solidFill>
              </a:rPr>
              <a:t>{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b="1" dirty="0" err="1"/>
              <a:t>int</a:t>
            </a:r>
            <a:r>
              <a:rPr lang="en-IN" dirty="0"/>
              <a:t> data=50/0;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>
                <a:solidFill>
                  <a:srgbClr val="FF0000"/>
                </a:solidFill>
              </a:rPr>
              <a:t>}</a:t>
            </a:r>
            <a:r>
              <a:rPr lang="en-IN" b="1" dirty="0">
                <a:solidFill>
                  <a:srgbClr val="FF0000"/>
                </a:solidFill>
              </a:rPr>
              <a:t>catch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ArithmeticException</a:t>
            </a:r>
            <a:r>
              <a:rPr lang="en-IN" dirty="0">
                <a:solidFill>
                  <a:srgbClr val="FF0000"/>
                </a:solidFill>
              </a:rPr>
              <a:t> e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err="1" smtClean="0">
                <a:solidFill>
                  <a:srgbClr val="FF0000"/>
                </a:solidFill>
              </a:rPr>
              <a:t>System.out.println</a:t>
            </a:r>
            <a:r>
              <a:rPr lang="en-IN" dirty="0" smtClean="0">
                <a:solidFill>
                  <a:srgbClr val="FF0000"/>
                </a:solidFill>
              </a:rPr>
              <a:t>(e);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}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 smtClean="0"/>
              <a:t>(“Hi");</a:t>
            </a:r>
            <a:r>
              <a:rPr lang="en-IN" dirty="0"/>
              <a:t>  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         </a:t>
            </a:r>
            <a:r>
              <a:rPr lang="en-IN" dirty="0" err="1" smtClean="0"/>
              <a:t>System.out.println</a:t>
            </a:r>
            <a:r>
              <a:rPr lang="en-IN" dirty="0" smtClean="0"/>
              <a:t>(“Hello"); 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61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Output: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64805"/>
            <a:ext cx="946233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Exception in thread main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java.lang.ArithmeticException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:/ by zero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Hi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+mj-lt"/>
              </a:rPr>
              <a:t>Hello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151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708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Internal working of java try-catch block</a:t>
            </a:r>
            <a:br>
              <a:rPr lang="en-IN" u="sng" dirty="0"/>
            </a:br>
            <a:endParaRPr lang="en-IN" u="sng" dirty="0"/>
          </a:p>
        </p:txBody>
      </p:sp>
      <p:pic>
        <p:nvPicPr>
          <p:cNvPr id="3074" name="Picture 2" descr="internal working of try-catch b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714" y="1229981"/>
            <a:ext cx="7882957" cy="544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4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716"/>
            <a:ext cx="10515600" cy="5972247"/>
          </a:xfrm>
        </p:spPr>
        <p:txBody>
          <a:bodyPr/>
          <a:lstStyle/>
          <a:p>
            <a:r>
              <a:rPr lang="en-IN" dirty="0"/>
              <a:t>The JVM firstly checks whether the exception is handled or not. If exception is not handled, JVM provides a default exception handler that performs the following tasks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Prints out exception description.</a:t>
            </a: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Prints the stack trace (Hierarchy of methods where the exception occurred).</a:t>
            </a: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Causes the program to terminate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But if exception is handled by the application programmer, normal flow of the application is maintained i.e. rest of the code is executed.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6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843</Words>
  <Application>Microsoft Office PowerPoint</Application>
  <PresentationFormat>Widescreen</PresentationFormat>
  <Paragraphs>352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 Unicode MS</vt:lpstr>
      <vt:lpstr>Arial</vt:lpstr>
      <vt:lpstr>Calibri</vt:lpstr>
      <vt:lpstr>Calibri Light</vt:lpstr>
      <vt:lpstr>erdana</vt:lpstr>
      <vt:lpstr>Verdana</vt:lpstr>
      <vt:lpstr>Verdana</vt:lpstr>
      <vt:lpstr>Office Theme</vt:lpstr>
      <vt:lpstr>try block </vt:lpstr>
      <vt:lpstr>Syntax of java try-catch </vt:lpstr>
      <vt:lpstr>catch block </vt:lpstr>
      <vt:lpstr>Problem without exception handling </vt:lpstr>
      <vt:lpstr>Output: </vt:lpstr>
      <vt:lpstr>Try-catch</vt:lpstr>
      <vt:lpstr>Output:</vt:lpstr>
      <vt:lpstr>Internal working of java try-catch block </vt:lpstr>
      <vt:lpstr>PowerPoint Presentation</vt:lpstr>
      <vt:lpstr>Java Multi catch block  </vt:lpstr>
      <vt:lpstr>Output</vt:lpstr>
      <vt:lpstr>Java Multi catch block  </vt:lpstr>
      <vt:lpstr>Output</vt:lpstr>
      <vt:lpstr>PowerPoint Presentation</vt:lpstr>
      <vt:lpstr>PowerPoint Presentation</vt:lpstr>
      <vt:lpstr>Output</vt:lpstr>
      <vt:lpstr>PowerPoint Presentation</vt:lpstr>
      <vt:lpstr>Output</vt:lpstr>
      <vt:lpstr>Java Nested try block  </vt:lpstr>
      <vt:lpstr>PowerPoint Presentation</vt:lpstr>
      <vt:lpstr>Java finally block </vt:lpstr>
      <vt:lpstr>PowerPoint Presentation</vt:lpstr>
      <vt:lpstr>Case 1: finally example where exception doesn't occur </vt:lpstr>
      <vt:lpstr>Output:</vt:lpstr>
      <vt:lpstr>Case 2: finally example where exception occurs and not handled. </vt:lpstr>
      <vt:lpstr>Output:</vt:lpstr>
      <vt:lpstr>Case 3:finally example where exception occurs and handled. </vt:lpstr>
      <vt:lpstr>Output:</vt:lpstr>
      <vt:lpstr>MCQ</vt:lpstr>
      <vt:lpstr>Ans: World </vt:lpstr>
      <vt:lpstr>PowerPoint Presentation</vt:lpstr>
      <vt:lpstr>Ans: BC</vt:lpstr>
      <vt:lpstr>PowerPoint Presentation</vt:lpstr>
      <vt:lpstr>PowerPoint Presentation</vt:lpstr>
      <vt:lpstr>PowerPoint Presentation</vt:lpstr>
      <vt:lpstr>Ans: -10</vt:lpstr>
      <vt:lpstr>Which of these handles the exception when no catch is used?</vt:lpstr>
      <vt:lpstr>Ans: a</vt:lpstr>
      <vt:lpstr>Java throw keyword </vt:lpstr>
      <vt:lpstr>PowerPoint Presentation</vt:lpstr>
      <vt:lpstr>PowerPoint Presentation</vt:lpstr>
      <vt:lpstr>PowerPoint Presentation</vt:lpstr>
      <vt:lpstr>PowerPoint Presentation</vt:lpstr>
      <vt:lpstr>Output: </vt:lpstr>
      <vt:lpstr>Checked Exception</vt:lpstr>
      <vt:lpstr>Output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try block </dc:title>
  <dc:creator>Arpit</dc:creator>
  <cp:lastModifiedBy>Arpit</cp:lastModifiedBy>
  <cp:revision>22</cp:revision>
  <dcterms:created xsi:type="dcterms:W3CDTF">2017-04-20T05:49:07Z</dcterms:created>
  <dcterms:modified xsi:type="dcterms:W3CDTF">2017-04-24T09:10:54Z</dcterms:modified>
</cp:coreProperties>
</file>