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6" r:id="rId3"/>
    <p:sldId id="280" r:id="rId4"/>
    <p:sldId id="287" r:id="rId5"/>
    <p:sldId id="281" r:id="rId6"/>
    <p:sldId id="288" r:id="rId7"/>
    <p:sldId id="282" r:id="rId8"/>
    <p:sldId id="283" r:id="rId9"/>
    <p:sldId id="284" r:id="rId10"/>
    <p:sldId id="285" r:id="rId11"/>
    <p:sldId id="289" r:id="rId12"/>
    <p:sldId id="290" r:id="rId13"/>
    <p:sldId id="291" r:id="rId14"/>
    <p:sldId id="256" r:id="rId15"/>
    <p:sldId id="257" r:id="rId16"/>
    <p:sldId id="258" r:id="rId17"/>
    <p:sldId id="259" r:id="rId18"/>
    <p:sldId id="260" r:id="rId19"/>
    <p:sldId id="261" r:id="rId20"/>
    <p:sldId id="262" r:id="rId21"/>
    <p:sldId id="263" r:id="rId22"/>
    <p:sldId id="267" r:id="rId23"/>
    <p:sldId id="268" r:id="rId24"/>
    <p:sldId id="269" r:id="rId25"/>
    <p:sldId id="270" r:id="rId26"/>
    <p:sldId id="271" r:id="rId27"/>
    <p:sldId id="272" r:id="rId28"/>
    <p:sldId id="273" r:id="rId29"/>
    <p:sldId id="274" r:id="rId30"/>
    <p:sldId id="276" r:id="rId31"/>
    <p:sldId id="275" r:id="rId32"/>
    <p:sldId id="278"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3F1581-C0FF-4B73-ABAA-DDE28BA4866F}"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310658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3F1581-C0FF-4B73-ABAA-DDE28BA4866F}"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346804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3F1581-C0FF-4B73-ABAA-DDE28BA4866F}"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269840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3F1581-C0FF-4B73-ABAA-DDE28BA4866F}"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417472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F1581-C0FF-4B73-ABAA-DDE28BA4866F}" type="datetimeFigureOut">
              <a:rPr lang="en-IN" smtClean="0"/>
              <a:t>04-04-2019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233210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3F1581-C0FF-4B73-ABAA-DDE28BA4866F}" type="datetimeFigureOut">
              <a:rPr lang="en-IN" smtClean="0"/>
              <a:t>04-04-2019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242035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3F1581-C0FF-4B73-ABAA-DDE28BA4866F}" type="datetimeFigureOut">
              <a:rPr lang="en-IN" smtClean="0"/>
              <a:t>04-04-2019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42081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53F1581-C0FF-4B73-ABAA-DDE28BA4866F}" type="datetimeFigureOut">
              <a:rPr lang="en-IN" smtClean="0"/>
              <a:t>04-04-2019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360791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F1581-C0FF-4B73-ABAA-DDE28BA4866F}" type="datetimeFigureOut">
              <a:rPr lang="en-IN" smtClean="0"/>
              <a:t>04-04-2019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60504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F1581-C0FF-4B73-ABAA-DDE28BA4866F}" type="datetimeFigureOut">
              <a:rPr lang="en-IN" smtClean="0"/>
              <a:t>04-04-2019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130112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F1581-C0FF-4B73-ABAA-DDE28BA4866F}" type="datetimeFigureOut">
              <a:rPr lang="en-IN" smtClean="0"/>
              <a:t>04-04-2019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9AA4A-5F9F-4629-9781-7BD096C06659}" type="slidenum">
              <a:rPr lang="en-IN" smtClean="0"/>
              <a:t>‹#›</a:t>
            </a:fld>
            <a:endParaRPr lang="en-IN"/>
          </a:p>
        </p:txBody>
      </p:sp>
    </p:spTree>
    <p:extLst>
      <p:ext uri="{BB962C8B-B14F-4D97-AF65-F5344CB8AC3E}">
        <p14:creationId xmlns:p14="http://schemas.microsoft.com/office/powerpoint/2010/main" val="17636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F1581-C0FF-4B73-ABAA-DDE28BA4866F}" type="datetimeFigureOut">
              <a:rPr lang="en-IN" smtClean="0"/>
              <a:t>04-04-2019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9AA4A-5F9F-4629-9781-7BD096C06659}" type="slidenum">
              <a:rPr lang="en-IN" smtClean="0"/>
              <a:t>‹#›</a:t>
            </a:fld>
            <a:endParaRPr lang="en-IN"/>
          </a:p>
        </p:txBody>
      </p:sp>
    </p:spTree>
    <p:extLst>
      <p:ext uri="{BB962C8B-B14F-4D97-AF65-F5344CB8AC3E}">
        <p14:creationId xmlns:p14="http://schemas.microsoft.com/office/powerpoint/2010/main" val="1494306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6537278"/>
          </a:xfrm>
        </p:spPr>
        <p:txBody>
          <a:bodyPr>
            <a:normAutofit lnSpcReduction="10000"/>
          </a:bodyPr>
          <a:lstStyle/>
          <a:p>
            <a:pPr marL="0" indent="0">
              <a:buNone/>
            </a:pPr>
            <a:r>
              <a:rPr lang="en-IN" dirty="0">
                <a:solidFill>
                  <a:srgbClr val="7030A0"/>
                </a:solidFill>
              </a:rPr>
              <a:t>import java.io.*;</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t>
            </a:r>
            <a:r>
              <a:rPr lang="en-IN" dirty="0" err="1"/>
              <a:t>int</a:t>
            </a:r>
            <a:r>
              <a:rPr lang="en-IN" dirty="0"/>
              <a:t> </a:t>
            </a:r>
            <a:r>
              <a:rPr lang="en-IN" dirty="0" err="1"/>
              <a:t>i,j,k</a:t>
            </a:r>
            <a:r>
              <a:rPr lang="en-IN" dirty="0"/>
              <a:t>;</a:t>
            </a:r>
          </a:p>
          <a:p>
            <a:pPr marL="0" indent="0">
              <a:buNone/>
            </a:pPr>
            <a:r>
              <a:rPr lang="en-IN" dirty="0"/>
              <a:t>          </a:t>
            </a: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t>          </a:t>
            </a:r>
            <a:r>
              <a:rPr lang="en-IN" dirty="0" err="1"/>
              <a:t>i</a:t>
            </a:r>
            <a:r>
              <a:rPr lang="en-IN" dirty="0"/>
              <a:t>=0;</a:t>
            </a:r>
          </a:p>
          <a:p>
            <a:pPr marL="0" indent="0">
              <a:buNone/>
            </a:pPr>
            <a:r>
              <a:rPr lang="en-IN" dirty="0"/>
              <a:t>          </a:t>
            </a:r>
            <a:r>
              <a:rPr lang="en-IN" dirty="0" err="1"/>
              <a:t>System.out.println</a:t>
            </a:r>
            <a:r>
              <a:rPr lang="en-IN" dirty="0"/>
              <a:t>("Enter a number");</a:t>
            </a:r>
          </a:p>
          <a:p>
            <a:pPr marL="0" indent="0">
              <a:buNone/>
            </a:pPr>
            <a:r>
              <a:rPr lang="en-IN" dirty="0">
                <a:solidFill>
                  <a:srgbClr val="FF0000"/>
                </a:solidFill>
              </a:rPr>
              <a:t>          j=</a:t>
            </a:r>
            <a:r>
              <a:rPr lang="en-IN" dirty="0" err="1">
                <a:solidFill>
                  <a:srgbClr val="FF0000"/>
                </a:solidFill>
              </a:rPr>
              <a:t>Integer.ParseInt</a:t>
            </a:r>
            <a:r>
              <a:rPr lang="en-IN" dirty="0">
                <a:solidFill>
                  <a:srgbClr val="FF0000"/>
                </a:solidFill>
              </a:rPr>
              <a:t>(</a:t>
            </a:r>
            <a:r>
              <a:rPr lang="en-IN" dirty="0" err="1">
                <a:solidFill>
                  <a:srgbClr val="FF0000"/>
                </a:solidFill>
              </a:rPr>
              <a:t>br.readLine</a:t>
            </a:r>
            <a:r>
              <a:rPr lang="en-IN" dirty="0">
                <a:solidFill>
                  <a:srgbClr val="FF0000"/>
                </a:solidFill>
              </a:rPr>
              <a:t>());</a:t>
            </a:r>
          </a:p>
          <a:p>
            <a:pPr marL="0" indent="0">
              <a:buNone/>
            </a:pPr>
            <a:r>
              <a:rPr lang="en-IN" dirty="0"/>
              <a:t>          k=</a:t>
            </a:r>
            <a:r>
              <a:rPr lang="en-IN" dirty="0" err="1"/>
              <a:t>i+j</a:t>
            </a:r>
            <a:r>
              <a:rPr lang="en-IN" dirty="0"/>
              <a:t>;</a:t>
            </a:r>
          </a:p>
          <a:p>
            <a:pPr marL="0" indent="0">
              <a:buNone/>
            </a:pPr>
            <a:r>
              <a:rPr lang="en-IN" dirty="0"/>
              <a:t>          </a:t>
            </a:r>
            <a:r>
              <a:rPr lang="en-IN" dirty="0" err="1"/>
              <a:t>System.out.println</a:t>
            </a:r>
            <a:r>
              <a:rPr lang="en-IN" dirty="0"/>
              <a:t>("Output is "+k);</a:t>
            </a:r>
          </a:p>
          <a:p>
            <a:pPr marL="0" indent="0">
              <a:buNone/>
            </a:pPr>
            <a:r>
              <a:rPr lang="en-IN" dirty="0"/>
              <a:t>     </a:t>
            </a:r>
          </a:p>
          <a:p>
            <a:pPr marL="0" indent="0">
              <a:buNone/>
            </a:pPr>
            <a:r>
              <a:rPr lang="en-IN" dirty="0"/>
              <a:t>  }}</a:t>
            </a:r>
          </a:p>
        </p:txBody>
      </p:sp>
      <p:sp>
        <p:nvSpPr>
          <p:cNvPr id="4" name="TextBox 3"/>
          <p:cNvSpPr txBox="1"/>
          <p:nvPr/>
        </p:nvSpPr>
        <p:spPr>
          <a:xfrm>
            <a:off x="8011236" y="491319"/>
            <a:ext cx="2715904" cy="923330"/>
          </a:xfrm>
          <a:prstGeom prst="rect">
            <a:avLst/>
          </a:prstGeom>
          <a:noFill/>
        </p:spPr>
        <p:txBody>
          <a:bodyPr wrap="square" rtlCol="0">
            <a:spAutoFit/>
          </a:bodyPr>
          <a:lstStyle/>
          <a:p>
            <a:r>
              <a:rPr lang="en-IN" dirty="0"/>
              <a:t>Output:</a:t>
            </a:r>
          </a:p>
          <a:p>
            <a:pPr marL="342900" indent="-342900">
              <a:buAutoNum type="arabicParenR"/>
            </a:pPr>
            <a:r>
              <a:rPr lang="en-IN" dirty="0"/>
              <a:t>User Input</a:t>
            </a:r>
          </a:p>
          <a:p>
            <a:pPr marL="342900" indent="-342900">
              <a:buAutoNum type="arabicParenR"/>
            </a:pPr>
            <a:r>
              <a:rPr lang="en-IN" dirty="0"/>
              <a:t>Compilation error</a:t>
            </a:r>
          </a:p>
        </p:txBody>
      </p:sp>
    </p:spTree>
    <p:extLst>
      <p:ext uri="{BB962C8B-B14F-4D97-AF65-F5344CB8AC3E}">
        <p14:creationId xmlns:p14="http://schemas.microsoft.com/office/powerpoint/2010/main" val="25013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6525"/>
            <a:ext cx="10515600" cy="6040438"/>
          </a:xfrm>
        </p:spPr>
        <p:txBody>
          <a:bodyPr>
            <a:normAutofit fontScale="92500" lnSpcReduction="20000"/>
          </a:bodyPr>
          <a:lstStyle/>
          <a:p>
            <a:pPr marL="0" indent="0">
              <a:buNone/>
            </a:pPr>
            <a:r>
              <a:rPr lang="en-IN" dirty="0"/>
              <a:t>import java.io.*;</a:t>
            </a:r>
          </a:p>
          <a:p>
            <a:pPr marL="0" indent="0">
              <a:buNone/>
            </a:pPr>
            <a:r>
              <a:rPr lang="en-IN" dirty="0">
                <a:solidFill>
                  <a:srgbClr val="00B050"/>
                </a:solidFill>
              </a:rPr>
              <a:t>import </a:t>
            </a:r>
            <a:r>
              <a:rPr lang="en-IN" dirty="0" err="1">
                <a:solidFill>
                  <a:srgbClr val="00B050"/>
                </a:solidFill>
              </a:rPr>
              <a:t>java.sql</a:t>
            </a:r>
            <a:r>
              <a:rPr lang="en-IN" dirty="0">
                <a:solidFill>
                  <a:srgbClr val="00B050"/>
                </a:solidFill>
              </a:rPr>
              <a:t>.*;</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 throws </a:t>
            </a:r>
            <a:r>
              <a:rPr lang="en-IN" dirty="0" err="1"/>
              <a:t>IOException</a:t>
            </a:r>
            <a:r>
              <a:rPr lang="en-IN" dirty="0"/>
              <a:t>, </a:t>
            </a:r>
            <a:r>
              <a:rPr lang="en-IN" dirty="0" err="1">
                <a:solidFill>
                  <a:srgbClr val="00B050"/>
                </a:solidFill>
              </a:rPr>
              <a:t>SQLException</a:t>
            </a:r>
            <a:endParaRPr lang="en-IN" dirty="0">
              <a:solidFill>
                <a:srgbClr val="00B050"/>
              </a:solidFill>
            </a:endParaRPr>
          </a:p>
          <a:p>
            <a:pPr marL="0" indent="0">
              <a:buNone/>
            </a:pPr>
            <a:r>
              <a:rPr lang="en-IN" dirty="0"/>
              <a:t>      {</a:t>
            </a:r>
          </a:p>
          <a:p>
            <a:pPr marL="0" indent="0">
              <a:buNone/>
            </a:pPr>
            <a:r>
              <a:rPr lang="en-IN" dirty="0"/>
              <a:t>          </a:t>
            </a:r>
            <a:r>
              <a:rPr lang="en-IN" dirty="0" err="1"/>
              <a:t>int</a:t>
            </a:r>
            <a:r>
              <a:rPr lang="en-IN" dirty="0"/>
              <a:t> </a:t>
            </a:r>
            <a:r>
              <a:rPr lang="en-IN" dirty="0" err="1"/>
              <a:t>i,j</a:t>
            </a:r>
            <a:r>
              <a:rPr lang="en-IN" dirty="0"/>
              <a:t>=1,k=1;</a:t>
            </a:r>
          </a:p>
          <a:p>
            <a:pPr marL="0" indent="0">
              <a:buNone/>
            </a:pP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solidFill>
                  <a:srgbClr val="7030A0"/>
                </a:solidFill>
              </a:rPr>
              <a:t>          </a:t>
            </a:r>
            <a:r>
              <a:rPr lang="en-IN" dirty="0" err="1">
                <a:solidFill>
                  <a:srgbClr val="7030A0"/>
                </a:solidFill>
              </a:rPr>
              <a:t>i</a:t>
            </a:r>
            <a:r>
              <a:rPr lang="en-IN" dirty="0">
                <a:solidFill>
                  <a:srgbClr val="7030A0"/>
                </a:solidFill>
              </a:rPr>
              <a:t>=0;</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("Enter a number");</a:t>
            </a:r>
          </a:p>
          <a:p>
            <a:pPr marL="0" indent="0">
              <a:buNone/>
            </a:pPr>
            <a:r>
              <a:rPr lang="en-IN" dirty="0">
                <a:solidFill>
                  <a:srgbClr val="7030A0"/>
                </a:solidFill>
              </a:rPr>
              <a:t>          j=</a:t>
            </a:r>
            <a:r>
              <a:rPr lang="en-IN" dirty="0" err="1">
                <a:solidFill>
                  <a:srgbClr val="7030A0"/>
                </a:solidFill>
              </a:rPr>
              <a:t>Integer.parseInt</a:t>
            </a:r>
            <a:r>
              <a:rPr lang="en-IN" dirty="0">
                <a:solidFill>
                  <a:srgbClr val="7030A0"/>
                </a:solidFill>
              </a:rPr>
              <a:t>(</a:t>
            </a:r>
            <a:r>
              <a:rPr lang="en-IN" dirty="0" err="1">
                <a:solidFill>
                  <a:srgbClr val="7030A0"/>
                </a:solidFill>
              </a:rPr>
              <a:t>br.readLine</a:t>
            </a:r>
            <a:r>
              <a:rPr lang="en-IN" dirty="0">
                <a:solidFill>
                  <a:srgbClr val="7030A0"/>
                </a:solidFill>
              </a:rPr>
              <a:t>());</a:t>
            </a:r>
          </a:p>
          <a:p>
            <a:pPr marL="0" indent="0">
              <a:buNone/>
            </a:pPr>
            <a:r>
              <a:rPr lang="en-IN" dirty="0">
                <a:solidFill>
                  <a:srgbClr val="7030A0"/>
                </a:solidFill>
              </a:rPr>
              <a:t>          k=</a:t>
            </a:r>
            <a:r>
              <a:rPr lang="en-IN" dirty="0" err="1">
                <a:solidFill>
                  <a:srgbClr val="7030A0"/>
                </a:solidFill>
              </a:rPr>
              <a:t>i+j</a:t>
            </a:r>
            <a:r>
              <a:rPr lang="en-IN" dirty="0">
                <a:solidFill>
                  <a:srgbClr val="7030A0"/>
                </a:solidFill>
              </a:rPr>
              <a:t>;</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("Output is "+k);</a:t>
            </a:r>
          </a:p>
          <a:p>
            <a:pPr marL="0" indent="0">
              <a:buNone/>
            </a:pPr>
            <a:r>
              <a:rPr lang="en-IN" dirty="0">
                <a:solidFill>
                  <a:srgbClr val="7030A0"/>
                </a:solidFill>
              </a:rPr>
              <a:t>          </a:t>
            </a:r>
            <a:r>
              <a:rPr lang="en-IN" dirty="0"/>
              <a:t>}}</a:t>
            </a:r>
          </a:p>
        </p:txBody>
      </p:sp>
    </p:spTree>
    <p:extLst>
      <p:ext uri="{BB962C8B-B14F-4D97-AF65-F5344CB8AC3E}">
        <p14:creationId xmlns:p14="http://schemas.microsoft.com/office/powerpoint/2010/main" val="74713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throws keyword</a:t>
            </a:r>
          </a:p>
        </p:txBody>
      </p:sp>
      <p:sp>
        <p:nvSpPr>
          <p:cNvPr id="3" name="Content Placeholder 2"/>
          <p:cNvSpPr>
            <a:spLocks noGrp="1"/>
          </p:cNvSpPr>
          <p:nvPr>
            <p:ph idx="1"/>
          </p:nvPr>
        </p:nvSpPr>
        <p:spPr/>
        <p:txBody>
          <a:bodyPr/>
          <a:lstStyle/>
          <a:p>
            <a:r>
              <a:rPr lang="en-IN" dirty="0"/>
              <a:t>The </a:t>
            </a:r>
            <a:r>
              <a:rPr lang="en-IN" b="1" dirty="0"/>
              <a:t>Java throws keyword</a:t>
            </a:r>
            <a:r>
              <a:rPr lang="en-IN" dirty="0"/>
              <a:t> is used to declare an exception. </a:t>
            </a:r>
          </a:p>
          <a:p>
            <a:endParaRPr lang="en-IN" dirty="0"/>
          </a:p>
          <a:p>
            <a:r>
              <a:rPr lang="en-IN" dirty="0"/>
              <a:t>It gives an information to the programmer that there may occur an exception so it is better for the programmer to provide the exception handling code so that normal flow can be maintained.</a:t>
            </a:r>
          </a:p>
        </p:txBody>
      </p:sp>
    </p:spTree>
    <p:extLst>
      <p:ext uri="{BB962C8B-B14F-4D97-AF65-F5344CB8AC3E}">
        <p14:creationId xmlns:p14="http://schemas.microsoft.com/office/powerpoint/2010/main" val="267447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Syntax of java throws</a:t>
            </a:r>
            <a:br>
              <a:rPr lang="en-IN" u="sng" dirty="0"/>
            </a:br>
            <a:endParaRPr lang="en-IN" u="sng" dirty="0"/>
          </a:p>
        </p:txBody>
      </p:sp>
      <p:sp>
        <p:nvSpPr>
          <p:cNvPr id="3" name="Content Placeholder 2"/>
          <p:cNvSpPr>
            <a:spLocks noGrp="1"/>
          </p:cNvSpPr>
          <p:nvPr>
            <p:ph idx="1"/>
          </p:nvPr>
        </p:nvSpPr>
        <p:spPr/>
        <p:txBody>
          <a:bodyPr/>
          <a:lstStyle/>
          <a:p>
            <a:pPr marL="0" indent="0">
              <a:buNone/>
            </a:pPr>
            <a:r>
              <a:rPr lang="en-IN" dirty="0" err="1"/>
              <a:t>return_type</a:t>
            </a:r>
            <a:r>
              <a:rPr lang="en-IN" dirty="0"/>
              <a:t> </a:t>
            </a:r>
            <a:r>
              <a:rPr lang="en-IN" dirty="0" err="1"/>
              <a:t>method_name</a:t>
            </a:r>
            <a:r>
              <a:rPr lang="en-IN" dirty="0"/>
              <a:t>() </a:t>
            </a:r>
            <a:r>
              <a:rPr lang="en-IN" b="1" dirty="0"/>
              <a:t>throws</a:t>
            </a:r>
            <a:r>
              <a:rPr lang="en-IN" dirty="0"/>
              <a:t> </a:t>
            </a:r>
            <a:r>
              <a:rPr lang="en-IN" dirty="0" err="1"/>
              <a:t>exception_class_name</a:t>
            </a:r>
            <a:r>
              <a:rPr lang="en-IN" dirty="0"/>
              <a:t>{  </a:t>
            </a:r>
          </a:p>
          <a:p>
            <a:pPr marL="0" indent="0">
              <a:buNone/>
            </a:pPr>
            <a:r>
              <a:rPr lang="en-IN" dirty="0"/>
              <a:t>//method code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30062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Which exception should be declared</a:t>
            </a:r>
            <a:br>
              <a:rPr lang="en-IN" u="sng" dirty="0"/>
            </a:br>
            <a:endParaRPr lang="en-IN" u="sng" dirty="0"/>
          </a:p>
        </p:txBody>
      </p:sp>
      <p:sp>
        <p:nvSpPr>
          <p:cNvPr id="3" name="Content Placeholder 2"/>
          <p:cNvSpPr>
            <a:spLocks noGrp="1"/>
          </p:cNvSpPr>
          <p:nvPr>
            <p:ph idx="1"/>
          </p:nvPr>
        </p:nvSpPr>
        <p:spPr/>
        <p:txBody>
          <a:bodyPr/>
          <a:lstStyle/>
          <a:p>
            <a:pPr marL="0" indent="0">
              <a:buNone/>
            </a:pPr>
            <a:r>
              <a:rPr lang="en-IN" i="1" dirty="0"/>
              <a:t>checked exception only, because:</a:t>
            </a:r>
          </a:p>
          <a:p>
            <a:pPr marL="0" indent="0">
              <a:buNone/>
            </a:pPr>
            <a:endParaRPr lang="en-IN" i="1" dirty="0"/>
          </a:p>
          <a:p>
            <a:r>
              <a:rPr lang="en-IN" b="1" dirty="0"/>
              <a:t>unchecked Exception:</a:t>
            </a:r>
            <a:r>
              <a:rPr lang="en-IN" dirty="0"/>
              <a:t> under your control so correct your code.</a:t>
            </a:r>
          </a:p>
          <a:p>
            <a:pPr marL="0" indent="0">
              <a:buNone/>
            </a:pPr>
            <a:endParaRPr lang="en-IN" dirty="0"/>
          </a:p>
          <a:p>
            <a:r>
              <a:rPr lang="en-IN" b="1" dirty="0"/>
              <a:t>error:</a:t>
            </a:r>
            <a:r>
              <a:rPr lang="en-IN" dirty="0"/>
              <a:t> beyond your control e.g. you are unable to do anything if there occurs </a:t>
            </a:r>
            <a:r>
              <a:rPr lang="en-IN" dirty="0" err="1"/>
              <a:t>VirtualMachineError</a:t>
            </a:r>
            <a:r>
              <a:rPr lang="en-IN" dirty="0"/>
              <a:t> or </a:t>
            </a:r>
            <a:r>
              <a:rPr lang="en-IN" dirty="0" err="1"/>
              <a:t>StackOverflowError</a:t>
            </a:r>
            <a:r>
              <a:rPr lang="en-IN" dirty="0"/>
              <a:t>.</a:t>
            </a:r>
          </a:p>
          <a:p>
            <a:endParaRPr lang="en-IN" dirty="0"/>
          </a:p>
        </p:txBody>
      </p:sp>
    </p:spTree>
    <p:extLst>
      <p:ext uri="{BB962C8B-B14F-4D97-AF65-F5344CB8AC3E}">
        <p14:creationId xmlns:p14="http://schemas.microsoft.com/office/powerpoint/2010/main" val="232871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Java throw keyword</a:t>
            </a:r>
            <a:br>
              <a:rPr lang="en-IN" u="sng" dirty="0"/>
            </a:br>
            <a:endParaRPr lang="en-IN" u="sng" dirty="0"/>
          </a:p>
        </p:txBody>
      </p:sp>
      <p:sp>
        <p:nvSpPr>
          <p:cNvPr id="3" name="Content Placeholder 2"/>
          <p:cNvSpPr>
            <a:spLocks noGrp="1"/>
          </p:cNvSpPr>
          <p:nvPr>
            <p:ph idx="1"/>
          </p:nvPr>
        </p:nvSpPr>
        <p:spPr/>
        <p:txBody>
          <a:bodyPr/>
          <a:lstStyle/>
          <a:p>
            <a:r>
              <a:rPr lang="en-IN" dirty="0"/>
              <a:t>The Java throw keyword is used to explicitly throw an exception.</a:t>
            </a:r>
          </a:p>
          <a:p>
            <a:pPr marL="0" indent="0">
              <a:buNone/>
            </a:pPr>
            <a:endParaRPr lang="en-IN" dirty="0"/>
          </a:p>
          <a:p>
            <a:r>
              <a:rPr lang="en-IN" dirty="0"/>
              <a:t>We can throw either checked or unchecked exception in java by throw keyword.</a:t>
            </a:r>
          </a:p>
          <a:p>
            <a:endParaRPr lang="en-IN" dirty="0"/>
          </a:p>
        </p:txBody>
      </p:sp>
    </p:spTree>
    <p:extLst>
      <p:ext uri="{BB962C8B-B14F-4D97-AF65-F5344CB8AC3E}">
        <p14:creationId xmlns:p14="http://schemas.microsoft.com/office/powerpoint/2010/main" val="312583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979"/>
            <a:ext cx="10515600" cy="5439984"/>
          </a:xfrm>
        </p:spPr>
        <p:txBody>
          <a:bodyPr>
            <a:normAutofit fontScale="92500" lnSpcReduction="10000"/>
          </a:bodyPr>
          <a:lstStyle/>
          <a:p>
            <a:pPr marL="0" indent="0">
              <a:buNone/>
            </a:pPr>
            <a:r>
              <a:rPr lang="en-IN" b="1" dirty="0"/>
              <a:t>public</a:t>
            </a:r>
            <a:r>
              <a:rPr lang="en-IN" dirty="0"/>
              <a:t> </a:t>
            </a:r>
            <a:r>
              <a:rPr lang="en-IN" b="1" dirty="0"/>
              <a:t>class</a:t>
            </a:r>
            <a:r>
              <a:rPr lang="en-IN" dirty="0"/>
              <a:t> TestThrow1{  </a:t>
            </a:r>
          </a:p>
          <a:p>
            <a:pPr marL="0" indent="0">
              <a:buNone/>
            </a:pPr>
            <a:r>
              <a:rPr lang="en-IN" dirty="0"/>
              <a:t>   </a:t>
            </a:r>
            <a:r>
              <a:rPr lang="en-IN" b="1" dirty="0"/>
              <a:t>static</a:t>
            </a:r>
            <a:r>
              <a:rPr lang="en-IN" dirty="0"/>
              <a:t> </a:t>
            </a:r>
            <a:r>
              <a:rPr lang="en-IN" b="1" dirty="0"/>
              <a:t>void</a:t>
            </a:r>
            <a:r>
              <a:rPr lang="en-IN" dirty="0"/>
              <a:t> validate(</a:t>
            </a:r>
            <a:r>
              <a:rPr lang="en-IN" b="1" dirty="0" err="1"/>
              <a:t>int</a:t>
            </a:r>
            <a:r>
              <a:rPr lang="en-IN" dirty="0"/>
              <a:t> age){  </a:t>
            </a:r>
          </a:p>
          <a:p>
            <a:pPr marL="0" indent="0">
              <a:buNone/>
            </a:pPr>
            <a:r>
              <a:rPr lang="en-IN" dirty="0"/>
              <a:t>     </a:t>
            </a:r>
            <a:r>
              <a:rPr lang="en-IN" b="1" dirty="0"/>
              <a:t>if</a:t>
            </a:r>
            <a:r>
              <a:rPr lang="en-IN" dirty="0"/>
              <a:t>(age&lt;18)  </a:t>
            </a:r>
          </a:p>
          <a:p>
            <a:pPr marL="0" indent="0">
              <a:buNone/>
            </a:pPr>
            <a:r>
              <a:rPr lang="en-IN" dirty="0"/>
              <a:t>      </a:t>
            </a:r>
            <a:r>
              <a:rPr lang="en-IN" b="1" dirty="0">
                <a:solidFill>
                  <a:srgbClr val="FF0000"/>
                </a:solidFill>
              </a:rPr>
              <a:t>throw</a:t>
            </a:r>
            <a:r>
              <a:rPr lang="en-IN" dirty="0">
                <a:solidFill>
                  <a:srgbClr val="FF0000"/>
                </a:solidFill>
              </a:rPr>
              <a:t> </a:t>
            </a:r>
            <a:r>
              <a:rPr lang="en-IN" b="1" dirty="0">
                <a:solidFill>
                  <a:srgbClr val="FF0000"/>
                </a:solidFill>
              </a:rPr>
              <a:t>new</a:t>
            </a:r>
            <a:r>
              <a:rPr lang="en-IN" dirty="0"/>
              <a:t> </a:t>
            </a:r>
            <a:r>
              <a:rPr lang="en-IN" dirty="0" err="1"/>
              <a:t>ArithmeticException</a:t>
            </a:r>
            <a:r>
              <a:rPr lang="en-IN" dirty="0"/>
              <a:t>("not valid");  </a:t>
            </a:r>
          </a:p>
          <a:p>
            <a:pPr marL="0" indent="0">
              <a:buNone/>
            </a:pPr>
            <a:r>
              <a:rPr lang="en-IN" dirty="0"/>
              <a:t>     </a:t>
            </a:r>
            <a:r>
              <a:rPr lang="en-IN" b="1" dirty="0"/>
              <a:t>else</a:t>
            </a:r>
            <a:r>
              <a:rPr lang="en-IN" dirty="0"/>
              <a:t>  </a:t>
            </a:r>
          </a:p>
          <a:p>
            <a:pPr marL="0" indent="0">
              <a:buNone/>
            </a:pPr>
            <a:r>
              <a:rPr lang="en-IN" dirty="0"/>
              <a:t>      </a:t>
            </a:r>
            <a:r>
              <a:rPr lang="en-IN" dirty="0" err="1"/>
              <a:t>System.out.println</a:t>
            </a:r>
            <a:r>
              <a:rPr lang="en-IN" dirty="0"/>
              <a:t>("welcome to vote");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validate(13);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57110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Rectangle 2"/>
          <p:cNvSpPr>
            <a:spLocks noGrp="1" noChangeArrowheads="1"/>
          </p:cNvSpPr>
          <p:nvPr>
            <p:ph idx="1"/>
          </p:nvPr>
        </p:nvSpPr>
        <p:spPr bwMode="auto">
          <a:xfrm>
            <a:off x="6003634" y="38166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959892" y="2014014"/>
            <a:ext cx="6792036" cy="369332"/>
          </a:xfrm>
          <a:prstGeom prst="rect">
            <a:avLst/>
          </a:prstGeom>
        </p:spPr>
        <p:txBody>
          <a:bodyPr wrap="square">
            <a:spAutoFit/>
          </a:bodyPr>
          <a:lstStyle/>
          <a:p>
            <a:r>
              <a:rPr lang="en-IN" dirty="0"/>
              <a:t>Exception in thread main </a:t>
            </a:r>
            <a:r>
              <a:rPr lang="en-IN" dirty="0" err="1"/>
              <a:t>java.lang.ArithmeticException:not</a:t>
            </a:r>
            <a:r>
              <a:rPr lang="en-IN" dirty="0"/>
              <a:t> valid</a:t>
            </a:r>
          </a:p>
        </p:txBody>
      </p:sp>
    </p:spTree>
    <p:extLst>
      <p:ext uri="{BB962C8B-B14F-4D97-AF65-F5344CB8AC3E}">
        <p14:creationId xmlns:p14="http://schemas.microsoft.com/office/powerpoint/2010/main" val="375640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2279176"/>
          <a:ext cx="10515600" cy="2316478"/>
        </p:xfrm>
        <a:graphic>
          <a:graphicData uri="http://schemas.openxmlformats.org/drawingml/2006/table">
            <a:tbl>
              <a:tblPr/>
              <a:tblGrid>
                <a:gridCol w="10515600">
                  <a:extLst>
                    <a:ext uri="{9D8B030D-6E8A-4147-A177-3AD203B41FA5}">
                      <a16:colId xmlns:a16="http://schemas.microsoft.com/office/drawing/2014/main" val="20000"/>
                    </a:ext>
                  </a:extLst>
                </a:gridCol>
              </a:tblGrid>
              <a:tr h="2316478">
                <a:tc>
                  <a:txBody>
                    <a:bodyPr/>
                    <a:lstStyle/>
                    <a:p>
                      <a:pPr algn="just"/>
                      <a:r>
                        <a:rPr lang="en-IN" b="0" i="0" dirty="0">
                          <a:solidFill>
                            <a:srgbClr val="000000"/>
                          </a:solidFill>
                          <a:effectLst/>
                          <a:latin typeface="verdana" panose="020B0604030504040204" pitchFamily="34" charset="0"/>
                        </a:rPr>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838200" y="910906"/>
            <a:ext cx="3499676" cy="6912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sng" strike="noStrike" cap="none" normalizeH="0" baseline="0" dirty="0">
                <a:ln>
                  <a:noFill/>
                </a:ln>
                <a:solidFill>
                  <a:srgbClr val="610B38"/>
                </a:solidFill>
                <a:effectLst/>
                <a:latin typeface="erdana"/>
              </a:rPr>
              <a:t>Java Exception propagation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82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6108510" cy="6176963"/>
          </a:xfrm>
        </p:spPr>
        <p:txBody>
          <a:bodyPr>
            <a:normAutofit fontScale="92500" lnSpcReduction="10000"/>
          </a:bodyPr>
          <a:lstStyle/>
          <a:p>
            <a:pPr marL="0" indent="0">
              <a:buNone/>
            </a:pPr>
            <a:r>
              <a:rPr lang="en-IN" b="1" dirty="0"/>
              <a:t>class</a:t>
            </a:r>
            <a:r>
              <a:rPr lang="en-IN" dirty="0"/>
              <a:t> TestExceptionPropagation1{  </a:t>
            </a:r>
          </a:p>
          <a:p>
            <a:pPr marL="0" indent="0">
              <a:buNone/>
            </a:pPr>
            <a:r>
              <a:rPr lang="en-IN" dirty="0"/>
              <a:t>  </a:t>
            </a:r>
            <a:r>
              <a:rPr lang="en-IN" b="1" dirty="0"/>
              <a:t>void</a:t>
            </a:r>
            <a:r>
              <a:rPr lang="en-IN" dirty="0"/>
              <a:t> m(){  </a:t>
            </a:r>
          </a:p>
          <a:p>
            <a:pPr marL="0" indent="0">
              <a:buNone/>
            </a:pPr>
            <a:r>
              <a:rPr lang="en-IN" dirty="0"/>
              <a:t>    </a:t>
            </a:r>
            <a:r>
              <a:rPr lang="en-IN" b="1" dirty="0"/>
              <a:t>int</a:t>
            </a:r>
            <a:r>
              <a:rPr lang="en-IN" dirty="0"/>
              <a:t> data=50/0;  </a:t>
            </a:r>
          </a:p>
          <a:p>
            <a:pPr marL="0" indent="0">
              <a:buNone/>
            </a:pPr>
            <a:r>
              <a:rPr lang="en-IN" dirty="0"/>
              <a:t>  }  </a:t>
            </a:r>
          </a:p>
          <a:p>
            <a:pPr marL="0" indent="0">
              <a:buNone/>
            </a:pPr>
            <a:r>
              <a:rPr lang="en-IN" dirty="0"/>
              <a:t>  </a:t>
            </a:r>
            <a:r>
              <a:rPr lang="en-IN" b="1" dirty="0"/>
              <a:t>void</a:t>
            </a:r>
            <a:r>
              <a:rPr lang="en-IN" dirty="0"/>
              <a:t> n(){  </a:t>
            </a:r>
          </a:p>
          <a:p>
            <a:pPr marL="0" indent="0">
              <a:buNone/>
            </a:pPr>
            <a:r>
              <a:rPr lang="en-IN" dirty="0"/>
              <a:t>    m();  </a:t>
            </a:r>
          </a:p>
          <a:p>
            <a:pPr marL="0" indent="0">
              <a:buNone/>
            </a:pPr>
            <a:r>
              <a:rPr lang="en-IN" dirty="0"/>
              <a:t>  }  </a:t>
            </a:r>
          </a:p>
          <a:p>
            <a:pPr marL="0" indent="0">
              <a:buNone/>
            </a:pPr>
            <a:r>
              <a:rPr lang="en-IN" dirty="0"/>
              <a:t>  </a:t>
            </a:r>
            <a:r>
              <a:rPr lang="en-IN" b="1" dirty="0"/>
              <a:t>void</a:t>
            </a:r>
            <a:r>
              <a:rPr lang="en-IN" dirty="0"/>
              <a:t> p(){  </a:t>
            </a:r>
          </a:p>
          <a:p>
            <a:pPr marL="0" indent="0">
              <a:buNone/>
            </a:pPr>
            <a:r>
              <a:rPr lang="en-IN" dirty="0"/>
              <a:t>   </a:t>
            </a:r>
            <a:r>
              <a:rPr lang="en-IN" b="1" dirty="0"/>
              <a:t>try</a:t>
            </a:r>
            <a:r>
              <a:rPr lang="en-IN" dirty="0"/>
              <a:t>{  </a:t>
            </a:r>
          </a:p>
          <a:p>
            <a:pPr marL="0" indent="0">
              <a:buNone/>
            </a:pPr>
            <a:r>
              <a:rPr lang="en-IN" dirty="0"/>
              <a:t>    n();  </a:t>
            </a:r>
          </a:p>
          <a:p>
            <a:pPr marL="0" indent="0">
              <a:buNone/>
            </a:pPr>
            <a:r>
              <a:rPr lang="en-IN" dirty="0"/>
              <a:t>   }</a:t>
            </a:r>
            <a:r>
              <a:rPr lang="en-IN" b="1" dirty="0"/>
              <a:t>catch</a:t>
            </a:r>
            <a:r>
              <a:rPr lang="en-IN" dirty="0"/>
              <a:t>(Exception e){</a:t>
            </a:r>
            <a:r>
              <a:rPr lang="en-IN" dirty="0" err="1"/>
              <a:t>System.out.println</a:t>
            </a:r>
            <a:r>
              <a:rPr lang="en-IN" dirty="0"/>
              <a:t>("exception handled");}  </a:t>
            </a:r>
          </a:p>
          <a:p>
            <a:pPr marL="0" indent="0">
              <a:buNone/>
            </a:pPr>
            <a:r>
              <a:rPr lang="en-IN" dirty="0"/>
              <a:t>  }  </a:t>
            </a:r>
          </a:p>
          <a:p>
            <a:pPr marL="0" indent="0">
              <a:buNone/>
            </a:pPr>
            <a:r>
              <a:rPr lang="en-IN" dirty="0"/>
              <a:t> </a:t>
            </a:r>
          </a:p>
        </p:txBody>
      </p:sp>
      <p:sp>
        <p:nvSpPr>
          <p:cNvPr id="4" name="Rectangle 3"/>
          <p:cNvSpPr/>
          <p:nvPr/>
        </p:nvSpPr>
        <p:spPr>
          <a:xfrm>
            <a:off x="6523629" y="486981"/>
            <a:ext cx="4940489" cy="3693319"/>
          </a:xfrm>
          <a:prstGeom prst="rect">
            <a:avLst/>
          </a:prstGeom>
        </p:spPr>
        <p:txBody>
          <a:bodyPr wrap="square">
            <a:spAutoFit/>
          </a:bodyPr>
          <a:lstStyle/>
          <a:p>
            <a:r>
              <a:rPr lang="en-IN" sz="2400" dirty="0"/>
              <a:t> </a:t>
            </a:r>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   TestExceptionPropagation1 </a:t>
            </a:r>
            <a:r>
              <a:rPr lang="en-IN" sz="2400" dirty="0" err="1"/>
              <a:t>obj</a:t>
            </a:r>
            <a:r>
              <a:rPr lang="en-IN" sz="2400" dirty="0"/>
              <a:t>=</a:t>
            </a:r>
            <a:r>
              <a:rPr lang="en-IN" sz="2400" b="1" dirty="0"/>
              <a:t>new</a:t>
            </a:r>
            <a:r>
              <a:rPr lang="en-IN" sz="2400" dirty="0"/>
              <a:t> TestExceptionPropagation1();  </a:t>
            </a:r>
          </a:p>
          <a:p>
            <a:r>
              <a:rPr lang="en-IN" sz="2400" dirty="0"/>
              <a:t>   </a:t>
            </a:r>
            <a:r>
              <a:rPr lang="en-IN" sz="2400" dirty="0" err="1"/>
              <a:t>obj.p</a:t>
            </a:r>
            <a:r>
              <a:rPr lang="en-IN" sz="2400" dirty="0"/>
              <a:t>();  </a:t>
            </a:r>
          </a:p>
          <a:p>
            <a:r>
              <a:rPr lang="en-IN" sz="2400" dirty="0"/>
              <a:t>   </a:t>
            </a:r>
            <a:r>
              <a:rPr lang="en-IN" sz="2400" dirty="0" err="1"/>
              <a:t>System.out.println</a:t>
            </a:r>
            <a:r>
              <a:rPr lang="en-IN" sz="2400" dirty="0"/>
              <a:t>("normal flow...");  </a:t>
            </a:r>
          </a:p>
          <a:p>
            <a:r>
              <a:rPr lang="en-IN" sz="2400" dirty="0"/>
              <a:t>  }  </a:t>
            </a:r>
          </a:p>
          <a:p>
            <a:r>
              <a:rPr lang="en-IN" sz="2400" dirty="0"/>
              <a:t>}  </a:t>
            </a:r>
          </a:p>
          <a:p>
            <a:endParaRPr lang="en-IN" dirty="0"/>
          </a:p>
        </p:txBody>
      </p:sp>
    </p:spTree>
    <p:extLst>
      <p:ext uri="{BB962C8B-B14F-4D97-AF65-F5344CB8AC3E}">
        <p14:creationId xmlns:p14="http://schemas.microsoft.com/office/powerpoint/2010/main" val="58589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Output:</a:t>
            </a:r>
            <a:br>
              <a:rPr lang="en-IN" u="sng" dirty="0"/>
            </a:br>
            <a:endParaRPr lang="en-IN" u="sng" dirty="0"/>
          </a:p>
        </p:txBody>
      </p:sp>
      <p:sp>
        <p:nvSpPr>
          <p:cNvPr id="3" name="Content Placeholder 2"/>
          <p:cNvSpPr>
            <a:spLocks noGrp="1"/>
          </p:cNvSpPr>
          <p:nvPr>
            <p:ph idx="1"/>
          </p:nvPr>
        </p:nvSpPr>
        <p:spPr/>
        <p:txBody>
          <a:bodyPr/>
          <a:lstStyle/>
          <a:p>
            <a:pPr marL="0" indent="0">
              <a:buNone/>
            </a:pPr>
            <a:r>
              <a:rPr lang="en-IN" dirty="0"/>
              <a:t>exception handled</a:t>
            </a:r>
          </a:p>
          <a:p>
            <a:pPr marL="0" indent="0">
              <a:buNone/>
            </a:pPr>
            <a:r>
              <a:rPr lang="en-IN" dirty="0"/>
              <a:t>normal flow...</a:t>
            </a:r>
          </a:p>
          <a:p>
            <a:pPr marL="0" indent="0">
              <a:buNone/>
            </a:pPr>
            <a:endParaRPr lang="en-IN" dirty="0"/>
          </a:p>
        </p:txBody>
      </p:sp>
      <p:pic>
        <p:nvPicPr>
          <p:cNvPr id="6" name="Picture 3" descr="exception 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838" y="2710655"/>
            <a:ext cx="2952750" cy="346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2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Ans</a:t>
            </a:r>
            <a:r>
              <a:rPr lang="en-IN" dirty="0"/>
              <a:t>: Compilation error</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8279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Checked Exception</a:t>
            </a:r>
          </a:p>
        </p:txBody>
      </p:sp>
      <p:sp>
        <p:nvSpPr>
          <p:cNvPr id="3" name="Content Placeholder 2"/>
          <p:cNvSpPr>
            <a:spLocks noGrp="1"/>
          </p:cNvSpPr>
          <p:nvPr>
            <p:ph idx="1"/>
          </p:nvPr>
        </p:nvSpPr>
        <p:spPr>
          <a:xfrm>
            <a:off x="838200" y="1825624"/>
            <a:ext cx="4143233" cy="5032375"/>
          </a:xfrm>
        </p:spPr>
        <p:txBody>
          <a:bodyPr>
            <a:noAutofit/>
          </a:bodyPr>
          <a:lstStyle/>
          <a:p>
            <a:pPr marL="0" indent="0">
              <a:buNone/>
            </a:pPr>
            <a:r>
              <a:rPr lang="en-IN" sz="1800" b="1" dirty="0"/>
              <a:t>class</a:t>
            </a:r>
            <a:r>
              <a:rPr lang="en-IN" sz="1800" dirty="0"/>
              <a:t> TestExceptionPropagation2{  </a:t>
            </a:r>
          </a:p>
          <a:p>
            <a:pPr marL="0" indent="0">
              <a:buNone/>
            </a:pPr>
            <a:r>
              <a:rPr lang="en-IN" sz="1800" dirty="0"/>
              <a:t>  </a:t>
            </a:r>
            <a:r>
              <a:rPr lang="en-IN" sz="1800" b="1" dirty="0"/>
              <a:t>void</a:t>
            </a:r>
            <a:r>
              <a:rPr lang="en-IN" sz="1800" dirty="0"/>
              <a:t> m(){  </a:t>
            </a:r>
          </a:p>
          <a:p>
            <a:pPr marL="0" indent="0">
              <a:buNone/>
            </a:pPr>
            <a:r>
              <a:rPr lang="en-IN" sz="1800" dirty="0"/>
              <a:t>    </a:t>
            </a:r>
            <a:r>
              <a:rPr lang="en-IN" sz="1800" b="1" dirty="0"/>
              <a:t>throw</a:t>
            </a:r>
            <a:r>
              <a:rPr lang="en-IN" sz="1800" dirty="0"/>
              <a:t> </a:t>
            </a:r>
            <a:r>
              <a:rPr lang="en-IN" sz="1800" b="1" dirty="0"/>
              <a:t>new</a:t>
            </a:r>
            <a:r>
              <a:rPr lang="en-IN" sz="1800" dirty="0"/>
              <a:t> </a:t>
            </a:r>
            <a:r>
              <a:rPr lang="en-IN" sz="1800" dirty="0" err="1"/>
              <a:t>java.io.IOException</a:t>
            </a:r>
            <a:r>
              <a:rPr lang="en-IN" sz="1800" dirty="0"/>
              <a:t>("device error");</a:t>
            </a:r>
            <a:r>
              <a:rPr lang="en-IN" sz="1800" dirty="0">
                <a:solidFill>
                  <a:srgbClr val="00B050"/>
                </a:solidFill>
              </a:rPr>
              <a:t>//checked exception </a:t>
            </a:r>
            <a:r>
              <a:rPr lang="en-IN" sz="1800" dirty="0"/>
              <a:t> </a:t>
            </a:r>
          </a:p>
          <a:p>
            <a:pPr marL="0" indent="0">
              <a:buNone/>
            </a:pPr>
            <a:r>
              <a:rPr lang="en-IN" sz="1800" dirty="0"/>
              <a:t>  }  </a:t>
            </a:r>
          </a:p>
          <a:p>
            <a:pPr marL="0" indent="0">
              <a:buNone/>
            </a:pPr>
            <a:r>
              <a:rPr lang="en-IN" sz="1800" dirty="0"/>
              <a:t>  </a:t>
            </a:r>
            <a:r>
              <a:rPr lang="en-IN" sz="1800" b="1" dirty="0"/>
              <a:t>void</a:t>
            </a:r>
            <a:r>
              <a:rPr lang="en-IN" sz="1800" dirty="0"/>
              <a:t> n(){  </a:t>
            </a:r>
          </a:p>
          <a:p>
            <a:pPr marL="0" indent="0">
              <a:buNone/>
            </a:pPr>
            <a:r>
              <a:rPr lang="en-IN" sz="1800" dirty="0"/>
              <a:t>    m();  </a:t>
            </a:r>
          </a:p>
          <a:p>
            <a:pPr marL="0" indent="0">
              <a:buNone/>
            </a:pPr>
            <a:r>
              <a:rPr lang="en-IN" sz="1800" dirty="0"/>
              <a:t>  }  </a:t>
            </a:r>
          </a:p>
          <a:p>
            <a:pPr marL="0" indent="0">
              <a:buNone/>
            </a:pPr>
            <a:r>
              <a:rPr lang="en-IN" sz="1800" dirty="0"/>
              <a:t>  </a:t>
            </a:r>
            <a:r>
              <a:rPr lang="en-IN" sz="1800" b="1" dirty="0"/>
              <a:t>void</a:t>
            </a:r>
            <a:r>
              <a:rPr lang="en-IN" sz="1800" dirty="0"/>
              <a:t> p(){  </a:t>
            </a:r>
          </a:p>
          <a:p>
            <a:pPr marL="0" indent="0">
              <a:buNone/>
            </a:pPr>
            <a:r>
              <a:rPr lang="en-IN" sz="1800" dirty="0"/>
              <a:t>   </a:t>
            </a:r>
            <a:r>
              <a:rPr lang="en-IN" sz="1800" b="1" dirty="0"/>
              <a:t>try</a:t>
            </a:r>
            <a:r>
              <a:rPr lang="en-IN" sz="1800" dirty="0"/>
              <a:t>{  </a:t>
            </a:r>
          </a:p>
          <a:p>
            <a:pPr marL="0" indent="0">
              <a:buNone/>
            </a:pPr>
            <a:r>
              <a:rPr lang="en-IN" sz="1800" dirty="0"/>
              <a:t>    n();  </a:t>
            </a:r>
          </a:p>
          <a:p>
            <a:pPr marL="0" indent="0">
              <a:buNone/>
            </a:pPr>
            <a:r>
              <a:rPr lang="en-IN" sz="1800" dirty="0"/>
              <a:t>   }</a:t>
            </a:r>
            <a:r>
              <a:rPr lang="en-IN" sz="1800" b="1" dirty="0"/>
              <a:t>catch</a:t>
            </a:r>
            <a:r>
              <a:rPr lang="en-IN" sz="1800" dirty="0"/>
              <a:t>(Exception e){</a:t>
            </a:r>
            <a:r>
              <a:rPr lang="en-IN" sz="1800" dirty="0" err="1"/>
              <a:t>System.out.println</a:t>
            </a:r>
            <a:r>
              <a:rPr lang="en-IN" sz="1800" dirty="0"/>
              <a:t>("exception </a:t>
            </a:r>
            <a:r>
              <a:rPr lang="en-IN" sz="1800" dirty="0" err="1"/>
              <a:t>handeled</a:t>
            </a:r>
            <a:r>
              <a:rPr lang="en-IN" sz="1800" dirty="0"/>
              <a:t>");}  </a:t>
            </a:r>
          </a:p>
          <a:p>
            <a:pPr marL="0" indent="0">
              <a:buNone/>
            </a:pPr>
            <a:r>
              <a:rPr lang="en-IN" sz="1800" dirty="0"/>
              <a:t>  }  </a:t>
            </a:r>
          </a:p>
          <a:p>
            <a:pPr marL="0" indent="0">
              <a:buNone/>
            </a:pPr>
            <a:r>
              <a:rPr lang="en-IN" sz="1800" dirty="0"/>
              <a:t>  </a:t>
            </a:r>
          </a:p>
        </p:txBody>
      </p:sp>
      <p:sp>
        <p:nvSpPr>
          <p:cNvPr id="4" name="Rectangle 3"/>
          <p:cNvSpPr/>
          <p:nvPr/>
        </p:nvSpPr>
        <p:spPr>
          <a:xfrm>
            <a:off x="5722962" y="1690688"/>
            <a:ext cx="6096000" cy="3046988"/>
          </a:xfrm>
          <a:prstGeom prst="rect">
            <a:avLst/>
          </a:prstGeom>
        </p:spPr>
        <p:txBody>
          <a:bodyPr>
            <a:spAutoFit/>
          </a:bodyPr>
          <a:lstStyle/>
          <a:p>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   TestExceptionPropagation2 </a:t>
            </a:r>
            <a:r>
              <a:rPr lang="en-IN" sz="2400" dirty="0" err="1"/>
              <a:t>obj</a:t>
            </a:r>
            <a:r>
              <a:rPr lang="en-IN" sz="2400" dirty="0"/>
              <a:t>=</a:t>
            </a:r>
            <a:r>
              <a:rPr lang="en-IN" sz="2400" b="1" dirty="0"/>
              <a:t>new</a:t>
            </a:r>
            <a:r>
              <a:rPr lang="en-IN" sz="2400" dirty="0"/>
              <a:t> TestExceptionPropagation2();  </a:t>
            </a:r>
          </a:p>
          <a:p>
            <a:r>
              <a:rPr lang="en-IN" sz="2400" dirty="0"/>
              <a:t>   </a:t>
            </a:r>
            <a:r>
              <a:rPr lang="en-IN" sz="2400" dirty="0" err="1"/>
              <a:t>obj.p</a:t>
            </a:r>
            <a:r>
              <a:rPr lang="en-IN" sz="2400" dirty="0"/>
              <a:t>();  </a:t>
            </a:r>
          </a:p>
          <a:p>
            <a:r>
              <a:rPr lang="en-IN" sz="2400" dirty="0"/>
              <a:t>   </a:t>
            </a:r>
            <a:r>
              <a:rPr lang="en-IN" sz="2400" dirty="0" err="1"/>
              <a:t>System.out.println</a:t>
            </a:r>
            <a:r>
              <a:rPr lang="en-IN" sz="2400" dirty="0"/>
              <a:t>("normal flow");  </a:t>
            </a:r>
          </a:p>
          <a:p>
            <a:r>
              <a:rPr lang="en-IN" sz="2400" dirty="0"/>
              <a:t>  }  </a:t>
            </a:r>
          </a:p>
          <a:p>
            <a:r>
              <a:rPr lang="en-IN" sz="2400" dirty="0"/>
              <a:t>}  </a:t>
            </a:r>
          </a:p>
          <a:p>
            <a:endParaRPr lang="en-IN" sz="2400" dirty="0"/>
          </a:p>
        </p:txBody>
      </p:sp>
    </p:spTree>
    <p:extLst>
      <p:ext uri="{BB962C8B-B14F-4D97-AF65-F5344CB8AC3E}">
        <p14:creationId xmlns:p14="http://schemas.microsoft.com/office/powerpoint/2010/main" val="4159894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Output</a:t>
            </a:r>
          </a:p>
        </p:txBody>
      </p:sp>
      <p:sp>
        <p:nvSpPr>
          <p:cNvPr id="3" name="Content Placeholder 2"/>
          <p:cNvSpPr>
            <a:spLocks noGrp="1"/>
          </p:cNvSpPr>
          <p:nvPr>
            <p:ph idx="1"/>
          </p:nvPr>
        </p:nvSpPr>
        <p:spPr/>
        <p:txBody>
          <a:bodyPr/>
          <a:lstStyle/>
          <a:p>
            <a:pPr marL="0" indent="0">
              <a:buNone/>
            </a:pPr>
            <a:r>
              <a:rPr lang="en-IN" dirty="0"/>
              <a:t>Compilation error</a:t>
            </a:r>
          </a:p>
        </p:txBody>
      </p:sp>
    </p:spTree>
    <p:extLst>
      <p:ext uri="{BB962C8B-B14F-4D97-AF65-F5344CB8AC3E}">
        <p14:creationId xmlns:p14="http://schemas.microsoft.com/office/powerpoint/2010/main" val="69933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Advantage of Java throws keyword</a:t>
            </a:r>
            <a:br>
              <a:rPr lang="en-IN" u="sng" dirty="0"/>
            </a:br>
            <a:endParaRPr lang="en-IN" u="sng" dirty="0"/>
          </a:p>
        </p:txBody>
      </p:sp>
      <p:sp>
        <p:nvSpPr>
          <p:cNvPr id="3" name="Content Placeholder 2"/>
          <p:cNvSpPr>
            <a:spLocks noGrp="1"/>
          </p:cNvSpPr>
          <p:nvPr>
            <p:ph idx="1"/>
          </p:nvPr>
        </p:nvSpPr>
        <p:spPr/>
        <p:txBody>
          <a:bodyPr/>
          <a:lstStyle/>
          <a:p>
            <a:r>
              <a:rPr lang="en-IN" dirty="0"/>
              <a:t>Now Checked Exception can be propagated (forwarded in call stack).</a:t>
            </a:r>
          </a:p>
          <a:p>
            <a:endParaRPr lang="en-IN" dirty="0"/>
          </a:p>
        </p:txBody>
      </p:sp>
    </p:spTree>
    <p:extLst>
      <p:ext uri="{BB962C8B-B14F-4D97-AF65-F5344CB8AC3E}">
        <p14:creationId xmlns:p14="http://schemas.microsoft.com/office/powerpoint/2010/main" val="331086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250"/>
            <a:ext cx="10515600" cy="6557749"/>
          </a:xfrm>
        </p:spPr>
        <p:txBody>
          <a:bodyPr>
            <a:normAutofit fontScale="70000" lnSpcReduction="20000"/>
          </a:bodyPr>
          <a:lstStyle/>
          <a:p>
            <a:pPr marL="0" indent="0">
              <a:buNone/>
            </a:pPr>
            <a:r>
              <a:rPr lang="en-IN" b="1" dirty="0"/>
              <a:t>import</a:t>
            </a:r>
            <a:r>
              <a:rPr lang="en-IN" dirty="0"/>
              <a:t> </a:t>
            </a:r>
            <a:r>
              <a:rPr lang="en-IN" dirty="0" err="1"/>
              <a:t>java.io.IOException</a:t>
            </a:r>
            <a:r>
              <a:rPr lang="en-IN" dirty="0"/>
              <a:t>;  </a:t>
            </a:r>
          </a:p>
          <a:p>
            <a:pPr marL="0" indent="0">
              <a:buNone/>
            </a:pPr>
            <a:r>
              <a:rPr lang="en-IN" b="1" dirty="0"/>
              <a:t>class</a:t>
            </a:r>
            <a:r>
              <a:rPr lang="en-IN" dirty="0"/>
              <a:t> Testthrows1{  </a:t>
            </a:r>
          </a:p>
          <a:p>
            <a:pPr marL="0" indent="0">
              <a:buNone/>
            </a:pPr>
            <a:r>
              <a:rPr lang="en-IN" dirty="0"/>
              <a:t> </a:t>
            </a:r>
            <a:r>
              <a:rPr lang="en-IN" dirty="0">
                <a:solidFill>
                  <a:srgbClr val="FF0000"/>
                </a:solidFill>
              </a:rPr>
              <a:t> </a:t>
            </a:r>
            <a:r>
              <a:rPr lang="en-IN" b="1" dirty="0">
                <a:solidFill>
                  <a:srgbClr val="FF0000"/>
                </a:solidFill>
              </a:rPr>
              <a:t>void</a:t>
            </a:r>
            <a:r>
              <a:rPr lang="en-IN" dirty="0">
                <a:solidFill>
                  <a:srgbClr val="FF0000"/>
                </a:solidFill>
              </a:rPr>
              <a:t> m()</a:t>
            </a:r>
            <a:r>
              <a:rPr lang="en-IN" b="1" dirty="0">
                <a:solidFill>
                  <a:srgbClr val="FF0000"/>
                </a:solidFill>
              </a:rPr>
              <a:t>throws</a:t>
            </a:r>
            <a:r>
              <a:rPr lang="en-IN" dirty="0">
                <a:solidFill>
                  <a:srgbClr val="FF0000"/>
                </a:solidFill>
              </a:rPr>
              <a:t> </a:t>
            </a:r>
            <a:r>
              <a:rPr lang="en-IN" dirty="0" err="1">
                <a:solidFill>
                  <a:srgbClr val="FF0000"/>
                </a:solidFill>
              </a:rPr>
              <a:t>IOException</a:t>
            </a:r>
            <a:r>
              <a:rPr lang="en-IN" dirty="0">
                <a:solidFill>
                  <a:srgbClr val="FF0000"/>
                </a:solidFill>
              </a:rPr>
              <a:t>{  </a:t>
            </a:r>
          </a:p>
          <a:p>
            <a:pPr marL="0" indent="0">
              <a:buNone/>
            </a:pPr>
            <a:r>
              <a:rPr lang="en-IN" dirty="0">
                <a:solidFill>
                  <a:srgbClr val="FF0000"/>
                </a:solidFill>
              </a:rPr>
              <a:t>    </a:t>
            </a:r>
            <a:r>
              <a:rPr lang="en-IN" b="1" dirty="0">
                <a:solidFill>
                  <a:srgbClr val="FF0000"/>
                </a:solidFill>
              </a:rPr>
              <a:t>throw</a:t>
            </a:r>
            <a:r>
              <a:rPr lang="en-IN" dirty="0">
                <a:solidFill>
                  <a:srgbClr val="FF0000"/>
                </a:solidFill>
              </a:rPr>
              <a:t> </a:t>
            </a:r>
            <a:r>
              <a:rPr lang="en-IN" b="1" dirty="0">
                <a:solidFill>
                  <a:srgbClr val="FF0000"/>
                </a:solidFill>
              </a:rPr>
              <a:t>new</a:t>
            </a:r>
            <a:r>
              <a:rPr lang="en-IN" dirty="0">
                <a:solidFill>
                  <a:srgbClr val="FF0000"/>
                </a:solidFill>
              </a:rPr>
              <a:t> </a:t>
            </a:r>
            <a:r>
              <a:rPr lang="en-IN" dirty="0" err="1">
                <a:solidFill>
                  <a:srgbClr val="FF0000"/>
                </a:solidFill>
              </a:rPr>
              <a:t>IOException</a:t>
            </a:r>
            <a:r>
              <a:rPr lang="en-IN" dirty="0">
                <a:solidFill>
                  <a:srgbClr val="FF0000"/>
                </a:solidFill>
              </a:rPr>
              <a:t>("device error");</a:t>
            </a:r>
            <a:r>
              <a:rPr lang="en-IN" dirty="0">
                <a:solidFill>
                  <a:srgbClr val="00B0F0"/>
                </a:solidFill>
              </a:rPr>
              <a:t>//checked exception </a:t>
            </a:r>
            <a:r>
              <a:rPr lang="en-IN" dirty="0">
                <a:solidFill>
                  <a:srgbClr val="FF0000"/>
                </a:solidFill>
              </a:rPr>
              <a:t> </a:t>
            </a:r>
          </a:p>
          <a:p>
            <a:pPr marL="0" indent="0">
              <a:buNone/>
            </a:pPr>
            <a:r>
              <a:rPr lang="en-IN" dirty="0">
                <a:solidFill>
                  <a:srgbClr val="FF0000"/>
                </a:solidFill>
              </a:rPr>
              <a:t>  }  </a:t>
            </a:r>
          </a:p>
          <a:p>
            <a:pPr marL="0" indent="0">
              <a:buNone/>
            </a:pPr>
            <a:r>
              <a:rPr lang="en-IN" dirty="0"/>
              <a:t>  </a:t>
            </a:r>
            <a:r>
              <a:rPr lang="en-IN" b="1" dirty="0"/>
              <a:t>void</a:t>
            </a:r>
            <a:r>
              <a:rPr lang="en-IN" dirty="0"/>
              <a:t> n()</a:t>
            </a:r>
            <a:r>
              <a:rPr lang="en-IN" b="1" dirty="0"/>
              <a:t>throws</a:t>
            </a:r>
            <a:r>
              <a:rPr lang="en-IN" dirty="0"/>
              <a:t> </a:t>
            </a:r>
            <a:r>
              <a:rPr lang="en-IN" dirty="0" err="1"/>
              <a:t>IOException</a:t>
            </a:r>
            <a:r>
              <a:rPr lang="en-IN" dirty="0"/>
              <a:t>{  </a:t>
            </a:r>
          </a:p>
          <a:p>
            <a:pPr marL="0" indent="0">
              <a:buNone/>
            </a:pPr>
            <a:r>
              <a:rPr lang="en-IN" dirty="0"/>
              <a:t>    m();  </a:t>
            </a:r>
          </a:p>
          <a:p>
            <a:pPr marL="0" indent="0">
              <a:buNone/>
            </a:pPr>
            <a:r>
              <a:rPr lang="en-IN" dirty="0"/>
              <a:t>  }  </a:t>
            </a:r>
          </a:p>
          <a:p>
            <a:pPr marL="0" indent="0">
              <a:buNone/>
            </a:pPr>
            <a:r>
              <a:rPr lang="en-IN" dirty="0"/>
              <a:t>  </a:t>
            </a:r>
            <a:r>
              <a:rPr lang="en-IN" b="1" dirty="0"/>
              <a:t>void</a:t>
            </a:r>
            <a:r>
              <a:rPr lang="en-IN" dirty="0"/>
              <a:t> p(){  </a:t>
            </a:r>
          </a:p>
          <a:p>
            <a:pPr marL="0" indent="0">
              <a:buNone/>
            </a:pPr>
            <a:r>
              <a:rPr lang="en-IN" dirty="0"/>
              <a:t>   </a:t>
            </a:r>
            <a:r>
              <a:rPr lang="en-IN" b="1" dirty="0"/>
              <a:t>try</a:t>
            </a:r>
            <a:r>
              <a:rPr lang="en-IN" dirty="0"/>
              <a:t>{  </a:t>
            </a:r>
          </a:p>
          <a:p>
            <a:pPr marL="0" indent="0">
              <a:buNone/>
            </a:pPr>
            <a:r>
              <a:rPr lang="en-IN" dirty="0"/>
              <a:t>    n();  </a:t>
            </a:r>
          </a:p>
          <a:p>
            <a:pPr marL="0" indent="0">
              <a:buNone/>
            </a:pPr>
            <a:r>
              <a:rPr lang="en-IN" dirty="0"/>
              <a:t>   }</a:t>
            </a:r>
            <a:r>
              <a:rPr lang="en-IN" b="1" dirty="0"/>
              <a:t>catch</a:t>
            </a:r>
            <a:r>
              <a:rPr lang="en-IN" dirty="0"/>
              <a:t>(Exception e){</a:t>
            </a:r>
            <a:r>
              <a:rPr lang="en-IN" dirty="0" err="1"/>
              <a:t>System.out.println</a:t>
            </a:r>
            <a:r>
              <a:rPr lang="en-IN" dirty="0"/>
              <a:t>("exception handled");}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Testthrows1 </a:t>
            </a:r>
            <a:r>
              <a:rPr lang="en-IN" dirty="0" err="1"/>
              <a:t>obj</a:t>
            </a:r>
            <a:r>
              <a:rPr lang="en-IN" dirty="0"/>
              <a:t>=</a:t>
            </a:r>
            <a:r>
              <a:rPr lang="en-IN" b="1" dirty="0"/>
              <a:t>new</a:t>
            </a:r>
            <a:r>
              <a:rPr lang="en-IN" dirty="0"/>
              <a:t> Testthrows1();  </a:t>
            </a:r>
          </a:p>
          <a:p>
            <a:pPr marL="0" indent="0">
              <a:buNone/>
            </a:pPr>
            <a:r>
              <a:rPr lang="en-IN" dirty="0"/>
              <a:t>   </a:t>
            </a:r>
            <a:r>
              <a:rPr lang="en-IN" dirty="0" err="1"/>
              <a:t>obj.p</a:t>
            </a: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0916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Output</a:t>
            </a:r>
          </a:p>
        </p:txBody>
      </p:sp>
      <p:sp>
        <p:nvSpPr>
          <p:cNvPr id="6" name="Rectangle 5"/>
          <p:cNvSpPr/>
          <p:nvPr/>
        </p:nvSpPr>
        <p:spPr>
          <a:xfrm>
            <a:off x="838200" y="1945775"/>
            <a:ext cx="6096000" cy="646331"/>
          </a:xfrm>
          <a:prstGeom prst="rect">
            <a:avLst/>
          </a:prstGeom>
        </p:spPr>
        <p:txBody>
          <a:bodyPr>
            <a:spAutoFit/>
          </a:bodyPr>
          <a:lstStyle/>
          <a:p>
            <a:r>
              <a:rPr lang="en-IN" dirty="0"/>
              <a:t>exception handled</a:t>
            </a:r>
          </a:p>
          <a:p>
            <a:r>
              <a:rPr lang="en-IN" dirty="0"/>
              <a:t>normal flow...</a:t>
            </a:r>
          </a:p>
        </p:txBody>
      </p:sp>
    </p:spTree>
    <p:extLst>
      <p:ext uri="{BB962C8B-B14F-4D97-AF65-F5344CB8AC3E}">
        <p14:creationId xmlns:p14="http://schemas.microsoft.com/office/powerpoint/2010/main" val="1522144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u="sng" dirty="0"/>
              <a:t>If you are calling a method that declares an exception, you must either caught or declare the exception.</a:t>
            </a:r>
            <a:br>
              <a:rPr lang="en-IN" sz="3200" b="1" u="sng" dirty="0"/>
            </a:br>
            <a:endParaRPr lang="en-IN" sz="32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3677441"/>
              </p:ext>
            </p:extLst>
          </p:nvPr>
        </p:nvGraphicFramePr>
        <p:xfrm>
          <a:off x="537949" y="1690688"/>
          <a:ext cx="10515600" cy="1463040"/>
        </p:xfrm>
        <a:graphic>
          <a:graphicData uri="http://schemas.openxmlformats.org/drawingml/2006/table">
            <a:tbl>
              <a:tblPr/>
              <a:tblGrid>
                <a:gridCol w="10515600">
                  <a:extLst>
                    <a:ext uri="{9D8B030D-6E8A-4147-A177-3AD203B41FA5}">
                      <a16:colId xmlns:a16="http://schemas.microsoft.com/office/drawing/2014/main" val="20000"/>
                    </a:ext>
                  </a:extLst>
                </a:gridCol>
              </a:tblGrid>
              <a:tr h="0">
                <a:tc>
                  <a:txBody>
                    <a:bodyPr/>
                    <a:lstStyle/>
                    <a:p>
                      <a:pPr algn="just">
                        <a:buFont typeface="+mj-lt"/>
                        <a:buNone/>
                      </a:pPr>
                      <a:r>
                        <a:rPr lang="en-IN" b="0" i="0" dirty="0">
                          <a:solidFill>
                            <a:srgbClr val="000000"/>
                          </a:solidFill>
                          <a:effectLst/>
                          <a:latin typeface="verdana" panose="020B0604030504040204" pitchFamily="34" charset="0"/>
                        </a:rPr>
                        <a:t>There are two cases:</a:t>
                      </a:r>
                    </a:p>
                    <a:p>
                      <a:pPr algn="just">
                        <a:buFont typeface="+mj-lt"/>
                        <a:buNone/>
                      </a:pPr>
                      <a:endParaRPr lang="en-IN" b="0" i="0" dirty="0">
                        <a:solidFill>
                          <a:srgbClr val="000000"/>
                        </a:solidFill>
                        <a:effectLst/>
                        <a:latin typeface="verdana" panose="020B0604030504040204" pitchFamily="34" charset="0"/>
                      </a:endParaRPr>
                    </a:p>
                    <a:p>
                      <a:pPr algn="just">
                        <a:buFont typeface="+mj-lt"/>
                        <a:buAutoNum type="arabicPeriod"/>
                      </a:pPr>
                      <a:r>
                        <a:rPr lang="en-IN" b="1" i="0" dirty="0">
                          <a:solidFill>
                            <a:srgbClr val="000000"/>
                          </a:solidFill>
                          <a:effectLst/>
                          <a:latin typeface="verdana" panose="020B0604030504040204" pitchFamily="34" charset="0"/>
                        </a:rPr>
                        <a:t>Case1:</a:t>
                      </a:r>
                      <a:r>
                        <a:rPr lang="en-IN" b="0" i="0" dirty="0">
                          <a:solidFill>
                            <a:srgbClr val="000000"/>
                          </a:solidFill>
                          <a:effectLst/>
                          <a:latin typeface="verdana" panose="020B0604030504040204" pitchFamily="34" charset="0"/>
                        </a:rPr>
                        <a:t>You caught the exception i.e. handle the exception using try/catch.</a:t>
                      </a:r>
                    </a:p>
                    <a:p>
                      <a:pPr algn="just">
                        <a:buFont typeface="+mj-lt"/>
                        <a:buNone/>
                      </a:pPr>
                      <a:endParaRPr lang="en-IN" b="0" i="0" dirty="0">
                        <a:solidFill>
                          <a:srgbClr val="000000"/>
                        </a:solidFill>
                        <a:effectLst/>
                        <a:latin typeface="verdana" panose="020B0604030504040204" pitchFamily="34" charset="0"/>
                      </a:endParaRPr>
                    </a:p>
                    <a:p>
                      <a:pPr algn="just">
                        <a:buFont typeface="+mj-lt"/>
                        <a:buAutoNum type="arabicPeriod"/>
                      </a:pPr>
                      <a:r>
                        <a:rPr lang="en-IN" b="1" i="0" dirty="0">
                          <a:solidFill>
                            <a:srgbClr val="000000"/>
                          </a:solidFill>
                          <a:effectLst/>
                          <a:latin typeface="verdana" panose="020B0604030504040204" pitchFamily="34" charset="0"/>
                        </a:rPr>
                        <a:t>Case2:</a:t>
                      </a:r>
                      <a:r>
                        <a:rPr lang="en-IN" b="0" i="0" dirty="0">
                          <a:solidFill>
                            <a:srgbClr val="000000"/>
                          </a:solidFill>
                          <a:effectLst/>
                          <a:latin typeface="verdana" panose="020B0604030504040204" pitchFamily="34" charset="0"/>
                        </a:rPr>
                        <a:t>You declare the exception i.e. specifying throws with the method.</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6678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normAutofit fontScale="90000"/>
          </a:bodyPr>
          <a:lstStyle/>
          <a:p>
            <a:r>
              <a:rPr lang="en-IN" u="sng" dirty="0"/>
              <a:t>Case1: You handle the exception</a:t>
            </a:r>
            <a:br>
              <a:rPr lang="en-IN" u="sng" dirty="0"/>
            </a:br>
            <a:endParaRPr lang="en-IN" u="sng" dirty="0"/>
          </a:p>
        </p:txBody>
      </p:sp>
      <p:sp>
        <p:nvSpPr>
          <p:cNvPr id="3" name="Content Placeholder 2"/>
          <p:cNvSpPr>
            <a:spLocks noGrp="1"/>
          </p:cNvSpPr>
          <p:nvPr>
            <p:ph idx="1"/>
          </p:nvPr>
        </p:nvSpPr>
        <p:spPr>
          <a:xfrm>
            <a:off x="838200" y="1119116"/>
            <a:ext cx="10515600" cy="5738884"/>
          </a:xfrm>
        </p:spPr>
        <p:txBody>
          <a:bodyPr>
            <a:normAutofit fontScale="70000" lnSpcReduction="20000"/>
          </a:bodyPr>
          <a:lstStyle/>
          <a:p>
            <a:pPr marL="0" indent="0">
              <a:buNone/>
            </a:pPr>
            <a:r>
              <a:rPr lang="en-IN" b="1" dirty="0"/>
              <a:t>import</a:t>
            </a:r>
            <a:r>
              <a:rPr lang="en-IN" dirty="0"/>
              <a:t> java.io.*;  </a:t>
            </a:r>
          </a:p>
          <a:p>
            <a:pPr marL="0" indent="0">
              <a:buNone/>
            </a:pPr>
            <a:r>
              <a:rPr lang="en-IN" b="1" dirty="0"/>
              <a:t>class</a:t>
            </a:r>
            <a:r>
              <a:rPr lang="en-IN" dirty="0"/>
              <a:t> M{  </a:t>
            </a:r>
          </a:p>
          <a:p>
            <a:pPr marL="0" indent="0">
              <a:buNone/>
            </a:pPr>
            <a:r>
              <a:rPr lang="en-IN" dirty="0"/>
              <a:t> </a:t>
            </a:r>
            <a:r>
              <a:rPr lang="en-IN" b="1" dirty="0"/>
              <a:t>void</a:t>
            </a:r>
            <a:r>
              <a:rPr lang="en-IN" dirty="0"/>
              <a:t> method()</a:t>
            </a:r>
            <a:r>
              <a:rPr lang="en-IN" b="1" dirty="0"/>
              <a:t>throws</a:t>
            </a:r>
            <a:r>
              <a:rPr lang="en-IN" dirty="0"/>
              <a:t> </a:t>
            </a:r>
            <a:r>
              <a:rPr lang="en-IN" dirty="0" err="1"/>
              <a:t>IOException</a:t>
            </a:r>
            <a:r>
              <a:rPr lang="en-IN" dirty="0"/>
              <a:t>{  </a:t>
            </a:r>
          </a:p>
          <a:p>
            <a:pPr marL="0" indent="0">
              <a:buNone/>
            </a:pPr>
            <a:r>
              <a:rPr lang="en-IN" dirty="0"/>
              <a:t>  </a:t>
            </a:r>
            <a:r>
              <a:rPr lang="en-IN" b="1" dirty="0"/>
              <a:t>throw</a:t>
            </a:r>
            <a:r>
              <a:rPr lang="en-IN" dirty="0"/>
              <a:t> </a:t>
            </a:r>
            <a:r>
              <a:rPr lang="en-IN" b="1" dirty="0"/>
              <a:t>new</a:t>
            </a:r>
            <a:r>
              <a:rPr lang="en-IN" dirty="0"/>
              <a:t> </a:t>
            </a:r>
            <a:r>
              <a:rPr lang="en-IN" dirty="0" err="1"/>
              <a:t>IOException</a:t>
            </a:r>
            <a:r>
              <a:rPr lang="en-IN" dirty="0"/>
              <a:t>("device error");  </a:t>
            </a:r>
          </a:p>
          <a:p>
            <a:pPr marL="0" indent="0">
              <a:buNone/>
            </a:pPr>
            <a:r>
              <a:rPr lang="en-IN" dirty="0"/>
              <a:t> }  </a:t>
            </a:r>
          </a:p>
          <a:p>
            <a:pPr marL="0" indent="0">
              <a:buNone/>
            </a:pPr>
            <a:r>
              <a:rPr lang="en-IN" dirty="0"/>
              <a:t>}  </a:t>
            </a:r>
          </a:p>
          <a:p>
            <a:pPr marL="0" indent="0">
              <a:buNone/>
            </a:pPr>
            <a:r>
              <a:rPr lang="en-IN" b="1" dirty="0"/>
              <a:t>public</a:t>
            </a:r>
            <a:r>
              <a:rPr lang="en-IN" dirty="0"/>
              <a:t> </a:t>
            </a:r>
            <a:r>
              <a:rPr lang="en-IN" b="1" dirty="0"/>
              <a:t>class</a:t>
            </a:r>
            <a:r>
              <a:rPr lang="en-IN" dirty="0"/>
              <a:t> Testthrows2{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b="1" dirty="0"/>
              <a:t>try</a:t>
            </a:r>
            <a:r>
              <a:rPr lang="en-IN" dirty="0"/>
              <a:t>{  </a:t>
            </a:r>
          </a:p>
          <a:p>
            <a:pPr marL="0" indent="0">
              <a:buNone/>
            </a:pPr>
            <a:r>
              <a:rPr lang="en-IN" dirty="0"/>
              <a:t>     M m=</a:t>
            </a:r>
            <a:r>
              <a:rPr lang="en-IN" b="1" dirty="0"/>
              <a:t>new</a:t>
            </a:r>
            <a:r>
              <a:rPr lang="en-IN" dirty="0"/>
              <a:t> M();  </a:t>
            </a:r>
          </a:p>
          <a:p>
            <a:pPr marL="0" indent="0">
              <a:buNone/>
            </a:pPr>
            <a:r>
              <a:rPr lang="en-IN" dirty="0"/>
              <a:t>     </a:t>
            </a:r>
            <a:r>
              <a:rPr lang="en-IN" dirty="0" err="1"/>
              <a:t>m.method</a:t>
            </a:r>
            <a:r>
              <a:rPr lang="en-IN" dirty="0"/>
              <a:t>();  </a:t>
            </a:r>
          </a:p>
          <a:p>
            <a:pPr marL="0" indent="0">
              <a:buNone/>
            </a:pPr>
            <a:r>
              <a:rPr lang="en-IN" dirty="0"/>
              <a:t>    }</a:t>
            </a:r>
            <a:r>
              <a:rPr lang="en-IN" b="1" dirty="0"/>
              <a:t>catch</a:t>
            </a:r>
            <a:r>
              <a:rPr lang="en-IN" dirty="0"/>
              <a:t>(Exception e){</a:t>
            </a:r>
            <a:r>
              <a:rPr lang="en-IN" dirty="0" err="1"/>
              <a:t>System.out.println</a:t>
            </a:r>
            <a:r>
              <a:rPr lang="en-IN" dirty="0"/>
              <a:t>("exception handled");}     </a:t>
            </a:r>
          </a:p>
          <a:p>
            <a:pPr marL="0" indent="0">
              <a:buNone/>
            </a:pP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91245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Output:</a:t>
            </a:r>
          </a:p>
        </p:txBody>
      </p:sp>
      <p:sp>
        <p:nvSpPr>
          <p:cNvPr id="3" name="Content Placeholder 2"/>
          <p:cNvSpPr>
            <a:spLocks noGrp="1"/>
          </p:cNvSpPr>
          <p:nvPr>
            <p:ph idx="1"/>
          </p:nvPr>
        </p:nvSpPr>
        <p:spPr/>
        <p:txBody>
          <a:bodyPr/>
          <a:lstStyle/>
          <a:p>
            <a:pPr marL="0" indent="0">
              <a:buNone/>
            </a:pPr>
            <a:r>
              <a:rPr lang="en-IN" dirty="0"/>
              <a:t>exception handled</a:t>
            </a:r>
          </a:p>
          <a:p>
            <a:pPr marL="0" indent="0">
              <a:buNone/>
            </a:pPr>
            <a:r>
              <a:rPr lang="en-IN" dirty="0"/>
              <a:t>normal flow...</a:t>
            </a:r>
          </a:p>
        </p:txBody>
      </p:sp>
    </p:spTree>
    <p:extLst>
      <p:ext uri="{BB962C8B-B14F-4D97-AF65-F5344CB8AC3E}">
        <p14:creationId xmlns:p14="http://schemas.microsoft.com/office/powerpoint/2010/main" val="635612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Case2: You declare the exception</a:t>
            </a:r>
            <a:br>
              <a:rPr lang="en-IN" u="sng" dirty="0"/>
            </a:br>
            <a:endParaRPr lang="en-IN" u="sng" dirty="0"/>
          </a:p>
        </p:txBody>
      </p:sp>
      <p:sp>
        <p:nvSpPr>
          <p:cNvPr id="3" name="Content Placeholder 2"/>
          <p:cNvSpPr>
            <a:spLocks noGrp="1"/>
          </p:cNvSpPr>
          <p:nvPr>
            <p:ph idx="1"/>
          </p:nvPr>
        </p:nvSpPr>
        <p:spPr/>
        <p:txBody>
          <a:bodyPr/>
          <a:lstStyle/>
          <a:p>
            <a:r>
              <a:rPr lang="en-IN" dirty="0"/>
              <a:t>A)In case you declare the exception, if exception does not occur, the code will be executed fine.</a:t>
            </a:r>
          </a:p>
          <a:p>
            <a:pPr marL="0" indent="0">
              <a:buNone/>
            </a:pPr>
            <a:endParaRPr lang="en-IN" dirty="0"/>
          </a:p>
          <a:p>
            <a:r>
              <a:rPr lang="en-IN" dirty="0"/>
              <a:t>B)In case you declare the exception if exception occurs, an exception will be thrown at runtime because throws does not handle the exception.</a:t>
            </a:r>
          </a:p>
          <a:p>
            <a:endParaRPr lang="en-IN" dirty="0"/>
          </a:p>
        </p:txBody>
      </p:sp>
    </p:spTree>
    <p:extLst>
      <p:ext uri="{BB962C8B-B14F-4D97-AF65-F5344CB8AC3E}">
        <p14:creationId xmlns:p14="http://schemas.microsoft.com/office/powerpoint/2010/main" val="166210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A)Program if exception does not occur</a:t>
            </a:r>
            <a:endParaRPr lang="en-IN" u="sng" dirty="0"/>
          </a:p>
        </p:txBody>
      </p:sp>
      <p:sp>
        <p:nvSpPr>
          <p:cNvPr id="3" name="Content Placeholder 2"/>
          <p:cNvSpPr>
            <a:spLocks noGrp="1"/>
          </p:cNvSpPr>
          <p:nvPr>
            <p:ph idx="1"/>
          </p:nvPr>
        </p:nvSpPr>
        <p:spPr>
          <a:xfrm>
            <a:off x="838200" y="1825624"/>
            <a:ext cx="10515600" cy="4820835"/>
          </a:xfrm>
        </p:spPr>
        <p:txBody>
          <a:bodyPr>
            <a:normAutofit fontScale="70000" lnSpcReduction="20000"/>
          </a:bodyPr>
          <a:lstStyle/>
          <a:p>
            <a:pPr marL="0" indent="0">
              <a:buNone/>
            </a:pPr>
            <a:r>
              <a:rPr lang="en-IN" b="1" dirty="0"/>
              <a:t>import</a:t>
            </a:r>
            <a:r>
              <a:rPr lang="en-IN" dirty="0"/>
              <a:t> java.io.*;  </a:t>
            </a:r>
          </a:p>
          <a:p>
            <a:pPr marL="0" indent="0">
              <a:buNone/>
            </a:pPr>
            <a:r>
              <a:rPr lang="en-IN" b="1" dirty="0"/>
              <a:t>class</a:t>
            </a:r>
            <a:r>
              <a:rPr lang="en-IN" dirty="0"/>
              <a:t> M{  </a:t>
            </a:r>
          </a:p>
          <a:p>
            <a:pPr marL="0" indent="0">
              <a:buNone/>
            </a:pPr>
            <a:r>
              <a:rPr lang="en-IN" dirty="0"/>
              <a:t> </a:t>
            </a:r>
            <a:r>
              <a:rPr lang="en-IN" b="1" dirty="0"/>
              <a:t>void</a:t>
            </a:r>
            <a:r>
              <a:rPr lang="en-IN" dirty="0"/>
              <a:t> method()</a:t>
            </a:r>
            <a:r>
              <a:rPr lang="en-IN" b="1" dirty="0"/>
              <a:t>throws</a:t>
            </a:r>
            <a:r>
              <a:rPr lang="en-IN" dirty="0"/>
              <a:t> </a:t>
            </a:r>
            <a:r>
              <a:rPr lang="en-IN" dirty="0" err="1"/>
              <a:t>IOException</a:t>
            </a:r>
            <a:r>
              <a:rPr lang="en-IN" dirty="0"/>
              <a:t>{  </a:t>
            </a:r>
          </a:p>
          <a:p>
            <a:pPr marL="0" indent="0">
              <a:buNone/>
            </a:pPr>
            <a:r>
              <a:rPr lang="en-IN" dirty="0"/>
              <a:t>  </a:t>
            </a:r>
            <a:r>
              <a:rPr lang="en-IN" dirty="0" err="1"/>
              <a:t>System.out.println</a:t>
            </a:r>
            <a:r>
              <a:rPr lang="en-IN" dirty="0"/>
              <a:t>("device operation performed");  </a:t>
            </a:r>
          </a:p>
          <a:p>
            <a:pPr marL="0" indent="0">
              <a:buNone/>
            </a:pPr>
            <a:r>
              <a:rPr lang="en-IN" dirty="0"/>
              <a:t> }  </a:t>
            </a:r>
          </a:p>
          <a:p>
            <a:pPr marL="0" indent="0">
              <a:buNone/>
            </a:pPr>
            <a:r>
              <a:rPr lang="en-IN" dirty="0"/>
              <a:t>}  </a:t>
            </a:r>
          </a:p>
          <a:p>
            <a:pPr marL="0" indent="0">
              <a:buNone/>
            </a:pPr>
            <a:r>
              <a:rPr lang="en-IN" b="1" dirty="0"/>
              <a:t>class</a:t>
            </a:r>
            <a:r>
              <a:rPr lang="en-IN" dirty="0"/>
              <a:t> Testthrows3{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r>
              <a:rPr lang="en-IN" b="1" dirty="0"/>
              <a:t>throws</a:t>
            </a:r>
            <a:r>
              <a:rPr lang="en-IN" dirty="0"/>
              <a:t> </a:t>
            </a:r>
            <a:r>
              <a:rPr lang="en-IN" dirty="0" err="1"/>
              <a:t>IOException</a:t>
            </a:r>
            <a:r>
              <a:rPr lang="en-IN" dirty="0"/>
              <a:t>{//declare exception  </a:t>
            </a:r>
          </a:p>
          <a:p>
            <a:pPr marL="0" indent="0">
              <a:buNone/>
            </a:pPr>
            <a:r>
              <a:rPr lang="en-IN" dirty="0"/>
              <a:t>     M m=</a:t>
            </a:r>
            <a:r>
              <a:rPr lang="en-IN" b="1" dirty="0"/>
              <a:t>new</a:t>
            </a:r>
            <a:r>
              <a:rPr lang="en-IN" dirty="0"/>
              <a:t> M();  </a:t>
            </a:r>
          </a:p>
          <a:p>
            <a:pPr marL="0" indent="0">
              <a:buNone/>
            </a:pPr>
            <a:r>
              <a:rPr lang="en-IN" dirty="0"/>
              <a:t>     </a:t>
            </a:r>
            <a:r>
              <a:rPr lang="en-IN" dirty="0" err="1"/>
              <a:t>m.method</a:t>
            </a:r>
            <a:r>
              <a:rPr lang="en-IN" dirty="0"/>
              <a:t>();  </a:t>
            </a:r>
          </a:p>
          <a:p>
            <a:pPr marL="0" indent="0">
              <a:buNone/>
            </a:pP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300211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4716"/>
            <a:ext cx="11158182" cy="5972247"/>
          </a:xfrm>
        </p:spPr>
        <p:txBody>
          <a:bodyPr>
            <a:normAutofit fontScale="85000" lnSpcReduction="20000"/>
          </a:bodyPr>
          <a:lstStyle/>
          <a:p>
            <a:pPr marL="0" indent="0">
              <a:buNone/>
            </a:pPr>
            <a:r>
              <a:rPr lang="en-IN" dirty="0">
                <a:solidFill>
                  <a:srgbClr val="7030A0"/>
                </a:solidFill>
              </a:rPr>
              <a:t>import java.io.*;</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t>
            </a:r>
            <a:r>
              <a:rPr lang="en-IN" dirty="0" err="1"/>
              <a:t>int</a:t>
            </a:r>
            <a:r>
              <a:rPr lang="en-IN" dirty="0"/>
              <a:t> </a:t>
            </a:r>
            <a:r>
              <a:rPr lang="en-IN" dirty="0" err="1"/>
              <a:t>i,j</a:t>
            </a:r>
            <a:r>
              <a:rPr lang="en-IN" dirty="0"/>
              <a:t>=1,k=1;</a:t>
            </a:r>
          </a:p>
          <a:p>
            <a:pPr marL="0" indent="0">
              <a:buNone/>
            </a:pPr>
            <a:r>
              <a:rPr lang="en-IN" dirty="0">
                <a:solidFill>
                  <a:srgbClr val="FF0000"/>
                </a:solidFill>
              </a:rPr>
              <a:t>          try{</a:t>
            </a:r>
          </a:p>
          <a:p>
            <a:pPr marL="0" indent="0">
              <a:buNone/>
            </a:pPr>
            <a:r>
              <a:rPr lang="en-IN" dirty="0"/>
              <a:t>              </a:t>
            </a: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solidFill>
                  <a:srgbClr val="7030A0"/>
                </a:solidFill>
              </a:rPr>
              <a:t>          </a:t>
            </a:r>
            <a:r>
              <a:rPr lang="en-IN" dirty="0" err="1">
                <a:solidFill>
                  <a:srgbClr val="7030A0"/>
                </a:solidFill>
              </a:rPr>
              <a:t>i</a:t>
            </a:r>
            <a:r>
              <a:rPr lang="en-IN" dirty="0">
                <a:solidFill>
                  <a:srgbClr val="7030A0"/>
                </a:solidFill>
              </a:rPr>
              <a:t>=0;</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("Enter a number");</a:t>
            </a:r>
          </a:p>
          <a:p>
            <a:pPr marL="0" indent="0">
              <a:buNone/>
            </a:pPr>
            <a:r>
              <a:rPr lang="en-IN" dirty="0">
                <a:solidFill>
                  <a:srgbClr val="7030A0"/>
                </a:solidFill>
              </a:rPr>
              <a:t>          j=</a:t>
            </a:r>
            <a:r>
              <a:rPr lang="en-IN" dirty="0" err="1">
                <a:solidFill>
                  <a:srgbClr val="7030A0"/>
                </a:solidFill>
              </a:rPr>
              <a:t>Integer.parseInt</a:t>
            </a:r>
            <a:r>
              <a:rPr lang="en-IN" dirty="0">
                <a:solidFill>
                  <a:srgbClr val="7030A0"/>
                </a:solidFill>
              </a:rPr>
              <a:t>(</a:t>
            </a:r>
            <a:r>
              <a:rPr lang="en-IN" dirty="0" err="1">
                <a:solidFill>
                  <a:srgbClr val="7030A0"/>
                </a:solidFill>
              </a:rPr>
              <a:t>br.readLine</a:t>
            </a:r>
            <a:r>
              <a:rPr lang="en-IN" dirty="0">
                <a:solidFill>
                  <a:srgbClr val="7030A0"/>
                </a:solidFill>
              </a:rPr>
              <a:t>());</a:t>
            </a:r>
          </a:p>
          <a:p>
            <a:pPr marL="0" indent="0">
              <a:buNone/>
            </a:pPr>
            <a:r>
              <a:rPr lang="en-IN" dirty="0">
                <a:solidFill>
                  <a:srgbClr val="7030A0"/>
                </a:solidFill>
              </a:rPr>
              <a:t>          k=</a:t>
            </a:r>
            <a:r>
              <a:rPr lang="en-IN" dirty="0" err="1">
                <a:solidFill>
                  <a:srgbClr val="7030A0"/>
                </a:solidFill>
              </a:rPr>
              <a:t>i+j</a:t>
            </a:r>
            <a:r>
              <a:rPr lang="en-IN" dirty="0">
                <a:solidFill>
                  <a:srgbClr val="7030A0"/>
                </a:solidFill>
              </a:rPr>
              <a:t>;</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("Output is "+k);</a:t>
            </a:r>
          </a:p>
          <a:p>
            <a:pPr marL="0" indent="0">
              <a:buNone/>
            </a:pPr>
            <a:r>
              <a:rPr lang="en-IN" dirty="0">
                <a:solidFill>
                  <a:srgbClr val="7030A0"/>
                </a:solidFill>
              </a:rPr>
              <a:t>          }</a:t>
            </a:r>
            <a:r>
              <a:rPr lang="en-IN" dirty="0">
                <a:solidFill>
                  <a:srgbClr val="FF0000"/>
                </a:solidFill>
              </a:rPr>
              <a:t>catch(</a:t>
            </a:r>
            <a:r>
              <a:rPr lang="en-IN" dirty="0" err="1">
                <a:solidFill>
                  <a:srgbClr val="FF0000"/>
                </a:solidFill>
              </a:rPr>
              <a:t>ArithmeticException</a:t>
            </a:r>
            <a:r>
              <a:rPr lang="en-IN" dirty="0">
                <a:solidFill>
                  <a:srgbClr val="FF0000"/>
                </a:solidFill>
              </a:rPr>
              <a:t> e)</a:t>
            </a:r>
          </a:p>
          <a:p>
            <a:pPr marL="0" indent="0">
              <a:buNone/>
            </a:pPr>
            <a:r>
              <a:rPr lang="en-IN" dirty="0">
                <a:solidFill>
                  <a:srgbClr val="FF0000"/>
                </a:solidFill>
              </a:rPr>
              <a:t>          {</a:t>
            </a:r>
            <a:r>
              <a:rPr lang="en-IN" dirty="0" err="1">
                <a:solidFill>
                  <a:srgbClr val="FF0000"/>
                </a:solidFill>
              </a:rPr>
              <a:t>System.out.println</a:t>
            </a:r>
            <a:r>
              <a:rPr lang="en-IN" dirty="0">
                <a:solidFill>
                  <a:srgbClr val="FF0000"/>
                </a:solidFill>
              </a:rPr>
              <a:t>("hi");}</a:t>
            </a:r>
          </a:p>
          <a:p>
            <a:pPr marL="0" indent="0">
              <a:buNone/>
            </a:pPr>
            <a:r>
              <a:rPr lang="en-IN" dirty="0"/>
              <a:t>}}</a:t>
            </a:r>
          </a:p>
        </p:txBody>
      </p:sp>
      <p:sp>
        <p:nvSpPr>
          <p:cNvPr id="4" name="TextBox 3"/>
          <p:cNvSpPr txBox="1"/>
          <p:nvPr/>
        </p:nvSpPr>
        <p:spPr>
          <a:xfrm>
            <a:off x="8516203" y="204716"/>
            <a:ext cx="2715904" cy="923330"/>
          </a:xfrm>
          <a:prstGeom prst="rect">
            <a:avLst/>
          </a:prstGeom>
          <a:noFill/>
        </p:spPr>
        <p:txBody>
          <a:bodyPr wrap="square" rtlCol="0">
            <a:spAutoFit/>
          </a:bodyPr>
          <a:lstStyle/>
          <a:p>
            <a:r>
              <a:rPr lang="en-IN" dirty="0"/>
              <a:t>Output:</a:t>
            </a:r>
          </a:p>
          <a:p>
            <a:pPr marL="342900" indent="-342900">
              <a:buAutoNum type="arabicParenR"/>
            </a:pPr>
            <a:r>
              <a:rPr lang="en-IN" dirty="0"/>
              <a:t>User Input</a:t>
            </a:r>
          </a:p>
          <a:p>
            <a:pPr marL="342900" indent="-342900">
              <a:buAutoNum type="arabicParenR"/>
            </a:pPr>
            <a:r>
              <a:rPr lang="en-IN" dirty="0"/>
              <a:t>Compilation error</a:t>
            </a:r>
          </a:p>
        </p:txBody>
      </p:sp>
    </p:spTree>
    <p:extLst>
      <p:ext uri="{BB962C8B-B14F-4D97-AF65-F5344CB8AC3E}">
        <p14:creationId xmlns:p14="http://schemas.microsoft.com/office/powerpoint/2010/main" val="4267448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Output</a:t>
            </a:r>
          </a:p>
        </p:txBody>
      </p:sp>
      <p:sp>
        <p:nvSpPr>
          <p:cNvPr id="3" name="Content Placeholder 2"/>
          <p:cNvSpPr>
            <a:spLocks noGrp="1"/>
          </p:cNvSpPr>
          <p:nvPr>
            <p:ph idx="1"/>
          </p:nvPr>
        </p:nvSpPr>
        <p:spPr/>
        <p:txBody>
          <a:bodyPr/>
          <a:lstStyle/>
          <a:p>
            <a:pPr marL="0" indent="0">
              <a:buNone/>
            </a:pPr>
            <a:r>
              <a:rPr lang="en-IN" dirty="0"/>
              <a:t>device operation performed</a:t>
            </a:r>
          </a:p>
          <a:p>
            <a:pPr marL="0" indent="0">
              <a:buNone/>
            </a:pPr>
            <a:r>
              <a:rPr lang="en-IN" dirty="0"/>
              <a:t> normal flow...</a:t>
            </a:r>
          </a:p>
        </p:txBody>
      </p:sp>
    </p:spTree>
    <p:extLst>
      <p:ext uri="{BB962C8B-B14F-4D97-AF65-F5344CB8AC3E}">
        <p14:creationId xmlns:p14="http://schemas.microsoft.com/office/powerpoint/2010/main" val="4239641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B)Program if exception occurs</a:t>
            </a:r>
            <a:endParaRPr lang="en-IN" u="sng" dirty="0"/>
          </a:p>
        </p:txBody>
      </p:sp>
      <p:sp>
        <p:nvSpPr>
          <p:cNvPr id="3" name="Content Placeholder 2"/>
          <p:cNvSpPr>
            <a:spLocks noGrp="1"/>
          </p:cNvSpPr>
          <p:nvPr>
            <p:ph idx="1"/>
          </p:nvPr>
        </p:nvSpPr>
        <p:spPr>
          <a:xfrm>
            <a:off x="838200" y="1825624"/>
            <a:ext cx="10515600" cy="4930017"/>
          </a:xfrm>
        </p:spPr>
        <p:txBody>
          <a:bodyPr>
            <a:normAutofit fontScale="70000" lnSpcReduction="20000"/>
          </a:bodyPr>
          <a:lstStyle/>
          <a:p>
            <a:pPr marL="0" indent="0">
              <a:buNone/>
            </a:pPr>
            <a:r>
              <a:rPr lang="en-IN" b="1" dirty="0"/>
              <a:t>import</a:t>
            </a:r>
            <a:r>
              <a:rPr lang="en-IN" dirty="0"/>
              <a:t> java.io.*;  </a:t>
            </a:r>
          </a:p>
          <a:p>
            <a:pPr marL="0" indent="0">
              <a:buNone/>
            </a:pPr>
            <a:r>
              <a:rPr lang="en-IN" b="1" dirty="0"/>
              <a:t>class</a:t>
            </a:r>
            <a:r>
              <a:rPr lang="en-IN" dirty="0"/>
              <a:t> M{  </a:t>
            </a:r>
          </a:p>
          <a:p>
            <a:pPr marL="0" indent="0">
              <a:buNone/>
            </a:pPr>
            <a:r>
              <a:rPr lang="en-IN" dirty="0"/>
              <a:t> </a:t>
            </a:r>
            <a:r>
              <a:rPr lang="en-IN" b="1" dirty="0"/>
              <a:t>void</a:t>
            </a:r>
            <a:r>
              <a:rPr lang="en-IN" dirty="0"/>
              <a:t> method()</a:t>
            </a:r>
            <a:r>
              <a:rPr lang="en-IN" b="1" dirty="0"/>
              <a:t>throws</a:t>
            </a:r>
            <a:r>
              <a:rPr lang="en-IN" dirty="0"/>
              <a:t> </a:t>
            </a:r>
            <a:r>
              <a:rPr lang="en-IN" dirty="0" err="1"/>
              <a:t>IOException</a:t>
            </a:r>
            <a:r>
              <a:rPr lang="en-IN" dirty="0"/>
              <a:t>{  </a:t>
            </a:r>
          </a:p>
          <a:p>
            <a:pPr marL="0" indent="0">
              <a:buNone/>
            </a:pPr>
            <a:r>
              <a:rPr lang="en-IN" dirty="0"/>
              <a:t>  </a:t>
            </a:r>
            <a:r>
              <a:rPr lang="en-IN" b="1" dirty="0"/>
              <a:t>throw</a:t>
            </a:r>
            <a:r>
              <a:rPr lang="en-IN" dirty="0"/>
              <a:t> </a:t>
            </a:r>
            <a:r>
              <a:rPr lang="en-IN" b="1" dirty="0"/>
              <a:t>new</a:t>
            </a:r>
            <a:r>
              <a:rPr lang="en-IN" dirty="0"/>
              <a:t> </a:t>
            </a:r>
            <a:r>
              <a:rPr lang="en-IN" dirty="0" err="1"/>
              <a:t>IOException</a:t>
            </a:r>
            <a:r>
              <a:rPr lang="en-IN" dirty="0"/>
              <a:t>("device error");  </a:t>
            </a:r>
          </a:p>
          <a:p>
            <a:pPr marL="0" indent="0">
              <a:buNone/>
            </a:pPr>
            <a:r>
              <a:rPr lang="en-IN" dirty="0"/>
              <a:t> }  </a:t>
            </a:r>
          </a:p>
          <a:p>
            <a:pPr marL="0" indent="0">
              <a:buNone/>
            </a:pPr>
            <a:r>
              <a:rPr lang="en-IN" dirty="0"/>
              <a:t>}  </a:t>
            </a:r>
          </a:p>
          <a:p>
            <a:pPr marL="0" indent="0">
              <a:buNone/>
            </a:pPr>
            <a:r>
              <a:rPr lang="en-IN" b="1" dirty="0"/>
              <a:t>class</a:t>
            </a:r>
            <a:r>
              <a:rPr lang="en-IN" dirty="0"/>
              <a:t> Testthrows4{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r>
              <a:rPr lang="en-IN" b="1" dirty="0"/>
              <a:t>throws</a:t>
            </a:r>
            <a:r>
              <a:rPr lang="en-IN" dirty="0"/>
              <a:t> </a:t>
            </a:r>
            <a:r>
              <a:rPr lang="en-IN" dirty="0" err="1"/>
              <a:t>IOException</a:t>
            </a:r>
            <a:r>
              <a:rPr lang="en-IN" dirty="0"/>
              <a:t>{//declare exception  </a:t>
            </a:r>
          </a:p>
          <a:p>
            <a:pPr marL="0" indent="0">
              <a:buNone/>
            </a:pPr>
            <a:r>
              <a:rPr lang="en-IN" dirty="0"/>
              <a:t>     M m=</a:t>
            </a:r>
            <a:r>
              <a:rPr lang="en-IN" b="1" dirty="0"/>
              <a:t>new</a:t>
            </a:r>
            <a:r>
              <a:rPr lang="en-IN" dirty="0"/>
              <a:t> M();  </a:t>
            </a:r>
          </a:p>
          <a:p>
            <a:pPr marL="0" indent="0">
              <a:buNone/>
            </a:pPr>
            <a:r>
              <a:rPr lang="en-IN" dirty="0"/>
              <a:t>     </a:t>
            </a:r>
            <a:r>
              <a:rPr lang="en-IN" dirty="0" err="1"/>
              <a:t>m.method</a:t>
            </a:r>
            <a:r>
              <a:rPr lang="en-IN" dirty="0"/>
              <a:t>();  </a:t>
            </a:r>
          </a:p>
          <a:p>
            <a:pPr marL="0" indent="0">
              <a:buNone/>
            </a:pP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042806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Output</a:t>
            </a:r>
          </a:p>
        </p:txBody>
      </p:sp>
      <p:sp>
        <p:nvSpPr>
          <p:cNvPr id="3" name="Content Placeholder 2"/>
          <p:cNvSpPr>
            <a:spLocks noGrp="1"/>
          </p:cNvSpPr>
          <p:nvPr>
            <p:ph idx="1"/>
          </p:nvPr>
        </p:nvSpPr>
        <p:spPr/>
        <p:txBody>
          <a:bodyPr/>
          <a:lstStyle/>
          <a:p>
            <a:pPr marL="0" indent="0">
              <a:buNone/>
            </a:pPr>
            <a:r>
              <a:rPr lang="en-IN" dirty="0"/>
              <a:t>Runtime Exception</a:t>
            </a:r>
          </a:p>
        </p:txBody>
      </p:sp>
    </p:spTree>
    <p:extLst>
      <p:ext uri="{BB962C8B-B14F-4D97-AF65-F5344CB8AC3E}">
        <p14:creationId xmlns:p14="http://schemas.microsoft.com/office/powerpoint/2010/main" val="937833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0158335"/>
              </p:ext>
            </p:extLst>
          </p:nvPr>
        </p:nvGraphicFramePr>
        <p:xfrm>
          <a:off x="927458" y="1825625"/>
          <a:ext cx="8399697" cy="4351338"/>
        </p:xfrm>
        <a:graphic>
          <a:graphicData uri="http://schemas.openxmlformats.org/drawingml/2006/table">
            <a:tbl>
              <a:tblPr/>
              <a:tblGrid>
                <a:gridCol w="928638">
                  <a:extLst>
                    <a:ext uri="{9D8B030D-6E8A-4147-A177-3AD203B41FA5}">
                      <a16:colId xmlns:a16="http://schemas.microsoft.com/office/drawing/2014/main" val="20000"/>
                    </a:ext>
                  </a:extLst>
                </a:gridCol>
                <a:gridCol w="3425588">
                  <a:extLst>
                    <a:ext uri="{9D8B030D-6E8A-4147-A177-3AD203B41FA5}">
                      <a16:colId xmlns:a16="http://schemas.microsoft.com/office/drawing/2014/main" val="20001"/>
                    </a:ext>
                  </a:extLst>
                </a:gridCol>
                <a:gridCol w="4045471">
                  <a:extLst>
                    <a:ext uri="{9D8B030D-6E8A-4147-A177-3AD203B41FA5}">
                      <a16:colId xmlns:a16="http://schemas.microsoft.com/office/drawing/2014/main" val="20002"/>
                    </a:ext>
                  </a:extLst>
                </a:gridCol>
              </a:tblGrid>
              <a:tr h="291895">
                <a:tc>
                  <a:txBody>
                    <a:bodyPr/>
                    <a:lstStyle/>
                    <a:p>
                      <a:pPr algn="l" fontAlgn="t"/>
                      <a:r>
                        <a:rPr lang="en-IN" sz="1400" dirty="0">
                          <a:solidFill>
                            <a:srgbClr val="000000"/>
                          </a:solidFill>
                          <a:effectLst/>
                          <a:latin typeface="times new roman" panose="02020603050405020304" pitchFamily="18" charset="0"/>
                        </a:rPr>
                        <a:t>No.</a:t>
                      </a:r>
                    </a:p>
                  </a:txBody>
                  <a:tcPr marL="37615" marR="37615" marT="37615" marB="37615">
                    <a:lnL w="9525" cap="flat" cmpd="sng" algn="ctr">
                      <a:solidFill>
                        <a:srgbClr val="E80AB9"/>
                      </a:solidFill>
                      <a:prstDash val="solid"/>
                      <a:round/>
                      <a:headEnd type="none" w="med" len="med"/>
                      <a:tailEnd type="none" w="med" len="med"/>
                    </a:lnL>
                    <a:lnR w="9525" cap="flat" cmpd="sng" algn="ctr">
                      <a:solidFill>
                        <a:srgbClr val="E80AB9"/>
                      </a:solidFill>
                      <a:prstDash val="solid"/>
                      <a:round/>
                      <a:headEnd type="none" w="med" len="med"/>
                      <a:tailEnd type="none" w="med" len="med"/>
                    </a:lnR>
                    <a:lnT w="9525" cap="flat" cmpd="sng" algn="ctr">
                      <a:solidFill>
                        <a:srgbClr val="E80AB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400">
                          <a:solidFill>
                            <a:srgbClr val="000000"/>
                          </a:solidFill>
                          <a:effectLst/>
                          <a:latin typeface="times new roman" panose="02020603050405020304" pitchFamily="18" charset="0"/>
                        </a:rPr>
                        <a:t>throw</a:t>
                      </a:r>
                    </a:p>
                  </a:txBody>
                  <a:tcPr marL="37615" marR="37615" marT="37615" marB="37615">
                    <a:lnL w="9525" cap="flat" cmpd="sng" algn="ctr">
                      <a:solidFill>
                        <a:srgbClr val="E80AB9"/>
                      </a:solidFill>
                      <a:prstDash val="solid"/>
                      <a:round/>
                      <a:headEnd type="none" w="med" len="med"/>
                      <a:tailEnd type="none" w="med" len="med"/>
                    </a:lnL>
                    <a:lnR w="9525" cap="flat" cmpd="sng" algn="ctr">
                      <a:solidFill>
                        <a:srgbClr val="E80AB9"/>
                      </a:solidFill>
                      <a:prstDash val="solid"/>
                      <a:round/>
                      <a:headEnd type="none" w="med" len="med"/>
                      <a:tailEnd type="none" w="med" len="med"/>
                    </a:lnR>
                    <a:lnT w="9525" cap="flat" cmpd="sng" algn="ctr">
                      <a:solidFill>
                        <a:srgbClr val="E80AB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IN" sz="1400">
                          <a:solidFill>
                            <a:srgbClr val="000000"/>
                          </a:solidFill>
                          <a:effectLst/>
                          <a:latin typeface="times new roman" panose="02020603050405020304" pitchFamily="18" charset="0"/>
                        </a:rPr>
                        <a:t>throws</a:t>
                      </a:r>
                    </a:p>
                  </a:txBody>
                  <a:tcPr marL="37615" marR="37615" marT="37615" marB="37615">
                    <a:lnL w="9525" cap="flat" cmpd="sng" algn="ctr">
                      <a:solidFill>
                        <a:srgbClr val="E80AB9"/>
                      </a:solidFill>
                      <a:prstDash val="solid"/>
                      <a:round/>
                      <a:headEnd type="none" w="med" len="med"/>
                      <a:tailEnd type="none" w="med" len="med"/>
                    </a:lnL>
                    <a:lnR w="9525" cap="flat" cmpd="sng" algn="ctr">
                      <a:solidFill>
                        <a:srgbClr val="E80AB9"/>
                      </a:solidFill>
                      <a:prstDash val="solid"/>
                      <a:round/>
                      <a:headEnd type="none" w="med" len="med"/>
                      <a:tailEnd type="none" w="med" len="med"/>
                    </a:lnR>
                    <a:lnT w="9525" cap="flat" cmpd="sng" algn="ctr">
                      <a:solidFill>
                        <a:srgbClr val="E80AB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725223">
                <a:tc>
                  <a:txBody>
                    <a:bodyPr/>
                    <a:lstStyle/>
                    <a:p>
                      <a:pPr algn="just" fontAlgn="t"/>
                      <a:r>
                        <a:rPr lang="en-IN" sz="1400" b="0" i="0" dirty="0">
                          <a:solidFill>
                            <a:srgbClr val="000000"/>
                          </a:solidFill>
                          <a:effectLst/>
                          <a:latin typeface="verdana" panose="020B0604030504040204" pitchFamily="34" charset="0"/>
                        </a:rPr>
                        <a:t>1)</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effectLst/>
                          <a:latin typeface="verdana" panose="020B0604030504040204" pitchFamily="34" charset="0"/>
                        </a:rPr>
                        <a:t>Java throw keyword is used to explicitly throw an exception.</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effectLst/>
                          <a:latin typeface="verdana" panose="020B0604030504040204" pitchFamily="34" charset="0"/>
                        </a:rPr>
                        <a:t>Java throws keyword is used to declare an exception.</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5223">
                <a:tc>
                  <a:txBody>
                    <a:bodyPr/>
                    <a:lstStyle/>
                    <a:p>
                      <a:pPr algn="just" fontAlgn="t"/>
                      <a:r>
                        <a:rPr lang="en-IN" sz="1400" b="0" i="0">
                          <a:solidFill>
                            <a:srgbClr val="000000"/>
                          </a:solidFill>
                          <a:effectLst/>
                          <a:latin typeface="verdana" panose="020B0604030504040204" pitchFamily="34" charset="0"/>
                        </a:rPr>
                        <a:t>2)</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400" b="0" i="0" dirty="0">
                          <a:solidFill>
                            <a:srgbClr val="000000"/>
                          </a:solidFill>
                          <a:effectLst/>
                          <a:latin typeface="verdana" panose="020B0604030504040204" pitchFamily="34" charset="0"/>
                        </a:rPr>
                        <a:t>Checked exception cannot be propagated using throw only.</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400" b="0" i="0">
                          <a:solidFill>
                            <a:srgbClr val="000000"/>
                          </a:solidFill>
                          <a:effectLst/>
                          <a:latin typeface="verdana" panose="020B0604030504040204" pitchFamily="34" charset="0"/>
                        </a:rPr>
                        <a:t>Checked exception can be propagated with throws.</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508559">
                <a:tc>
                  <a:txBody>
                    <a:bodyPr/>
                    <a:lstStyle/>
                    <a:p>
                      <a:pPr algn="just" fontAlgn="t"/>
                      <a:r>
                        <a:rPr lang="en-IN" sz="1400" b="0" i="0">
                          <a:solidFill>
                            <a:srgbClr val="000000"/>
                          </a:solidFill>
                          <a:effectLst/>
                          <a:latin typeface="verdana" panose="020B0604030504040204" pitchFamily="34" charset="0"/>
                        </a:rPr>
                        <a:t>3)</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effectLst/>
                          <a:latin typeface="verdana" panose="020B0604030504040204" pitchFamily="34" charset="0"/>
                        </a:rPr>
                        <a:t>Throw is followed by an instance.</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effectLst/>
                          <a:latin typeface="verdana" panose="020B0604030504040204" pitchFamily="34" charset="0"/>
                        </a:rPr>
                        <a:t>Throws is followed by class.</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8559">
                <a:tc>
                  <a:txBody>
                    <a:bodyPr/>
                    <a:lstStyle/>
                    <a:p>
                      <a:pPr algn="just" fontAlgn="t"/>
                      <a:r>
                        <a:rPr lang="en-IN" sz="1400" b="0" i="0">
                          <a:solidFill>
                            <a:srgbClr val="000000"/>
                          </a:solidFill>
                          <a:effectLst/>
                          <a:latin typeface="verdana" panose="020B0604030504040204" pitchFamily="34" charset="0"/>
                        </a:rPr>
                        <a:t>4)</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400" b="0" i="0">
                          <a:solidFill>
                            <a:srgbClr val="000000"/>
                          </a:solidFill>
                          <a:effectLst/>
                          <a:latin typeface="verdana" panose="020B0604030504040204" pitchFamily="34" charset="0"/>
                        </a:rPr>
                        <a:t>Throw is used within the method.</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IN" sz="1400" b="0" i="0">
                          <a:solidFill>
                            <a:srgbClr val="000000"/>
                          </a:solidFill>
                          <a:effectLst/>
                          <a:latin typeface="verdana" panose="020B0604030504040204" pitchFamily="34" charset="0"/>
                        </a:rPr>
                        <a:t>Throws is used with the method signature.</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1591879">
                <a:tc>
                  <a:txBody>
                    <a:bodyPr/>
                    <a:lstStyle/>
                    <a:p>
                      <a:pPr algn="just" fontAlgn="t"/>
                      <a:r>
                        <a:rPr lang="en-IN" sz="1400" b="0" i="0">
                          <a:solidFill>
                            <a:srgbClr val="000000"/>
                          </a:solidFill>
                          <a:effectLst/>
                          <a:latin typeface="verdana" panose="020B0604030504040204" pitchFamily="34" charset="0"/>
                        </a:rPr>
                        <a:t>5)</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effectLst/>
                          <a:latin typeface="verdana" panose="020B0604030504040204" pitchFamily="34" charset="0"/>
                        </a:rPr>
                        <a:t>You cannot throw multiple exceptions.</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effectLst/>
                          <a:latin typeface="verdana" panose="020B0604030504040204" pitchFamily="34" charset="0"/>
                        </a:rPr>
                        <a:t>You can declare multiple exceptions e.g.</a:t>
                      </a:r>
                      <a:br>
                        <a:rPr lang="en-IN" sz="1400" b="0" i="0" dirty="0">
                          <a:solidFill>
                            <a:srgbClr val="000000"/>
                          </a:solidFill>
                          <a:effectLst/>
                          <a:latin typeface="verdana" panose="020B0604030504040204" pitchFamily="34" charset="0"/>
                        </a:rPr>
                      </a:br>
                      <a:r>
                        <a:rPr lang="en-IN" sz="1400" b="0" i="0" dirty="0">
                          <a:solidFill>
                            <a:srgbClr val="000000"/>
                          </a:solidFill>
                          <a:effectLst/>
                          <a:latin typeface="verdana" panose="020B0604030504040204" pitchFamily="34" charset="0"/>
                        </a:rPr>
                        <a:t>public void method()throws </a:t>
                      </a:r>
                      <a:r>
                        <a:rPr lang="en-IN" sz="1400" b="0" i="0" dirty="0" err="1">
                          <a:solidFill>
                            <a:srgbClr val="000000"/>
                          </a:solidFill>
                          <a:effectLst/>
                          <a:latin typeface="verdana" panose="020B0604030504040204" pitchFamily="34" charset="0"/>
                        </a:rPr>
                        <a:t>IOException,SQLException</a:t>
                      </a:r>
                      <a:r>
                        <a:rPr lang="en-IN" sz="1400" b="0" i="0" dirty="0">
                          <a:solidFill>
                            <a:srgbClr val="000000"/>
                          </a:solidFill>
                          <a:effectLst/>
                          <a:latin typeface="verdana" panose="020B0604030504040204" pitchFamily="34" charset="0"/>
                        </a:rPr>
                        <a:t>.</a:t>
                      </a:r>
                    </a:p>
                  </a:txBody>
                  <a:tcPr marL="37615" marR="37615" marT="37615" marB="376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860389" y="277520"/>
            <a:ext cx="7355563" cy="1260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rgbClr val="610B38"/>
                </a:solidFill>
                <a:effectLst/>
                <a:latin typeface="erdana"/>
              </a:rPr>
              <a:t>Difference between throw and throws in Java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sng" strike="noStrike" cap="none" normalizeH="0" baseline="0" dirty="0">
              <a:ln>
                <a:noFill/>
              </a:ln>
              <a:solidFill>
                <a:srgbClr val="610B38"/>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There are many differences between throw and throws keywords.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A list of differences between throw and throws are given below:</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0590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Ans</a:t>
            </a:r>
            <a:r>
              <a:rPr lang="en-IN" dirty="0"/>
              <a:t>: Compilation error</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9142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591869"/>
          </a:xfrm>
        </p:spPr>
        <p:txBody>
          <a:bodyPr>
            <a:normAutofit fontScale="77500" lnSpcReduction="20000"/>
          </a:bodyPr>
          <a:lstStyle/>
          <a:p>
            <a:pPr marL="0" indent="0">
              <a:buNone/>
            </a:pPr>
            <a:r>
              <a:rPr lang="en-IN" dirty="0"/>
              <a:t>import java.io.*;</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t>
            </a:r>
            <a:r>
              <a:rPr lang="en-IN" dirty="0" err="1"/>
              <a:t>int</a:t>
            </a:r>
            <a:r>
              <a:rPr lang="en-IN" dirty="0"/>
              <a:t> </a:t>
            </a:r>
            <a:r>
              <a:rPr lang="en-IN" dirty="0" err="1"/>
              <a:t>i,j</a:t>
            </a:r>
            <a:r>
              <a:rPr lang="en-IN" dirty="0"/>
              <a:t>=1,k=1;</a:t>
            </a:r>
          </a:p>
          <a:p>
            <a:pPr marL="0" indent="0">
              <a:buNone/>
            </a:pPr>
            <a:r>
              <a:rPr lang="en-IN" dirty="0"/>
              <a:t>          </a:t>
            </a:r>
            <a:r>
              <a:rPr lang="en-IN" dirty="0">
                <a:solidFill>
                  <a:srgbClr val="FF0000"/>
                </a:solidFill>
              </a:rPr>
              <a:t>try{</a:t>
            </a:r>
          </a:p>
          <a:p>
            <a:pPr marL="0" indent="0">
              <a:buNone/>
            </a:pPr>
            <a:r>
              <a:rPr lang="en-IN" dirty="0"/>
              <a:t>              </a:t>
            </a: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solidFill>
                  <a:srgbClr val="7030A0"/>
                </a:solidFill>
              </a:rPr>
              <a:t>          </a:t>
            </a:r>
            <a:r>
              <a:rPr lang="en-IN" dirty="0" err="1">
                <a:solidFill>
                  <a:srgbClr val="7030A0"/>
                </a:solidFill>
              </a:rPr>
              <a:t>i</a:t>
            </a:r>
            <a:r>
              <a:rPr lang="en-IN" dirty="0">
                <a:solidFill>
                  <a:srgbClr val="7030A0"/>
                </a:solidFill>
              </a:rPr>
              <a:t>=0;</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("Enter a number");</a:t>
            </a:r>
          </a:p>
          <a:p>
            <a:pPr marL="0" indent="0">
              <a:buNone/>
            </a:pPr>
            <a:r>
              <a:rPr lang="en-IN" dirty="0">
                <a:solidFill>
                  <a:srgbClr val="7030A0"/>
                </a:solidFill>
              </a:rPr>
              <a:t>          j=</a:t>
            </a:r>
            <a:r>
              <a:rPr lang="en-IN" dirty="0" err="1">
                <a:solidFill>
                  <a:srgbClr val="7030A0"/>
                </a:solidFill>
              </a:rPr>
              <a:t>Integer.parseInt</a:t>
            </a:r>
            <a:r>
              <a:rPr lang="en-IN" dirty="0">
                <a:solidFill>
                  <a:srgbClr val="7030A0"/>
                </a:solidFill>
              </a:rPr>
              <a:t>(</a:t>
            </a:r>
            <a:r>
              <a:rPr lang="en-IN" dirty="0" err="1">
                <a:solidFill>
                  <a:srgbClr val="7030A0"/>
                </a:solidFill>
              </a:rPr>
              <a:t>br.readLine</a:t>
            </a:r>
            <a:r>
              <a:rPr lang="en-IN" dirty="0">
                <a:solidFill>
                  <a:srgbClr val="7030A0"/>
                </a:solidFill>
              </a:rPr>
              <a:t>());</a:t>
            </a:r>
          </a:p>
          <a:p>
            <a:pPr marL="0" indent="0">
              <a:buNone/>
            </a:pPr>
            <a:r>
              <a:rPr lang="en-IN" dirty="0">
                <a:solidFill>
                  <a:srgbClr val="7030A0"/>
                </a:solidFill>
              </a:rPr>
              <a:t>          k=</a:t>
            </a:r>
            <a:r>
              <a:rPr lang="en-IN" dirty="0" err="1">
                <a:solidFill>
                  <a:srgbClr val="7030A0"/>
                </a:solidFill>
              </a:rPr>
              <a:t>i+j</a:t>
            </a:r>
            <a:r>
              <a:rPr lang="en-IN" dirty="0">
                <a:solidFill>
                  <a:srgbClr val="7030A0"/>
                </a:solidFill>
              </a:rPr>
              <a:t>;</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("Output is "+k);</a:t>
            </a:r>
          </a:p>
          <a:p>
            <a:pPr marL="0" indent="0">
              <a:buNone/>
            </a:pPr>
            <a:r>
              <a:rPr lang="en-IN" dirty="0">
                <a:solidFill>
                  <a:srgbClr val="7030A0"/>
                </a:solidFill>
              </a:rPr>
              <a:t>          }</a:t>
            </a:r>
            <a:r>
              <a:rPr lang="en-IN" dirty="0">
                <a:solidFill>
                  <a:srgbClr val="FF0000"/>
                </a:solidFill>
              </a:rPr>
              <a:t>catch(</a:t>
            </a:r>
            <a:r>
              <a:rPr lang="en-IN" dirty="0" err="1">
                <a:solidFill>
                  <a:srgbClr val="FF0000"/>
                </a:solidFill>
              </a:rPr>
              <a:t>ArithmeticException</a:t>
            </a:r>
            <a:r>
              <a:rPr lang="en-IN" dirty="0">
                <a:solidFill>
                  <a:srgbClr val="FF0000"/>
                </a:solidFill>
              </a:rPr>
              <a:t> e)</a:t>
            </a:r>
          </a:p>
          <a:p>
            <a:pPr marL="0" indent="0">
              <a:buNone/>
            </a:pPr>
            <a:r>
              <a:rPr lang="en-IN" dirty="0">
                <a:solidFill>
                  <a:srgbClr val="FF0000"/>
                </a:solidFill>
              </a:rPr>
              <a:t>          {</a:t>
            </a:r>
            <a:r>
              <a:rPr lang="en-IN" dirty="0" err="1">
                <a:solidFill>
                  <a:srgbClr val="FF0000"/>
                </a:solidFill>
              </a:rPr>
              <a:t>System.out.println</a:t>
            </a:r>
            <a:r>
              <a:rPr lang="en-IN" dirty="0">
                <a:solidFill>
                  <a:srgbClr val="FF0000"/>
                </a:solidFill>
              </a:rPr>
              <a:t>("hi");}</a:t>
            </a:r>
          </a:p>
          <a:p>
            <a:pPr marL="0" indent="0">
              <a:buNone/>
            </a:pPr>
            <a:r>
              <a:rPr lang="en-IN" dirty="0">
                <a:solidFill>
                  <a:srgbClr val="FF0000"/>
                </a:solidFill>
              </a:rPr>
              <a:t>          catch(</a:t>
            </a:r>
            <a:r>
              <a:rPr lang="en-IN" dirty="0" err="1">
                <a:solidFill>
                  <a:srgbClr val="FF0000"/>
                </a:solidFill>
              </a:rPr>
              <a:t>IOException</a:t>
            </a:r>
            <a:r>
              <a:rPr lang="en-IN" dirty="0">
                <a:solidFill>
                  <a:srgbClr val="FF0000"/>
                </a:solidFill>
              </a:rPr>
              <a:t> e)</a:t>
            </a:r>
          </a:p>
          <a:p>
            <a:pPr marL="0" indent="0">
              <a:buNone/>
            </a:pPr>
            <a:r>
              <a:rPr lang="en-IN" dirty="0">
                <a:solidFill>
                  <a:srgbClr val="FF0000"/>
                </a:solidFill>
              </a:rPr>
              <a:t>          { </a:t>
            </a:r>
            <a:r>
              <a:rPr lang="en-IN" dirty="0" err="1">
                <a:solidFill>
                  <a:srgbClr val="FF0000"/>
                </a:solidFill>
              </a:rPr>
              <a:t>System.out.println</a:t>
            </a:r>
            <a:r>
              <a:rPr lang="en-IN" dirty="0">
                <a:solidFill>
                  <a:srgbClr val="FF0000"/>
                </a:solidFill>
              </a:rPr>
              <a:t>("Hello");</a:t>
            </a:r>
          </a:p>
          <a:p>
            <a:pPr marL="0" indent="0">
              <a:buNone/>
            </a:pPr>
            <a:r>
              <a:rPr lang="en-IN" dirty="0"/>
              <a:t>  }}}</a:t>
            </a:r>
          </a:p>
        </p:txBody>
      </p:sp>
      <p:sp>
        <p:nvSpPr>
          <p:cNvPr id="7" name="TextBox 6"/>
          <p:cNvSpPr txBox="1"/>
          <p:nvPr/>
        </p:nvSpPr>
        <p:spPr>
          <a:xfrm>
            <a:off x="8516203" y="204716"/>
            <a:ext cx="2715904" cy="923330"/>
          </a:xfrm>
          <a:prstGeom prst="rect">
            <a:avLst/>
          </a:prstGeom>
          <a:noFill/>
        </p:spPr>
        <p:txBody>
          <a:bodyPr wrap="square" rtlCol="0">
            <a:spAutoFit/>
          </a:bodyPr>
          <a:lstStyle/>
          <a:p>
            <a:r>
              <a:rPr lang="en-IN" dirty="0"/>
              <a:t>Output:</a:t>
            </a:r>
          </a:p>
          <a:p>
            <a:pPr marL="342900" indent="-342900">
              <a:buAutoNum type="arabicParenR"/>
            </a:pPr>
            <a:r>
              <a:rPr lang="en-IN" dirty="0"/>
              <a:t>User Input</a:t>
            </a:r>
          </a:p>
          <a:p>
            <a:pPr marL="342900" indent="-342900">
              <a:buAutoNum type="arabicParenR"/>
            </a:pPr>
            <a:r>
              <a:rPr lang="en-IN" dirty="0"/>
              <a:t>Compilation error</a:t>
            </a:r>
          </a:p>
        </p:txBody>
      </p:sp>
    </p:spTree>
    <p:extLst>
      <p:ext uri="{BB962C8B-B14F-4D97-AF65-F5344CB8AC3E}">
        <p14:creationId xmlns:p14="http://schemas.microsoft.com/office/powerpoint/2010/main" val="259910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Ans</a:t>
            </a:r>
            <a:r>
              <a:rPr lang="en-IN" dirty="0"/>
              <a:t>: User Input</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4558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6525"/>
            <a:ext cx="10515600" cy="6040438"/>
          </a:xfrm>
        </p:spPr>
        <p:txBody>
          <a:bodyPr>
            <a:normAutofit fontScale="92500" lnSpcReduction="10000"/>
          </a:bodyPr>
          <a:lstStyle/>
          <a:p>
            <a:pPr marL="0" indent="0">
              <a:buNone/>
            </a:pPr>
            <a:r>
              <a:rPr lang="en-IN" dirty="0"/>
              <a:t>import java.io.*;</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a:t>
            </a:r>
            <a:r>
              <a:rPr lang="en-IN" dirty="0" err="1"/>
              <a:t>int</a:t>
            </a:r>
            <a:r>
              <a:rPr lang="en-IN" dirty="0"/>
              <a:t> </a:t>
            </a:r>
            <a:r>
              <a:rPr lang="en-IN" dirty="0" err="1"/>
              <a:t>i,j</a:t>
            </a:r>
            <a:r>
              <a:rPr lang="en-IN" dirty="0"/>
              <a:t>=1,k=1;</a:t>
            </a:r>
          </a:p>
          <a:p>
            <a:pPr marL="0" indent="0">
              <a:buNone/>
            </a:pP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solidFill>
                  <a:srgbClr val="7030A0"/>
                </a:solidFill>
              </a:rPr>
              <a:t>          </a:t>
            </a:r>
            <a:r>
              <a:rPr lang="en-IN" dirty="0" err="1">
                <a:solidFill>
                  <a:srgbClr val="7030A0"/>
                </a:solidFill>
              </a:rPr>
              <a:t>i</a:t>
            </a:r>
            <a:r>
              <a:rPr lang="en-IN" dirty="0">
                <a:solidFill>
                  <a:srgbClr val="7030A0"/>
                </a:solidFill>
              </a:rPr>
              <a:t>=0;</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("Enter a number");</a:t>
            </a:r>
          </a:p>
          <a:p>
            <a:pPr marL="0" indent="0">
              <a:buNone/>
            </a:pPr>
            <a:r>
              <a:rPr lang="en-IN" dirty="0">
                <a:solidFill>
                  <a:srgbClr val="7030A0"/>
                </a:solidFill>
              </a:rPr>
              <a:t>          j=</a:t>
            </a:r>
            <a:r>
              <a:rPr lang="en-IN" dirty="0" err="1">
                <a:solidFill>
                  <a:srgbClr val="7030A0"/>
                </a:solidFill>
              </a:rPr>
              <a:t>Integer.parseInt</a:t>
            </a:r>
            <a:r>
              <a:rPr lang="en-IN" dirty="0">
                <a:solidFill>
                  <a:srgbClr val="7030A0"/>
                </a:solidFill>
              </a:rPr>
              <a:t>(</a:t>
            </a:r>
            <a:r>
              <a:rPr lang="en-IN" dirty="0" err="1">
                <a:solidFill>
                  <a:srgbClr val="7030A0"/>
                </a:solidFill>
              </a:rPr>
              <a:t>br.readLine</a:t>
            </a:r>
            <a:r>
              <a:rPr lang="en-IN" dirty="0">
                <a:solidFill>
                  <a:srgbClr val="7030A0"/>
                </a:solidFill>
              </a:rPr>
              <a:t>());</a:t>
            </a:r>
          </a:p>
          <a:p>
            <a:pPr marL="0" indent="0">
              <a:buNone/>
            </a:pPr>
            <a:r>
              <a:rPr lang="en-IN" dirty="0">
                <a:solidFill>
                  <a:srgbClr val="7030A0"/>
                </a:solidFill>
              </a:rPr>
              <a:t>          k=</a:t>
            </a:r>
            <a:r>
              <a:rPr lang="en-IN" dirty="0" err="1">
                <a:solidFill>
                  <a:srgbClr val="7030A0"/>
                </a:solidFill>
              </a:rPr>
              <a:t>i+j</a:t>
            </a:r>
            <a:r>
              <a:rPr lang="en-IN" dirty="0">
                <a:solidFill>
                  <a:srgbClr val="7030A0"/>
                </a:solidFill>
              </a:rPr>
              <a:t>;</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("Output is "+k);</a:t>
            </a:r>
          </a:p>
          <a:p>
            <a:pPr marL="0" indent="0">
              <a:buNone/>
            </a:pPr>
            <a:r>
              <a:rPr lang="en-IN" dirty="0">
                <a:solidFill>
                  <a:srgbClr val="7030A0"/>
                </a:solidFill>
              </a:rPr>
              <a:t>          </a:t>
            </a:r>
            <a:r>
              <a:rPr lang="en-IN" dirty="0"/>
              <a:t>}}</a:t>
            </a:r>
          </a:p>
        </p:txBody>
      </p:sp>
    </p:spTree>
    <p:extLst>
      <p:ext uri="{BB962C8B-B14F-4D97-AF65-F5344CB8AC3E}">
        <p14:creationId xmlns:p14="http://schemas.microsoft.com/office/powerpoint/2010/main" val="363680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6525"/>
            <a:ext cx="10515600" cy="6040438"/>
          </a:xfrm>
        </p:spPr>
        <p:txBody>
          <a:bodyPr>
            <a:normAutofit fontScale="92500" lnSpcReduction="10000"/>
          </a:bodyPr>
          <a:lstStyle/>
          <a:p>
            <a:pPr marL="0" indent="0">
              <a:buNone/>
            </a:pPr>
            <a:r>
              <a:rPr lang="en-IN" dirty="0"/>
              <a:t>import java.io.*;</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 throws Exception</a:t>
            </a:r>
          </a:p>
          <a:p>
            <a:pPr marL="0" indent="0">
              <a:buNone/>
            </a:pPr>
            <a:r>
              <a:rPr lang="en-IN" dirty="0"/>
              <a:t>      {</a:t>
            </a:r>
          </a:p>
          <a:p>
            <a:pPr marL="0" indent="0">
              <a:buNone/>
            </a:pPr>
            <a:r>
              <a:rPr lang="en-IN" dirty="0"/>
              <a:t>          </a:t>
            </a:r>
            <a:r>
              <a:rPr lang="en-IN" dirty="0" err="1"/>
              <a:t>int</a:t>
            </a:r>
            <a:r>
              <a:rPr lang="en-IN" dirty="0"/>
              <a:t> </a:t>
            </a:r>
            <a:r>
              <a:rPr lang="en-IN" dirty="0" err="1"/>
              <a:t>i,j</a:t>
            </a:r>
            <a:r>
              <a:rPr lang="en-IN" dirty="0"/>
              <a:t>=1,k=1;</a:t>
            </a:r>
          </a:p>
          <a:p>
            <a:pPr marL="0" indent="0">
              <a:buNone/>
            </a:pP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solidFill>
                  <a:srgbClr val="7030A0"/>
                </a:solidFill>
              </a:rPr>
              <a:t>          </a:t>
            </a:r>
            <a:r>
              <a:rPr lang="en-IN" dirty="0" err="1">
                <a:solidFill>
                  <a:srgbClr val="7030A0"/>
                </a:solidFill>
              </a:rPr>
              <a:t>i</a:t>
            </a:r>
            <a:r>
              <a:rPr lang="en-IN" dirty="0">
                <a:solidFill>
                  <a:srgbClr val="7030A0"/>
                </a:solidFill>
              </a:rPr>
              <a:t>=0;</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("Enter a number");</a:t>
            </a:r>
          </a:p>
          <a:p>
            <a:pPr marL="0" indent="0">
              <a:buNone/>
            </a:pPr>
            <a:r>
              <a:rPr lang="en-IN" dirty="0">
                <a:solidFill>
                  <a:srgbClr val="7030A0"/>
                </a:solidFill>
              </a:rPr>
              <a:t>          j=</a:t>
            </a:r>
            <a:r>
              <a:rPr lang="en-IN" dirty="0" err="1">
                <a:solidFill>
                  <a:srgbClr val="7030A0"/>
                </a:solidFill>
              </a:rPr>
              <a:t>Integer.parseInt</a:t>
            </a:r>
            <a:r>
              <a:rPr lang="en-IN" dirty="0">
                <a:solidFill>
                  <a:srgbClr val="7030A0"/>
                </a:solidFill>
              </a:rPr>
              <a:t>(</a:t>
            </a:r>
            <a:r>
              <a:rPr lang="en-IN" dirty="0" err="1">
                <a:solidFill>
                  <a:srgbClr val="7030A0"/>
                </a:solidFill>
              </a:rPr>
              <a:t>br.readLine</a:t>
            </a:r>
            <a:r>
              <a:rPr lang="en-IN" dirty="0">
                <a:solidFill>
                  <a:srgbClr val="7030A0"/>
                </a:solidFill>
              </a:rPr>
              <a:t>());</a:t>
            </a:r>
          </a:p>
          <a:p>
            <a:pPr marL="0" indent="0">
              <a:buNone/>
            </a:pPr>
            <a:r>
              <a:rPr lang="en-IN" dirty="0">
                <a:solidFill>
                  <a:srgbClr val="7030A0"/>
                </a:solidFill>
              </a:rPr>
              <a:t>          k=</a:t>
            </a:r>
            <a:r>
              <a:rPr lang="en-IN" dirty="0" err="1">
                <a:solidFill>
                  <a:srgbClr val="7030A0"/>
                </a:solidFill>
              </a:rPr>
              <a:t>i+j</a:t>
            </a:r>
            <a:r>
              <a:rPr lang="en-IN" dirty="0">
                <a:solidFill>
                  <a:srgbClr val="7030A0"/>
                </a:solidFill>
              </a:rPr>
              <a:t>;</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("Output is "+k);</a:t>
            </a:r>
          </a:p>
          <a:p>
            <a:pPr marL="0" indent="0">
              <a:buNone/>
            </a:pPr>
            <a:r>
              <a:rPr lang="en-IN" dirty="0">
                <a:solidFill>
                  <a:srgbClr val="7030A0"/>
                </a:solidFill>
              </a:rPr>
              <a:t>          </a:t>
            </a:r>
            <a:r>
              <a:rPr lang="en-IN" dirty="0"/>
              <a:t>}}</a:t>
            </a:r>
          </a:p>
        </p:txBody>
      </p:sp>
    </p:spTree>
    <p:extLst>
      <p:ext uri="{BB962C8B-B14F-4D97-AF65-F5344CB8AC3E}">
        <p14:creationId xmlns:p14="http://schemas.microsoft.com/office/powerpoint/2010/main" val="151370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6525"/>
            <a:ext cx="10515600" cy="6040438"/>
          </a:xfrm>
        </p:spPr>
        <p:txBody>
          <a:bodyPr>
            <a:normAutofit fontScale="92500" lnSpcReduction="10000"/>
          </a:bodyPr>
          <a:lstStyle/>
          <a:p>
            <a:pPr marL="0" indent="0">
              <a:buNone/>
            </a:pPr>
            <a:r>
              <a:rPr lang="en-IN" dirty="0"/>
              <a:t>import java.io.*;</a:t>
            </a:r>
          </a:p>
          <a:p>
            <a:pPr marL="0" indent="0">
              <a:buNone/>
            </a:pPr>
            <a:r>
              <a:rPr lang="en-IN" dirty="0"/>
              <a:t>  class </a:t>
            </a:r>
            <a:r>
              <a:rPr lang="en-IN" dirty="0" err="1"/>
              <a:t>abc</a:t>
            </a:r>
            <a:r>
              <a:rPr lang="en-IN" dirty="0"/>
              <a:t>{</a:t>
            </a:r>
          </a:p>
          <a:p>
            <a:pPr marL="0" indent="0">
              <a:buNone/>
            </a:pPr>
            <a:r>
              <a:rPr lang="en-IN" dirty="0"/>
              <a:t>      public static void main(String </a:t>
            </a:r>
            <a:r>
              <a:rPr lang="en-IN" dirty="0" err="1"/>
              <a:t>args</a:t>
            </a:r>
            <a:r>
              <a:rPr lang="en-IN" dirty="0"/>
              <a:t>[]) throws </a:t>
            </a:r>
            <a:r>
              <a:rPr lang="en-IN" dirty="0" err="1"/>
              <a:t>IOException</a:t>
            </a:r>
            <a:endParaRPr lang="en-IN" dirty="0"/>
          </a:p>
          <a:p>
            <a:pPr marL="0" indent="0">
              <a:buNone/>
            </a:pPr>
            <a:r>
              <a:rPr lang="en-IN" dirty="0"/>
              <a:t>      {</a:t>
            </a:r>
          </a:p>
          <a:p>
            <a:pPr marL="0" indent="0">
              <a:buNone/>
            </a:pPr>
            <a:r>
              <a:rPr lang="en-IN" dirty="0"/>
              <a:t>          </a:t>
            </a:r>
            <a:r>
              <a:rPr lang="en-IN" dirty="0" err="1"/>
              <a:t>int</a:t>
            </a:r>
            <a:r>
              <a:rPr lang="en-IN" dirty="0"/>
              <a:t> </a:t>
            </a:r>
            <a:r>
              <a:rPr lang="en-IN" dirty="0" err="1"/>
              <a:t>i,j</a:t>
            </a:r>
            <a:r>
              <a:rPr lang="en-IN" dirty="0"/>
              <a:t>=1,k=1;</a:t>
            </a:r>
          </a:p>
          <a:p>
            <a:pPr marL="0" indent="0">
              <a:buNone/>
            </a:pPr>
            <a:r>
              <a:rPr lang="en-IN" dirty="0" err="1">
                <a:solidFill>
                  <a:srgbClr val="7030A0"/>
                </a:solidFill>
              </a:rPr>
              <a:t>BufferedReader</a:t>
            </a:r>
            <a:r>
              <a:rPr lang="en-IN" dirty="0">
                <a:solidFill>
                  <a:srgbClr val="7030A0"/>
                </a:solidFill>
              </a:rPr>
              <a:t> </a:t>
            </a:r>
            <a:r>
              <a:rPr lang="en-IN" dirty="0" err="1">
                <a:solidFill>
                  <a:srgbClr val="7030A0"/>
                </a:solidFill>
              </a:rPr>
              <a:t>br</a:t>
            </a:r>
            <a:r>
              <a:rPr lang="en-IN" dirty="0">
                <a:solidFill>
                  <a:srgbClr val="7030A0"/>
                </a:solidFill>
              </a:rPr>
              <a:t>=new </a:t>
            </a:r>
            <a:r>
              <a:rPr lang="en-IN" dirty="0" err="1">
                <a:solidFill>
                  <a:srgbClr val="7030A0"/>
                </a:solidFill>
              </a:rPr>
              <a:t>BufferedReader</a:t>
            </a:r>
            <a:r>
              <a:rPr lang="en-IN" dirty="0">
                <a:solidFill>
                  <a:srgbClr val="7030A0"/>
                </a:solidFill>
              </a:rPr>
              <a:t>(new </a:t>
            </a:r>
            <a:r>
              <a:rPr lang="en-IN" dirty="0" err="1">
                <a:solidFill>
                  <a:srgbClr val="7030A0"/>
                </a:solidFill>
              </a:rPr>
              <a:t>InputStreamReader</a:t>
            </a:r>
            <a:r>
              <a:rPr lang="en-IN" dirty="0">
                <a:solidFill>
                  <a:srgbClr val="7030A0"/>
                </a:solidFill>
              </a:rPr>
              <a:t>(System.in));</a:t>
            </a:r>
          </a:p>
          <a:p>
            <a:pPr marL="0" indent="0">
              <a:buNone/>
            </a:pPr>
            <a:r>
              <a:rPr lang="en-IN" dirty="0">
                <a:solidFill>
                  <a:srgbClr val="7030A0"/>
                </a:solidFill>
              </a:rPr>
              <a:t>          </a:t>
            </a:r>
            <a:r>
              <a:rPr lang="en-IN" dirty="0" err="1">
                <a:solidFill>
                  <a:srgbClr val="7030A0"/>
                </a:solidFill>
              </a:rPr>
              <a:t>i</a:t>
            </a:r>
            <a:r>
              <a:rPr lang="en-IN" dirty="0">
                <a:solidFill>
                  <a:srgbClr val="7030A0"/>
                </a:solidFill>
              </a:rPr>
              <a:t>=1;</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("Enter a number");</a:t>
            </a:r>
          </a:p>
          <a:p>
            <a:pPr marL="0" indent="0">
              <a:buNone/>
            </a:pPr>
            <a:r>
              <a:rPr lang="en-IN" dirty="0">
                <a:solidFill>
                  <a:srgbClr val="7030A0"/>
                </a:solidFill>
              </a:rPr>
              <a:t>          j=</a:t>
            </a:r>
            <a:r>
              <a:rPr lang="en-IN" dirty="0" err="1">
                <a:solidFill>
                  <a:srgbClr val="7030A0"/>
                </a:solidFill>
              </a:rPr>
              <a:t>Integer.parseInt</a:t>
            </a:r>
            <a:r>
              <a:rPr lang="en-IN" dirty="0">
                <a:solidFill>
                  <a:srgbClr val="7030A0"/>
                </a:solidFill>
              </a:rPr>
              <a:t>(</a:t>
            </a:r>
            <a:r>
              <a:rPr lang="en-IN" dirty="0" err="1">
                <a:solidFill>
                  <a:srgbClr val="7030A0"/>
                </a:solidFill>
              </a:rPr>
              <a:t>br.readLine</a:t>
            </a:r>
            <a:r>
              <a:rPr lang="en-IN" dirty="0">
                <a:solidFill>
                  <a:srgbClr val="7030A0"/>
                </a:solidFill>
              </a:rPr>
              <a:t>());</a:t>
            </a:r>
          </a:p>
          <a:p>
            <a:pPr marL="0" indent="0">
              <a:buNone/>
            </a:pPr>
            <a:r>
              <a:rPr lang="en-IN" dirty="0">
                <a:solidFill>
                  <a:srgbClr val="7030A0"/>
                </a:solidFill>
              </a:rPr>
              <a:t>          k=</a:t>
            </a:r>
            <a:r>
              <a:rPr lang="en-IN" dirty="0" err="1">
                <a:solidFill>
                  <a:srgbClr val="7030A0"/>
                </a:solidFill>
              </a:rPr>
              <a:t>i</a:t>
            </a:r>
            <a:r>
              <a:rPr lang="en-IN" dirty="0">
                <a:solidFill>
                  <a:srgbClr val="7030A0"/>
                </a:solidFill>
              </a:rPr>
              <a:t>/j;</a:t>
            </a:r>
          </a:p>
          <a:p>
            <a:pPr marL="0" indent="0">
              <a:buNone/>
            </a:pPr>
            <a:r>
              <a:rPr lang="en-IN" dirty="0">
                <a:solidFill>
                  <a:srgbClr val="7030A0"/>
                </a:solidFill>
              </a:rPr>
              <a:t>          </a:t>
            </a:r>
            <a:r>
              <a:rPr lang="en-IN" dirty="0" err="1">
                <a:solidFill>
                  <a:srgbClr val="7030A0"/>
                </a:solidFill>
              </a:rPr>
              <a:t>System.out.println</a:t>
            </a:r>
            <a:r>
              <a:rPr lang="en-IN" dirty="0">
                <a:solidFill>
                  <a:srgbClr val="7030A0"/>
                </a:solidFill>
              </a:rPr>
              <a:t>("Output is "+k);</a:t>
            </a:r>
          </a:p>
          <a:p>
            <a:pPr marL="0" indent="0">
              <a:buNone/>
            </a:pPr>
            <a:r>
              <a:rPr lang="en-IN" dirty="0">
                <a:solidFill>
                  <a:srgbClr val="7030A0"/>
                </a:solidFill>
              </a:rPr>
              <a:t>          </a:t>
            </a:r>
            <a:r>
              <a:rPr lang="en-IN" dirty="0"/>
              <a:t>}}</a:t>
            </a:r>
          </a:p>
        </p:txBody>
      </p:sp>
    </p:spTree>
    <p:extLst>
      <p:ext uri="{BB962C8B-B14F-4D97-AF65-F5344CB8AC3E}">
        <p14:creationId xmlns:p14="http://schemas.microsoft.com/office/powerpoint/2010/main" val="265115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3858</TotalTime>
  <Words>1205</Words>
  <Application>Microsoft Office PowerPoint</Application>
  <PresentationFormat>Widescreen</PresentationFormat>
  <Paragraphs>294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erdana</vt:lpstr>
      <vt:lpstr>times new roman</vt:lpstr>
      <vt:lpstr>verdana</vt:lpstr>
      <vt:lpstr>verdana</vt:lpstr>
      <vt:lpstr>Office Theme</vt:lpstr>
      <vt:lpstr>PowerPoint Presentation</vt:lpstr>
      <vt:lpstr>Ans: Compilation error</vt:lpstr>
      <vt:lpstr>PowerPoint Presentation</vt:lpstr>
      <vt:lpstr>Ans: Compilation error</vt:lpstr>
      <vt:lpstr>PowerPoint Presentation</vt:lpstr>
      <vt:lpstr>Ans: User Input</vt:lpstr>
      <vt:lpstr>PowerPoint Presentation</vt:lpstr>
      <vt:lpstr>PowerPoint Presentation</vt:lpstr>
      <vt:lpstr>PowerPoint Presentation</vt:lpstr>
      <vt:lpstr>PowerPoint Presentation</vt:lpstr>
      <vt:lpstr>throws keyword</vt:lpstr>
      <vt:lpstr>Syntax of java throws </vt:lpstr>
      <vt:lpstr>Which exception should be declared </vt:lpstr>
      <vt:lpstr>Java throw keyword </vt:lpstr>
      <vt:lpstr>PowerPoint Presentation</vt:lpstr>
      <vt:lpstr>PowerPoint Presentation</vt:lpstr>
      <vt:lpstr>PowerPoint Presentation</vt:lpstr>
      <vt:lpstr>PowerPoint Presentation</vt:lpstr>
      <vt:lpstr>Output: </vt:lpstr>
      <vt:lpstr>Checked Exception</vt:lpstr>
      <vt:lpstr>Output</vt:lpstr>
      <vt:lpstr>Advantage of Java throws keyword </vt:lpstr>
      <vt:lpstr>PowerPoint Presentation</vt:lpstr>
      <vt:lpstr>Output</vt:lpstr>
      <vt:lpstr>If you are calling a method that declares an exception, you must either caught or declare the exception. </vt:lpstr>
      <vt:lpstr>Case1: You handle the exception </vt:lpstr>
      <vt:lpstr>Output:</vt:lpstr>
      <vt:lpstr>Case2: You declare the exception </vt:lpstr>
      <vt:lpstr>A)Program if exception does not occur</vt:lpstr>
      <vt:lpstr>Output</vt:lpstr>
      <vt:lpstr>B)Program if exception occurs</vt:lpstr>
      <vt:lpstr>Output</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throw keyword</dc:title>
  <dc:creator>Arpit</dc:creator>
  <cp:lastModifiedBy>rishav.singh</cp:lastModifiedBy>
  <cp:revision>20</cp:revision>
  <dcterms:created xsi:type="dcterms:W3CDTF">2017-04-24T09:13:29Z</dcterms:created>
  <dcterms:modified xsi:type="dcterms:W3CDTF">2019-04-04T17:52:04Z</dcterms:modified>
</cp:coreProperties>
</file>