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305" r:id="rId5"/>
    <p:sldId id="261" r:id="rId6"/>
    <p:sldId id="260" r:id="rId7"/>
    <p:sldId id="270" r:id="rId8"/>
    <p:sldId id="271" r:id="rId9"/>
    <p:sldId id="282" r:id="rId10"/>
    <p:sldId id="283" r:id="rId11"/>
    <p:sldId id="262" r:id="rId12"/>
    <p:sldId id="263" r:id="rId13"/>
    <p:sldId id="264" r:id="rId14"/>
    <p:sldId id="291" r:id="rId15"/>
    <p:sldId id="284" r:id="rId16"/>
    <p:sldId id="285" r:id="rId17"/>
    <p:sldId id="28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48AFD7E-7D89-4905-8085-3ED788AF2264}">
          <p14:sldIdLst>
            <p14:sldId id="256"/>
            <p14:sldId id="257"/>
            <p14:sldId id="258"/>
            <p14:sldId id="305"/>
            <p14:sldId id="261"/>
            <p14:sldId id="260"/>
            <p14:sldId id="270"/>
            <p14:sldId id="271"/>
            <p14:sldId id="282"/>
            <p14:sldId id="283"/>
            <p14:sldId id="262"/>
            <p14:sldId id="263"/>
            <p14:sldId id="264"/>
            <p14:sldId id="291"/>
            <p14:sldId id="284"/>
            <p14:sldId id="285"/>
            <p14:sldId id="286"/>
          </p14:sldIdLst>
        </p14:section>
        <p14:section name="Untitled Section" id="{357676E8-920D-41B4-BA5E-B4F6C679033D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EB6A6-67EF-4CC4-BBA5-454DF695A32E}" type="datetimeFigureOut">
              <a:rPr lang="en-IN" smtClean="0"/>
              <a:t>30-03-2018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1F8DA-00E2-4571-B8A0-8D4AF1BC1D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3828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EB6A6-67EF-4CC4-BBA5-454DF695A32E}" type="datetimeFigureOut">
              <a:rPr lang="en-IN" smtClean="0"/>
              <a:t>30-03-2018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1F8DA-00E2-4571-B8A0-8D4AF1BC1D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2957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EB6A6-67EF-4CC4-BBA5-454DF695A32E}" type="datetimeFigureOut">
              <a:rPr lang="en-IN" smtClean="0"/>
              <a:t>30-03-2018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1F8DA-00E2-4571-B8A0-8D4AF1BC1D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5958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EB6A6-67EF-4CC4-BBA5-454DF695A32E}" type="datetimeFigureOut">
              <a:rPr lang="en-IN" smtClean="0"/>
              <a:t>30-03-2018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1F8DA-00E2-4571-B8A0-8D4AF1BC1D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148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EB6A6-67EF-4CC4-BBA5-454DF695A32E}" type="datetimeFigureOut">
              <a:rPr lang="en-IN" smtClean="0"/>
              <a:t>30-03-2018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1F8DA-00E2-4571-B8A0-8D4AF1BC1D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2596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EB6A6-67EF-4CC4-BBA5-454DF695A32E}" type="datetimeFigureOut">
              <a:rPr lang="en-IN" smtClean="0"/>
              <a:t>30-03-2018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1F8DA-00E2-4571-B8A0-8D4AF1BC1D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0809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EB6A6-67EF-4CC4-BBA5-454DF695A32E}" type="datetimeFigureOut">
              <a:rPr lang="en-IN" smtClean="0"/>
              <a:t>30-03-2018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1F8DA-00E2-4571-B8A0-8D4AF1BC1D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4149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EB6A6-67EF-4CC4-BBA5-454DF695A32E}" type="datetimeFigureOut">
              <a:rPr lang="en-IN" smtClean="0"/>
              <a:t>30-03-2018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1F8DA-00E2-4571-B8A0-8D4AF1BC1D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5267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EB6A6-67EF-4CC4-BBA5-454DF695A32E}" type="datetimeFigureOut">
              <a:rPr lang="en-IN" smtClean="0"/>
              <a:t>30-03-2018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1F8DA-00E2-4571-B8A0-8D4AF1BC1D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2844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EB6A6-67EF-4CC4-BBA5-454DF695A32E}" type="datetimeFigureOut">
              <a:rPr lang="en-IN" smtClean="0"/>
              <a:t>30-03-2018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1F8DA-00E2-4571-B8A0-8D4AF1BC1D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0897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EB6A6-67EF-4CC4-BBA5-454DF695A32E}" type="datetimeFigureOut">
              <a:rPr lang="en-IN" smtClean="0"/>
              <a:t>30-03-2018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1F8DA-00E2-4571-B8A0-8D4AF1BC1D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9482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1EB6A6-67EF-4CC4-BBA5-454DF695A32E}" type="datetimeFigureOut">
              <a:rPr lang="en-IN" smtClean="0"/>
              <a:t>30-03-2018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61F8DA-00E2-4571-B8A0-8D4AF1BC1D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8919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file:///\\sub" TargetMode="External"/><Relationship Id="rId2" Type="http://schemas.openxmlformats.org/officeDocument/2006/relationships/hyperlink" Target="file:///\\end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u="sng" dirty="0"/>
              <a:t>INHERITANCE</a:t>
            </a:r>
          </a:p>
        </p:txBody>
      </p:sp>
    </p:spTree>
    <p:extLst>
      <p:ext uri="{BB962C8B-B14F-4D97-AF65-F5344CB8AC3E}">
        <p14:creationId xmlns:p14="http://schemas.microsoft.com/office/powerpoint/2010/main" val="30336793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/>
              <a:t>Idea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515436" cy="4351338"/>
          </a:xfrm>
        </p:spPr>
        <p:txBody>
          <a:bodyPr>
            <a:normAutofit fontScale="92500" lnSpcReduction="20000"/>
          </a:bodyPr>
          <a:lstStyle/>
          <a:p>
            <a:r>
              <a:rPr lang="en-IN" b="1" dirty="0"/>
              <a:t>Inheritance in java</a:t>
            </a:r>
            <a:r>
              <a:rPr lang="en-IN" dirty="0"/>
              <a:t> is a mechanism in which child class object acquires all the properties and </a:t>
            </a:r>
            <a:r>
              <a:rPr lang="en-IN" dirty="0" err="1"/>
              <a:t>behaviors</a:t>
            </a:r>
            <a:r>
              <a:rPr lang="en-IN" dirty="0"/>
              <a:t> of </a:t>
            </a:r>
            <a:r>
              <a:rPr lang="en-IN"/>
              <a:t>parent class </a:t>
            </a:r>
            <a:r>
              <a:rPr lang="en-IN" dirty="0"/>
              <a:t>object.</a:t>
            </a:r>
          </a:p>
          <a:p>
            <a:endParaRPr lang="en-IN" dirty="0"/>
          </a:p>
          <a:p>
            <a:r>
              <a:rPr lang="en-IN" dirty="0"/>
              <a:t>The idea behind inheritance in java is that you can create new classes that are built upon existing classes.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28596" y="1825625"/>
            <a:ext cx="4325203" cy="4351338"/>
          </a:xfrm>
        </p:spPr>
        <p:txBody>
          <a:bodyPr>
            <a:normAutofit fontScale="92500" lnSpcReduction="20000"/>
          </a:bodyPr>
          <a:lstStyle/>
          <a:p>
            <a:r>
              <a:rPr lang="en-IN" dirty="0"/>
              <a:t>When you inherit from an existing class, you can reuse methods and fields of parent class, and you can add new methods and fields also.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151975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/>
              <a:t>IS-A relationship</a:t>
            </a:r>
            <a:r>
              <a:rPr lang="en-IN" u="sng" dirty="0"/>
              <a:t> </a:t>
            </a:r>
            <a:br>
              <a:rPr lang="en-IN" u="sng" dirty="0"/>
            </a:br>
            <a:endParaRPr lang="en-IN" u="sng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dirty="0"/>
              <a:t>Inheritance represents the </a:t>
            </a:r>
            <a:r>
              <a:rPr lang="en-IN" b="1" dirty="0"/>
              <a:t>IS-A relationship</a:t>
            </a:r>
            <a:r>
              <a:rPr lang="en-IN" dirty="0"/>
              <a:t>.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N" dirty="0"/>
              <a:t>It is also known as </a:t>
            </a:r>
            <a:r>
              <a:rPr lang="en-IN" b="1" i="1" dirty="0"/>
              <a:t>parent-child</a:t>
            </a:r>
            <a:r>
              <a:rPr lang="en-IN" dirty="0"/>
              <a:t> relationship.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694657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Is-A Relationship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N" dirty="0"/>
              <a:t>Programmer is the subclass and Employee is the superclass. 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Relationship between two classes is </a:t>
            </a:r>
            <a:r>
              <a:rPr lang="en-IN" b="1" dirty="0"/>
              <a:t>Programmer IS-A Employee</a:t>
            </a:r>
            <a:r>
              <a:rPr lang="en-IN" dirty="0"/>
              <a:t>.</a:t>
            </a:r>
          </a:p>
          <a:p>
            <a:endParaRPr lang="en-IN" dirty="0"/>
          </a:p>
          <a:p>
            <a:r>
              <a:rPr lang="en-IN" dirty="0"/>
              <a:t>It means that Programmer is a type of Employee.</a:t>
            </a:r>
          </a:p>
        </p:txBody>
      </p:sp>
      <p:pic>
        <p:nvPicPr>
          <p:cNvPr id="1026" name="Picture 2" descr="inheritance in java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277269"/>
            <a:ext cx="2286000" cy="3448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75714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68490"/>
            <a:ext cx="10515600" cy="648951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b="1" dirty="0"/>
              <a:t>class</a:t>
            </a:r>
            <a:r>
              <a:rPr lang="en-IN" dirty="0"/>
              <a:t> Employee</a:t>
            </a:r>
          </a:p>
          <a:p>
            <a:pPr marL="0" indent="0">
              <a:buNone/>
            </a:pPr>
            <a:r>
              <a:rPr lang="en-IN" dirty="0"/>
              <a:t>{  </a:t>
            </a:r>
          </a:p>
          <a:p>
            <a:pPr marL="0" indent="0">
              <a:buNone/>
            </a:pPr>
            <a:r>
              <a:rPr lang="en-IN" b="1" dirty="0"/>
              <a:t>float</a:t>
            </a:r>
            <a:r>
              <a:rPr lang="en-IN" dirty="0"/>
              <a:t> salary=40000;  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endParaRPr lang="en-IN" b="1" dirty="0"/>
          </a:p>
          <a:p>
            <a:pPr marL="0" indent="0">
              <a:buNone/>
            </a:pPr>
            <a:r>
              <a:rPr lang="en-IN" b="1" dirty="0"/>
              <a:t>class</a:t>
            </a:r>
            <a:r>
              <a:rPr lang="en-IN" dirty="0"/>
              <a:t> Programmer </a:t>
            </a:r>
            <a:r>
              <a:rPr lang="en-IN" b="1" dirty="0"/>
              <a:t>extends</a:t>
            </a:r>
            <a:r>
              <a:rPr lang="en-IN" dirty="0"/>
              <a:t> Employee</a:t>
            </a:r>
          </a:p>
          <a:p>
            <a:pPr marL="0" indent="0">
              <a:buNone/>
            </a:pPr>
            <a:r>
              <a:rPr lang="en-IN" dirty="0"/>
              <a:t>{  </a:t>
            </a:r>
          </a:p>
          <a:p>
            <a:pPr marL="0" indent="0">
              <a:buNone/>
            </a:pPr>
            <a:r>
              <a:rPr lang="en-IN" dirty="0"/>
              <a:t> </a:t>
            </a:r>
            <a:r>
              <a:rPr lang="en-IN" b="1" dirty="0" err="1"/>
              <a:t>int</a:t>
            </a:r>
            <a:r>
              <a:rPr lang="en-IN" dirty="0"/>
              <a:t> bonus=10000;  </a:t>
            </a:r>
          </a:p>
          <a:p>
            <a:pPr marL="0" indent="0">
              <a:buNone/>
            </a:pPr>
            <a:r>
              <a:rPr lang="en-IN" dirty="0"/>
              <a:t> </a:t>
            </a:r>
            <a:r>
              <a:rPr lang="en-IN" b="1" dirty="0"/>
              <a:t>public</a:t>
            </a:r>
            <a:r>
              <a:rPr lang="en-IN" dirty="0"/>
              <a:t> </a:t>
            </a:r>
            <a:r>
              <a:rPr lang="en-IN" b="1" dirty="0"/>
              <a:t>static</a:t>
            </a:r>
            <a:r>
              <a:rPr lang="en-IN" dirty="0"/>
              <a:t> </a:t>
            </a:r>
            <a:r>
              <a:rPr lang="en-IN" b="1" dirty="0"/>
              <a:t>void</a:t>
            </a:r>
            <a:r>
              <a:rPr lang="en-IN" dirty="0"/>
              <a:t> main(String </a:t>
            </a:r>
            <a:r>
              <a:rPr lang="en-IN" dirty="0" err="1"/>
              <a:t>args</a:t>
            </a:r>
            <a:r>
              <a:rPr lang="en-IN" dirty="0"/>
              <a:t>[])</a:t>
            </a:r>
          </a:p>
          <a:p>
            <a:pPr marL="0" indent="0">
              <a:buNone/>
            </a:pPr>
            <a:r>
              <a:rPr lang="en-IN" dirty="0"/>
              <a:t>{  </a:t>
            </a:r>
          </a:p>
          <a:p>
            <a:pPr marL="0" indent="0">
              <a:buNone/>
            </a:pPr>
            <a:r>
              <a:rPr lang="en-IN" dirty="0"/>
              <a:t>   Programmer p=</a:t>
            </a:r>
            <a:r>
              <a:rPr lang="en-IN" b="1" dirty="0"/>
              <a:t>new</a:t>
            </a:r>
            <a:r>
              <a:rPr lang="en-IN" dirty="0"/>
              <a:t> Programmer();  </a:t>
            </a:r>
          </a:p>
          <a:p>
            <a:pPr marL="0" indent="0">
              <a:buNone/>
            </a:pPr>
            <a:r>
              <a:rPr lang="en-IN" dirty="0"/>
              <a:t>   </a:t>
            </a:r>
            <a:r>
              <a:rPr lang="en-IN" dirty="0" err="1"/>
              <a:t>System.out.println</a:t>
            </a:r>
            <a:r>
              <a:rPr lang="en-IN" dirty="0"/>
              <a:t>("Programmer salary is:"+</a:t>
            </a:r>
            <a:r>
              <a:rPr lang="en-IN" dirty="0" err="1"/>
              <a:t>p.salary</a:t>
            </a:r>
            <a:r>
              <a:rPr lang="en-IN" dirty="0"/>
              <a:t>);  </a:t>
            </a:r>
          </a:p>
          <a:p>
            <a:pPr marL="0" indent="0">
              <a:buNone/>
            </a:pPr>
            <a:r>
              <a:rPr lang="en-IN" dirty="0"/>
              <a:t>   </a:t>
            </a:r>
            <a:r>
              <a:rPr lang="en-IN" dirty="0" err="1"/>
              <a:t>System.out.println</a:t>
            </a:r>
            <a:r>
              <a:rPr lang="en-IN" dirty="0"/>
              <a:t>("Bonus of Programmer is:"+</a:t>
            </a:r>
            <a:r>
              <a:rPr lang="en-IN" dirty="0" err="1"/>
              <a:t>p.bonus</a:t>
            </a:r>
            <a:r>
              <a:rPr lang="en-IN" dirty="0"/>
              <a:t>);  </a:t>
            </a:r>
          </a:p>
          <a:p>
            <a:pPr marL="0" indent="0">
              <a:buNone/>
            </a:pPr>
            <a:r>
              <a:rPr lang="en-IN" dirty="0"/>
              <a:t>}  </a:t>
            </a:r>
          </a:p>
          <a:p>
            <a:pPr marL="0" indent="0">
              <a:buNone/>
            </a:pPr>
            <a:r>
              <a:rPr lang="en-IN" dirty="0"/>
              <a:t>}   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091539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73487"/>
            <a:ext cx="10515600" cy="633640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400" dirty="0"/>
              <a:t>class addition{  </a:t>
            </a:r>
            <a:r>
              <a:rPr lang="en-IN" sz="2400" dirty="0">
                <a:solidFill>
                  <a:srgbClr val="FF0000"/>
                </a:solidFill>
              </a:rPr>
              <a:t>\\super class</a:t>
            </a:r>
          </a:p>
          <a:p>
            <a:pPr marL="0" indent="0">
              <a:buNone/>
            </a:pPr>
            <a:r>
              <a:rPr lang="en-IN" sz="2400" dirty="0"/>
              <a:t>		 </a:t>
            </a:r>
            <a:r>
              <a:rPr lang="en-IN" sz="2400" dirty="0" err="1"/>
              <a:t>int</a:t>
            </a:r>
            <a:r>
              <a:rPr lang="en-IN" sz="2400" dirty="0"/>
              <a:t> a=10;</a:t>
            </a:r>
          </a:p>
          <a:p>
            <a:pPr marL="0" indent="0">
              <a:buNone/>
            </a:pPr>
            <a:r>
              <a:rPr lang="en-IN" sz="2400" dirty="0"/>
              <a:t>		 </a:t>
            </a:r>
            <a:r>
              <a:rPr lang="en-IN" sz="2400" dirty="0" err="1"/>
              <a:t>int</a:t>
            </a:r>
            <a:r>
              <a:rPr lang="en-IN" sz="2400" dirty="0"/>
              <a:t> b=5;</a:t>
            </a:r>
          </a:p>
          <a:p>
            <a:pPr marL="0" indent="0">
              <a:buNone/>
            </a:pPr>
            <a:r>
              <a:rPr lang="en-IN" sz="2400" dirty="0"/>
              <a:t>    	}   </a:t>
            </a:r>
            <a:r>
              <a:rPr lang="en-IN" sz="2400" dirty="0">
                <a:solidFill>
                  <a:srgbClr val="FF0000"/>
                </a:solidFill>
                <a:hlinkClick r:id="rId2" action="ppaction://hlinkfile"/>
              </a:rPr>
              <a:t>\\end</a:t>
            </a:r>
            <a:r>
              <a:rPr lang="en-IN" sz="2400" dirty="0">
                <a:solidFill>
                  <a:srgbClr val="FF0000"/>
                </a:solidFill>
              </a:rPr>
              <a:t>of super class</a:t>
            </a:r>
          </a:p>
          <a:p>
            <a:pPr marL="0" indent="0">
              <a:buNone/>
            </a:pPr>
            <a:r>
              <a:rPr lang="en-IN" sz="2400" dirty="0"/>
              <a:t>class Inheritance extends addition {</a:t>
            </a:r>
            <a:r>
              <a:rPr lang="en-IN" sz="2400" dirty="0">
                <a:solidFill>
                  <a:srgbClr val="FF0000"/>
                </a:solidFill>
              </a:rPr>
              <a:t>        \\sub class</a:t>
            </a:r>
            <a:endParaRPr lang="en-IN" sz="2400" dirty="0"/>
          </a:p>
          <a:p>
            <a:pPr marL="0" indent="0">
              <a:buNone/>
            </a:pPr>
            <a:r>
              <a:rPr lang="en-IN" sz="2400" dirty="0"/>
              <a:t>		  </a:t>
            </a:r>
            <a:r>
              <a:rPr lang="en-IN" sz="2400" dirty="0" err="1"/>
              <a:t>int</a:t>
            </a:r>
            <a:r>
              <a:rPr lang="en-IN" sz="2400" dirty="0"/>
              <a:t> c;</a:t>
            </a:r>
          </a:p>
          <a:p>
            <a:pPr marL="0" indent="0">
              <a:buNone/>
            </a:pPr>
            <a:r>
              <a:rPr lang="en-IN" sz="2400" dirty="0"/>
              <a:t>		 void add()</a:t>
            </a:r>
          </a:p>
          <a:p>
            <a:pPr marL="0" indent="0">
              <a:buNone/>
            </a:pPr>
            <a:r>
              <a:rPr lang="en-IN" sz="2400" dirty="0"/>
              <a:t>			 {c=</a:t>
            </a:r>
            <a:r>
              <a:rPr lang="en-IN" sz="2400" dirty="0" err="1"/>
              <a:t>a+b</a:t>
            </a:r>
            <a:r>
              <a:rPr lang="en-IN" sz="2400" dirty="0"/>
              <a:t>;</a:t>
            </a:r>
          </a:p>
          <a:p>
            <a:pPr marL="0" indent="0">
              <a:buNone/>
            </a:pPr>
            <a:r>
              <a:rPr lang="en-IN" sz="2400" dirty="0"/>
              <a:t>			 </a:t>
            </a:r>
            <a:r>
              <a:rPr lang="en-IN" sz="2400" dirty="0" err="1"/>
              <a:t>System.out.println</a:t>
            </a:r>
            <a:r>
              <a:rPr lang="en-IN" sz="2400" dirty="0"/>
              <a:t>("the sum ="+c);}</a:t>
            </a:r>
          </a:p>
          <a:p>
            <a:endParaRPr lang="en-IN" sz="2400" dirty="0"/>
          </a:p>
          <a:p>
            <a:pPr marL="0" indent="0">
              <a:buNone/>
            </a:pPr>
            <a:r>
              <a:rPr lang="en-IN" sz="2400" dirty="0"/>
              <a:t>public static void main(String[] </a:t>
            </a:r>
            <a:r>
              <a:rPr lang="en-IN" sz="2400" dirty="0" err="1"/>
              <a:t>args</a:t>
            </a:r>
            <a:r>
              <a:rPr lang="en-IN" sz="2400" dirty="0"/>
              <a:t>) {</a:t>
            </a:r>
          </a:p>
          <a:p>
            <a:pPr marL="0" indent="0">
              <a:buNone/>
            </a:pPr>
            <a:r>
              <a:rPr lang="en-IN" sz="2400" dirty="0"/>
              <a:t>	 Inheritance x= new Inheritance();    </a:t>
            </a:r>
            <a:r>
              <a:rPr lang="en-IN" sz="2400" dirty="0">
                <a:solidFill>
                  <a:srgbClr val="FF0000"/>
                </a:solidFill>
              </a:rPr>
              <a:t> </a:t>
            </a:r>
            <a:r>
              <a:rPr lang="en-IN" sz="2400" dirty="0">
                <a:solidFill>
                  <a:srgbClr val="FF0000"/>
                </a:solidFill>
                <a:hlinkClick r:id="rId3" action="ppaction://hlinkfile"/>
              </a:rPr>
              <a:t>\\sub</a:t>
            </a:r>
            <a:r>
              <a:rPr lang="en-IN" sz="2400" dirty="0">
                <a:solidFill>
                  <a:srgbClr val="FF0000"/>
                </a:solidFill>
              </a:rPr>
              <a:t> class object</a:t>
            </a:r>
          </a:p>
          <a:p>
            <a:pPr marL="0" indent="0">
              <a:buNone/>
            </a:pPr>
            <a:r>
              <a:rPr lang="en-IN" sz="2400" dirty="0"/>
              <a:t>	</a:t>
            </a:r>
            <a:r>
              <a:rPr lang="en-IN" sz="2400" dirty="0" err="1"/>
              <a:t>x.add</a:t>
            </a:r>
            <a:r>
              <a:rPr lang="en-IN" sz="2400" dirty="0"/>
              <a:t>();</a:t>
            </a:r>
          </a:p>
          <a:p>
            <a:pPr marL="0" indent="0">
              <a:buNone/>
            </a:pPr>
            <a:r>
              <a:rPr lang="en-IN" sz="2400" dirty="0"/>
              <a:t>}}</a:t>
            </a:r>
          </a:p>
        </p:txBody>
      </p:sp>
    </p:spTree>
    <p:extLst>
      <p:ext uri="{BB962C8B-B14F-4D97-AF65-F5344CB8AC3E}">
        <p14:creationId xmlns:p14="http://schemas.microsoft.com/office/powerpoint/2010/main" val="6323297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/>
              <a:t>Same Name Variable or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derived class cannot inherit a member of the base class if the derived class declares another member with the same name.</a:t>
            </a:r>
          </a:p>
        </p:txBody>
      </p:sp>
    </p:spTree>
    <p:extLst>
      <p:ext uri="{BB962C8B-B14F-4D97-AF65-F5344CB8AC3E}">
        <p14:creationId xmlns:p14="http://schemas.microsoft.com/office/powerpoint/2010/main" val="23934178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9563" y="0"/>
            <a:ext cx="10515600" cy="6858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800" dirty="0"/>
              <a:t>class </a:t>
            </a:r>
            <a:r>
              <a:rPr lang="en-IN" sz="1800" dirty="0" err="1"/>
              <a:t>abc</a:t>
            </a:r>
            <a:r>
              <a:rPr lang="en-IN" sz="1800" dirty="0"/>
              <a:t> {</a:t>
            </a:r>
          </a:p>
          <a:p>
            <a:pPr marL="0" indent="0">
              <a:buNone/>
            </a:pPr>
            <a:r>
              <a:rPr lang="en-IN" sz="1800" dirty="0"/>
              <a:t>    </a:t>
            </a:r>
            <a:r>
              <a:rPr lang="en-IN" sz="1800" dirty="0" err="1"/>
              <a:t>int</a:t>
            </a:r>
            <a:r>
              <a:rPr lang="en-IN" sz="1800" dirty="0"/>
              <a:t> salary=100;</a:t>
            </a:r>
          </a:p>
          <a:p>
            <a:pPr marL="0" indent="0">
              <a:buNone/>
            </a:pPr>
            <a:r>
              <a:rPr lang="en-IN" sz="1800" dirty="0"/>
              <a:t>   	void show()</a:t>
            </a:r>
          </a:p>
          <a:p>
            <a:pPr marL="0" indent="0">
              <a:buNone/>
            </a:pPr>
            <a:r>
              <a:rPr lang="en-IN" sz="1800" dirty="0"/>
              <a:t>	  {</a:t>
            </a:r>
          </a:p>
          <a:p>
            <a:pPr marL="0" indent="0">
              <a:buNone/>
            </a:pPr>
            <a:r>
              <a:rPr lang="en-IN" sz="1800" dirty="0"/>
              <a:t>		</a:t>
            </a:r>
            <a:r>
              <a:rPr lang="en-IN" sz="1800" dirty="0" err="1"/>
              <a:t>System.out.println</a:t>
            </a:r>
            <a:r>
              <a:rPr lang="en-IN" sz="1800" dirty="0"/>
              <a:t>(salary);</a:t>
            </a:r>
          </a:p>
          <a:p>
            <a:pPr marL="0" indent="0">
              <a:buNone/>
            </a:pPr>
            <a:r>
              <a:rPr lang="en-IN" sz="1800" dirty="0"/>
              <a:t>	  }</a:t>
            </a:r>
          </a:p>
          <a:p>
            <a:pPr marL="0" indent="0">
              <a:buNone/>
            </a:pPr>
            <a:r>
              <a:rPr lang="en-IN" sz="1800" dirty="0"/>
              <a:t>   } </a:t>
            </a:r>
            <a:r>
              <a:rPr lang="en-IN" sz="1800" dirty="0">
                <a:solidFill>
                  <a:srgbClr val="FF0000"/>
                </a:solidFill>
              </a:rPr>
              <a:t>//end of class </a:t>
            </a:r>
            <a:r>
              <a:rPr lang="en-IN" sz="1800" dirty="0" err="1">
                <a:solidFill>
                  <a:srgbClr val="FF0000"/>
                </a:solidFill>
              </a:rPr>
              <a:t>abc</a:t>
            </a:r>
            <a:endParaRPr lang="en-IN" sz="1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IN" sz="1800" dirty="0"/>
              <a:t>  </a:t>
            </a:r>
          </a:p>
          <a:p>
            <a:pPr marL="0" indent="0">
              <a:buNone/>
            </a:pPr>
            <a:r>
              <a:rPr lang="en-IN" sz="1800" dirty="0"/>
              <a:t>class Employee extends </a:t>
            </a:r>
            <a:r>
              <a:rPr lang="en-IN" sz="1800" dirty="0" err="1"/>
              <a:t>abc</a:t>
            </a:r>
            <a:r>
              <a:rPr lang="en-IN" sz="1800" dirty="0"/>
              <a:t>{</a:t>
            </a:r>
          </a:p>
          <a:p>
            <a:pPr marL="0" indent="0">
              <a:buNone/>
            </a:pPr>
            <a:r>
              <a:rPr lang="en-IN" sz="1800" dirty="0"/>
              <a:t>	</a:t>
            </a:r>
            <a:r>
              <a:rPr lang="en-IN" sz="1800" dirty="0" err="1"/>
              <a:t>int</a:t>
            </a:r>
            <a:r>
              <a:rPr lang="en-IN" sz="1800" dirty="0"/>
              <a:t> salary = 200;</a:t>
            </a:r>
          </a:p>
          <a:p>
            <a:pPr marL="0" indent="0">
              <a:buNone/>
            </a:pPr>
            <a:r>
              <a:rPr lang="en-IN" sz="1800" dirty="0"/>
              <a:t>	void show()   </a:t>
            </a:r>
            <a:r>
              <a:rPr lang="en-IN" sz="1800" dirty="0">
                <a:solidFill>
                  <a:srgbClr val="FF0000"/>
                </a:solidFill>
              </a:rPr>
              <a:t>// same name </a:t>
            </a:r>
          </a:p>
          <a:p>
            <a:pPr marL="0" indent="0">
              <a:buNone/>
            </a:pPr>
            <a:r>
              <a:rPr lang="en-IN" sz="1800" dirty="0"/>
              <a:t>	{</a:t>
            </a:r>
          </a:p>
          <a:p>
            <a:pPr marL="0" indent="0">
              <a:buNone/>
            </a:pPr>
            <a:r>
              <a:rPr lang="en-IN" sz="1800" dirty="0"/>
              <a:t>	</a:t>
            </a:r>
            <a:r>
              <a:rPr lang="en-IN" sz="1800" dirty="0" err="1"/>
              <a:t>System.out.println</a:t>
            </a:r>
            <a:r>
              <a:rPr lang="en-IN" sz="1800" dirty="0"/>
              <a:t>("the salary is "+salary);</a:t>
            </a:r>
          </a:p>
          <a:p>
            <a:pPr marL="0" indent="0">
              <a:buNone/>
            </a:pPr>
            <a:r>
              <a:rPr lang="en-IN" sz="1800" dirty="0"/>
              <a:t>	}</a:t>
            </a:r>
          </a:p>
          <a:p>
            <a:pPr marL="0" indent="0">
              <a:buNone/>
            </a:pPr>
            <a:r>
              <a:rPr lang="en-IN" sz="1800" dirty="0"/>
              <a:t>public static void main(String </a:t>
            </a:r>
            <a:r>
              <a:rPr lang="en-IN" sz="1800" dirty="0" err="1"/>
              <a:t>args</a:t>
            </a:r>
            <a:r>
              <a:rPr lang="en-IN" sz="1800" dirty="0"/>
              <a:t>[])</a:t>
            </a:r>
          </a:p>
          <a:p>
            <a:pPr marL="0" indent="0">
              <a:buNone/>
            </a:pPr>
            <a:r>
              <a:rPr lang="en-IN" sz="1800" dirty="0"/>
              <a:t>	Employee a = new Employee();</a:t>
            </a:r>
          </a:p>
          <a:p>
            <a:pPr marL="0" indent="0">
              <a:buNone/>
            </a:pPr>
            <a:r>
              <a:rPr lang="en-IN" sz="1800" dirty="0"/>
              <a:t>	</a:t>
            </a:r>
            <a:r>
              <a:rPr lang="en-IN" sz="1800" dirty="0" err="1"/>
              <a:t>a.show</a:t>
            </a:r>
            <a:r>
              <a:rPr lang="en-IN" sz="1800" dirty="0"/>
              <a:t>();</a:t>
            </a:r>
          </a:p>
          <a:p>
            <a:pPr marL="0" indent="0">
              <a:buNone/>
            </a:pPr>
            <a:r>
              <a:rPr lang="en-IN" sz="1800" dirty="0"/>
              <a:t>}</a:t>
            </a:r>
          </a:p>
          <a:p>
            <a:pPr marL="0" indent="0">
              <a:buNone/>
            </a:pPr>
            <a:endParaRPr lang="en-IN" sz="1800" dirty="0"/>
          </a:p>
          <a:p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7428999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/>
              <a:t>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salary is 200</a:t>
            </a:r>
          </a:p>
        </p:txBody>
      </p:sp>
    </p:spTree>
    <p:extLst>
      <p:ext uri="{BB962C8B-B14F-4D97-AF65-F5344CB8AC3E}">
        <p14:creationId xmlns:p14="http://schemas.microsoft.com/office/powerpoint/2010/main" val="4228116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/>
              <a:t>Inheritance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225119" cy="4351338"/>
          </a:xfrm>
        </p:spPr>
        <p:txBody>
          <a:bodyPr/>
          <a:lstStyle/>
          <a:p>
            <a:r>
              <a:rPr lang="en-IN" dirty="0"/>
              <a:t>Inheritance can be defined as the process where one class acquires the properties (methods and fields) of another.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60358" y="1825625"/>
            <a:ext cx="4393442" cy="4351338"/>
          </a:xfrm>
        </p:spPr>
        <p:txBody>
          <a:bodyPr/>
          <a:lstStyle/>
          <a:p>
            <a:r>
              <a:rPr lang="en-IN" dirty="0"/>
              <a:t>With the use of inheritance the information is made manageable in a hierarchical order.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67926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94967"/>
            <a:ext cx="10515600" cy="1325563"/>
          </a:xfrm>
        </p:spPr>
        <p:txBody>
          <a:bodyPr/>
          <a:lstStyle/>
          <a:p>
            <a:r>
              <a:rPr lang="en-IN" u="sng" dirty="0" err="1"/>
              <a:t>SuperClass</a:t>
            </a:r>
            <a:r>
              <a:rPr lang="en-IN" u="sng" dirty="0"/>
              <a:t> and </a:t>
            </a:r>
            <a:r>
              <a:rPr lang="en-IN" u="sng" dirty="0" err="1"/>
              <a:t>SubClass</a:t>
            </a:r>
            <a:endParaRPr lang="en-IN" u="sng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The class which inherits the properties of other is known as </a:t>
            </a:r>
            <a:r>
              <a:rPr lang="en-IN" b="1" dirty="0"/>
              <a:t>subclass</a:t>
            </a:r>
            <a:r>
              <a:rPr lang="en-IN" dirty="0"/>
              <a:t> (derived class, child class) 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dirty="0"/>
              <a:t>and 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the class whose properties are inherited is known as </a:t>
            </a:r>
            <a:r>
              <a:rPr lang="en-IN" b="1" dirty="0"/>
              <a:t>superclass </a:t>
            </a:r>
            <a:r>
              <a:rPr lang="en-IN" dirty="0"/>
              <a:t>(base class, parent class).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IN" dirty="0"/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Picture 2" descr="inheritance in jav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0659" y="2396793"/>
            <a:ext cx="2286000" cy="3448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Straight Arrow Connector 13"/>
          <p:cNvCxnSpPr/>
          <p:nvPr/>
        </p:nvCxnSpPr>
        <p:spPr>
          <a:xfrm>
            <a:off x="4148919" y="2961564"/>
            <a:ext cx="3091740" cy="2115403"/>
          </a:xfrm>
          <a:prstGeom prst="straightConnector1">
            <a:avLst/>
          </a:prstGeom>
          <a:ln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3835021" y="3302758"/>
            <a:ext cx="3405638" cy="1310185"/>
          </a:xfrm>
          <a:prstGeom prst="straightConnector1">
            <a:avLst/>
          </a:prstGeom>
          <a:ln>
            <a:tailEnd type="triangle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6123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056069" y="914401"/>
            <a:ext cx="2163651" cy="12363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/>
              <a:t>Super class</a:t>
            </a:r>
            <a:endParaRPr lang="en-IN" dirty="0"/>
          </a:p>
        </p:txBody>
      </p:sp>
      <p:sp>
        <p:nvSpPr>
          <p:cNvPr id="6" name="Rounded Rectangle 5"/>
          <p:cNvSpPr/>
          <p:nvPr/>
        </p:nvSpPr>
        <p:spPr>
          <a:xfrm>
            <a:off x="1056068" y="3410756"/>
            <a:ext cx="2163651" cy="12363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Sub class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183489" y="914401"/>
            <a:ext cx="2163651" cy="12363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Base class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4310131" y="3410756"/>
            <a:ext cx="2163651" cy="12363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Derived class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8510790" y="914401"/>
            <a:ext cx="2163651" cy="12363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Parent class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8637433" y="3410756"/>
            <a:ext cx="2163651" cy="12363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Child class</a:t>
            </a:r>
          </a:p>
        </p:txBody>
      </p:sp>
      <p:cxnSp>
        <p:nvCxnSpPr>
          <p:cNvPr id="12" name="Straight Arrow Connector 11"/>
          <p:cNvCxnSpPr>
            <a:stCxn id="5" idx="2"/>
          </p:cNvCxnSpPr>
          <p:nvPr/>
        </p:nvCxnSpPr>
        <p:spPr>
          <a:xfrm flipH="1">
            <a:off x="2137893" y="2150773"/>
            <a:ext cx="2" cy="12599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5228820" y="2149700"/>
            <a:ext cx="2" cy="12599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9592613" y="2150773"/>
            <a:ext cx="2" cy="12599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729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/>
              <a:t>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endParaRPr lang="en-IN" dirty="0"/>
          </a:p>
          <a:p>
            <a:pPr marL="0" indent="0">
              <a:buNone/>
            </a:pPr>
            <a:r>
              <a:rPr lang="en-IN" dirty="0"/>
              <a:t>class Super {</a:t>
            </a:r>
          </a:p>
          <a:p>
            <a:pPr marL="0" indent="0">
              <a:buNone/>
            </a:pPr>
            <a:r>
              <a:rPr lang="en-IN" dirty="0"/>
              <a:t>   .....</a:t>
            </a:r>
          </a:p>
          <a:p>
            <a:pPr marL="0" indent="0">
              <a:buNone/>
            </a:pPr>
            <a:r>
              <a:rPr lang="en-IN" dirty="0"/>
              <a:t>   .....</a:t>
            </a:r>
          </a:p>
          <a:p>
            <a:pPr marL="0" indent="0">
              <a:buNone/>
            </a:pPr>
            <a:r>
              <a:rPr lang="en-IN" dirty="0"/>
              <a:t>		}</a:t>
            </a:r>
          </a:p>
          <a:p>
            <a:pPr marL="0" indent="0">
              <a:buNone/>
            </a:pPr>
            <a:r>
              <a:rPr lang="en-IN" dirty="0"/>
              <a:t>class Sub extends Super {</a:t>
            </a:r>
          </a:p>
          <a:p>
            <a:pPr marL="0" indent="0">
              <a:buNone/>
            </a:pPr>
            <a:r>
              <a:rPr lang="en-IN" dirty="0"/>
              <a:t>  .....</a:t>
            </a:r>
          </a:p>
          <a:p>
            <a:pPr marL="0" indent="0">
              <a:buNone/>
            </a:pPr>
            <a:r>
              <a:rPr lang="en-IN" dirty="0"/>
              <a:t>  .....</a:t>
            </a:r>
          </a:p>
          <a:p>
            <a:pPr marL="0" indent="0">
              <a:buNone/>
            </a:pPr>
            <a:r>
              <a:rPr lang="en-IN" dirty="0"/>
              <a:t>				}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IN" b="1" dirty="0"/>
              <a:t>extends</a:t>
            </a:r>
            <a:r>
              <a:rPr lang="en-IN" dirty="0"/>
              <a:t> is the keyword used to inherit the properties of a class.</a:t>
            </a: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  <a:p>
            <a:r>
              <a:rPr lang="en-IN" dirty="0"/>
              <a:t>The </a:t>
            </a:r>
            <a:r>
              <a:rPr lang="en-IN" b="1" dirty="0"/>
              <a:t>extends keyword</a:t>
            </a:r>
            <a:r>
              <a:rPr lang="en-IN" dirty="0"/>
              <a:t> indicates that you are making a new class that derives from an existing class.</a:t>
            </a:r>
          </a:p>
        </p:txBody>
      </p:sp>
    </p:spTree>
    <p:extLst>
      <p:ext uri="{BB962C8B-B14F-4D97-AF65-F5344CB8AC3E}">
        <p14:creationId xmlns:p14="http://schemas.microsoft.com/office/powerpoint/2010/main" val="40804459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/>
              <a:t>Why use inheritance in java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dirty="0"/>
              <a:t>For Code Reusability.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N" dirty="0"/>
              <a:t>For Method Overriding (so runtime polymorphism can be achieved).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886516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68490"/>
            <a:ext cx="10515600" cy="648951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b="1" dirty="0"/>
              <a:t>class</a:t>
            </a:r>
            <a:r>
              <a:rPr lang="en-IN" dirty="0"/>
              <a:t> Employee</a:t>
            </a:r>
          </a:p>
          <a:p>
            <a:pPr marL="0" indent="0">
              <a:buNone/>
            </a:pPr>
            <a:r>
              <a:rPr lang="en-IN" dirty="0"/>
              <a:t>{  </a:t>
            </a:r>
          </a:p>
          <a:p>
            <a:pPr marL="0" indent="0">
              <a:buNone/>
            </a:pPr>
            <a:r>
              <a:rPr lang="en-IN" b="1" dirty="0"/>
              <a:t>float</a:t>
            </a:r>
            <a:r>
              <a:rPr lang="en-IN" dirty="0"/>
              <a:t> salary=40000;  </a:t>
            </a:r>
          </a:p>
          <a:p>
            <a:pPr marL="0" indent="0">
              <a:buNone/>
            </a:pPr>
            <a:r>
              <a:rPr lang="en-IN" dirty="0"/>
              <a:t>Void show()</a:t>
            </a:r>
          </a:p>
          <a:p>
            <a:pPr marL="0" indent="0">
              <a:buNone/>
            </a:pPr>
            <a:r>
              <a:rPr lang="en-IN" dirty="0"/>
              <a:t>{</a:t>
            </a:r>
            <a:r>
              <a:rPr lang="en-IN" dirty="0" err="1"/>
              <a:t>System.out.println</a:t>
            </a:r>
            <a:r>
              <a:rPr lang="en-IN" dirty="0"/>
              <a:t>("Programmer salary is:"+salary);  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endParaRPr lang="en-IN" b="1" dirty="0"/>
          </a:p>
          <a:p>
            <a:pPr marL="0" indent="0">
              <a:buNone/>
            </a:pPr>
            <a:r>
              <a:rPr lang="en-IN" b="1" dirty="0"/>
              <a:t>class</a:t>
            </a:r>
            <a:r>
              <a:rPr lang="en-IN" dirty="0"/>
              <a:t> </a:t>
            </a:r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Programmer</a:t>
            </a:r>
            <a:r>
              <a:rPr lang="en-IN" dirty="0"/>
              <a:t> </a:t>
            </a:r>
            <a:r>
              <a:rPr lang="en-IN" b="1" dirty="0">
                <a:solidFill>
                  <a:srgbClr val="FF0000"/>
                </a:solidFill>
              </a:rPr>
              <a:t>extends</a:t>
            </a:r>
            <a:r>
              <a:rPr lang="en-IN" dirty="0"/>
              <a:t> Employee</a:t>
            </a:r>
          </a:p>
          <a:p>
            <a:pPr marL="0" indent="0">
              <a:buNone/>
            </a:pPr>
            <a:r>
              <a:rPr lang="en-IN" dirty="0"/>
              <a:t>{  </a:t>
            </a:r>
          </a:p>
          <a:p>
            <a:pPr marL="0" indent="0">
              <a:buNone/>
            </a:pPr>
            <a:r>
              <a:rPr lang="en-IN" dirty="0"/>
              <a:t> </a:t>
            </a:r>
            <a:r>
              <a:rPr lang="en-IN" b="1" dirty="0" err="1"/>
              <a:t>int</a:t>
            </a:r>
            <a:r>
              <a:rPr lang="en-IN" dirty="0"/>
              <a:t> bonus=10000;  </a:t>
            </a:r>
          </a:p>
          <a:p>
            <a:pPr marL="0" indent="0">
              <a:buNone/>
            </a:pPr>
            <a:r>
              <a:rPr lang="en-IN" dirty="0"/>
              <a:t> </a:t>
            </a:r>
            <a:r>
              <a:rPr lang="en-IN" b="1" dirty="0"/>
              <a:t>public</a:t>
            </a:r>
            <a:r>
              <a:rPr lang="en-IN" dirty="0"/>
              <a:t> </a:t>
            </a:r>
            <a:r>
              <a:rPr lang="en-IN" b="1" dirty="0"/>
              <a:t>static</a:t>
            </a:r>
            <a:r>
              <a:rPr lang="en-IN" dirty="0"/>
              <a:t> </a:t>
            </a:r>
            <a:r>
              <a:rPr lang="en-IN" b="1" dirty="0"/>
              <a:t>void</a:t>
            </a:r>
            <a:r>
              <a:rPr lang="en-IN" dirty="0"/>
              <a:t> main(String </a:t>
            </a:r>
            <a:r>
              <a:rPr lang="en-IN" dirty="0" err="1"/>
              <a:t>args</a:t>
            </a:r>
            <a:r>
              <a:rPr lang="en-IN" dirty="0"/>
              <a:t>[])</a:t>
            </a:r>
          </a:p>
          <a:p>
            <a:pPr marL="0" indent="0">
              <a:buNone/>
            </a:pPr>
            <a:r>
              <a:rPr lang="en-IN" dirty="0"/>
              <a:t>{  </a:t>
            </a:r>
          </a:p>
          <a:p>
            <a:pPr marL="0" indent="0">
              <a:buNone/>
            </a:pPr>
            <a:r>
              <a:rPr lang="en-IN" dirty="0"/>
              <a:t>   </a:t>
            </a:r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Programmer p=</a:t>
            </a:r>
            <a:r>
              <a:rPr lang="en-IN" b="1" dirty="0">
                <a:solidFill>
                  <a:schemeClr val="accent1">
                    <a:lumMod val="50000"/>
                  </a:schemeClr>
                </a:solidFill>
              </a:rPr>
              <a:t>new</a:t>
            </a:r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 Programmer();     </a:t>
            </a:r>
            <a:r>
              <a:rPr lang="en-IN" dirty="0">
                <a:solidFill>
                  <a:srgbClr val="FF0000"/>
                </a:solidFill>
              </a:rPr>
              <a:t>// object of subclass</a:t>
            </a:r>
          </a:p>
          <a:p>
            <a:pPr marL="0" indent="0">
              <a:buNone/>
            </a:pPr>
            <a:r>
              <a:rPr lang="en-IN" dirty="0"/>
              <a:t>   </a:t>
            </a:r>
            <a:r>
              <a:rPr lang="en-IN" dirty="0" err="1"/>
              <a:t>p.show</a:t>
            </a:r>
            <a:r>
              <a:rPr lang="en-IN" dirty="0"/>
              <a:t>(); </a:t>
            </a:r>
          </a:p>
          <a:p>
            <a:pPr marL="0" indent="0">
              <a:buNone/>
            </a:pPr>
            <a:r>
              <a:rPr lang="en-IN" dirty="0"/>
              <a:t>   </a:t>
            </a:r>
            <a:r>
              <a:rPr lang="en-IN" dirty="0" err="1"/>
              <a:t>System.out.println</a:t>
            </a:r>
            <a:r>
              <a:rPr lang="en-IN" dirty="0"/>
              <a:t>("Bonus of Programmer is:"+</a:t>
            </a:r>
            <a:r>
              <a:rPr lang="en-IN" dirty="0" err="1"/>
              <a:t>p.bonus</a:t>
            </a:r>
            <a:r>
              <a:rPr lang="en-IN" dirty="0"/>
              <a:t>);  </a:t>
            </a:r>
          </a:p>
          <a:p>
            <a:pPr marL="0" indent="0">
              <a:buNone/>
            </a:pPr>
            <a:r>
              <a:rPr lang="en-IN" dirty="0"/>
              <a:t>}  </a:t>
            </a:r>
          </a:p>
          <a:p>
            <a:pPr marL="0" indent="0">
              <a:buNone/>
            </a:pPr>
            <a:r>
              <a:rPr lang="en-IN" dirty="0"/>
              <a:t>}   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517515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717764" y="1916446"/>
            <a:ext cx="10756471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Programmer salary is:40000.0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Bonus of programmer is:10000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IN" sz="2000" dirty="0"/>
              <a:t> Programmer object can access the field of own class as well as of Employee class i.e. code reusability.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61760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6290"/>
            <a:ext cx="10515600" cy="713048"/>
          </a:xfrm>
        </p:spPr>
        <p:txBody>
          <a:bodyPr>
            <a:noAutofit/>
          </a:bodyPr>
          <a:lstStyle/>
          <a:p>
            <a:r>
              <a:rPr lang="en-IN" sz="2000" dirty="0"/>
              <a:t>In the given program, when an object to </a:t>
            </a:r>
            <a:r>
              <a:rPr lang="en-IN" sz="2000" b="1" dirty="0"/>
              <a:t>Programmer</a:t>
            </a:r>
            <a:r>
              <a:rPr lang="en-IN" sz="2000" dirty="0"/>
              <a:t> class is created, a copy of the contents of the superclass is made within it. That is why, using the object of the subclass you can access the members of a superclass.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46412"/>
            <a:ext cx="10515600" cy="5711588"/>
          </a:xfrm>
          <a:ln>
            <a:solidFill>
              <a:schemeClr val="tx1"/>
            </a:solidFill>
          </a:ln>
        </p:spPr>
        <p:txBody>
          <a:bodyPr/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lvl="8"/>
            <a:r>
              <a:rPr lang="en-IN" dirty="0"/>
              <a:t>           			Copy of Employee object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lvl="8"/>
            <a:r>
              <a:rPr lang="en-IN" dirty="0"/>
              <a:t>O	object of Programmer class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815152" y="1473958"/>
            <a:ext cx="3234520" cy="43672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sz="2400" dirty="0"/>
          </a:p>
          <a:p>
            <a:pPr algn="ctr"/>
            <a:r>
              <a:rPr lang="en-IN" sz="2400" dirty="0" err="1"/>
              <a:t>Int</a:t>
            </a:r>
            <a:r>
              <a:rPr lang="en-IN" sz="2400" dirty="0"/>
              <a:t> bonus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217761" y="1665028"/>
            <a:ext cx="2122227" cy="16104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Float Salary</a:t>
            </a:r>
          </a:p>
          <a:p>
            <a:pPr algn="ctr"/>
            <a:r>
              <a:rPr lang="en-IN" sz="2400" dirty="0"/>
              <a:t>Show()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4339988" y="2771335"/>
            <a:ext cx="2918941" cy="140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5049672" y="4642338"/>
            <a:ext cx="40859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68856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4441</TotalTime>
  <Words>256</Words>
  <Application>Microsoft Office PowerPoint</Application>
  <PresentationFormat>Widescreen</PresentationFormat>
  <Paragraphs>141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Times New Roman</vt:lpstr>
      <vt:lpstr>Office Theme</vt:lpstr>
      <vt:lpstr>INHERITANCE</vt:lpstr>
      <vt:lpstr>Inheritance</vt:lpstr>
      <vt:lpstr>SuperClass and SubClass</vt:lpstr>
      <vt:lpstr>PowerPoint Presentation</vt:lpstr>
      <vt:lpstr>Syntax</vt:lpstr>
      <vt:lpstr>Why use inheritance in java </vt:lpstr>
      <vt:lpstr>PowerPoint Presentation</vt:lpstr>
      <vt:lpstr>PowerPoint Presentation</vt:lpstr>
      <vt:lpstr>In the given program, when an object to Programmer class is created, a copy of the contents of the superclass is made within it. That is why, using the object of the subclass you can access the members of a superclass.</vt:lpstr>
      <vt:lpstr>Idea</vt:lpstr>
      <vt:lpstr>IS-A relationship  </vt:lpstr>
      <vt:lpstr>Is-A Relationship</vt:lpstr>
      <vt:lpstr>PowerPoint Presentation</vt:lpstr>
      <vt:lpstr>PowerPoint Presentation</vt:lpstr>
      <vt:lpstr>Same Name Variable or method</vt:lpstr>
      <vt:lpstr>PowerPoint Presentation</vt:lpstr>
      <vt:lpstr>Output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Arpit</dc:creator>
  <cp:lastModifiedBy>arpit.bhardwaj</cp:lastModifiedBy>
  <cp:revision>46</cp:revision>
  <dcterms:created xsi:type="dcterms:W3CDTF">2017-03-09T04:30:30Z</dcterms:created>
  <dcterms:modified xsi:type="dcterms:W3CDTF">2018-03-30T06:52:19Z</dcterms:modified>
</cp:coreProperties>
</file>