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605B-02C0-4B6C-BBC5-526D82B79DCB}" type="datetimeFigureOut">
              <a:rPr lang="en-IN" smtClean="0"/>
              <a:t>01-04-2019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D01-4477-4FD1-8D39-07287AF64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99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605B-02C0-4B6C-BBC5-526D82B79DCB}" type="datetimeFigureOut">
              <a:rPr lang="en-IN" smtClean="0"/>
              <a:t>01-04-2019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D01-4477-4FD1-8D39-07287AF64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55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605B-02C0-4B6C-BBC5-526D82B79DCB}" type="datetimeFigureOut">
              <a:rPr lang="en-IN" smtClean="0"/>
              <a:t>01-04-2019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D01-4477-4FD1-8D39-07287AF64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64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605B-02C0-4B6C-BBC5-526D82B79DCB}" type="datetimeFigureOut">
              <a:rPr lang="en-IN" smtClean="0"/>
              <a:t>01-04-2019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D01-4477-4FD1-8D39-07287AF64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79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605B-02C0-4B6C-BBC5-526D82B79DCB}" type="datetimeFigureOut">
              <a:rPr lang="en-IN" smtClean="0"/>
              <a:t>01-04-2019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D01-4477-4FD1-8D39-07287AF64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60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605B-02C0-4B6C-BBC5-526D82B79DCB}" type="datetimeFigureOut">
              <a:rPr lang="en-IN" smtClean="0"/>
              <a:t>01-04-2019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D01-4477-4FD1-8D39-07287AF64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4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605B-02C0-4B6C-BBC5-526D82B79DCB}" type="datetimeFigureOut">
              <a:rPr lang="en-IN" smtClean="0"/>
              <a:t>01-04-2019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D01-4477-4FD1-8D39-07287AF64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42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605B-02C0-4B6C-BBC5-526D82B79DCB}" type="datetimeFigureOut">
              <a:rPr lang="en-IN" smtClean="0"/>
              <a:t>01-04-2019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D01-4477-4FD1-8D39-07287AF64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76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605B-02C0-4B6C-BBC5-526D82B79DCB}" type="datetimeFigureOut">
              <a:rPr lang="en-IN" smtClean="0"/>
              <a:t>01-04-2019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D01-4477-4FD1-8D39-07287AF64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88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605B-02C0-4B6C-BBC5-526D82B79DCB}" type="datetimeFigureOut">
              <a:rPr lang="en-IN" smtClean="0"/>
              <a:t>01-04-2019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D01-4477-4FD1-8D39-07287AF64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93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605B-02C0-4B6C-BBC5-526D82B79DCB}" type="datetimeFigureOut">
              <a:rPr lang="en-IN" smtClean="0"/>
              <a:t>01-04-2019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D01-4477-4FD1-8D39-07287AF64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81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F605B-02C0-4B6C-BBC5-526D82B79DCB}" type="datetimeFigureOut">
              <a:rPr lang="en-IN" smtClean="0"/>
              <a:t>01-04-2019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02D01-4477-4FD1-8D39-07287AF64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41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interface in java is </a:t>
            </a:r>
            <a:r>
              <a:rPr lang="en-IN" b="1" dirty="0"/>
              <a:t>a mechanism to achieve abstraction</a:t>
            </a:r>
            <a:r>
              <a:rPr lang="en-IN" dirty="0"/>
              <a:t>.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There can be only abstract methods in the java interface not method body. </a:t>
            </a:r>
          </a:p>
          <a:p>
            <a:endParaRPr lang="en-IN" dirty="0"/>
          </a:p>
          <a:p>
            <a:r>
              <a:rPr lang="en-IN" dirty="0"/>
              <a:t>It is used to achieve abstraction and multiple inheritance in Java.</a:t>
            </a:r>
          </a:p>
          <a:p>
            <a:endParaRPr lang="en-IN" dirty="0"/>
          </a:p>
          <a:p>
            <a:r>
              <a:rPr lang="en-IN" dirty="0"/>
              <a:t> It is a collection of abstract methods. </a:t>
            </a:r>
          </a:p>
          <a:p>
            <a:endParaRPr lang="en-IN" dirty="0"/>
          </a:p>
          <a:p>
            <a:r>
              <a:rPr lang="en-IN" dirty="0"/>
              <a:t>A class implements an interface, thereby inheriting the abstract methods of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792147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Default Method in Interface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51127"/>
            <a:ext cx="5181600" cy="4825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interface</a:t>
            </a:r>
            <a:r>
              <a:rPr lang="en-IN" sz="2400" dirty="0"/>
              <a:t> </a:t>
            </a:r>
            <a:r>
              <a:rPr lang="en-IN" sz="2400" dirty="0" err="1"/>
              <a:t>Drawable</a:t>
            </a:r>
            <a:r>
              <a:rPr lang="en-IN" sz="2400" dirty="0"/>
              <a:t>{  </a:t>
            </a:r>
          </a:p>
          <a:p>
            <a:pPr marL="0" indent="0">
              <a:buNone/>
            </a:pPr>
            <a:r>
              <a:rPr lang="en-IN" sz="2400" b="1" dirty="0"/>
              <a:t>void</a:t>
            </a:r>
            <a:r>
              <a:rPr lang="en-IN" sz="2400" dirty="0"/>
              <a:t> draw();  </a:t>
            </a:r>
          </a:p>
          <a:p>
            <a:pPr marL="0" indent="0">
              <a:buNone/>
            </a:pPr>
            <a:r>
              <a:rPr lang="en-IN" sz="2400" b="1" dirty="0"/>
              <a:t>default</a:t>
            </a:r>
            <a:r>
              <a:rPr lang="en-IN" sz="2400" dirty="0"/>
              <a:t> </a:t>
            </a:r>
            <a:r>
              <a:rPr lang="en-IN" sz="2400" b="1" dirty="0"/>
              <a:t>void</a:t>
            </a:r>
            <a:r>
              <a:rPr lang="en-IN" sz="2400" dirty="0"/>
              <a:t> </a:t>
            </a:r>
            <a:r>
              <a:rPr lang="en-IN" sz="2400" dirty="0" err="1"/>
              <a:t>msg</a:t>
            </a:r>
            <a:r>
              <a:rPr lang="en-IN" sz="2400" dirty="0"/>
              <a:t>() </a:t>
            </a:r>
            <a:r>
              <a:rPr lang="en-IN" sz="2400" dirty="0">
                <a:solidFill>
                  <a:srgbClr val="FF0000"/>
                </a:solidFill>
              </a:rPr>
              <a:t>//Default Method</a:t>
            </a:r>
          </a:p>
          <a:p>
            <a:pPr marL="0" indent="0">
              <a:buNone/>
            </a:pPr>
            <a:r>
              <a:rPr lang="en-IN" sz="2400" dirty="0"/>
              <a:t>{</a:t>
            </a:r>
            <a:r>
              <a:rPr lang="en-IN" sz="2400" dirty="0" err="1"/>
              <a:t>System.out.println</a:t>
            </a:r>
            <a:r>
              <a:rPr lang="en-IN" sz="2400" dirty="0"/>
              <a:t>("default method");}  </a:t>
            </a:r>
          </a:p>
          <a:p>
            <a:pPr marL="0" indent="0">
              <a:buNone/>
            </a:pPr>
            <a:r>
              <a:rPr lang="en-IN" sz="2400" dirty="0"/>
              <a:t>}  </a:t>
            </a:r>
          </a:p>
          <a:p>
            <a:pPr marL="0" indent="0">
              <a:buNone/>
            </a:pPr>
            <a:r>
              <a:rPr lang="en-IN" sz="2400" b="1" dirty="0"/>
              <a:t>class</a:t>
            </a:r>
            <a:r>
              <a:rPr lang="en-IN" sz="2400" dirty="0"/>
              <a:t> Rectangle </a:t>
            </a:r>
            <a:r>
              <a:rPr lang="en-IN" sz="2400" b="1" dirty="0"/>
              <a:t>implements</a:t>
            </a:r>
            <a:r>
              <a:rPr lang="en-IN" sz="2400" dirty="0"/>
              <a:t> </a:t>
            </a:r>
            <a:r>
              <a:rPr lang="en-IN" sz="2400" dirty="0" err="1"/>
              <a:t>Drawable</a:t>
            </a:r>
            <a:r>
              <a:rPr lang="en-IN" sz="2400" dirty="0"/>
              <a:t>{  </a:t>
            </a:r>
          </a:p>
          <a:p>
            <a:pPr marL="0" indent="0">
              <a:buNone/>
            </a:pPr>
            <a:r>
              <a:rPr lang="en-IN" sz="2400" b="1" dirty="0"/>
              <a:t>public</a:t>
            </a:r>
            <a:r>
              <a:rPr lang="en-IN" sz="2400" dirty="0"/>
              <a:t> </a:t>
            </a:r>
            <a:r>
              <a:rPr lang="en-IN" sz="2400" b="1" dirty="0"/>
              <a:t>void</a:t>
            </a:r>
            <a:r>
              <a:rPr lang="en-IN" sz="2400" dirty="0"/>
              <a:t> draw()</a:t>
            </a:r>
          </a:p>
          <a:p>
            <a:pPr marL="0" indent="0">
              <a:buNone/>
            </a:pPr>
            <a:r>
              <a:rPr lang="en-IN" sz="2400" dirty="0"/>
              <a:t>{</a:t>
            </a:r>
            <a:r>
              <a:rPr lang="en-IN" sz="2400" dirty="0" err="1"/>
              <a:t>System.out.println</a:t>
            </a:r>
            <a:r>
              <a:rPr lang="en-IN" sz="2400" dirty="0"/>
              <a:t>("drawing rectangle");}  </a:t>
            </a:r>
          </a:p>
          <a:p>
            <a:pPr marL="0" indent="0">
              <a:buNone/>
            </a:pPr>
            <a:r>
              <a:rPr lang="en-IN" sz="2400" dirty="0"/>
              <a:t>}  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1176" y="1351128"/>
            <a:ext cx="4502624" cy="4825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TestInterfaceDefault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 err="1"/>
              <a:t>Drawable</a:t>
            </a:r>
            <a:r>
              <a:rPr lang="en-IN" dirty="0"/>
              <a:t> d=</a:t>
            </a:r>
            <a:r>
              <a:rPr lang="en-IN" b="1" dirty="0"/>
              <a:t>new</a:t>
            </a:r>
            <a:r>
              <a:rPr lang="en-IN" dirty="0"/>
              <a:t> Rectangle();  </a:t>
            </a:r>
          </a:p>
          <a:p>
            <a:pPr marL="0" indent="0">
              <a:buNone/>
            </a:pPr>
            <a:r>
              <a:rPr lang="en-IN" dirty="0" err="1"/>
              <a:t>d.draw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d.msg();  </a:t>
            </a:r>
          </a:p>
          <a:p>
            <a:pPr marL="0" indent="0">
              <a:buNone/>
            </a:pPr>
            <a:r>
              <a:rPr lang="en-IN" dirty="0"/>
              <a:t>}}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340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Static Method in Interface</a:t>
            </a: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37481"/>
            <a:ext cx="5181600" cy="48394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interface</a:t>
            </a:r>
            <a:r>
              <a:rPr lang="en-IN" dirty="0"/>
              <a:t> </a:t>
            </a:r>
            <a:r>
              <a:rPr lang="en-IN" dirty="0" err="1"/>
              <a:t>Drawable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draw();  </a:t>
            </a:r>
          </a:p>
          <a:p>
            <a:pPr marL="0" indent="0">
              <a:buNone/>
            </a:pP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 cube(</a:t>
            </a:r>
            <a:r>
              <a:rPr lang="en-IN" b="1" dirty="0" err="1"/>
              <a:t>int</a:t>
            </a:r>
            <a:r>
              <a:rPr lang="en-IN" dirty="0"/>
              <a:t> x)</a:t>
            </a:r>
          </a:p>
          <a:p>
            <a:pPr marL="0" indent="0">
              <a:buNone/>
            </a:pPr>
            <a:r>
              <a:rPr lang="en-IN" dirty="0"/>
              <a:t>{</a:t>
            </a:r>
            <a:r>
              <a:rPr lang="en-IN" b="1" dirty="0"/>
              <a:t>return</a:t>
            </a:r>
            <a:r>
              <a:rPr lang="en-IN" dirty="0"/>
              <a:t> x*x*x;}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Rectangle </a:t>
            </a:r>
            <a:r>
              <a:rPr lang="en-IN" b="1" dirty="0"/>
              <a:t>implements</a:t>
            </a:r>
            <a:r>
              <a:rPr lang="en-IN" dirty="0"/>
              <a:t> </a:t>
            </a:r>
            <a:r>
              <a:rPr lang="en-IN" dirty="0" err="1"/>
              <a:t>Drawable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draw()</a:t>
            </a:r>
          </a:p>
          <a:p>
            <a:pPr marL="0" indent="0">
              <a:buNone/>
            </a:pPr>
            <a:r>
              <a:rPr lang="en-IN" dirty="0"/>
              <a:t>{</a:t>
            </a:r>
            <a:r>
              <a:rPr lang="en-IN" dirty="0" err="1"/>
              <a:t>System.out.println</a:t>
            </a:r>
            <a:r>
              <a:rPr lang="en-IN" dirty="0"/>
              <a:t>("drawing rectangle");}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050" y="1214651"/>
            <a:ext cx="4652749" cy="4962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TestInterfaceStatic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 err="1"/>
              <a:t>Drawable</a:t>
            </a:r>
            <a:r>
              <a:rPr lang="en-IN" dirty="0"/>
              <a:t> d=</a:t>
            </a:r>
            <a:r>
              <a:rPr lang="en-IN" b="1" dirty="0"/>
              <a:t>new</a:t>
            </a:r>
            <a:r>
              <a:rPr lang="en-IN" dirty="0"/>
              <a:t> Rectangle();  </a:t>
            </a:r>
          </a:p>
          <a:p>
            <a:pPr marL="0" indent="0">
              <a:buNone/>
            </a:pPr>
            <a:r>
              <a:rPr lang="en-IN" dirty="0" err="1"/>
              <a:t>d.draw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Drawable.cube</a:t>
            </a:r>
            <a:r>
              <a:rPr lang="en-IN" dirty="0"/>
              <a:t>(3));  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5661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Nested Interface in Java</a:t>
            </a: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An interface can have another interface i.e. known as nested interface.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interface</a:t>
            </a:r>
            <a:r>
              <a:rPr lang="en-IN" dirty="0"/>
              <a:t> printable{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print();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interface</a:t>
            </a:r>
            <a:r>
              <a:rPr lang="en-IN" dirty="0"/>
              <a:t> </a:t>
            </a:r>
            <a:r>
              <a:rPr lang="en-IN" dirty="0" err="1"/>
              <a:t>MessagePrintable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msg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9593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501254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Nested interface which is declared within the interface</a:t>
            </a: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4651"/>
            <a:ext cx="5181600" cy="49623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interface</a:t>
            </a:r>
            <a:r>
              <a:rPr lang="en-IN" dirty="0"/>
              <a:t> Showable{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void</a:t>
            </a:r>
            <a:r>
              <a:rPr lang="en-IN" dirty="0"/>
              <a:t> show();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>
                <a:solidFill>
                  <a:srgbClr val="FF0000"/>
                </a:solidFill>
              </a:rPr>
              <a:t>interface</a:t>
            </a:r>
            <a:r>
              <a:rPr lang="en-IN" dirty="0"/>
              <a:t> Message{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msg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TestNestedInterface1 </a:t>
            </a:r>
            <a:r>
              <a:rPr lang="en-IN" b="1" dirty="0"/>
              <a:t>implements</a:t>
            </a:r>
            <a:r>
              <a:rPr lang="en-IN" dirty="0"/>
              <a:t> </a:t>
            </a:r>
            <a:r>
              <a:rPr lang="en-IN" dirty="0" err="1">
                <a:solidFill>
                  <a:srgbClr val="FF0000"/>
                </a:solidFill>
              </a:rPr>
              <a:t>Showable.Message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msg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{</a:t>
            </a:r>
            <a:r>
              <a:rPr lang="en-IN" dirty="0" err="1"/>
              <a:t>System.out.println</a:t>
            </a:r>
            <a:r>
              <a:rPr lang="en-IN" dirty="0"/>
              <a:t>("Hello nested interface");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01003"/>
            <a:ext cx="5810534" cy="49623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err="1">
                <a:solidFill>
                  <a:srgbClr val="FF0000"/>
                </a:solidFill>
              </a:rPr>
              <a:t>Showable.Message</a:t>
            </a:r>
            <a:r>
              <a:rPr lang="en-IN" dirty="0">
                <a:solidFill>
                  <a:srgbClr val="FF0000"/>
                </a:solidFill>
              </a:rPr>
              <a:t> message=</a:t>
            </a:r>
            <a:r>
              <a:rPr lang="en-IN" b="1" dirty="0">
                <a:solidFill>
                  <a:srgbClr val="FF0000"/>
                </a:solidFill>
              </a:rPr>
              <a:t>new</a:t>
            </a:r>
            <a:r>
              <a:rPr lang="en-IN" dirty="0">
                <a:solidFill>
                  <a:srgbClr val="FF0000"/>
                </a:solidFill>
              </a:rPr>
              <a:t> TestNestedInterface1();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 message.msg();  </a:t>
            </a:r>
          </a:p>
          <a:p>
            <a:pPr marL="0" indent="0">
              <a:buNone/>
            </a:pPr>
            <a:r>
              <a:rPr lang="en-IN" dirty="0"/>
              <a:t>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0429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u="sng" dirty="0"/>
              <a:t>Nested interface which is declared within the class</a:t>
            </a: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798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A{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interface</a:t>
            </a:r>
            <a:r>
              <a:rPr lang="en-IN" dirty="0"/>
              <a:t> Message{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msg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class</a:t>
            </a:r>
            <a:r>
              <a:rPr lang="en-IN" dirty="0">
                <a:solidFill>
                  <a:srgbClr val="FF0000"/>
                </a:solidFill>
              </a:rPr>
              <a:t> TestNestedInterface2 </a:t>
            </a:r>
            <a:r>
              <a:rPr lang="en-IN" b="1" dirty="0">
                <a:solidFill>
                  <a:srgbClr val="FF0000"/>
                </a:solidFill>
              </a:rPr>
              <a:t>implements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dirty="0" err="1">
                <a:solidFill>
                  <a:srgbClr val="FF0000"/>
                </a:solidFill>
              </a:rPr>
              <a:t>A.Message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msg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("Hello nested interface");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err="1"/>
              <a:t>A.Message</a:t>
            </a:r>
            <a:r>
              <a:rPr lang="en-IN" dirty="0"/>
              <a:t> message=</a:t>
            </a:r>
            <a:r>
              <a:rPr lang="en-IN" b="1" dirty="0"/>
              <a:t>new</a:t>
            </a:r>
            <a:r>
              <a:rPr lang="en-IN" dirty="0"/>
              <a:t> TestNestedInterface2();  </a:t>
            </a:r>
          </a:p>
          <a:p>
            <a:pPr marL="0" indent="0">
              <a:buNone/>
            </a:pPr>
            <a:r>
              <a:rPr lang="en-IN" dirty="0"/>
              <a:t>  message.msg();  </a:t>
            </a:r>
          </a:p>
          <a:p>
            <a:pPr marL="0" indent="0">
              <a:buNone/>
            </a:pPr>
            <a:r>
              <a:rPr lang="en-IN" dirty="0"/>
              <a:t>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201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899"/>
            <a:ext cx="10515600" cy="5863064"/>
          </a:xfrm>
        </p:spPr>
        <p:txBody>
          <a:bodyPr/>
          <a:lstStyle/>
          <a:p>
            <a:r>
              <a:rPr lang="en-IN" dirty="0"/>
              <a:t>The </a:t>
            </a:r>
            <a:r>
              <a:rPr lang="en-IN" b="1" dirty="0"/>
              <a:t>interface</a:t>
            </a:r>
            <a:r>
              <a:rPr lang="en-IN" dirty="0"/>
              <a:t> keyword is used to declare an interface.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6" name="Picture 2" descr="interface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124" y="1460310"/>
            <a:ext cx="8606288" cy="213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5057464"/>
            <a:ext cx="102301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Interface fields are </a:t>
            </a:r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public, static and final 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default, and methods are </a:t>
            </a:r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public and abstract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31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117"/>
          </a:xfrm>
        </p:spPr>
        <p:txBody>
          <a:bodyPr>
            <a:noAutofit/>
          </a:bodyPr>
          <a:lstStyle/>
          <a:p>
            <a:r>
              <a:rPr lang="en-IN" sz="3200" u="sng" dirty="0"/>
              <a:t>Printable interface has only one method, its implementation is provided in the A class.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interface</a:t>
            </a:r>
            <a:r>
              <a:rPr lang="en-IN" dirty="0"/>
              <a:t> printable{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print();  </a:t>
            </a:r>
            <a:r>
              <a:rPr lang="en-IN" dirty="0">
                <a:solidFill>
                  <a:srgbClr val="FF0000"/>
                </a:solidFill>
              </a:rPr>
              <a:t>//ABSTRACT METHOD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A6 </a:t>
            </a:r>
            <a:r>
              <a:rPr lang="en-IN" b="1" dirty="0"/>
              <a:t>implements</a:t>
            </a:r>
            <a:r>
              <a:rPr lang="en-IN" dirty="0"/>
              <a:t> printable{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print()</a:t>
            </a:r>
          </a:p>
          <a:p>
            <a:pPr marL="0" indent="0">
              <a:buNone/>
            </a:pPr>
            <a:r>
              <a:rPr lang="en-IN" dirty="0"/>
              <a:t>{</a:t>
            </a:r>
            <a:r>
              <a:rPr lang="en-IN" dirty="0" err="1"/>
              <a:t>System.out.println</a:t>
            </a:r>
            <a:r>
              <a:rPr lang="en-IN" dirty="0"/>
              <a:t>("Hello");}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A6 </a:t>
            </a:r>
            <a:r>
              <a:rPr lang="en-IN" dirty="0" err="1"/>
              <a:t>obj</a:t>
            </a:r>
            <a:r>
              <a:rPr lang="en-IN" dirty="0"/>
              <a:t> = </a:t>
            </a:r>
            <a:r>
              <a:rPr lang="en-IN" b="1" dirty="0"/>
              <a:t>new</a:t>
            </a:r>
            <a:r>
              <a:rPr lang="en-IN" dirty="0"/>
              <a:t> A6();  </a:t>
            </a:r>
          </a:p>
          <a:p>
            <a:pPr marL="0" indent="0">
              <a:buNone/>
            </a:pPr>
            <a:r>
              <a:rPr lang="en-IN" dirty="0" err="1"/>
              <a:t>obj.print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33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ionship between class and interfa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051" y="0"/>
            <a:ext cx="6886006" cy="346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96871" y="3649723"/>
            <a:ext cx="91121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class </a:t>
            </a:r>
            <a:r>
              <a:rPr lang="en-IN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extends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another class,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interface </a:t>
            </a:r>
            <a:r>
              <a:rPr lang="en-IN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extends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another interface</a:t>
            </a:r>
          </a:p>
          <a:p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but a </a:t>
            </a:r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class implements an interface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400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rgbClr val="610B38"/>
                </a:solidFill>
                <a:effectLst/>
                <a:latin typeface="erdana"/>
              </a:rPr>
              <a:t>Multiple inheritance in Java by interface</a:t>
            </a:r>
            <a:b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rgbClr val="610B38"/>
                </a:solidFill>
                <a:effectLst/>
                <a:latin typeface="erdana"/>
              </a:rPr>
            </a:br>
            <a:endParaRPr lang="en-IN" u="sng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60561" y="1939347"/>
            <a:ext cx="10075194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a class implements multiple interfaces, or an interface extends multiple interfaces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i.e. known as multiple inheritance.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 multiple inheritance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70" y="2893325"/>
            <a:ext cx="6896100" cy="31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0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578" y="335845"/>
            <a:ext cx="1102284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interface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Printable{    </a:t>
            </a:r>
            <a:r>
              <a:rPr lang="en-IN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//First Interface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print();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algn="just"/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interface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Showable{  </a:t>
            </a:r>
            <a:r>
              <a:rPr lang="en-IN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 //Second Interface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show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A7 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implements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Printable,Showable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   </a:t>
            </a:r>
            <a:r>
              <a:rPr lang="en-IN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//Class implements both the interface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pPr algn="just"/>
            <a:endParaRPr lang="en-IN" b="1" i="0" dirty="0">
              <a:solidFill>
                <a:srgbClr val="006699"/>
              </a:solidFill>
              <a:effectLst/>
              <a:latin typeface="verdana" panose="020B0604030504040204" pitchFamily="34" charset="0"/>
            </a:endParaRP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print()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"Hello"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);}  </a:t>
            </a:r>
          </a:p>
          <a:p>
            <a:pPr algn="just"/>
            <a:endParaRPr lang="en-IN" b="1" i="0" dirty="0">
              <a:solidFill>
                <a:srgbClr val="006699"/>
              </a:solidFill>
              <a:effectLst/>
              <a:latin typeface="verdana" panose="020B0604030504040204" pitchFamily="34" charset="0"/>
            </a:endParaRP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show()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"Welcome"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A7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= 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A7();  </a:t>
            </a:r>
          </a:p>
          <a:p>
            <a:pPr algn="just"/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obj.print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algn="just"/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obj.show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1714125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3981" y="453116"/>
            <a:ext cx="1102284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interface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Printable{    </a:t>
            </a:r>
            <a:r>
              <a:rPr lang="en-IN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//First Interface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print();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algn="just"/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interface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Showable{  </a:t>
            </a:r>
            <a:r>
              <a:rPr lang="en-IN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 //Second Interface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A7 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implements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Printable,Showable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   </a:t>
            </a:r>
            <a:r>
              <a:rPr lang="en-IN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//Class implements both the interface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pPr algn="just"/>
            <a:endParaRPr lang="en-IN" b="1" i="0" dirty="0">
              <a:solidFill>
                <a:srgbClr val="006699"/>
              </a:solidFill>
              <a:effectLst/>
              <a:latin typeface="verdana" panose="020B0604030504040204" pitchFamily="34" charset="0"/>
            </a:endParaRP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print()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"Hello"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);}  </a:t>
            </a:r>
          </a:p>
          <a:p>
            <a:pPr algn="just"/>
            <a:endParaRPr lang="en-IN" b="1" i="0" dirty="0">
              <a:solidFill>
                <a:srgbClr val="006699"/>
              </a:solidFill>
              <a:effectLst/>
              <a:latin typeface="verdana" panose="020B0604030504040204" pitchFamily="34" charset="0"/>
            </a:endParaRPr>
          </a:p>
          <a:p>
            <a:pPr algn="just"/>
            <a:r>
              <a:rPr lang="en-IN" b="1" i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A7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= 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A7();  </a:t>
            </a:r>
          </a:p>
          <a:p>
            <a:pPr algn="just"/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obj.print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algn="just"/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obj.show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299791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603" y="561285"/>
            <a:ext cx="1132764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ultiple inheritance is not supported in case of class because of ambiguity. </a:t>
            </a:r>
          </a:p>
          <a:p>
            <a:endParaRPr lang="en-I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it is supported in case of interface because there is no ambiguity as implementation is provided by the implementation class. 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9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416257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Interface inheritance</a:t>
            </a: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987425"/>
            <a:ext cx="6622125" cy="57136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TestInterface4 </a:t>
            </a:r>
            <a:r>
              <a:rPr lang="en-IN" b="1" dirty="0">
                <a:solidFill>
                  <a:srgbClr val="FF0000"/>
                </a:solidFill>
              </a:rPr>
              <a:t>implements</a:t>
            </a:r>
            <a:r>
              <a:rPr lang="en-IN" dirty="0"/>
              <a:t> Showable{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print()</a:t>
            </a:r>
          </a:p>
          <a:p>
            <a:pPr marL="0" indent="0">
              <a:buNone/>
            </a:pPr>
            <a:r>
              <a:rPr lang="en-IN" dirty="0"/>
              <a:t>{</a:t>
            </a:r>
            <a:r>
              <a:rPr lang="en-IN" dirty="0" err="1"/>
              <a:t>System.out.println</a:t>
            </a:r>
            <a:r>
              <a:rPr lang="en-IN" dirty="0"/>
              <a:t>("Hello");}  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show()</a:t>
            </a:r>
          </a:p>
          <a:p>
            <a:pPr marL="0" indent="0">
              <a:buNone/>
            </a:pPr>
            <a:r>
              <a:rPr lang="en-IN" dirty="0"/>
              <a:t>{</a:t>
            </a:r>
            <a:r>
              <a:rPr lang="en-IN" dirty="0" err="1"/>
              <a:t>System.out.println</a:t>
            </a:r>
            <a:r>
              <a:rPr lang="en-IN" dirty="0"/>
              <a:t>("Welcome");}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TestInterface4 </a:t>
            </a:r>
            <a:r>
              <a:rPr lang="en-IN" dirty="0" err="1"/>
              <a:t>obj</a:t>
            </a:r>
            <a:r>
              <a:rPr lang="en-IN" dirty="0"/>
              <a:t> = </a:t>
            </a:r>
            <a:r>
              <a:rPr lang="en-IN" b="1" dirty="0"/>
              <a:t>new</a:t>
            </a:r>
            <a:r>
              <a:rPr lang="en-IN" dirty="0"/>
              <a:t> TestInterface4();  </a:t>
            </a:r>
          </a:p>
          <a:p>
            <a:pPr marL="0" indent="0">
              <a:buNone/>
            </a:pPr>
            <a:r>
              <a:rPr lang="en-IN" dirty="0" err="1"/>
              <a:t>obj.print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/>
              <a:t>obj.show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873457"/>
            <a:ext cx="3932237" cy="890516"/>
          </a:xfrm>
        </p:spPr>
        <p:txBody>
          <a:bodyPr/>
          <a:lstStyle/>
          <a:p>
            <a:r>
              <a:rPr lang="en-IN" dirty="0"/>
              <a:t>A class implements interface but one interface extends another interface .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39788" y="1763973"/>
            <a:ext cx="3932237" cy="4097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/>
              <a:t>interface</a:t>
            </a:r>
            <a:r>
              <a:rPr lang="en-IN" sz="2400" dirty="0"/>
              <a:t> Printable{  </a:t>
            </a:r>
          </a:p>
          <a:p>
            <a:r>
              <a:rPr lang="en-IN" sz="2400" b="1" dirty="0"/>
              <a:t>void</a:t>
            </a:r>
            <a:r>
              <a:rPr lang="en-IN" sz="2400" dirty="0"/>
              <a:t> print();  </a:t>
            </a:r>
          </a:p>
          <a:p>
            <a:r>
              <a:rPr lang="en-IN" sz="2400" dirty="0"/>
              <a:t>}  </a:t>
            </a:r>
          </a:p>
          <a:p>
            <a:r>
              <a:rPr lang="en-IN" sz="2400" b="1" dirty="0"/>
              <a:t>interface</a:t>
            </a:r>
            <a:r>
              <a:rPr lang="en-IN" sz="2400" dirty="0"/>
              <a:t> Showable </a:t>
            </a:r>
            <a:r>
              <a:rPr lang="en-IN" sz="2400" b="1" dirty="0">
                <a:solidFill>
                  <a:srgbClr val="FF0000"/>
                </a:solidFill>
              </a:rPr>
              <a:t>extends</a:t>
            </a:r>
          </a:p>
          <a:p>
            <a:r>
              <a:rPr lang="en-IN" sz="2400" dirty="0"/>
              <a:t> Printable{  </a:t>
            </a:r>
          </a:p>
          <a:p>
            <a:r>
              <a:rPr lang="en-IN" sz="2400" b="1" dirty="0"/>
              <a:t>void</a:t>
            </a:r>
            <a:r>
              <a:rPr lang="en-IN" sz="2400" dirty="0"/>
              <a:t> show();  </a:t>
            </a:r>
          </a:p>
          <a:p>
            <a:r>
              <a:rPr lang="en-IN" sz="2400" dirty="0"/>
              <a:t>}</a:t>
            </a:r>
            <a:r>
              <a:rPr lang="en-IN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77901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171</Words>
  <Application>Microsoft Office PowerPoint</Application>
  <PresentationFormat>Widescreen</PresentationFormat>
  <Paragraphs>180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erdana</vt:lpstr>
      <vt:lpstr>Times New Roman</vt:lpstr>
      <vt:lpstr>Verdana</vt:lpstr>
      <vt:lpstr>Verdana</vt:lpstr>
      <vt:lpstr>Office Theme</vt:lpstr>
      <vt:lpstr>Interface</vt:lpstr>
      <vt:lpstr>PowerPoint Presentation</vt:lpstr>
      <vt:lpstr>Printable interface has only one method, its implementation is provided in the A class.</vt:lpstr>
      <vt:lpstr>PowerPoint Presentation</vt:lpstr>
      <vt:lpstr>Multiple inheritance in Java by interface </vt:lpstr>
      <vt:lpstr>PowerPoint Presentation</vt:lpstr>
      <vt:lpstr>PowerPoint Presentation</vt:lpstr>
      <vt:lpstr>PowerPoint Presentation</vt:lpstr>
      <vt:lpstr>Interface inheritance </vt:lpstr>
      <vt:lpstr>Default Method in Interface </vt:lpstr>
      <vt:lpstr>Static Method in Interface </vt:lpstr>
      <vt:lpstr>Nested Interface in Java </vt:lpstr>
      <vt:lpstr>Nested interface which is declared within the interface </vt:lpstr>
      <vt:lpstr>Nested interface which is declared within the class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</dc:title>
  <dc:creator>Arpit</dc:creator>
  <cp:lastModifiedBy>rishav.singh</cp:lastModifiedBy>
  <cp:revision>12</cp:revision>
  <dcterms:created xsi:type="dcterms:W3CDTF">2017-04-17T05:26:56Z</dcterms:created>
  <dcterms:modified xsi:type="dcterms:W3CDTF">2019-04-01T10:04:05Z</dcterms:modified>
</cp:coreProperties>
</file>