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5" r:id="rId5"/>
    <p:sldId id="264" r:id="rId6"/>
    <p:sldId id="258" r:id="rId7"/>
    <p:sldId id="273" r:id="rId8"/>
    <p:sldId id="274" r:id="rId9"/>
    <p:sldId id="259" r:id="rId10"/>
    <p:sldId id="275" r:id="rId11"/>
    <p:sldId id="276" r:id="rId12"/>
    <p:sldId id="277" r:id="rId13"/>
    <p:sldId id="260" r:id="rId14"/>
    <p:sldId id="261" r:id="rId15"/>
    <p:sldId id="267" r:id="rId16"/>
    <p:sldId id="266" r:id="rId17"/>
    <p:sldId id="268" r:id="rId18"/>
    <p:sldId id="271" r:id="rId19"/>
    <p:sldId id="270" r:id="rId20"/>
    <p:sldId id="272" r:id="rId21"/>
    <p:sldId id="269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6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E21-A9AA-4987-A875-B9F4E2820A43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83EC-CB5C-4519-A8A2-84A306BCF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79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E21-A9AA-4987-A875-B9F4E2820A43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83EC-CB5C-4519-A8A2-84A306BCF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18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E21-A9AA-4987-A875-B9F4E2820A43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83EC-CB5C-4519-A8A2-84A306BCF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08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E21-A9AA-4987-A875-B9F4E2820A43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83EC-CB5C-4519-A8A2-84A306BCF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E21-A9AA-4987-A875-B9F4E2820A43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83EC-CB5C-4519-A8A2-84A306BCF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18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E21-A9AA-4987-A875-B9F4E2820A43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83EC-CB5C-4519-A8A2-84A306BCF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27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E21-A9AA-4987-A875-B9F4E2820A43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83EC-CB5C-4519-A8A2-84A306BCF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11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E21-A9AA-4987-A875-B9F4E2820A43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83EC-CB5C-4519-A8A2-84A306BCF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97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E21-A9AA-4987-A875-B9F4E2820A43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83EC-CB5C-4519-A8A2-84A306BCF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50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E21-A9AA-4987-A875-B9F4E2820A43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83EC-CB5C-4519-A8A2-84A306BCF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35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E21-A9AA-4987-A875-B9F4E2820A43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83EC-CB5C-4519-A8A2-84A306BCF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3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AE21-A9AA-4987-A875-B9F4E2820A43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F83EC-CB5C-4519-A8A2-84A306BCF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63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</a:t>
            </a:r>
            <a:r>
              <a:rPr lang="en-IN" dirty="0"/>
              <a:t>is derived from 2 </a:t>
            </a:r>
            <a:r>
              <a:rPr lang="en-IN" dirty="0" err="1"/>
              <a:t>greek</a:t>
            </a:r>
            <a:r>
              <a:rPr lang="en-IN" dirty="0"/>
              <a:t> words: </a:t>
            </a:r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poly </a:t>
            </a:r>
            <a:r>
              <a:rPr lang="en-IN" dirty="0"/>
              <a:t>and </a:t>
            </a:r>
            <a:r>
              <a:rPr lang="en-IN" dirty="0">
                <a:solidFill>
                  <a:srgbClr val="FF0000"/>
                </a:solidFill>
              </a:rPr>
              <a:t>morphs</a:t>
            </a:r>
            <a:r>
              <a:rPr lang="en-IN" dirty="0"/>
              <a:t>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word "poly" means </a:t>
            </a:r>
            <a:r>
              <a:rPr lang="en-IN" dirty="0" smtClean="0">
                <a:solidFill>
                  <a:srgbClr val="FF0000"/>
                </a:solidFill>
              </a:rPr>
              <a:t>many</a:t>
            </a:r>
            <a:r>
              <a:rPr lang="en-IN" dirty="0" smtClean="0"/>
              <a:t> </a:t>
            </a:r>
            <a:r>
              <a:rPr lang="en-IN" dirty="0"/>
              <a:t>and </a:t>
            </a:r>
            <a:endParaRPr lang="en-IN" dirty="0" smtClean="0"/>
          </a:p>
          <a:p>
            <a:r>
              <a:rPr lang="en-IN" dirty="0" smtClean="0"/>
              <a:t>"</a:t>
            </a:r>
            <a:r>
              <a:rPr lang="en-IN" dirty="0"/>
              <a:t>morphs" means </a:t>
            </a:r>
            <a:r>
              <a:rPr lang="en-IN" dirty="0">
                <a:solidFill>
                  <a:srgbClr val="FF0000"/>
                </a:solidFill>
              </a:rPr>
              <a:t>forms</a:t>
            </a:r>
            <a:r>
              <a:rPr lang="en-IN" dirty="0"/>
              <a:t>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So </a:t>
            </a:r>
            <a:r>
              <a:rPr lang="en-IN" dirty="0"/>
              <a:t>polymorphism means many forms.</a:t>
            </a:r>
          </a:p>
        </p:txBody>
      </p:sp>
    </p:spTree>
    <p:extLst>
      <p:ext uri="{BB962C8B-B14F-4D97-AF65-F5344CB8AC3E}">
        <p14:creationId xmlns:p14="http://schemas.microsoft.com/office/powerpoint/2010/main" val="93715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0"/>
            <a:ext cx="4948451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class Bank{  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getRateOfInterest</a:t>
            </a:r>
            <a:r>
              <a:rPr lang="en-IN" sz="2400" dirty="0" smtClean="0"/>
              <a:t>()</a:t>
            </a:r>
          </a:p>
          <a:p>
            <a:pPr marL="0" indent="0">
              <a:buNone/>
            </a:pPr>
            <a:r>
              <a:rPr lang="en-IN" sz="2400" dirty="0" smtClean="0"/>
              <a:t>{</a:t>
            </a:r>
            <a:r>
              <a:rPr lang="en-IN" sz="2400" dirty="0"/>
              <a:t>return 0;}  </a:t>
            </a:r>
          </a:p>
          <a:p>
            <a:pPr marL="0" indent="0">
              <a:buNone/>
            </a:pPr>
            <a:r>
              <a:rPr lang="en-IN" sz="2400" dirty="0"/>
              <a:t>}  </a:t>
            </a:r>
            <a:r>
              <a:rPr lang="en-IN" sz="2400" dirty="0" smtClean="0"/>
              <a:t> </a:t>
            </a:r>
            <a:endParaRPr lang="en-IN" sz="2400" dirty="0"/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class SBI extends Bank</a:t>
            </a:r>
            <a:r>
              <a:rPr lang="en-IN" sz="2400" dirty="0"/>
              <a:t>{  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getRateOfInterest</a:t>
            </a:r>
            <a:r>
              <a:rPr lang="en-IN" sz="2400" dirty="0" smtClean="0"/>
              <a:t>()</a:t>
            </a:r>
          </a:p>
          <a:p>
            <a:pPr marL="0" indent="0">
              <a:buNone/>
            </a:pPr>
            <a:r>
              <a:rPr lang="en-IN" sz="2400" dirty="0" smtClean="0"/>
              <a:t>{</a:t>
            </a:r>
            <a:r>
              <a:rPr lang="en-IN" sz="2400" dirty="0"/>
              <a:t>return 8;}  </a:t>
            </a:r>
          </a:p>
          <a:p>
            <a:pPr marL="0" indent="0">
              <a:buNone/>
            </a:pPr>
            <a:r>
              <a:rPr lang="en-IN" sz="2400" dirty="0"/>
              <a:t>}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class ICICI extends Bank</a:t>
            </a:r>
            <a:r>
              <a:rPr lang="en-IN" sz="2400" dirty="0"/>
              <a:t>{  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getRateOfInterest</a:t>
            </a:r>
            <a:r>
              <a:rPr lang="en-IN" sz="2400" dirty="0" smtClean="0"/>
              <a:t>()</a:t>
            </a:r>
          </a:p>
          <a:p>
            <a:pPr marL="0" indent="0">
              <a:buNone/>
            </a:pPr>
            <a:r>
              <a:rPr lang="en-IN" sz="2400" dirty="0" smtClean="0"/>
              <a:t>{</a:t>
            </a:r>
            <a:r>
              <a:rPr lang="en-IN" sz="2400" dirty="0"/>
              <a:t>return 7;}  </a:t>
            </a:r>
          </a:p>
          <a:p>
            <a:pPr marL="0" indent="0">
              <a:buNone/>
            </a:pPr>
            <a:r>
              <a:rPr lang="en-IN" sz="2400" dirty="0"/>
              <a:t>}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class AXIS extends Bank</a:t>
            </a:r>
            <a:r>
              <a:rPr lang="en-IN" sz="2400" dirty="0"/>
              <a:t>{  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getRateOfInterest</a:t>
            </a:r>
            <a:r>
              <a:rPr lang="en-IN" sz="2400" dirty="0"/>
              <a:t>(){return 9;}  </a:t>
            </a:r>
          </a:p>
          <a:p>
            <a:pPr marL="0" indent="0">
              <a:buNone/>
            </a:pPr>
            <a:r>
              <a:rPr lang="en-IN" sz="2400" dirty="0"/>
              <a:t>}  </a:t>
            </a:r>
          </a:p>
          <a:p>
            <a:pPr marL="0" indent="0">
              <a:buNone/>
            </a:pPr>
            <a:r>
              <a:rPr lang="en-IN" sz="2400" dirty="0"/>
              <a:t>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0"/>
            <a:ext cx="6096000" cy="71096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/>
              <a:t>class Test2{  </a:t>
            </a:r>
          </a:p>
          <a:p>
            <a:r>
              <a:rPr lang="en-IN" sz="2400" dirty="0"/>
              <a:t>public static void main(String </a:t>
            </a:r>
            <a:r>
              <a:rPr lang="en-IN" sz="2400" dirty="0" err="1"/>
              <a:t>args</a:t>
            </a:r>
            <a:r>
              <a:rPr lang="en-IN" sz="2400" dirty="0"/>
              <a:t>[]){  </a:t>
            </a:r>
          </a:p>
          <a:p>
            <a:r>
              <a:rPr lang="en-IN" sz="2400" dirty="0" smtClean="0"/>
              <a:t>Bank b= new Bank();</a:t>
            </a:r>
          </a:p>
          <a:p>
            <a:r>
              <a:rPr lang="en-IN" sz="2400" dirty="0" smtClean="0"/>
              <a:t>SBI </a:t>
            </a:r>
            <a:r>
              <a:rPr lang="en-IN" sz="2400" dirty="0"/>
              <a:t>s=new SBI();  </a:t>
            </a:r>
            <a:endParaRPr lang="en-IN" sz="2400" dirty="0" smtClean="0"/>
          </a:p>
          <a:p>
            <a:r>
              <a:rPr lang="en-IN" sz="2400" dirty="0" smtClean="0"/>
              <a:t>ICICI </a:t>
            </a:r>
            <a:r>
              <a:rPr lang="en-IN" sz="2400" dirty="0" err="1"/>
              <a:t>i</a:t>
            </a:r>
            <a:r>
              <a:rPr lang="en-IN" sz="2400" dirty="0"/>
              <a:t>=new ICICI();  </a:t>
            </a:r>
          </a:p>
          <a:p>
            <a:r>
              <a:rPr lang="en-IN" sz="2400" dirty="0" smtClean="0"/>
              <a:t>AXIS </a:t>
            </a:r>
            <a:r>
              <a:rPr lang="en-IN" sz="2400" dirty="0"/>
              <a:t>a=new AXIS();  </a:t>
            </a:r>
          </a:p>
          <a:p>
            <a:endParaRPr lang="en-IN" sz="2400" dirty="0" smtClean="0"/>
          </a:p>
          <a:p>
            <a:r>
              <a:rPr lang="en-IN" sz="2400" dirty="0" smtClean="0"/>
              <a:t>b=s;</a:t>
            </a:r>
          </a:p>
          <a:p>
            <a:r>
              <a:rPr lang="en-IN" sz="2400" dirty="0" err="1" smtClean="0"/>
              <a:t>System.out.println</a:t>
            </a:r>
            <a:r>
              <a:rPr lang="en-IN" sz="2400" dirty="0"/>
              <a:t>("SBI Rate of Interest: </a:t>
            </a:r>
            <a:r>
              <a:rPr lang="en-IN" sz="2400" dirty="0" smtClean="0"/>
              <a:t>"+</a:t>
            </a:r>
            <a:r>
              <a:rPr lang="en-IN" sz="2400" dirty="0" err="1" smtClean="0">
                <a:solidFill>
                  <a:srgbClr val="FF0000"/>
                </a:solidFill>
              </a:rPr>
              <a:t>b.getRateOfInterest</a:t>
            </a:r>
            <a:r>
              <a:rPr lang="en-IN" sz="2400" dirty="0">
                <a:solidFill>
                  <a:srgbClr val="FF0000"/>
                </a:solidFill>
              </a:rPr>
              <a:t>()</a:t>
            </a:r>
            <a:r>
              <a:rPr lang="en-IN" sz="2400" dirty="0"/>
              <a:t>);  </a:t>
            </a:r>
          </a:p>
          <a:p>
            <a:endParaRPr lang="en-IN" sz="2400" dirty="0" smtClean="0"/>
          </a:p>
          <a:p>
            <a:r>
              <a:rPr lang="en-IN" sz="2400" dirty="0" smtClean="0"/>
              <a:t>b=</a:t>
            </a:r>
            <a:r>
              <a:rPr lang="en-IN" sz="2400" dirty="0" err="1" smtClean="0"/>
              <a:t>i</a:t>
            </a:r>
            <a:r>
              <a:rPr lang="en-IN" sz="2400" dirty="0" smtClean="0"/>
              <a:t>;</a:t>
            </a:r>
          </a:p>
          <a:p>
            <a:r>
              <a:rPr lang="en-IN" sz="2400" dirty="0" err="1" smtClean="0"/>
              <a:t>System.out.println</a:t>
            </a:r>
            <a:r>
              <a:rPr lang="en-IN" sz="2400" dirty="0"/>
              <a:t>("ICICI Rate of Interest: </a:t>
            </a:r>
            <a:r>
              <a:rPr lang="en-IN" sz="2400" dirty="0" smtClean="0"/>
              <a:t>"+</a:t>
            </a:r>
            <a:r>
              <a:rPr lang="en-IN" sz="2400" dirty="0" err="1" smtClean="0">
                <a:solidFill>
                  <a:srgbClr val="FF0000"/>
                </a:solidFill>
              </a:rPr>
              <a:t>b.getRateOfInterest</a:t>
            </a:r>
            <a:r>
              <a:rPr lang="en-IN" sz="2400" dirty="0">
                <a:solidFill>
                  <a:srgbClr val="FF0000"/>
                </a:solidFill>
              </a:rPr>
              <a:t>()</a:t>
            </a:r>
            <a:r>
              <a:rPr lang="en-IN" sz="2400" dirty="0"/>
              <a:t>); 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/>
              <a:t>b</a:t>
            </a:r>
            <a:r>
              <a:rPr lang="en-IN" sz="2400" dirty="0" smtClean="0"/>
              <a:t>=a;</a:t>
            </a:r>
          </a:p>
          <a:p>
            <a:r>
              <a:rPr lang="en-IN" sz="2400" dirty="0" err="1" smtClean="0"/>
              <a:t>System.out.println</a:t>
            </a:r>
            <a:r>
              <a:rPr lang="en-IN" sz="2400" dirty="0"/>
              <a:t>("AXIS Rate of Interest: </a:t>
            </a:r>
            <a:r>
              <a:rPr lang="en-IN" sz="2400" dirty="0" smtClean="0"/>
              <a:t>"+</a:t>
            </a:r>
            <a:r>
              <a:rPr lang="en-IN" sz="2400" dirty="0" err="1" smtClean="0">
                <a:solidFill>
                  <a:srgbClr val="FF0000"/>
                </a:solidFill>
              </a:rPr>
              <a:t>b.getRateOfInterest</a:t>
            </a:r>
            <a:r>
              <a:rPr lang="en-IN" sz="2400" dirty="0">
                <a:solidFill>
                  <a:srgbClr val="FF0000"/>
                </a:solidFill>
              </a:rPr>
              <a:t>()</a:t>
            </a:r>
            <a:r>
              <a:rPr lang="en-IN" sz="2400" dirty="0"/>
              <a:t>);  </a:t>
            </a:r>
          </a:p>
          <a:p>
            <a:r>
              <a:rPr lang="en-IN" sz="2400" dirty="0"/>
              <a:t>}  </a:t>
            </a:r>
            <a:r>
              <a:rPr lang="en-IN" sz="2400" dirty="0" smtClean="0"/>
              <a:t>}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8537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0"/>
            <a:ext cx="4948451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class Bank{  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getRateOfInterest</a:t>
            </a:r>
            <a:r>
              <a:rPr lang="en-IN" sz="2400" dirty="0" smtClean="0"/>
              <a:t>()</a:t>
            </a:r>
          </a:p>
          <a:p>
            <a:pPr marL="0" indent="0">
              <a:buNone/>
            </a:pPr>
            <a:r>
              <a:rPr lang="en-IN" sz="2400" dirty="0" smtClean="0"/>
              <a:t>{</a:t>
            </a:r>
            <a:r>
              <a:rPr lang="en-IN" sz="2400" dirty="0"/>
              <a:t>return 0;}  </a:t>
            </a:r>
          </a:p>
          <a:p>
            <a:pPr marL="0" indent="0">
              <a:buNone/>
            </a:pPr>
            <a:r>
              <a:rPr lang="en-IN" sz="2400" dirty="0"/>
              <a:t>}  </a:t>
            </a:r>
            <a:r>
              <a:rPr lang="en-IN" sz="2400" dirty="0" smtClean="0"/>
              <a:t> </a:t>
            </a:r>
            <a:endParaRPr lang="en-IN" sz="2400" dirty="0"/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class SBI extends Bank</a:t>
            </a:r>
            <a:r>
              <a:rPr lang="en-IN" sz="2400" dirty="0"/>
              <a:t>{  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getRateOfInterest</a:t>
            </a:r>
            <a:r>
              <a:rPr lang="en-IN" sz="2400" dirty="0" smtClean="0"/>
              <a:t>()</a:t>
            </a:r>
          </a:p>
          <a:p>
            <a:pPr marL="0" indent="0">
              <a:buNone/>
            </a:pPr>
            <a:r>
              <a:rPr lang="en-IN" sz="2400" dirty="0" smtClean="0"/>
              <a:t>{</a:t>
            </a:r>
            <a:r>
              <a:rPr lang="en-IN" sz="2400" dirty="0"/>
              <a:t>return 8;}  </a:t>
            </a:r>
          </a:p>
          <a:p>
            <a:pPr marL="0" indent="0">
              <a:buNone/>
            </a:pPr>
            <a:r>
              <a:rPr lang="en-IN" sz="2400" dirty="0"/>
              <a:t>}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class ICICI extends Bank</a:t>
            </a:r>
            <a:r>
              <a:rPr lang="en-IN" sz="2400" dirty="0"/>
              <a:t>{  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getRateOfInterest</a:t>
            </a:r>
            <a:r>
              <a:rPr lang="en-IN" sz="2400" dirty="0" smtClean="0"/>
              <a:t>()</a:t>
            </a:r>
          </a:p>
          <a:p>
            <a:pPr marL="0" indent="0">
              <a:buNone/>
            </a:pPr>
            <a:r>
              <a:rPr lang="en-IN" sz="2400" dirty="0" smtClean="0"/>
              <a:t>{</a:t>
            </a:r>
            <a:r>
              <a:rPr lang="en-IN" sz="2400" dirty="0"/>
              <a:t>return 7;}  </a:t>
            </a:r>
          </a:p>
          <a:p>
            <a:pPr marL="0" indent="0">
              <a:buNone/>
            </a:pPr>
            <a:r>
              <a:rPr lang="en-IN" sz="2400" dirty="0"/>
              <a:t>}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class AXIS extends Bank</a:t>
            </a:r>
            <a:r>
              <a:rPr lang="en-IN" sz="2400" dirty="0"/>
              <a:t>{  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getRateOfInterest</a:t>
            </a:r>
            <a:r>
              <a:rPr lang="en-IN" sz="2400" dirty="0"/>
              <a:t>(){return 9;}  </a:t>
            </a:r>
          </a:p>
          <a:p>
            <a:pPr marL="0" indent="0">
              <a:buNone/>
            </a:pPr>
            <a:r>
              <a:rPr lang="en-IN" sz="2400" dirty="0"/>
              <a:t>}  </a:t>
            </a:r>
          </a:p>
          <a:p>
            <a:pPr marL="0" indent="0">
              <a:buNone/>
            </a:pPr>
            <a:r>
              <a:rPr lang="en-IN" sz="2400" dirty="0"/>
              <a:t>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/>
              <a:t>class Test2{  </a:t>
            </a:r>
          </a:p>
          <a:p>
            <a:r>
              <a:rPr lang="en-IN" sz="2400" dirty="0"/>
              <a:t>public static void main(String </a:t>
            </a:r>
            <a:r>
              <a:rPr lang="en-IN" sz="2400" dirty="0" err="1"/>
              <a:t>args</a:t>
            </a:r>
            <a:r>
              <a:rPr lang="en-IN" sz="2400" dirty="0"/>
              <a:t>[]){ 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Bank b;</a:t>
            </a:r>
          </a:p>
          <a:p>
            <a:endParaRPr lang="en-IN" sz="2400" dirty="0" smtClean="0"/>
          </a:p>
          <a:p>
            <a:r>
              <a:rPr lang="en-IN" sz="2400" dirty="0" smtClean="0"/>
              <a:t>b=new SBI();</a:t>
            </a:r>
          </a:p>
          <a:p>
            <a:endParaRPr lang="en-IN" sz="2400" dirty="0" smtClean="0"/>
          </a:p>
          <a:p>
            <a:r>
              <a:rPr lang="en-IN" sz="2400" dirty="0" err="1" smtClean="0"/>
              <a:t>System.out.println</a:t>
            </a:r>
            <a:r>
              <a:rPr lang="en-IN" sz="2400" dirty="0"/>
              <a:t>("SBI Rate of Interest: </a:t>
            </a:r>
            <a:r>
              <a:rPr lang="en-IN" sz="2400" dirty="0" smtClean="0"/>
              <a:t>"+</a:t>
            </a:r>
            <a:r>
              <a:rPr lang="en-IN" sz="2400" dirty="0" err="1" smtClean="0">
                <a:solidFill>
                  <a:srgbClr val="FF0000"/>
                </a:solidFill>
              </a:rPr>
              <a:t>b.getRateOfInterest</a:t>
            </a:r>
            <a:r>
              <a:rPr lang="en-IN" sz="2400" dirty="0">
                <a:solidFill>
                  <a:srgbClr val="FF0000"/>
                </a:solidFill>
              </a:rPr>
              <a:t>()</a:t>
            </a:r>
            <a:r>
              <a:rPr lang="en-IN" sz="2400" dirty="0"/>
              <a:t>);  </a:t>
            </a:r>
          </a:p>
          <a:p>
            <a:endParaRPr lang="en-IN" sz="2400" dirty="0" smtClean="0"/>
          </a:p>
          <a:p>
            <a:r>
              <a:rPr lang="en-IN" sz="2400" dirty="0" smtClean="0"/>
              <a:t>b=new ICICI();</a:t>
            </a:r>
          </a:p>
          <a:p>
            <a:endParaRPr lang="en-IN" sz="2400" dirty="0" smtClean="0"/>
          </a:p>
          <a:p>
            <a:r>
              <a:rPr lang="en-IN" sz="2400" dirty="0" err="1" smtClean="0"/>
              <a:t>System.out.println</a:t>
            </a:r>
            <a:r>
              <a:rPr lang="en-IN" sz="2400" dirty="0"/>
              <a:t>("ICICI Rate of Interest: </a:t>
            </a:r>
            <a:r>
              <a:rPr lang="en-IN" sz="2400" dirty="0" smtClean="0"/>
              <a:t>"+</a:t>
            </a:r>
            <a:r>
              <a:rPr lang="en-IN" sz="2400" dirty="0" err="1" smtClean="0">
                <a:solidFill>
                  <a:srgbClr val="FF0000"/>
                </a:solidFill>
              </a:rPr>
              <a:t>b.getRateOfInterest</a:t>
            </a:r>
            <a:r>
              <a:rPr lang="en-IN" sz="2400" dirty="0">
                <a:solidFill>
                  <a:srgbClr val="FF0000"/>
                </a:solidFill>
              </a:rPr>
              <a:t>()</a:t>
            </a:r>
            <a:r>
              <a:rPr lang="en-IN" sz="2400" dirty="0"/>
              <a:t>);  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57565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0"/>
            <a:ext cx="4948451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class Bank{  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getRateOfInterest</a:t>
            </a:r>
            <a:r>
              <a:rPr lang="en-IN" sz="2400" dirty="0" smtClean="0"/>
              <a:t>()</a:t>
            </a:r>
          </a:p>
          <a:p>
            <a:pPr marL="0" indent="0">
              <a:buNone/>
            </a:pPr>
            <a:r>
              <a:rPr lang="en-IN" sz="2400" dirty="0" smtClean="0"/>
              <a:t>{</a:t>
            </a:r>
            <a:r>
              <a:rPr lang="en-IN" sz="2400" dirty="0"/>
              <a:t>return 0;}  </a:t>
            </a:r>
          </a:p>
          <a:p>
            <a:pPr marL="0" indent="0">
              <a:buNone/>
            </a:pPr>
            <a:r>
              <a:rPr lang="en-IN" sz="2400" dirty="0"/>
              <a:t>}  </a:t>
            </a:r>
            <a:r>
              <a:rPr lang="en-IN" sz="2400" dirty="0" smtClean="0"/>
              <a:t> </a:t>
            </a:r>
            <a:endParaRPr lang="en-IN" sz="2400" dirty="0"/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class SBI extends Bank</a:t>
            </a:r>
            <a:r>
              <a:rPr lang="en-IN" sz="2400" dirty="0"/>
              <a:t>{  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getRateOfInterest</a:t>
            </a:r>
            <a:r>
              <a:rPr lang="en-IN" sz="2400" dirty="0" smtClean="0"/>
              <a:t>()</a:t>
            </a:r>
          </a:p>
          <a:p>
            <a:pPr marL="0" indent="0">
              <a:buNone/>
            </a:pPr>
            <a:r>
              <a:rPr lang="en-IN" sz="2400" dirty="0" smtClean="0"/>
              <a:t>{</a:t>
            </a:r>
            <a:r>
              <a:rPr lang="en-IN" sz="2400" dirty="0"/>
              <a:t>return 8;}  </a:t>
            </a:r>
          </a:p>
          <a:p>
            <a:pPr marL="0" indent="0">
              <a:buNone/>
            </a:pPr>
            <a:r>
              <a:rPr lang="en-IN" sz="2400" dirty="0"/>
              <a:t>}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class ICICI extends Bank</a:t>
            </a:r>
            <a:r>
              <a:rPr lang="en-IN" sz="2400" dirty="0"/>
              <a:t>{  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getRateOfInterest</a:t>
            </a:r>
            <a:r>
              <a:rPr lang="en-IN" sz="2400" dirty="0" smtClean="0"/>
              <a:t>()</a:t>
            </a:r>
          </a:p>
          <a:p>
            <a:pPr marL="0" indent="0">
              <a:buNone/>
            </a:pPr>
            <a:r>
              <a:rPr lang="en-IN" sz="2400" dirty="0" smtClean="0"/>
              <a:t>{</a:t>
            </a:r>
            <a:r>
              <a:rPr lang="en-IN" sz="2400" dirty="0"/>
              <a:t>return 7;}  </a:t>
            </a:r>
          </a:p>
          <a:p>
            <a:pPr marL="0" indent="0">
              <a:buNone/>
            </a:pPr>
            <a:r>
              <a:rPr lang="en-IN" sz="2400" dirty="0"/>
              <a:t>}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class AXIS extends Bank</a:t>
            </a:r>
            <a:r>
              <a:rPr lang="en-IN" sz="2400" dirty="0"/>
              <a:t>{  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getRateOfInterest</a:t>
            </a:r>
            <a:r>
              <a:rPr lang="en-IN" sz="2400" dirty="0"/>
              <a:t>(){return 9;}  </a:t>
            </a:r>
          </a:p>
          <a:p>
            <a:pPr marL="0" indent="0">
              <a:buNone/>
            </a:pPr>
            <a:r>
              <a:rPr lang="en-IN" sz="2400" dirty="0"/>
              <a:t>}  </a:t>
            </a:r>
          </a:p>
          <a:p>
            <a:pPr marL="0" indent="0">
              <a:buNone/>
            </a:pPr>
            <a:r>
              <a:rPr lang="en-IN" sz="2400" dirty="0"/>
              <a:t>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/>
              <a:t>class Test2{  </a:t>
            </a:r>
          </a:p>
          <a:p>
            <a:r>
              <a:rPr lang="en-IN" sz="2400" dirty="0"/>
              <a:t>public static void main(String </a:t>
            </a:r>
            <a:r>
              <a:rPr lang="en-IN" sz="2400" dirty="0" err="1"/>
              <a:t>args</a:t>
            </a:r>
            <a:r>
              <a:rPr lang="en-IN" sz="2400" dirty="0"/>
              <a:t>[]){ 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Bank b=new SBI();</a:t>
            </a:r>
          </a:p>
          <a:p>
            <a:endParaRPr lang="en-IN" sz="2400" dirty="0" smtClean="0"/>
          </a:p>
          <a:p>
            <a:r>
              <a:rPr lang="en-IN" sz="2400" dirty="0" err="1" smtClean="0"/>
              <a:t>System.out.println</a:t>
            </a:r>
            <a:r>
              <a:rPr lang="en-IN" sz="2400" dirty="0"/>
              <a:t>("SBI Rate of Interest: </a:t>
            </a:r>
            <a:r>
              <a:rPr lang="en-IN" sz="2400" dirty="0" smtClean="0"/>
              <a:t>"+</a:t>
            </a:r>
            <a:r>
              <a:rPr lang="en-IN" sz="2400" dirty="0" err="1" smtClean="0">
                <a:solidFill>
                  <a:srgbClr val="FF0000"/>
                </a:solidFill>
              </a:rPr>
              <a:t>b.getRateOfInterest</a:t>
            </a:r>
            <a:r>
              <a:rPr lang="en-IN" sz="2400" dirty="0">
                <a:solidFill>
                  <a:srgbClr val="FF0000"/>
                </a:solidFill>
              </a:rPr>
              <a:t>()</a:t>
            </a:r>
            <a:r>
              <a:rPr lang="en-IN" sz="2400" dirty="0"/>
              <a:t>);  </a:t>
            </a:r>
          </a:p>
          <a:p>
            <a:endParaRPr lang="en-IN" sz="2400" dirty="0" smtClean="0"/>
          </a:p>
          <a:p>
            <a:r>
              <a:rPr lang="en-IN" sz="2400" dirty="0" smtClean="0"/>
              <a:t>b=new ICICI();</a:t>
            </a:r>
          </a:p>
          <a:p>
            <a:endParaRPr lang="en-IN" sz="2400" dirty="0" smtClean="0"/>
          </a:p>
          <a:p>
            <a:r>
              <a:rPr lang="en-IN" sz="2400" dirty="0" err="1" smtClean="0"/>
              <a:t>System.out.println</a:t>
            </a:r>
            <a:r>
              <a:rPr lang="en-IN" sz="2400" dirty="0"/>
              <a:t>("ICICI Rate of Interest: </a:t>
            </a:r>
            <a:r>
              <a:rPr lang="en-IN" sz="2400" dirty="0" smtClean="0"/>
              <a:t>"+</a:t>
            </a:r>
            <a:r>
              <a:rPr lang="en-IN" sz="2400" dirty="0" err="1" smtClean="0">
                <a:solidFill>
                  <a:srgbClr val="FF0000"/>
                </a:solidFill>
              </a:rPr>
              <a:t>b.getRateOfInterest</a:t>
            </a:r>
            <a:r>
              <a:rPr lang="en-IN" sz="2400" dirty="0">
                <a:solidFill>
                  <a:srgbClr val="FF0000"/>
                </a:solidFill>
              </a:rPr>
              <a:t>()</a:t>
            </a:r>
            <a:r>
              <a:rPr lang="en-IN" sz="2400" dirty="0"/>
              <a:t>);  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405278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10"/>
            <a:ext cx="10515600" cy="67420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class Animal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	public </a:t>
            </a:r>
            <a:r>
              <a:rPr lang="en-IN" dirty="0"/>
              <a:t>void move()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/>
              <a:t>("Animals can move</a:t>
            </a:r>
            <a:r>
              <a:rPr lang="en-IN" dirty="0" smtClean="0"/>
              <a:t>");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}}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 Dog </a:t>
            </a:r>
            <a:r>
              <a:rPr lang="en-IN" dirty="0">
                <a:solidFill>
                  <a:srgbClr val="FF0000"/>
                </a:solidFill>
              </a:rPr>
              <a:t>extends</a:t>
            </a:r>
            <a:r>
              <a:rPr lang="en-IN" dirty="0"/>
              <a:t> Animal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	public </a:t>
            </a:r>
            <a:r>
              <a:rPr lang="en-IN" dirty="0"/>
              <a:t>void move() </a:t>
            </a:r>
            <a:r>
              <a:rPr lang="en-IN" dirty="0" smtClean="0"/>
              <a:t>{     </a:t>
            </a:r>
            <a:r>
              <a:rPr lang="en-IN" dirty="0" smtClean="0">
                <a:solidFill>
                  <a:srgbClr val="FF0000"/>
                </a:solidFill>
              </a:rPr>
              <a:t>//same name as base class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		   </a:t>
            </a:r>
            <a:r>
              <a:rPr lang="en-IN" dirty="0" err="1"/>
              <a:t>System.out.println</a:t>
            </a:r>
            <a:r>
              <a:rPr lang="en-IN" dirty="0"/>
              <a:t>("Dogs can walk and run");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			}}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public </a:t>
            </a:r>
            <a:r>
              <a:rPr lang="en-IN" dirty="0"/>
              <a:t>class </a:t>
            </a:r>
            <a:r>
              <a:rPr lang="en-IN" dirty="0" err="1"/>
              <a:t>TestDog</a:t>
            </a:r>
            <a:r>
              <a:rPr lang="en-IN" dirty="0"/>
              <a:t>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pPr marL="0" indent="0">
              <a:buNone/>
            </a:pPr>
            <a:r>
              <a:rPr lang="en-IN" dirty="0"/>
              <a:t>      Animal a = new Animal();  </a:t>
            </a:r>
            <a:r>
              <a:rPr lang="en-IN" dirty="0" smtClean="0"/>
              <a:t>		 </a:t>
            </a:r>
            <a:r>
              <a:rPr lang="en-IN" dirty="0">
                <a:solidFill>
                  <a:srgbClr val="FF0000"/>
                </a:solidFill>
              </a:rPr>
              <a:t>// Animal reference and object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b="1" dirty="0">
                <a:solidFill>
                  <a:srgbClr val="00B050"/>
                </a:solidFill>
              </a:rPr>
              <a:t>Animal b = new Dog();   </a:t>
            </a:r>
            <a:r>
              <a:rPr lang="en-IN" dirty="0" smtClean="0"/>
              <a:t>		</a:t>
            </a:r>
            <a:r>
              <a:rPr lang="en-IN" dirty="0" smtClean="0">
                <a:solidFill>
                  <a:srgbClr val="FF0000"/>
                </a:solidFill>
              </a:rPr>
              <a:t>// </a:t>
            </a:r>
            <a:r>
              <a:rPr lang="en-IN" dirty="0">
                <a:solidFill>
                  <a:srgbClr val="FF0000"/>
                </a:solidFill>
              </a:rPr>
              <a:t>Animal reference but Dog object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a.move</a:t>
            </a:r>
            <a:r>
              <a:rPr lang="en-IN" dirty="0"/>
              <a:t>(); </a:t>
            </a:r>
            <a:r>
              <a:rPr lang="en-IN" dirty="0" smtClean="0"/>
              <a:t>			  </a:t>
            </a:r>
            <a:r>
              <a:rPr lang="en-IN" dirty="0">
                <a:solidFill>
                  <a:srgbClr val="FF0000"/>
                </a:solidFill>
              </a:rPr>
              <a:t>// runs the method in Animal class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b.move</a:t>
            </a:r>
            <a:r>
              <a:rPr lang="en-IN" dirty="0"/>
              <a:t>();   </a:t>
            </a:r>
            <a:r>
              <a:rPr lang="en-IN" dirty="0" smtClean="0"/>
              <a:t>			</a:t>
            </a:r>
            <a:r>
              <a:rPr lang="en-IN" dirty="0" smtClean="0">
                <a:solidFill>
                  <a:srgbClr val="FF0000"/>
                </a:solidFill>
              </a:rPr>
              <a:t>// </a:t>
            </a:r>
            <a:r>
              <a:rPr lang="en-IN" dirty="0">
                <a:solidFill>
                  <a:srgbClr val="FF0000"/>
                </a:solidFill>
              </a:rPr>
              <a:t>runs the method in Dog class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341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183"/>
            <a:ext cx="10515600" cy="598378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In the above example, you can see that even </a:t>
            </a:r>
            <a:r>
              <a:rPr lang="en-IN" dirty="0" smtClean="0"/>
              <a:t>though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b</a:t>
            </a:r>
            <a:r>
              <a:rPr lang="en-IN" dirty="0"/>
              <a:t> is a type of Animal it runs the move method in the Dog class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The reason for this is: In compile time, the check is made on the reference type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However, in the runtime, JVM figures out the object type and would run the method that belongs to that particular object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Therefore, in the above example, the program will compile properly since Animal class has the method move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Then, at the runtime, it runs the method specific for that object.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94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10"/>
            <a:ext cx="10515600" cy="67420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class Animal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	      	void </a:t>
            </a:r>
            <a:r>
              <a:rPr lang="en-IN" dirty="0" err="1" smtClean="0"/>
              <a:t>abc</a:t>
            </a:r>
            <a:r>
              <a:rPr lang="en-IN" dirty="0" smtClean="0"/>
              <a:t>(){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System.out.println</a:t>
            </a:r>
            <a:r>
              <a:rPr lang="en-IN" dirty="0"/>
              <a:t>("Animals can move</a:t>
            </a:r>
            <a:r>
              <a:rPr lang="en-IN" dirty="0" smtClean="0"/>
              <a:t>");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class Dog </a:t>
            </a:r>
            <a:r>
              <a:rPr lang="en-IN" dirty="0">
                <a:solidFill>
                  <a:srgbClr val="FF0000"/>
                </a:solidFill>
              </a:rPr>
              <a:t>extends</a:t>
            </a:r>
            <a:r>
              <a:rPr lang="en-IN" dirty="0"/>
              <a:t> Animal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	public </a:t>
            </a:r>
            <a:r>
              <a:rPr lang="en-IN" dirty="0"/>
              <a:t>void move() </a:t>
            </a:r>
            <a:r>
              <a:rPr lang="en-IN" dirty="0" smtClean="0"/>
              <a:t>{     </a:t>
            </a:r>
            <a:r>
              <a:rPr lang="en-IN" dirty="0" smtClean="0">
                <a:solidFill>
                  <a:srgbClr val="FF0000"/>
                </a:solidFill>
              </a:rPr>
              <a:t>//same name as base class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		   </a:t>
            </a:r>
            <a:r>
              <a:rPr lang="en-IN" dirty="0" err="1"/>
              <a:t>System.out.println</a:t>
            </a:r>
            <a:r>
              <a:rPr lang="en-IN" dirty="0"/>
              <a:t>("Dogs can walk and run");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			}}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public </a:t>
            </a:r>
            <a:r>
              <a:rPr lang="en-IN" dirty="0"/>
              <a:t>class </a:t>
            </a:r>
            <a:r>
              <a:rPr lang="en-IN" dirty="0" err="1"/>
              <a:t>TestDog</a:t>
            </a:r>
            <a:r>
              <a:rPr lang="en-IN" dirty="0"/>
              <a:t>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pPr marL="0" indent="0">
              <a:buNone/>
            </a:pPr>
            <a:r>
              <a:rPr lang="en-IN" dirty="0" smtClean="0"/>
              <a:t>	      </a:t>
            </a:r>
            <a:r>
              <a:rPr lang="en-IN" b="1" dirty="0"/>
              <a:t>Animal b = new Dog();   </a:t>
            </a:r>
            <a:r>
              <a:rPr lang="en-IN" dirty="0" smtClean="0"/>
              <a:t>		</a:t>
            </a:r>
            <a:r>
              <a:rPr lang="en-IN" dirty="0" smtClean="0">
                <a:solidFill>
                  <a:srgbClr val="FF0000"/>
                </a:solidFill>
              </a:rPr>
              <a:t>// </a:t>
            </a:r>
            <a:r>
              <a:rPr lang="en-IN" dirty="0">
                <a:solidFill>
                  <a:srgbClr val="FF0000"/>
                </a:solidFill>
              </a:rPr>
              <a:t>Animal reference but Dog object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	      </a:t>
            </a:r>
            <a:r>
              <a:rPr lang="en-IN" dirty="0" err="1" smtClean="0"/>
              <a:t>b.move</a:t>
            </a:r>
            <a:r>
              <a:rPr lang="en-IN" dirty="0" smtClean="0"/>
              <a:t>();   			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544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10"/>
            <a:ext cx="10515600" cy="674209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class Animal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	      	void move(){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System.out.println</a:t>
            </a:r>
            <a:r>
              <a:rPr lang="en-IN" dirty="0"/>
              <a:t>("Animals can move</a:t>
            </a:r>
            <a:r>
              <a:rPr lang="en-IN" dirty="0" smtClean="0"/>
              <a:t>");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class Dog </a:t>
            </a:r>
            <a:r>
              <a:rPr lang="en-IN" dirty="0">
                <a:solidFill>
                  <a:srgbClr val="FF0000"/>
                </a:solidFill>
              </a:rPr>
              <a:t>extends</a:t>
            </a:r>
            <a:r>
              <a:rPr lang="en-IN" dirty="0"/>
              <a:t> Animal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	public </a:t>
            </a:r>
            <a:r>
              <a:rPr lang="en-IN" dirty="0"/>
              <a:t>void move() </a:t>
            </a:r>
            <a:r>
              <a:rPr lang="en-IN" dirty="0" smtClean="0"/>
              <a:t>{     </a:t>
            </a:r>
            <a:r>
              <a:rPr lang="en-IN" dirty="0" smtClean="0">
                <a:solidFill>
                  <a:srgbClr val="FF0000"/>
                </a:solidFill>
              </a:rPr>
              <a:t>//same name as base class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		   </a:t>
            </a:r>
            <a:r>
              <a:rPr lang="en-IN" dirty="0" err="1"/>
              <a:t>System.out.println</a:t>
            </a:r>
            <a:r>
              <a:rPr lang="en-IN" dirty="0"/>
              <a:t>("Dogs can walk and run");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			}</a:t>
            </a:r>
          </a:p>
          <a:p>
            <a:pPr marL="0" indent="0">
              <a:buNone/>
            </a:pPr>
            <a:r>
              <a:rPr lang="en-IN" dirty="0"/>
              <a:t>public void </a:t>
            </a:r>
            <a:r>
              <a:rPr lang="en-IN" dirty="0" smtClean="0"/>
              <a:t>sit() {</a:t>
            </a:r>
            <a:r>
              <a:rPr lang="en-IN" dirty="0"/>
              <a:t>		   </a:t>
            </a:r>
            <a:r>
              <a:rPr lang="en-IN" dirty="0" err="1"/>
              <a:t>System.out.println</a:t>
            </a:r>
            <a:r>
              <a:rPr lang="en-IN" dirty="0"/>
              <a:t>("Dogs can </a:t>
            </a:r>
            <a:r>
              <a:rPr lang="en-IN" dirty="0" smtClean="0"/>
              <a:t>sit");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			}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public </a:t>
            </a:r>
            <a:r>
              <a:rPr lang="en-IN" dirty="0"/>
              <a:t>class </a:t>
            </a:r>
            <a:r>
              <a:rPr lang="en-IN" dirty="0" err="1"/>
              <a:t>TestDog</a:t>
            </a:r>
            <a:r>
              <a:rPr lang="en-IN" dirty="0"/>
              <a:t>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pPr marL="0" indent="0">
              <a:buNone/>
            </a:pPr>
            <a:r>
              <a:rPr lang="en-IN" dirty="0" smtClean="0"/>
              <a:t>	      </a:t>
            </a:r>
            <a:r>
              <a:rPr lang="en-IN" b="1" dirty="0"/>
              <a:t>Animal b = new Dog();   </a:t>
            </a:r>
            <a:r>
              <a:rPr lang="en-IN" dirty="0" smtClean="0"/>
              <a:t>		</a:t>
            </a:r>
            <a:r>
              <a:rPr lang="en-IN" dirty="0" smtClean="0">
                <a:solidFill>
                  <a:srgbClr val="FF0000"/>
                </a:solidFill>
              </a:rPr>
              <a:t>// </a:t>
            </a:r>
            <a:r>
              <a:rPr lang="en-IN" dirty="0">
                <a:solidFill>
                  <a:srgbClr val="FF0000"/>
                </a:solidFill>
              </a:rPr>
              <a:t>Animal reference but Dog object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	      </a:t>
            </a:r>
            <a:r>
              <a:rPr lang="en-IN" dirty="0" err="1"/>
              <a:t>b.move</a:t>
            </a:r>
            <a:r>
              <a:rPr lang="en-IN" dirty="0"/>
              <a:t>();   </a:t>
            </a:r>
            <a:r>
              <a:rPr lang="en-IN" dirty="0" smtClean="0"/>
              <a:t>			</a:t>
            </a:r>
            <a:r>
              <a:rPr lang="en-IN" dirty="0" smtClean="0">
                <a:solidFill>
                  <a:srgbClr val="FF0000"/>
                </a:solidFill>
              </a:rPr>
              <a:t>// </a:t>
            </a:r>
            <a:r>
              <a:rPr lang="en-IN" dirty="0">
                <a:solidFill>
                  <a:srgbClr val="FF0000"/>
                </a:solidFill>
              </a:rPr>
              <a:t>runs the method in Dog class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smtClean="0"/>
              <a:t>		      </a:t>
            </a:r>
            <a:r>
              <a:rPr lang="en-IN" dirty="0" err="1" smtClean="0"/>
              <a:t>b.sit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15451" y="354842"/>
            <a:ext cx="3889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 smtClean="0"/>
              <a:t>Dog can walk and run, dog can sit.</a:t>
            </a:r>
          </a:p>
          <a:p>
            <a:pPr marL="342900" indent="-342900">
              <a:buAutoNum type="arabicParenR"/>
            </a:pPr>
            <a:r>
              <a:rPr lang="en-IN" dirty="0" smtClean="0"/>
              <a:t>Dog can sit, dog can walk and run</a:t>
            </a:r>
          </a:p>
          <a:p>
            <a:pPr marL="342900" indent="-342900">
              <a:buAutoNum type="arabicParenR"/>
            </a:pPr>
            <a:r>
              <a:rPr lang="en-IN" dirty="0" smtClean="0"/>
              <a:t>Compilation error</a:t>
            </a:r>
          </a:p>
          <a:p>
            <a:pPr marL="342900" indent="-342900">
              <a:buAutoNum type="arabicParenR"/>
            </a:pPr>
            <a:r>
              <a:rPr lang="en-IN" dirty="0" smtClean="0"/>
              <a:t>Animal can move, dog can sit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44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66396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public class Person{</a:t>
            </a:r>
          </a:p>
          <a:p>
            <a:pPr marL="0" indent="0">
              <a:buNone/>
            </a:pPr>
            <a:r>
              <a:rPr lang="en-IN" dirty="0"/>
              <a:t>        public void talk(){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System.out.print</a:t>
            </a:r>
            <a:r>
              <a:rPr lang="en-IN" dirty="0" smtClean="0"/>
              <a:t>("Person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public class Student extends Person{</a:t>
            </a:r>
          </a:p>
          <a:p>
            <a:pPr marL="0" indent="0">
              <a:buNone/>
            </a:pPr>
            <a:r>
              <a:rPr lang="en-IN" dirty="0"/>
              <a:t>        public void talk(){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System.out.print</a:t>
            </a:r>
            <a:r>
              <a:rPr lang="en-IN" dirty="0" smtClean="0"/>
              <a:t>("Student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public class Test{</a:t>
            </a:r>
          </a:p>
          <a:p>
            <a:pPr marL="0" indent="0">
              <a:buNone/>
            </a:pPr>
            <a:r>
              <a:rPr lang="en-IN" dirty="0"/>
              <a:t>        public static void main(String </a:t>
            </a:r>
            <a:r>
              <a:rPr lang="en-IN" dirty="0" err="1"/>
              <a:t>args</a:t>
            </a:r>
            <a:r>
              <a:rPr lang="en-IN" dirty="0"/>
              <a:t>[]){</a:t>
            </a:r>
          </a:p>
          <a:p>
            <a:pPr marL="0" indent="0">
              <a:buNone/>
            </a:pPr>
            <a:r>
              <a:rPr lang="en-IN" dirty="0"/>
              <a:t>                Person p = new Student();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p.talk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38281" y="559558"/>
            <a:ext cx="3289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 smtClean="0"/>
              <a:t>Person</a:t>
            </a:r>
          </a:p>
          <a:p>
            <a:pPr marL="342900" indent="-342900">
              <a:buAutoNum type="arabicParenR"/>
            </a:pPr>
            <a:r>
              <a:rPr lang="en-IN" dirty="0" smtClean="0"/>
              <a:t>Student</a:t>
            </a:r>
          </a:p>
          <a:p>
            <a:pPr marL="342900" indent="-342900">
              <a:buAutoNum type="arabicParenR"/>
            </a:pPr>
            <a:r>
              <a:rPr lang="en-IN" dirty="0" smtClean="0"/>
              <a:t>Person, Student</a:t>
            </a:r>
          </a:p>
          <a:p>
            <a:pPr marL="342900" indent="-342900">
              <a:buAutoNum type="arabicParenR"/>
            </a:pPr>
            <a:r>
              <a:rPr lang="en-IN" dirty="0" smtClean="0"/>
              <a:t>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6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7546"/>
            <a:ext cx="6135806" cy="63325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class A{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10;</a:t>
            </a:r>
          </a:p>
          <a:p>
            <a:pPr marL="0" indent="0">
              <a:buNone/>
            </a:pPr>
            <a:r>
              <a:rPr lang="en-IN" dirty="0"/>
              <a:t>      public void </a:t>
            </a:r>
            <a:r>
              <a:rPr lang="en-IN" dirty="0" err="1"/>
              <a:t>printValue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</a:t>
            </a:r>
            <a:r>
              <a:rPr lang="en-IN" dirty="0"/>
              <a:t>("Value-A");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smtClean="0"/>
              <a:t>}}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class B extends A{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</a:t>
            </a:r>
            <a:r>
              <a:rPr lang="en-IN" dirty="0" smtClean="0"/>
              <a:t>11;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public void </a:t>
            </a:r>
            <a:r>
              <a:rPr lang="en-IN" dirty="0" err="1"/>
              <a:t>printValue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</a:t>
            </a:r>
            <a:r>
              <a:rPr lang="en-IN" dirty="0"/>
              <a:t>("Value-B");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smtClean="0"/>
              <a:t>}}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public class Test{</a:t>
            </a:r>
          </a:p>
          <a:p>
            <a:pPr marL="0" indent="0">
              <a:buNone/>
            </a:pPr>
            <a:r>
              <a:rPr lang="en-IN" dirty="0"/>
              <a:t>      public static void main(String </a:t>
            </a:r>
            <a:r>
              <a:rPr lang="en-IN" dirty="0" err="1"/>
              <a:t>args</a:t>
            </a:r>
            <a:r>
              <a:rPr lang="en-IN" dirty="0"/>
              <a:t>[]){</a:t>
            </a:r>
          </a:p>
          <a:p>
            <a:pPr marL="0" indent="0">
              <a:buNone/>
            </a:pPr>
            <a:r>
              <a:rPr lang="en-IN" dirty="0"/>
              <a:t>            A </a:t>
            </a:r>
            <a:r>
              <a:rPr lang="en-IN" dirty="0" err="1"/>
              <a:t>a</a:t>
            </a:r>
            <a:r>
              <a:rPr lang="en-IN" dirty="0"/>
              <a:t> = new B();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a.printValue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a.i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smtClean="0"/>
              <a:t>}}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278806" y="533989"/>
            <a:ext cx="41989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A. Value-B 11</a:t>
            </a:r>
          </a:p>
          <a:p>
            <a:r>
              <a:rPr lang="en-IN" dirty="0"/>
              <a:t>B. Value-B 10</a:t>
            </a:r>
          </a:p>
          <a:p>
            <a:r>
              <a:rPr lang="en-IN" dirty="0"/>
              <a:t>C. Value-A 10</a:t>
            </a:r>
          </a:p>
          <a:p>
            <a:r>
              <a:rPr lang="en-IN" dirty="0"/>
              <a:t>D. Value-A 11</a:t>
            </a:r>
          </a:p>
          <a:p>
            <a:r>
              <a:rPr lang="en-IN" dirty="0"/>
              <a:t>E. None of these</a:t>
            </a:r>
          </a:p>
        </p:txBody>
      </p:sp>
    </p:spTree>
    <p:extLst>
      <p:ext uri="{BB962C8B-B14F-4D97-AF65-F5344CB8AC3E}">
        <p14:creationId xmlns:p14="http://schemas.microsoft.com/office/powerpoint/2010/main" val="95148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125"/>
            <a:ext cx="6367818" cy="64417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class A{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static</a:t>
            </a:r>
            <a:r>
              <a:rPr lang="en-IN" dirty="0"/>
              <a:t> void method(){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("Class A method");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class B extends A{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static</a:t>
            </a:r>
            <a:r>
              <a:rPr lang="en-IN" dirty="0"/>
              <a:t> void method(){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("Class B method");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public class Test{</a:t>
            </a:r>
          </a:p>
          <a:p>
            <a:pPr marL="0" indent="0">
              <a:buNone/>
            </a:pPr>
            <a:r>
              <a:rPr lang="en-IN" dirty="0"/>
              <a:t>	public static void main(String </a:t>
            </a:r>
            <a:r>
              <a:rPr lang="en-IN" dirty="0" err="1"/>
              <a:t>args</a:t>
            </a:r>
            <a:r>
              <a:rPr lang="en-IN" dirty="0"/>
              <a:t>[]){</a:t>
            </a:r>
          </a:p>
          <a:p>
            <a:pPr marL="0" indent="0">
              <a:buNone/>
            </a:pPr>
            <a:r>
              <a:rPr lang="en-IN" dirty="0"/>
              <a:t>		A </a:t>
            </a:r>
            <a:r>
              <a:rPr lang="en-IN" dirty="0" err="1"/>
              <a:t>a</a:t>
            </a:r>
            <a:r>
              <a:rPr lang="en-IN" dirty="0"/>
              <a:t> = new B();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a.method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93373" y="736979"/>
            <a:ext cx="2811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 smtClean="0"/>
              <a:t>Class A method</a:t>
            </a:r>
          </a:p>
          <a:p>
            <a:pPr marL="342900" indent="-342900">
              <a:buAutoNum type="arabicParenR"/>
            </a:pPr>
            <a:r>
              <a:rPr lang="en-IN" dirty="0" smtClean="0"/>
              <a:t>Class B method</a:t>
            </a:r>
          </a:p>
          <a:p>
            <a:pPr marL="342900" indent="-342900">
              <a:buAutoNum type="arabicParenR"/>
            </a:pPr>
            <a:r>
              <a:rPr lang="en-IN" dirty="0" smtClean="0"/>
              <a:t>Error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57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SHAPE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RECTANGLE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CIRCLE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TRIANGLE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35272" y="1876566"/>
            <a:ext cx="1214650" cy="736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4135272" y="3357348"/>
            <a:ext cx="1037229" cy="818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Isosceles Triangle 5"/>
          <p:cNvSpPr/>
          <p:nvPr/>
        </p:nvSpPr>
        <p:spPr>
          <a:xfrm>
            <a:off x="4026089" y="4926841"/>
            <a:ext cx="1323833" cy="8188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4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914" y="0"/>
            <a:ext cx="6096000" cy="68634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/>
              <a:t>class Animal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  String name = "animal";</a:t>
            </a:r>
          </a:p>
          <a:p>
            <a:r>
              <a:rPr lang="en-IN" sz="2000" dirty="0"/>
              <a:t>  String </a:t>
            </a:r>
            <a:r>
              <a:rPr lang="en-IN" sz="2000" dirty="0" err="1"/>
              <a:t>makeNoise</a:t>
            </a:r>
            <a:r>
              <a:rPr lang="en-IN" sz="2000" dirty="0"/>
              <a:t>()  { return "generic noise"; }</a:t>
            </a:r>
          </a:p>
          <a:p>
            <a:r>
              <a:rPr lang="en-IN" sz="2000" dirty="0" smtClean="0"/>
              <a:t>}</a:t>
            </a:r>
          </a:p>
          <a:p>
            <a:endParaRPr lang="en-IN" sz="2000" dirty="0"/>
          </a:p>
          <a:p>
            <a:r>
              <a:rPr lang="en-IN" sz="2000" dirty="0"/>
              <a:t>class Dog extends Animal 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  String name = "dog";</a:t>
            </a:r>
          </a:p>
          <a:p>
            <a:r>
              <a:rPr lang="en-IN" sz="2000" dirty="0"/>
              <a:t>  String </a:t>
            </a:r>
            <a:r>
              <a:rPr lang="en-IN" sz="2000" dirty="0" err="1"/>
              <a:t>makeNoise</a:t>
            </a:r>
            <a:r>
              <a:rPr lang="en-IN" sz="2000" dirty="0"/>
              <a:t>() {  return "bark"; }</a:t>
            </a:r>
          </a:p>
          <a:p>
            <a:r>
              <a:rPr lang="en-IN" sz="2000" dirty="0" smtClean="0"/>
              <a:t>}</a:t>
            </a:r>
          </a:p>
          <a:p>
            <a:endParaRPr lang="en-IN" sz="2000" dirty="0"/>
          </a:p>
          <a:p>
            <a:r>
              <a:rPr lang="en-IN" sz="2000" dirty="0"/>
              <a:t> class Test 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  public static void main(String[] </a:t>
            </a:r>
            <a:r>
              <a:rPr lang="en-IN" sz="2000" dirty="0" err="1"/>
              <a:t>args</a:t>
            </a:r>
            <a:r>
              <a:rPr lang="en-IN" sz="2000" dirty="0"/>
              <a:t>)</a:t>
            </a:r>
          </a:p>
          <a:p>
            <a:endParaRPr lang="en-IN" sz="2000" dirty="0" smtClean="0"/>
          </a:p>
          <a:p>
            <a:r>
              <a:rPr lang="en-IN" sz="2000" dirty="0" smtClean="0"/>
              <a:t>  </a:t>
            </a:r>
            <a:r>
              <a:rPr lang="en-IN" sz="2000" dirty="0"/>
              <a:t>{ </a:t>
            </a:r>
          </a:p>
          <a:p>
            <a:r>
              <a:rPr lang="en-IN" sz="2000" dirty="0"/>
              <a:t>   Animal an = new Dog();</a:t>
            </a:r>
          </a:p>
          <a:p>
            <a:r>
              <a:rPr lang="en-IN" sz="2000" dirty="0"/>
              <a:t>   </a:t>
            </a:r>
            <a:r>
              <a:rPr lang="en-IN" sz="2000" dirty="0" err="1"/>
              <a:t>System.out.println</a:t>
            </a:r>
            <a:r>
              <a:rPr lang="en-IN" sz="2000" dirty="0"/>
              <a:t>(an.name+" "+</a:t>
            </a:r>
            <a:r>
              <a:rPr lang="en-IN" sz="2000" dirty="0" err="1"/>
              <a:t>an.makeNoise</a:t>
            </a:r>
            <a:r>
              <a:rPr lang="en-IN" sz="2000" dirty="0"/>
              <a:t>());</a:t>
            </a:r>
          </a:p>
          <a:p>
            <a:endParaRPr lang="en-IN" sz="2000" dirty="0" smtClean="0"/>
          </a:p>
          <a:p>
            <a:r>
              <a:rPr lang="en-IN" sz="2000" dirty="0" smtClean="0"/>
              <a:t>  }</a:t>
            </a:r>
            <a:br>
              <a:rPr lang="en-IN" sz="2000" dirty="0" smtClean="0"/>
            </a:br>
            <a:r>
              <a:rPr lang="en-IN" sz="2000" dirty="0" smtClean="0"/>
              <a:t>}</a:t>
            </a:r>
            <a:endParaRPr lang="en-IN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687948"/>
              </p:ext>
            </p:extLst>
          </p:nvPr>
        </p:nvGraphicFramePr>
        <p:xfrm>
          <a:off x="6692237" y="902172"/>
          <a:ext cx="4799178" cy="739140"/>
        </p:xfrm>
        <a:graphic>
          <a:graphicData uri="http://schemas.openxmlformats.org/drawingml/2006/table">
            <a:tbl>
              <a:tblPr/>
              <a:tblGrid>
                <a:gridCol w="2399589"/>
                <a:gridCol w="2399589"/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animal generic noise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animal bark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dog bark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effectLst/>
                        </a:rPr>
                        <a:t>dog generic noise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31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34"/>
            <a:ext cx="5275997" cy="655092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class Base{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value = 0;</a:t>
            </a:r>
          </a:p>
          <a:p>
            <a:pPr marL="0" indent="0">
              <a:buNone/>
            </a:pPr>
            <a:r>
              <a:rPr lang="en-IN" dirty="0"/>
              <a:t>        Base(){</a:t>
            </a:r>
          </a:p>
          <a:p>
            <a:pPr marL="0" indent="0">
              <a:buNone/>
            </a:pPr>
            <a:r>
              <a:rPr lang="en-IN" dirty="0"/>
              <a:t>        	</a:t>
            </a:r>
            <a:r>
              <a:rPr lang="en-IN" dirty="0" err="1"/>
              <a:t>addValue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    void </a:t>
            </a:r>
            <a:r>
              <a:rPr lang="en-IN" dirty="0" err="1"/>
              <a:t>addValue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      	value += 10;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getValue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      	return value;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class Derived extends Base{</a:t>
            </a:r>
          </a:p>
          <a:p>
            <a:pPr marL="0" indent="0">
              <a:buNone/>
            </a:pPr>
            <a:r>
              <a:rPr lang="en-IN" dirty="0"/>
              <a:t>	Derived(){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addValue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void </a:t>
            </a:r>
            <a:r>
              <a:rPr lang="en-IN" dirty="0" err="1"/>
              <a:t>addValue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smtClean="0"/>
              <a:t>value </a:t>
            </a:r>
            <a:r>
              <a:rPr lang="en-IN" dirty="0"/>
              <a:t>+=  20;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6487236" y="50467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abc</a:t>
            </a:r>
            <a:r>
              <a:rPr lang="en-IN" dirty="0"/>
              <a:t>{</a:t>
            </a:r>
          </a:p>
          <a:p>
            <a:r>
              <a:rPr lang="en-IN" dirty="0"/>
              <a:t>	public static void main(String[]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r>
              <a:rPr lang="en-IN" dirty="0"/>
              <a:t>		Base b = new Derived();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b.getValue</a:t>
            </a:r>
            <a:r>
              <a:rPr lang="en-IN" dirty="0"/>
              <a:t>());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85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10"/>
            <a:ext cx="10515600" cy="67420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class Animal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	      	void </a:t>
            </a:r>
            <a:r>
              <a:rPr lang="en-IN" dirty="0" err="1" smtClean="0"/>
              <a:t>abc</a:t>
            </a:r>
            <a:r>
              <a:rPr lang="en-IN" dirty="0" smtClean="0"/>
              <a:t>(){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System.out.println</a:t>
            </a:r>
            <a:r>
              <a:rPr lang="en-IN" dirty="0"/>
              <a:t>("Animals can move</a:t>
            </a:r>
            <a:r>
              <a:rPr lang="en-IN" dirty="0" smtClean="0"/>
              <a:t>");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class Dog </a:t>
            </a:r>
            <a:r>
              <a:rPr lang="en-IN" dirty="0">
                <a:solidFill>
                  <a:srgbClr val="FF0000"/>
                </a:solidFill>
              </a:rPr>
              <a:t>extends</a:t>
            </a:r>
            <a:r>
              <a:rPr lang="en-IN" dirty="0"/>
              <a:t> Animal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	public </a:t>
            </a:r>
            <a:r>
              <a:rPr lang="en-IN" dirty="0"/>
              <a:t>void move() </a:t>
            </a:r>
            <a:r>
              <a:rPr lang="en-IN" dirty="0" smtClean="0"/>
              <a:t>{     </a:t>
            </a:r>
            <a:r>
              <a:rPr lang="en-IN" dirty="0" smtClean="0">
                <a:solidFill>
                  <a:srgbClr val="FF0000"/>
                </a:solidFill>
              </a:rPr>
              <a:t>//same name as base class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		   </a:t>
            </a:r>
            <a:r>
              <a:rPr lang="en-IN" dirty="0" err="1"/>
              <a:t>System.out.println</a:t>
            </a:r>
            <a:r>
              <a:rPr lang="en-IN" dirty="0"/>
              <a:t>("Dogs can walk and run");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			}}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public </a:t>
            </a:r>
            <a:r>
              <a:rPr lang="en-IN" dirty="0"/>
              <a:t>class </a:t>
            </a:r>
            <a:r>
              <a:rPr lang="en-IN" dirty="0" err="1"/>
              <a:t>TestDog</a:t>
            </a:r>
            <a:r>
              <a:rPr lang="en-IN" dirty="0"/>
              <a:t>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pPr marL="0" indent="0">
              <a:buNone/>
            </a:pPr>
            <a:r>
              <a:rPr lang="en-IN" dirty="0" smtClean="0"/>
              <a:t>	      </a:t>
            </a:r>
            <a:r>
              <a:rPr lang="en-IN" b="1" dirty="0"/>
              <a:t>Animal b = new Dog();   </a:t>
            </a:r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// </a:t>
            </a:r>
            <a:r>
              <a:rPr lang="en-IN" dirty="0">
                <a:solidFill>
                  <a:srgbClr val="FF0000"/>
                </a:solidFill>
              </a:rPr>
              <a:t>Animal reference but Dog object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	      </a:t>
            </a:r>
            <a:r>
              <a:rPr lang="en-IN" dirty="0" err="1" smtClean="0"/>
              <a:t>b.abc</a:t>
            </a:r>
            <a:r>
              <a:rPr lang="en-IN" dirty="0" smtClean="0"/>
              <a:t>();   			   </a:t>
            </a: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83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Types of Polymorphism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two types of polymorphism in java</a:t>
            </a:r>
            <a:r>
              <a:rPr lang="en-IN" dirty="0" smtClean="0"/>
              <a:t>:</a:t>
            </a:r>
          </a:p>
          <a:p>
            <a:pPr marL="514350" indent="-514350">
              <a:buAutoNum type="arabicParenR"/>
            </a:pPr>
            <a:r>
              <a:rPr lang="en-IN" dirty="0"/>
              <a:t>C</a:t>
            </a:r>
            <a:r>
              <a:rPr lang="en-IN" dirty="0" smtClean="0"/>
              <a:t>ompile </a:t>
            </a:r>
            <a:r>
              <a:rPr lang="en-IN" dirty="0"/>
              <a:t>time polymorphism </a:t>
            </a:r>
            <a:r>
              <a:rPr lang="en-IN" dirty="0" smtClean="0"/>
              <a:t>and</a:t>
            </a:r>
          </a:p>
          <a:p>
            <a:pPr marL="514350" indent="-514350">
              <a:buAutoNum type="arabicParenR"/>
            </a:pPr>
            <a:r>
              <a:rPr lang="en-IN" dirty="0" smtClean="0"/>
              <a:t> </a:t>
            </a:r>
            <a:r>
              <a:rPr lang="en-IN" dirty="0">
                <a:solidFill>
                  <a:srgbClr val="FF0000"/>
                </a:solidFill>
              </a:rPr>
              <a:t>R</a:t>
            </a:r>
            <a:r>
              <a:rPr lang="en-IN" dirty="0" smtClean="0">
                <a:solidFill>
                  <a:srgbClr val="FF0000"/>
                </a:solidFill>
              </a:rPr>
              <a:t>untime polymorphism</a:t>
            </a:r>
            <a:r>
              <a:rPr lang="en-IN" dirty="0">
                <a:solidFill>
                  <a:srgbClr val="FF0000"/>
                </a:solidFill>
              </a:rPr>
              <a:t>. </a:t>
            </a:r>
            <a:endParaRPr lang="en-IN" dirty="0" smtClean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Compile time </a:t>
            </a:r>
            <a:r>
              <a:rPr lang="en-IN" dirty="0" smtClean="0"/>
              <a:t>polymorphism</a:t>
            </a:r>
            <a:r>
              <a:rPr lang="en-IN" dirty="0" smtClean="0">
                <a:solidFill>
                  <a:srgbClr val="FF0000"/>
                </a:solidFill>
              </a:rPr>
              <a:t> = Method Overloading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Runtime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polymorphism </a:t>
            </a:r>
            <a:r>
              <a:rPr lang="en-IN" dirty="0" smtClean="0">
                <a:solidFill>
                  <a:srgbClr val="FF0000"/>
                </a:solidFill>
              </a:rPr>
              <a:t>= Method Overriding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59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7830"/>
            <a:ext cx="10515600" cy="494683"/>
          </a:xfrm>
        </p:spPr>
        <p:txBody>
          <a:bodyPr>
            <a:normAutofit fontScale="90000"/>
          </a:bodyPr>
          <a:lstStyle/>
          <a:p>
            <a:r>
              <a:rPr lang="en-IN" u="sng" dirty="0" smtClean="0"/>
              <a:t>Method Overloading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2513"/>
            <a:ext cx="10515600" cy="58685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class Adder{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add(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a,int</a:t>
            </a:r>
            <a:r>
              <a:rPr lang="en-IN" dirty="0">
                <a:solidFill>
                  <a:srgbClr val="FF0000"/>
                </a:solidFill>
              </a:rPr>
              <a:t> b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/>
              <a:t>return </a:t>
            </a:r>
            <a:r>
              <a:rPr lang="en-IN" dirty="0" err="1"/>
              <a:t>a+b</a:t>
            </a:r>
            <a:r>
              <a:rPr lang="en-IN" dirty="0"/>
              <a:t>;} 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add(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a,int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b,int</a:t>
            </a:r>
            <a:r>
              <a:rPr lang="en-IN" dirty="0">
                <a:solidFill>
                  <a:srgbClr val="FF0000"/>
                </a:solidFill>
              </a:rPr>
              <a:t> c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/>
              <a:t>return </a:t>
            </a:r>
            <a:r>
              <a:rPr lang="en-IN" dirty="0" err="1"/>
              <a:t>a+b+c</a:t>
            </a:r>
            <a:r>
              <a:rPr lang="en-IN" dirty="0"/>
              <a:t>;}  </a:t>
            </a:r>
          </a:p>
          <a:p>
            <a:pPr marL="0" indent="0">
              <a:buNone/>
            </a:pPr>
            <a:r>
              <a:rPr lang="en-IN" dirty="0"/>
              <a:t>} 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 TestOverloading1{  </a:t>
            </a:r>
          </a:p>
          <a:p>
            <a:pPr marL="0" indent="0"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){  </a:t>
            </a:r>
          </a:p>
          <a:p>
            <a:pPr marL="0" indent="0">
              <a:buNone/>
            </a:pPr>
            <a:r>
              <a:rPr lang="en-IN" dirty="0"/>
              <a:t>    Adder x=new Adder();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x.add</a:t>
            </a:r>
            <a:r>
              <a:rPr lang="en-IN" dirty="0"/>
              <a:t>(1,2));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x.add</a:t>
            </a:r>
            <a:r>
              <a:rPr lang="en-IN" dirty="0"/>
              <a:t>(1,2,3</a:t>
            </a:r>
            <a:r>
              <a:rPr lang="en-IN" dirty="0" smtClean="0"/>
              <a:t>));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41556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Usage of Java Method Overriding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Method </a:t>
            </a:r>
            <a:r>
              <a:rPr lang="en-IN" dirty="0"/>
              <a:t>overriding is used to provide specific implementation of a method that is already provided by its super class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Method overriding is used for runtime polymorphism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75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Rules for Java Method Overriding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method </a:t>
            </a:r>
            <a:r>
              <a:rPr lang="en-IN" dirty="0"/>
              <a:t>must have same name as in the parent class</a:t>
            </a:r>
          </a:p>
          <a:p>
            <a:r>
              <a:rPr lang="en-IN" dirty="0"/>
              <a:t>method must have same parameter as in the parent class.</a:t>
            </a:r>
          </a:p>
          <a:p>
            <a:r>
              <a:rPr lang="en-IN" dirty="0"/>
              <a:t>must be IS-A relationship (inheritance</a:t>
            </a:r>
            <a:r>
              <a:rPr lang="en-IN" dirty="0" smtClean="0"/>
              <a:t>).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7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570"/>
            <a:ext cx="10515600" cy="1020786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Real example of Java Method Overriding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356"/>
            <a:ext cx="10515600" cy="4989607"/>
          </a:xfrm>
        </p:spPr>
        <p:txBody>
          <a:bodyPr/>
          <a:lstStyle/>
          <a:p>
            <a:r>
              <a:rPr lang="en-IN" dirty="0" smtClean="0"/>
              <a:t>Consider </a:t>
            </a:r>
            <a:r>
              <a:rPr lang="en-IN" dirty="0"/>
              <a:t>a scenario, Bank is a class that provides functionality to get rate of interest. But, rate of interest varies according to banks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For example, SBI, ICICI and AXIS banks could provide 8%, 7% and 9% rate of interest.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Java method overriding example of ba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64" y="3057099"/>
            <a:ext cx="9500476" cy="380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9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0"/>
            <a:ext cx="4948451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class Bank{  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getRateOfInterest</a:t>
            </a:r>
            <a:r>
              <a:rPr lang="en-IN" sz="2400" dirty="0" smtClean="0"/>
              <a:t>()</a:t>
            </a:r>
          </a:p>
          <a:p>
            <a:pPr marL="0" indent="0">
              <a:buNone/>
            </a:pPr>
            <a:r>
              <a:rPr lang="en-IN" sz="2400" dirty="0" smtClean="0"/>
              <a:t>{</a:t>
            </a:r>
            <a:r>
              <a:rPr lang="en-IN" sz="2400" dirty="0"/>
              <a:t>return 0;}  </a:t>
            </a:r>
          </a:p>
          <a:p>
            <a:pPr marL="0" indent="0">
              <a:buNone/>
            </a:pPr>
            <a:r>
              <a:rPr lang="en-IN" sz="2400" dirty="0"/>
              <a:t>}  </a:t>
            </a:r>
            <a:r>
              <a:rPr lang="en-IN" sz="2400" dirty="0" smtClean="0"/>
              <a:t> </a:t>
            </a:r>
            <a:endParaRPr lang="en-IN" sz="2400" dirty="0"/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class SBI extends Bank</a:t>
            </a:r>
            <a:r>
              <a:rPr lang="en-IN" sz="2400" dirty="0"/>
              <a:t>{  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getRateOfInterest</a:t>
            </a:r>
            <a:r>
              <a:rPr lang="en-IN" sz="2400" dirty="0" smtClean="0"/>
              <a:t>()</a:t>
            </a:r>
          </a:p>
          <a:p>
            <a:pPr marL="0" indent="0">
              <a:buNone/>
            </a:pPr>
            <a:r>
              <a:rPr lang="en-IN" sz="2400" dirty="0" smtClean="0"/>
              <a:t>{</a:t>
            </a:r>
            <a:r>
              <a:rPr lang="en-IN" sz="2400" dirty="0"/>
              <a:t>return 8;}  </a:t>
            </a:r>
          </a:p>
          <a:p>
            <a:pPr marL="0" indent="0">
              <a:buNone/>
            </a:pPr>
            <a:r>
              <a:rPr lang="en-IN" sz="2400" dirty="0"/>
              <a:t>}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class ICICI extends Bank</a:t>
            </a:r>
            <a:r>
              <a:rPr lang="en-IN" sz="2400" dirty="0"/>
              <a:t>{  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getRateOfInterest</a:t>
            </a:r>
            <a:r>
              <a:rPr lang="en-IN" sz="2400" dirty="0" smtClean="0"/>
              <a:t>()</a:t>
            </a:r>
          </a:p>
          <a:p>
            <a:pPr marL="0" indent="0">
              <a:buNone/>
            </a:pPr>
            <a:r>
              <a:rPr lang="en-IN" sz="2400" dirty="0" smtClean="0"/>
              <a:t>{</a:t>
            </a:r>
            <a:r>
              <a:rPr lang="en-IN" sz="2400" dirty="0"/>
              <a:t>return 7;}  </a:t>
            </a:r>
          </a:p>
          <a:p>
            <a:pPr marL="0" indent="0">
              <a:buNone/>
            </a:pPr>
            <a:r>
              <a:rPr lang="en-IN" sz="2400" dirty="0"/>
              <a:t>}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class AXIS extends Bank</a:t>
            </a:r>
            <a:r>
              <a:rPr lang="en-IN" sz="2400" dirty="0"/>
              <a:t>{  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getRateOfInterest</a:t>
            </a:r>
            <a:r>
              <a:rPr lang="en-IN" sz="2400" dirty="0"/>
              <a:t>(){return 9;}  </a:t>
            </a:r>
          </a:p>
          <a:p>
            <a:pPr marL="0" indent="0">
              <a:buNone/>
            </a:pPr>
            <a:r>
              <a:rPr lang="en-IN" sz="2400" dirty="0"/>
              <a:t>}  </a:t>
            </a:r>
          </a:p>
          <a:p>
            <a:pPr marL="0" indent="0">
              <a:buNone/>
            </a:pPr>
            <a:r>
              <a:rPr lang="en-IN" sz="2400" dirty="0"/>
              <a:t>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282519" y="504168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/>
              <a:t>class Test2{  </a:t>
            </a:r>
          </a:p>
          <a:p>
            <a:r>
              <a:rPr lang="en-IN" sz="2400" dirty="0"/>
              <a:t>public static void main(String </a:t>
            </a:r>
            <a:r>
              <a:rPr lang="en-IN" sz="2400" dirty="0" err="1"/>
              <a:t>args</a:t>
            </a:r>
            <a:r>
              <a:rPr lang="en-IN" sz="2400" dirty="0"/>
              <a:t>[]){  </a:t>
            </a:r>
          </a:p>
          <a:p>
            <a:r>
              <a:rPr lang="en-IN" sz="2400" dirty="0"/>
              <a:t>SBI s=new SBI(); 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/>
              <a:t>ICICI </a:t>
            </a:r>
            <a:r>
              <a:rPr lang="en-IN" sz="2400" dirty="0" err="1"/>
              <a:t>i</a:t>
            </a:r>
            <a:r>
              <a:rPr lang="en-IN" sz="2400" dirty="0"/>
              <a:t>=new ICICI();  </a:t>
            </a:r>
          </a:p>
          <a:p>
            <a:endParaRPr lang="en-IN" sz="2400" dirty="0" smtClean="0"/>
          </a:p>
          <a:p>
            <a:r>
              <a:rPr lang="en-IN" sz="2400" dirty="0" smtClean="0"/>
              <a:t>AXIS </a:t>
            </a:r>
            <a:r>
              <a:rPr lang="en-IN" sz="2400" dirty="0"/>
              <a:t>a=new AXIS();  </a:t>
            </a:r>
          </a:p>
          <a:p>
            <a:endParaRPr lang="en-IN" sz="2400" dirty="0" smtClean="0"/>
          </a:p>
          <a:p>
            <a:r>
              <a:rPr lang="en-IN" sz="2400" dirty="0" err="1" smtClean="0"/>
              <a:t>System.out.println</a:t>
            </a:r>
            <a:r>
              <a:rPr lang="en-IN" sz="2400" dirty="0"/>
              <a:t>("SBI Rate of Interest: "+</a:t>
            </a:r>
            <a:r>
              <a:rPr lang="en-IN" sz="2400" dirty="0" err="1">
                <a:solidFill>
                  <a:srgbClr val="FF0000"/>
                </a:solidFill>
              </a:rPr>
              <a:t>s.getRateOfInterest</a:t>
            </a:r>
            <a:r>
              <a:rPr lang="en-IN" sz="2400" dirty="0">
                <a:solidFill>
                  <a:srgbClr val="FF0000"/>
                </a:solidFill>
              </a:rPr>
              <a:t>()</a:t>
            </a:r>
            <a:r>
              <a:rPr lang="en-IN" sz="2400" dirty="0"/>
              <a:t>);  </a:t>
            </a:r>
          </a:p>
          <a:p>
            <a:endParaRPr lang="en-IN" sz="2400" dirty="0" smtClean="0"/>
          </a:p>
          <a:p>
            <a:r>
              <a:rPr lang="en-IN" sz="2400" dirty="0" err="1" smtClean="0"/>
              <a:t>System.out.println</a:t>
            </a:r>
            <a:r>
              <a:rPr lang="en-IN" sz="2400" dirty="0"/>
              <a:t>("ICICI Rate of Interest: "+</a:t>
            </a:r>
            <a:r>
              <a:rPr lang="en-IN" sz="2400" dirty="0" err="1">
                <a:solidFill>
                  <a:srgbClr val="FF0000"/>
                </a:solidFill>
              </a:rPr>
              <a:t>i.getRateOfInterest</a:t>
            </a:r>
            <a:r>
              <a:rPr lang="en-IN" sz="2400" dirty="0">
                <a:solidFill>
                  <a:srgbClr val="FF0000"/>
                </a:solidFill>
              </a:rPr>
              <a:t>()</a:t>
            </a:r>
            <a:r>
              <a:rPr lang="en-IN" sz="2400" dirty="0"/>
              <a:t>);  </a:t>
            </a:r>
          </a:p>
          <a:p>
            <a:endParaRPr lang="en-IN" sz="2400" dirty="0" smtClean="0"/>
          </a:p>
          <a:p>
            <a:r>
              <a:rPr lang="en-IN" sz="2400" dirty="0" err="1" smtClean="0"/>
              <a:t>System.out.println</a:t>
            </a:r>
            <a:r>
              <a:rPr lang="en-IN" sz="2400" dirty="0"/>
              <a:t>("AXIS Rate of Interest: "+</a:t>
            </a:r>
            <a:r>
              <a:rPr lang="en-IN" sz="2400" dirty="0" err="1">
                <a:solidFill>
                  <a:srgbClr val="FF0000"/>
                </a:solidFill>
              </a:rPr>
              <a:t>a.getRateOfInterest</a:t>
            </a:r>
            <a:r>
              <a:rPr lang="en-IN" sz="2400" dirty="0">
                <a:solidFill>
                  <a:srgbClr val="FF0000"/>
                </a:solidFill>
              </a:rPr>
              <a:t>()</a:t>
            </a:r>
            <a:r>
              <a:rPr lang="en-IN" sz="2400" dirty="0"/>
              <a:t>);  </a:t>
            </a:r>
          </a:p>
          <a:p>
            <a:r>
              <a:rPr lang="en-IN" sz="2400" dirty="0"/>
              <a:t>}  </a:t>
            </a:r>
            <a:r>
              <a:rPr lang="en-IN" sz="2400" dirty="0" smtClean="0"/>
              <a:t>}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0135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Runtime polymorphism</a:t>
            </a:r>
            <a:r>
              <a:rPr lang="en-IN" u="sng" dirty="0"/>
              <a:t> or </a:t>
            </a:r>
            <a:r>
              <a:rPr lang="en-IN" b="1" u="sng" dirty="0"/>
              <a:t>Dynamic Method Dispatch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</a:t>
            </a:r>
            <a:r>
              <a:rPr lang="en-IN" dirty="0" smtClean="0"/>
              <a:t>It is </a:t>
            </a:r>
            <a:r>
              <a:rPr lang="en-IN" dirty="0"/>
              <a:t>a process in which a call to an overridden method is resolved at </a:t>
            </a:r>
            <a:r>
              <a:rPr lang="en-IN" dirty="0">
                <a:solidFill>
                  <a:srgbClr val="FF0000"/>
                </a:solidFill>
              </a:rPr>
              <a:t>runtime</a:t>
            </a:r>
            <a:r>
              <a:rPr lang="en-IN" dirty="0"/>
              <a:t> rather than </a:t>
            </a:r>
            <a:r>
              <a:rPr lang="en-IN" dirty="0">
                <a:solidFill>
                  <a:srgbClr val="FF0000"/>
                </a:solidFill>
              </a:rPr>
              <a:t>compile-time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68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934</Words>
  <Application>Microsoft Office PowerPoint</Application>
  <PresentationFormat>Widescreen</PresentationFormat>
  <Paragraphs>368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Polymorphism</vt:lpstr>
      <vt:lpstr>SHAPE</vt:lpstr>
      <vt:lpstr>Types of Polymorphism</vt:lpstr>
      <vt:lpstr>Method Overloading</vt:lpstr>
      <vt:lpstr>Usage of Java Method Overriding </vt:lpstr>
      <vt:lpstr>Rules for Java Method Overriding </vt:lpstr>
      <vt:lpstr>Real example of Java Method Overriding </vt:lpstr>
      <vt:lpstr>PowerPoint Presentation</vt:lpstr>
      <vt:lpstr>Runtime polymorphism or Dynamic Method Dispatch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Arpit</dc:creator>
  <cp:lastModifiedBy>Arpit</cp:lastModifiedBy>
  <cp:revision>17</cp:revision>
  <dcterms:created xsi:type="dcterms:W3CDTF">2017-03-28T05:42:13Z</dcterms:created>
  <dcterms:modified xsi:type="dcterms:W3CDTF">2017-04-13T04:36:11Z</dcterms:modified>
</cp:coreProperties>
</file>