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91" r:id="rId11"/>
    <p:sldId id="297" r:id="rId12"/>
    <p:sldId id="277" r:id="rId13"/>
    <p:sldId id="300" r:id="rId14"/>
    <p:sldId id="278" r:id="rId15"/>
    <p:sldId id="299" r:id="rId16"/>
    <p:sldId id="280" r:id="rId17"/>
    <p:sldId id="298" r:id="rId18"/>
    <p:sldId id="281" r:id="rId19"/>
    <p:sldId id="301" r:id="rId20"/>
    <p:sldId id="282" r:id="rId21"/>
    <p:sldId id="264" r:id="rId22"/>
    <p:sldId id="265" r:id="rId23"/>
    <p:sldId id="266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0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7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74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5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0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D428A-A7CF-496C-9DAB-3324BBF277D0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4DBC-8C51-4508-9C15-E9FD5488F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3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Types of inheritance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three types of inheritance in java: </a:t>
            </a:r>
          </a:p>
          <a:p>
            <a:pPr marL="514350" indent="-514350">
              <a:buAutoNum type="arabicParenR"/>
            </a:pPr>
            <a:r>
              <a:rPr lang="en-IN" dirty="0"/>
              <a:t>Single</a:t>
            </a:r>
          </a:p>
          <a:p>
            <a:pPr marL="514350" indent="-514350">
              <a:buAutoNum type="arabicParenR"/>
            </a:pPr>
            <a:r>
              <a:rPr lang="en-IN" dirty="0"/>
              <a:t>Multilevel and </a:t>
            </a:r>
          </a:p>
          <a:p>
            <a:pPr marL="514350" indent="-514350">
              <a:buAutoNum type="arabicParenR"/>
            </a:pPr>
            <a:r>
              <a:rPr lang="en-IN" dirty="0"/>
              <a:t>Hierarchical.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 java programming, </a:t>
            </a:r>
            <a:r>
              <a:rPr lang="en-IN" b="1" dirty="0"/>
              <a:t>multiple</a:t>
            </a:r>
            <a:r>
              <a:rPr lang="en-IN" dirty="0"/>
              <a:t> and </a:t>
            </a:r>
            <a:r>
              <a:rPr lang="en-IN" b="1" dirty="0"/>
              <a:t>hybrid</a:t>
            </a:r>
            <a:r>
              <a:rPr lang="en-IN" dirty="0"/>
              <a:t> inheritance is supported through interface only. </a:t>
            </a:r>
          </a:p>
        </p:txBody>
      </p:sp>
    </p:spTree>
    <p:extLst>
      <p:ext uri="{BB962C8B-B14F-4D97-AF65-F5344CB8AC3E}">
        <p14:creationId xmlns:p14="http://schemas.microsoft.com/office/powerpoint/2010/main" val="39910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830"/>
            <a:ext cx="5181600" cy="65918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Abcd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void </a:t>
            </a:r>
            <a:r>
              <a:rPr lang="en-IN" dirty="0" err="1"/>
              <a:t>init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a = 10;</a:t>
            </a:r>
          </a:p>
          <a:p>
            <a:pPr marL="0" indent="0">
              <a:buNone/>
            </a:pPr>
            <a:r>
              <a:rPr lang="en-IN" dirty="0"/>
              <a:t>    b=5;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B extends </a:t>
            </a:r>
            <a:r>
              <a:rPr lang="en-IN" dirty="0" err="1"/>
              <a:t>Abcd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void add()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 =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System.out.println</a:t>
            </a:r>
            <a:r>
              <a:rPr lang="en-IN" dirty="0"/>
              <a:t>(c);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830"/>
            <a:ext cx="5181600" cy="64963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C extends </a:t>
            </a:r>
            <a:r>
              <a:rPr lang="en-IN" dirty="0" err="1"/>
              <a:t>Abcd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void sub()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 =a-b;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System.out.println</a:t>
            </a:r>
            <a:r>
              <a:rPr lang="en-IN" dirty="0"/>
              <a:t>(c);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Abc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static void main(String a[])</a:t>
            </a:r>
          </a:p>
          <a:p>
            <a:pPr marL="0" indent="0">
              <a:buNone/>
            </a:pPr>
            <a:r>
              <a:rPr lang="en-IN" dirty="0"/>
              <a:t>    {B x=new B();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x.init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x.add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C y=new C();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y.sub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84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032E-E40A-4C0B-A2A7-9F4CFBAA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B910-1293-41B4-A994-4ABBD1D04C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15</a:t>
            </a:r>
          </a:p>
          <a:p>
            <a:pPr marL="0" indent="0">
              <a:buNone/>
            </a:pPr>
            <a:r>
              <a:rPr lang="en-IN" dirty="0"/>
              <a:t>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D079B-CEBA-4A6C-AAFA-92CE0E456F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50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package inheritance;                    CASE 1: Class D does not inherit with in the same package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A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protected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class B extends A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protected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j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public </a:t>
            </a:r>
            <a:r>
              <a:rPr lang="en-IN" dirty="0" err="1"/>
              <a:t>int</a:t>
            </a:r>
            <a:r>
              <a:rPr lang="en-IN" dirty="0"/>
              <a:t> k;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public class C extends B{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protected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x</a:t>
            </a:r>
            <a:r>
              <a:rPr lang="en-IN" dirty="0"/>
              <a:t>;}</a:t>
            </a:r>
          </a:p>
          <a:p>
            <a:pPr marL="0" indent="0">
              <a:buNone/>
            </a:pPr>
            <a:r>
              <a:rPr lang="en-IN" dirty="0"/>
              <a:t>class D{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C cc= new C();</a:t>
            </a:r>
          </a:p>
          <a:p>
            <a:pPr marL="0" indent="0">
              <a:buNone/>
            </a:pPr>
            <a:r>
              <a:rPr lang="en-IN" dirty="0"/>
              <a:t>       	 </a:t>
            </a:r>
            <a:r>
              <a:rPr lang="en-IN" dirty="0" err="1"/>
              <a:t>cc.i</a:t>
            </a:r>
            <a:r>
              <a:rPr lang="en-IN" dirty="0"/>
              <a:t>=10;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cc.j</a:t>
            </a:r>
            <a:r>
              <a:rPr lang="en-IN" dirty="0"/>
              <a:t>=20;</a:t>
            </a:r>
          </a:p>
          <a:p>
            <a:pPr marL="0" indent="0">
              <a:buNone/>
            </a:pPr>
            <a:r>
              <a:rPr lang="en-IN" dirty="0"/>
              <a:t>	   </a:t>
            </a:r>
            <a:r>
              <a:rPr lang="en-IN" dirty="0" err="1"/>
              <a:t>cc.k</a:t>
            </a:r>
            <a:r>
              <a:rPr lang="en-IN" dirty="0"/>
              <a:t>=30;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cc.x</a:t>
            </a:r>
            <a:r>
              <a:rPr lang="en-IN" dirty="0"/>
              <a:t>=20;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cc.i</a:t>
            </a:r>
            <a:r>
              <a:rPr lang="en-IN" dirty="0"/>
              <a:t>+"  "+</a:t>
            </a:r>
            <a:r>
              <a:rPr lang="en-IN" dirty="0" err="1"/>
              <a:t>cc.j</a:t>
            </a:r>
            <a:r>
              <a:rPr lang="en-IN" dirty="0"/>
              <a:t>+"   "+</a:t>
            </a:r>
            <a:r>
              <a:rPr lang="en-IN" dirty="0" err="1"/>
              <a:t>cc.k</a:t>
            </a:r>
            <a:r>
              <a:rPr lang="en-IN" dirty="0"/>
              <a:t>+"   "+</a:t>
            </a:r>
            <a:r>
              <a:rPr lang="en-IN" dirty="0" err="1"/>
              <a:t>cc.x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 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02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DCEF-1229-4ADF-A346-B2DFAE97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5CD6-5B89-42C3-8796-8B61398C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Error </a:t>
            </a:r>
          </a:p>
        </p:txBody>
      </p:sp>
    </p:spTree>
    <p:extLst>
      <p:ext uri="{BB962C8B-B14F-4D97-AF65-F5344CB8AC3E}">
        <p14:creationId xmlns:p14="http://schemas.microsoft.com/office/powerpoint/2010/main" val="273622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package inheritance;                                      CASE 2 : Class D Inherit with in the same package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A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protected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class B extends A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protected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j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public </a:t>
            </a:r>
            <a:r>
              <a:rPr lang="en-IN" dirty="0" err="1"/>
              <a:t>int</a:t>
            </a:r>
            <a:r>
              <a:rPr lang="en-IN" dirty="0"/>
              <a:t> k;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public class C extends B{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protected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x</a:t>
            </a:r>
            <a:r>
              <a:rPr lang="en-IN" dirty="0"/>
              <a:t>;}</a:t>
            </a:r>
          </a:p>
          <a:p>
            <a:pPr marL="0" indent="0">
              <a:buNone/>
            </a:pPr>
            <a:r>
              <a:rPr lang="en-IN" dirty="0"/>
              <a:t>class D extends C{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D cc= new D();</a:t>
            </a:r>
          </a:p>
          <a:p>
            <a:pPr marL="0" indent="0">
              <a:buNone/>
            </a:pPr>
            <a:r>
              <a:rPr lang="en-IN" dirty="0"/>
              <a:t>       	 </a:t>
            </a:r>
            <a:r>
              <a:rPr lang="en-IN" dirty="0" err="1"/>
              <a:t>cc.i</a:t>
            </a:r>
            <a:r>
              <a:rPr lang="en-IN" dirty="0"/>
              <a:t>=10;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cc.j</a:t>
            </a:r>
            <a:r>
              <a:rPr lang="en-IN" dirty="0"/>
              <a:t>=20;</a:t>
            </a:r>
          </a:p>
          <a:p>
            <a:pPr marL="0" indent="0">
              <a:buNone/>
            </a:pPr>
            <a:r>
              <a:rPr lang="en-IN" dirty="0"/>
              <a:t>	   </a:t>
            </a:r>
            <a:r>
              <a:rPr lang="en-IN" dirty="0" err="1"/>
              <a:t>cc.k</a:t>
            </a:r>
            <a:r>
              <a:rPr lang="en-IN" dirty="0"/>
              <a:t>=30;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dirty="0" err="1"/>
              <a:t>cc.x</a:t>
            </a:r>
            <a:r>
              <a:rPr lang="en-IN" dirty="0"/>
              <a:t>=20;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cc.i</a:t>
            </a:r>
            <a:r>
              <a:rPr lang="en-IN" dirty="0"/>
              <a:t>+"  "+</a:t>
            </a:r>
            <a:r>
              <a:rPr lang="en-IN" dirty="0" err="1"/>
              <a:t>cc.j</a:t>
            </a:r>
            <a:r>
              <a:rPr lang="en-IN" dirty="0"/>
              <a:t>+"   "+</a:t>
            </a:r>
            <a:r>
              <a:rPr lang="en-IN" dirty="0" err="1"/>
              <a:t>cc.k</a:t>
            </a:r>
            <a:r>
              <a:rPr lang="en-IN" dirty="0"/>
              <a:t>+"   "+</a:t>
            </a:r>
            <a:r>
              <a:rPr lang="en-IN" dirty="0" err="1"/>
              <a:t>cc.x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 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43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60B-DD75-47F0-85C9-04EBCA7C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ABDE-164D-4A2D-854C-A2D65B5A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Error main method not found</a:t>
            </a:r>
          </a:p>
        </p:txBody>
      </p:sp>
    </p:spTree>
    <p:extLst>
      <p:ext uri="{BB962C8B-B14F-4D97-AF65-F5344CB8AC3E}">
        <p14:creationId xmlns:p14="http://schemas.microsoft.com/office/powerpoint/2010/main" val="98622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3"/>
            <a:ext cx="10515600" cy="600502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CASE 3: Class D Inherit with  different  package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45910"/>
            <a:ext cx="5181600" cy="6312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package inheritance;</a:t>
            </a:r>
          </a:p>
          <a:p>
            <a:pPr marL="0" indent="0">
              <a:buNone/>
            </a:pPr>
            <a:r>
              <a:rPr lang="en-IN" sz="2400" dirty="0"/>
              <a:t>class A {</a:t>
            </a:r>
          </a:p>
          <a:p>
            <a:pPr marL="0" indent="0">
              <a:buNone/>
            </a:pPr>
            <a:r>
              <a:rPr lang="en-IN" sz="2400" dirty="0"/>
              <a:t>    protected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 }</a:t>
            </a:r>
          </a:p>
          <a:p>
            <a:pPr marL="0" indent="0">
              <a:buNone/>
            </a:pPr>
            <a:r>
              <a:rPr lang="en-IN" sz="2400" dirty="0"/>
              <a:t>class B extends A {</a:t>
            </a:r>
          </a:p>
          <a:p>
            <a:pPr marL="0" indent="0">
              <a:buNone/>
            </a:pPr>
            <a:r>
              <a:rPr lang="en-IN" sz="2400" dirty="0"/>
              <a:t>    protected </a:t>
            </a:r>
            <a:r>
              <a:rPr lang="en-IN" sz="2400" dirty="0" err="1"/>
              <a:t>int</a:t>
            </a:r>
            <a:r>
              <a:rPr lang="en-IN" sz="2400" dirty="0"/>
              <a:t> j;</a:t>
            </a:r>
          </a:p>
          <a:p>
            <a:pPr marL="0" indent="0">
              <a:buNone/>
            </a:pPr>
            <a:r>
              <a:rPr lang="en-IN" sz="2400" dirty="0"/>
              <a:t>    public </a:t>
            </a:r>
            <a:r>
              <a:rPr lang="en-IN" sz="2400" dirty="0" err="1"/>
              <a:t>int</a:t>
            </a:r>
            <a:r>
              <a:rPr lang="en-IN" sz="2400" dirty="0"/>
              <a:t> k;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</a:p>
          <a:p>
            <a:pPr marL="0" indent="0">
              <a:buNone/>
            </a:pPr>
            <a:r>
              <a:rPr lang="en-IN" sz="2400" dirty="0"/>
              <a:t>    public void display(){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(j+"  "+</a:t>
            </a:r>
            <a:r>
              <a:rPr lang="en-IN" sz="2400" dirty="0" err="1"/>
              <a:t>i</a:t>
            </a:r>
            <a:r>
              <a:rPr lang="en-IN" sz="2400" dirty="0"/>
              <a:t>+"  "+k);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public class C extends B{</a:t>
            </a:r>
          </a:p>
          <a:p>
            <a:pPr marL="0" indent="0">
              <a:buNone/>
            </a:pPr>
            <a:r>
              <a:rPr lang="en-IN" sz="2400" dirty="0"/>
              <a:t>    protected </a:t>
            </a:r>
            <a:r>
              <a:rPr lang="en-IN" sz="2400" dirty="0" err="1"/>
              <a:t>int</a:t>
            </a:r>
            <a:r>
              <a:rPr lang="en-IN" sz="2400" dirty="0"/>
              <a:t> x;}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45910"/>
            <a:ext cx="5181600" cy="56310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500" dirty="0">
                <a:solidFill>
                  <a:srgbClr val="FF0000"/>
                </a:solidFill>
              </a:rPr>
              <a:t>package </a:t>
            </a:r>
            <a:r>
              <a:rPr lang="en-IN" sz="5500" dirty="0" err="1">
                <a:solidFill>
                  <a:srgbClr val="FF0000"/>
                </a:solidFill>
              </a:rPr>
              <a:t>newpackage</a:t>
            </a:r>
            <a:r>
              <a:rPr lang="en-IN" sz="55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5500" dirty="0">
                <a:solidFill>
                  <a:srgbClr val="FF0000"/>
                </a:solidFill>
              </a:rPr>
              <a:t>import </a:t>
            </a:r>
            <a:r>
              <a:rPr lang="en-IN" sz="5500" dirty="0" err="1">
                <a:solidFill>
                  <a:srgbClr val="FF0000"/>
                </a:solidFill>
              </a:rPr>
              <a:t>inheritance.C</a:t>
            </a:r>
            <a:r>
              <a:rPr lang="en-IN" sz="55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IN" sz="8600" dirty="0"/>
          </a:p>
          <a:p>
            <a:pPr marL="0" indent="0">
              <a:buNone/>
            </a:pPr>
            <a:r>
              <a:rPr lang="en-IN" sz="8600" dirty="0"/>
              <a:t>class D extends C{</a:t>
            </a:r>
          </a:p>
          <a:p>
            <a:pPr marL="0" indent="0">
              <a:buNone/>
            </a:pPr>
            <a:r>
              <a:rPr lang="en-IN" sz="8600" dirty="0"/>
              <a:t>    public static void main(String </a:t>
            </a:r>
            <a:r>
              <a:rPr lang="en-IN" sz="8600" dirty="0" err="1"/>
              <a:t>str</a:t>
            </a:r>
            <a:r>
              <a:rPr lang="en-IN" sz="8600" dirty="0"/>
              <a:t>[]){</a:t>
            </a:r>
          </a:p>
          <a:p>
            <a:pPr marL="0" indent="0">
              <a:buNone/>
            </a:pPr>
            <a:r>
              <a:rPr lang="en-IN" sz="8600" dirty="0"/>
              <a:t>        D cc=new D();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  <a:r>
              <a:rPr lang="en-IN" sz="8600" dirty="0" err="1"/>
              <a:t>cc.k</a:t>
            </a:r>
            <a:r>
              <a:rPr lang="en-IN" sz="8600" dirty="0"/>
              <a:t>=10;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  <a:r>
              <a:rPr lang="en-IN" sz="8600" dirty="0" err="1"/>
              <a:t>cc.j</a:t>
            </a:r>
            <a:r>
              <a:rPr lang="en-IN" sz="8600" dirty="0"/>
              <a:t>=20;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  <a:r>
              <a:rPr lang="en-IN" sz="8600" dirty="0" err="1"/>
              <a:t>cc.i</a:t>
            </a:r>
            <a:r>
              <a:rPr lang="en-IN" sz="8600" dirty="0"/>
              <a:t>=30;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  <a:r>
              <a:rPr lang="en-IN" sz="8600" dirty="0" err="1"/>
              <a:t>cc.x</a:t>
            </a:r>
            <a:r>
              <a:rPr lang="en-IN" sz="8600" dirty="0"/>
              <a:t>=20;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  <a:r>
              <a:rPr lang="en-IN" sz="8600" dirty="0" err="1"/>
              <a:t>System.out.println</a:t>
            </a:r>
            <a:r>
              <a:rPr lang="en-IN" sz="8600" dirty="0"/>
              <a:t>(</a:t>
            </a:r>
            <a:r>
              <a:rPr lang="en-IN" sz="8600" dirty="0" err="1"/>
              <a:t>cc.i</a:t>
            </a:r>
            <a:r>
              <a:rPr lang="en-IN" sz="8600" dirty="0"/>
              <a:t>+"  "+</a:t>
            </a:r>
            <a:r>
              <a:rPr lang="en-IN" sz="8600" dirty="0" err="1"/>
              <a:t>cc.j</a:t>
            </a:r>
            <a:r>
              <a:rPr lang="en-IN" sz="8600" dirty="0"/>
              <a:t>+"   "+</a:t>
            </a:r>
            <a:r>
              <a:rPr lang="en-IN" sz="8600" dirty="0" err="1"/>
              <a:t>cc.k</a:t>
            </a:r>
            <a:r>
              <a:rPr lang="en-IN" sz="8600" dirty="0"/>
              <a:t>);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</a:p>
          <a:p>
            <a:pPr marL="0" indent="0">
              <a:buNone/>
            </a:pPr>
            <a:r>
              <a:rPr lang="en-IN" sz="4400" dirty="0"/>
              <a:t>        </a:t>
            </a:r>
          </a:p>
          <a:p>
            <a:pPr marL="0" indent="0">
              <a:buNone/>
            </a:pPr>
            <a:r>
              <a:rPr lang="en-IN" sz="4400" dirty="0"/>
              <a:t>        </a:t>
            </a:r>
          </a:p>
          <a:p>
            <a:pPr marL="0" indent="0">
              <a:buNone/>
            </a:pPr>
            <a:r>
              <a:rPr lang="en-IN" sz="4400" dirty="0"/>
              <a:t>    }</a:t>
            </a:r>
          </a:p>
          <a:p>
            <a:pPr marL="0" indent="0">
              <a:buNone/>
            </a:pPr>
            <a:r>
              <a:rPr lang="en-IN" sz="4400" dirty="0"/>
              <a:t>    </a:t>
            </a:r>
          </a:p>
          <a:p>
            <a:pPr marL="0" indent="0">
              <a:buNone/>
            </a:pPr>
            <a:r>
              <a:rPr lang="en-IN" sz="4400" dirty="0"/>
              <a:t>}</a:t>
            </a:r>
          </a:p>
          <a:p>
            <a:pPr marL="0" indent="0"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65776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65A4-465E-45E0-BDEE-5C3707C9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A2ED-FCCC-4194-8FA0-F9C0E9F6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30 20 10</a:t>
            </a:r>
          </a:p>
        </p:txBody>
      </p:sp>
    </p:spTree>
    <p:extLst>
      <p:ext uri="{BB962C8B-B14F-4D97-AF65-F5344CB8AC3E}">
        <p14:creationId xmlns:p14="http://schemas.microsoft.com/office/powerpoint/2010/main" val="237675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CASE 4: Class D not Inherited and in different 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798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package inheritance;</a:t>
            </a:r>
          </a:p>
          <a:p>
            <a:pPr marL="0" indent="0">
              <a:buNone/>
            </a:pPr>
            <a:r>
              <a:rPr lang="en-IN" dirty="0"/>
              <a:t>class A {</a:t>
            </a:r>
          </a:p>
          <a:p>
            <a:pPr marL="0" indent="0">
              <a:buNone/>
            </a:pPr>
            <a:r>
              <a:rPr lang="en-IN" dirty="0"/>
              <a:t>    protected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class B extends A {</a:t>
            </a:r>
          </a:p>
          <a:p>
            <a:pPr marL="0" indent="0">
              <a:buNone/>
            </a:pPr>
            <a:r>
              <a:rPr lang="en-IN" dirty="0"/>
              <a:t>    protected </a:t>
            </a:r>
            <a:r>
              <a:rPr lang="en-IN" dirty="0" err="1"/>
              <a:t>int</a:t>
            </a:r>
            <a:r>
              <a:rPr lang="en-IN" dirty="0"/>
              <a:t> j;</a:t>
            </a:r>
          </a:p>
          <a:p>
            <a:pPr marL="0" indent="0">
              <a:buNone/>
            </a:pPr>
            <a:r>
              <a:rPr lang="en-IN" dirty="0"/>
              <a:t>    public </a:t>
            </a:r>
            <a:r>
              <a:rPr lang="en-IN" dirty="0" err="1"/>
              <a:t>int</a:t>
            </a:r>
            <a:r>
              <a:rPr lang="en-IN" dirty="0"/>
              <a:t> k;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public void display(){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(j+"  "+</a:t>
            </a:r>
            <a:r>
              <a:rPr lang="en-IN" dirty="0" err="1"/>
              <a:t>i</a:t>
            </a:r>
            <a:r>
              <a:rPr lang="en-IN" dirty="0"/>
              <a:t>+"  "+k);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class C extends B{</a:t>
            </a:r>
          </a:p>
          <a:p>
            <a:pPr marL="0" indent="0">
              <a:buNone/>
            </a:pPr>
            <a:r>
              <a:rPr lang="en-IN" dirty="0"/>
              <a:t>    protected </a:t>
            </a:r>
            <a:r>
              <a:rPr lang="en-IN" dirty="0" err="1"/>
              <a:t>int</a:t>
            </a:r>
            <a:r>
              <a:rPr lang="en-IN" dirty="0"/>
              <a:t> x;}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161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package </a:t>
            </a:r>
            <a:r>
              <a:rPr lang="en-IN" dirty="0" err="1">
                <a:solidFill>
                  <a:srgbClr val="FF0000"/>
                </a:solidFill>
              </a:rPr>
              <a:t>newpackage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import </a:t>
            </a:r>
            <a:r>
              <a:rPr lang="en-IN" dirty="0" err="1">
                <a:solidFill>
                  <a:srgbClr val="FF0000"/>
                </a:solidFill>
              </a:rPr>
              <a:t>inheritance.C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class D 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str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        C cc=new C();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cc.k</a:t>
            </a:r>
            <a:r>
              <a:rPr lang="en-IN" dirty="0"/>
              <a:t>=10;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cc.j</a:t>
            </a:r>
            <a:r>
              <a:rPr lang="en-IN" dirty="0"/>
              <a:t>=20;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cc.i</a:t>
            </a:r>
            <a:r>
              <a:rPr lang="en-IN" dirty="0"/>
              <a:t>=30;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cc.x</a:t>
            </a:r>
            <a:r>
              <a:rPr lang="en-IN" dirty="0"/>
              <a:t>=20;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cc.i</a:t>
            </a:r>
            <a:r>
              <a:rPr lang="en-IN" dirty="0"/>
              <a:t>+"  "+</a:t>
            </a:r>
            <a:r>
              <a:rPr lang="en-IN" dirty="0" err="1"/>
              <a:t>cc.j</a:t>
            </a:r>
            <a:r>
              <a:rPr lang="en-IN" dirty="0"/>
              <a:t>+"   "+</a:t>
            </a:r>
            <a:r>
              <a:rPr lang="en-IN" dirty="0" err="1"/>
              <a:t>cc.k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}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61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AD2B-9A5D-47DE-957C-0D33D336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F2B4-B9F5-4AF5-980D-8C7B1633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Error: </a:t>
            </a:r>
            <a:r>
              <a:rPr lang="en-IN" dirty="0" err="1"/>
              <a:t>i</a:t>
            </a:r>
            <a:r>
              <a:rPr lang="en-IN" dirty="0"/>
              <a:t>, j, x, not in scope</a:t>
            </a:r>
          </a:p>
        </p:txBody>
      </p:sp>
    </p:spTree>
    <p:extLst>
      <p:ext uri="{BB962C8B-B14F-4D97-AF65-F5344CB8AC3E}">
        <p14:creationId xmlns:p14="http://schemas.microsoft.com/office/powerpoint/2010/main" val="46952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types of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6603"/>
            <a:ext cx="10515600" cy="615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151438" y="22546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9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3"/>
            <a:ext cx="10515600" cy="600502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CASE 5: Class D Inherit with  different  package but class c object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45910"/>
            <a:ext cx="5181600" cy="6312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package inheritance;</a:t>
            </a:r>
          </a:p>
          <a:p>
            <a:pPr marL="0" indent="0">
              <a:buNone/>
            </a:pPr>
            <a:r>
              <a:rPr lang="en-IN" sz="2400" dirty="0"/>
              <a:t>class A {</a:t>
            </a:r>
          </a:p>
          <a:p>
            <a:pPr marL="0" indent="0">
              <a:buNone/>
            </a:pPr>
            <a:r>
              <a:rPr lang="en-IN" sz="2400" dirty="0"/>
              <a:t>    protected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 }</a:t>
            </a:r>
          </a:p>
          <a:p>
            <a:pPr marL="0" indent="0">
              <a:buNone/>
            </a:pPr>
            <a:r>
              <a:rPr lang="en-IN" sz="2400" dirty="0"/>
              <a:t>class B extends A {</a:t>
            </a:r>
          </a:p>
          <a:p>
            <a:pPr marL="0" indent="0">
              <a:buNone/>
            </a:pPr>
            <a:r>
              <a:rPr lang="en-IN" sz="2400" dirty="0"/>
              <a:t>    protected </a:t>
            </a:r>
            <a:r>
              <a:rPr lang="en-IN" sz="2400" dirty="0" err="1"/>
              <a:t>int</a:t>
            </a:r>
            <a:r>
              <a:rPr lang="en-IN" sz="2400" dirty="0"/>
              <a:t> j;</a:t>
            </a:r>
          </a:p>
          <a:p>
            <a:pPr marL="0" indent="0">
              <a:buNone/>
            </a:pPr>
            <a:r>
              <a:rPr lang="en-IN" sz="2400" dirty="0"/>
              <a:t>    public </a:t>
            </a:r>
            <a:r>
              <a:rPr lang="en-IN" sz="2400" dirty="0" err="1"/>
              <a:t>int</a:t>
            </a:r>
            <a:r>
              <a:rPr lang="en-IN" sz="2400" dirty="0"/>
              <a:t> k;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</a:p>
          <a:p>
            <a:pPr marL="0" indent="0">
              <a:buNone/>
            </a:pPr>
            <a:r>
              <a:rPr lang="en-IN" sz="2400" dirty="0"/>
              <a:t>    public void display(){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System.out.println</a:t>
            </a:r>
            <a:r>
              <a:rPr lang="en-IN" sz="2400" dirty="0"/>
              <a:t>(j+"  "+</a:t>
            </a:r>
            <a:r>
              <a:rPr lang="en-IN" sz="2400" dirty="0" err="1"/>
              <a:t>i</a:t>
            </a:r>
            <a:r>
              <a:rPr lang="en-IN" sz="2400" dirty="0"/>
              <a:t>+"  "+k);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public class C extends B{</a:t>
            </a:r>
          </a:p>
          <a:p>
            <a:pPr marL="0" indent="0">
              <a:buNone/>
            </a:pPr>
            <a:r>
              <a:rPr lang="en-IN" sz="2400" dirty="0"/>
              <a:t>    protected </a:t>
            </a:r>
            <a:r>
              <a:rPr lang="en-IN" sz="2400" dirty="0" err="1"/>
              <a:t>int</a:t>
            </a:r>
            <a:r>
              <a:rPr lang="en-IN" sz="2400" dirty="0"/>
              <a:t> x;}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45910"/>
            <a:ext cx="5181600" cy="56310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500" dirty="0">
                <a:solidFill>
                  <a:srgbClr val="FF0000"/>
                </a:solidFill>
              </a:rPr>
              <a:t>package </a:t>
            </a:r>
            <a:r>
              <a:rPr lang="en-IN" sz="5500" dirty="0" err="1">
                <a:solidFill>
                  <a:srgbClr val="FF0000"/>
                </a:solidFill>
              </a:rPr>
              <a:t>newpackage</a:t>
            </a:r>
            <a:r>
              <a:rPr lang="en-IN" sz="55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5500" dirty="0">
                <a:solidFill>
                  <a:srgbClr val="FF0000"/>
                </a:solidFill>
              </a:rPr>
              <a:t>import </a:t>
            </a:r>
            <a:r>
              <a:rPr lang="en-IN" sz="5500" dirty="0" err="1">
                <a:solidFill>
                  <a:srgbClr val="FF0000"/>
                </a:solidFill>
              </a:rPr>
              <a:t>inheritance.C</a:t>
            </a:r>
            <a:r>
              <a:rPr lang="en-IN" sz="55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IN" sz="8600" dirty="0"/>
          </a:p>
          <a:p>
            <a:pPr marL="0" indent="0">
              <a:buNone/>
            </a:pPr>
            <a:r>
              <a:rPr lang="en-IN" sz="8600" dirty="0"/>
              <a:t>class D extends C{</a:t>
            </a:r>
          </a:p>
          <a:p>
            <a:pPr marL="0" indent="0">
              <a:buNone/>
            </a:pPr>
            <a:r>
              <a:rPr lang="en-IN" sz="8600" dirty="0"/>
              <a:t>    public static void main(String </a:t>
            </a:r>
            <a:r>
              <a:rPr lang="en-IN" sz="8600" dirty="0" err="1"/>
              <a:t>str</a:t>
            </a:r>
            <a:r>
              <a:rPr lang="en-IN" sz="8600" dirty="0"/>
              <a:t>[]){</a:t>
            </a:r>
          </a:p>
          <a:p>
            <a:pPr marL="0" indent="0">
              <a:buNone/>
            </a:pPr>
            <a:r>
              <a:rPr lang="en-IN" sz="8600" dirty="0"/>
              <a:t>        C cc=new C();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  <a:r>
              <a:rPr lang="en-IN" sz="8600" dirty="0" err="1"/>
              <a:t>cc.k</a:t>
            </a:r>
            <a:r>
              <a:rPr lang="en-IN" sz="8600" dirty="0"/>
              <a:t>=10;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  <a:r>
              <a:rPr lang="en-IN" sz="8600" dirty="0" err="1"/>
              <a:t>cc.j</a:t>
            </a:r>
            <a:r>
              <a:rPr lang="en-IN" sz="8600" dirty="0"/>
              <a:t>=20;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  <a:r>
              <a:rPr lang="en-IN" sz="8600" dirty="0" err="1"/>
              <a:t>cc.i</a:t>
            </a:r>
            <a:r>
              <a:rPr lang="en-IN" sz="8600" dirty="0"/>
              <a:t>=30;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  <a:r>
              <a:rPr lang="en-IN" sz="8600" dirty="0" err="1"/>
              <a:t>cc.x</a:t>
            </a:r>
            <a:r>
              <a:rPr lang="en-IN" sz="8600" dirty="0"/>
              <a:t>=20;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  <a:r>
              <a:rPr lang="en-IN" sz="8600" dirty="0" err="1"/>
              <a:t>System.out.println</a:t>
            </a:r>
            <a:r>
              <a:rPr lang="en-IN" sz="8600" dirty="0"/>
              <a:t>(</a:t>
            </a:r>
            <a:r>
              <a:rPr lang="en-IN" sz="8600" dirty="0" err="1"/>
              <a:t>cc.i</a:t>
            </a:r>
            <a:r>
              <a:rPr lang="en-IN" sz="8600" dirty="0"/>
              <a:t>+"  "+</a:t>
            </a:r>
            <a:r>
              <a:rPr lang="en-IN" sz="8600" dirty="0" err="1"/>
              <a:t>cc.j</a:t>
            </a:r>
            <a:r>
              <a:rPr lang="en-IN" sz="8600" dirty="0"/>
              <a:t>+"   "+</a:t>
            </a:r>
            <a:r>
              <a:rPr lang="en-IN" sz="8600" dirty="0" err="1"/>
              <a:t>cc.k</a:t>
            </a:r>
            <a:r>
              <a:rPr lang="en-IN" sz="8600" dirty="0"/>
              <a:t>);</a:t>
            </a:r>
          </a:p>
          <a:p>
            <a:pPr marL="0" indent="0">
              <a:buNone/>
            </a:pPr>
            <a:r>
              <a:rPr lang="en-IN" sz="8600" dirty="0"/>
              <a:t>        </a:t>
            </a:r>
          </a:p>
          <a:p>
            <a:pPr marL="0" indent="0">
              <a:buNone/>
            </a:pPr>
            <a:r>
              <a:rPr lang="en-IN" sz="4400" dirty="0"/>
              <a:t>        </a:t>
            </a:r>
          </a:p>
          <a:p>
            <a:pPr marL="0" indent="0">
              <a:buNone/>
            </a:pPr>
            <a:r>
              <a:rPr lang="en-IN" sz="4400" dirty="0"/>
              <a:t>        </a:t>
            </a:r>
          </a:p>
          <a:p>
            <a:pPr marL="0" indent="0">
              <a:buNone/>
            </a:pPr>
            <a:r>
              <a:rPr lang="en-IN" sz="4400" dirty="0"/>
              <a:t>    }</a:t>
            </a:r>
          </a:p>
          <a:p>
            <a:pPr marL="0" indent="0">
              <a:buNone/>
            </a:pPr>
            <a:r>
              <a:rPr lang="en-IN" sz="4400" dirty="0"/>
              <a:t>    </a:t>
            </a:r>
          </a:p>
          <a:p>
            <a:pPr marL="0" indent="0">
              <a:buNone/>
            </a:pPr>
            <a:r>
              <a:rPr lang="en-IN" sz="4400" dirty="0"/>
              <a:t>}</a:t>
            </a:r>
          </a:p>
          <a:p>
            <a:pPr marL="0" indent="0"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0693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Multiple Inheritance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7230" y="3795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 class extends multiple classes i.e. known as multiple inheritance. For Example: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multiple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47" y="2497303"/>
            <a:ext cx="9588927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100549" y="2238233"/>
            <a:ext cx="4926842" cy="4183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 is not allowed in Java through extends </a:t>
            </a:r>
          </a:p>
        </p:txBody>
      </p:sp>
    </p:spTree>
    <p:extLst>
      <p:ext uri="{BB962C8B-B14F-4D97-AF65-F5344CB8AC3E}">
        <p14:creationId xmlns:p14="http://schemas.microsoft.com/office/powerpoint/2010/main" val="2862221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Why multiple inheritance is not supported in java?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scenario where A, B and C are three classes. The C class inherits A and B classes. If A and B classes have same method and you call it from child class object.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609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will be ambiguity to call method of A or B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79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603"/>
            <a:ext cx="10515600" cy="58903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/>
              <a:t>	void</a:t>
            </a:r>
            <a:r>
              <a:rPr lang="en-IN" dirty="0"/>
              <a:t> add()</a:t>
            </a:r>
          </a:p>
          <a:p>
            <a:pPr marL="0" indent="0">
              <a:buNone/>
            </a:pPr>
            <a:r>
              <a:rPr lang="en-IN" dirty="0"/>
              <a:t>		{a =10;</a:t>
            </a:r>
          </a:p>
          <a:p>
            <a:pPr marL="0" indent="0">
              <a:buNone/>
            </a:pPr>
            <a:r>
              <a:rPr lang="en-IN" dirty="0"/>
              <a:t>		b=5;</a:t>
            </a:r>
          </a:p>
          <a:p>
            <a:pPr marL="0" indent="0">
              <a:buNone/>
            </a:pPr>
            <a:r>
              <a:rPr lang="en-IN" dirty="0"/>
              <a:t>		c=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		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B{  </a:t>
            </a:r>
          </a:p>
          <a:p>
            <a:pPr marL="0" indent="0">
              <a:buNone/>
            </a:pPr>
            <a:r>
              <a:rPr lang="en-IN" b="1" dirty="0"/>
              <a:t>	void</a:t>
            </a:r>
            <a:r>
              <a:rPr lang="en-IN" dirty="0"/>
              <a:t> add()</a:t>
            </a:r>
          </a:p>
          <a:p>
            <a:pPr marL="0" indent="0">
              <a:buNone/>
            </a:pPr>
            <a:r>
              <a:rPr lang="en-IN" dirty="0"/>
              <a:t>		{a =10;</a:t>
            </a:r>
          </a:p>
          <a:p>
            <a:pPr marL="0" indent="0">
              <a:buNone/>
            </a:pPr>
            <a:r>
              <a:rPr lang="en-IN" dirty="0"/>
              <a:t>		b=5;</a:t>
            </a:r>
          </a:p>
          <a:p>
            <a:pPr marL="0" indent="0">
              <a:buNone/>
            </a:pPr>
            <a:r>
              <a:rPr lang="en-IN" dirty="0"/>
              <a:t>		c=15;</a:t>
            </a:r>
          </a:p>
          <a:p>
            <a:pPr marL="0" indent="0">
              <a:buNone/>
            </a:pPr>
            <a:r>
              <a:rPr lang="en-IN" dirty="0"/>
              <a:t>		d=</a:t>
            </a:r>
            <a:r>
              <a:rPr lang="en-IN" dirty="0" err="1"/>
              <a:t>a+b+c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C </a:t>
            </a:r>
            <a:r>
              <a:rPr lang="en-IN" b="1" dirty="0"/>
              <a:t>extends</a:t>
            </a:r>
            <a:r>
              <a:rPr lang="en-IN" dirty="0"/>
              <a:t> A,B{</a:t>
            </a:r>
            <a:r>
              <a:rPr lang="en-IN" dirty="0">
                <a:solidFill>
                  <a:srgbClr val="FF0000"/>
                </a:solidFill>
              </a:rPr>
              <a:t>//suppose if it were  </a:t>
            </a:r>
          </a:p>
          <a:p>
            <a:pPr marL="0" indent="0">
              <a:buNone/>
            </a:pPr>
            <a:r>
              <a:rPr lang="en-IN" dirty="0"/>
              <a:t>    Public Static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		 C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C();  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obj.add</a:t>
            </a:r>
            <a:r>
              <a:rPr lang="en-IN" dirty="0"/>
              <a:t>();</a:t>
            </a:r>
            <a:r>
              <a:rPr lang="en-IN" dirty="0">
                <a:solidFill>
                  <a:srgbClr val="FF0000"/>
                </a:solidFill>
              </a:rPr>
              <a:t>//Now which add() method would be invoked? 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		}  </a:t>
            </a:r>
          </a:p>
          <a:p>
            <a:pPr marL="0" indent="0">
              <a:buNone/>
            </a:pPr>
            <a:r>
              <a:rPr lang="en-IN" dirty="0"/>
              <a:t>	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752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9549"/>
            <a:ext cx="10515600" cy="5597414"/>
          </a:xfrm>
        </p:spPr>
        <p:txBody>
          <a:bodyPr>
            <a:normAutofit/>
          </a:bodyPr>
          <a:lstStyle/>
          <a:p>
            <a:r>
              <a:rPr lang="en-IN" dirty="0"/>
              <a:t>To reduce the complexity and</a:t>
            </a:r>
          </a:p>
          <a:p>
            <a:r>
              <a:rPr lang="en-IN" dirty="0"/>
              <a:t> simplify the language, </a:t>
            </a:r>
          </a:p>
          <a:p>
            <a:pPr marL="0" indent="0">
              <a:buNone/>
            </a:pPr>
            <a:r>
              <a:rPr lang="en-IN" dirty="0"/>
              <a:t>	multiple inheritance is not supported in java.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Since compile time errors are better than runtime errors,</a:t>
            </a:r>
          </a:p>
          <a:p>
            <a:r>
              <a:rPr lang="en-IN" dirty="0"/>
              <a:t>java renders compile time error if you inherit 2 classes. </a:t>
            </a:r>
          </a:p>
          <a:p>
            <a:endParaRPr lang="en-IN" dirty="0"/>
          </a:p>
          <a:p>
            <a:r>
              <a:rPr lang="en-IN" dirty="0"/>
              <a:t>So whether you have </a:t>
            </a:r>
            <a:r>
              <a:rPr lang="en-IN" dirty="0">
                <a:solidFill>
                  <a:srgbClr val="FF0000"/>
                </a:solidFill>
              </a:rPr>
              <a:t>same method or different</a:t>
            </a:r>
            <a:r>
              <a:rPr lang="en-IN" dirty="0"/>
              <a:t>, there will be compile time error now.</a:t>
            </a:r>
          </a:p>
          <a:p>
            <a:r>
              <a:rPr lang="en-IN" dirty="0"/>
              <a:t>Therefore, Inheritance is called </a:t>
            </a:r>
            <a:r>
              <a:rPr lang="en-IN" dirty="0">
                <a:solidFill>
                  <a:srgbClr val="FF0000"/>
                </a:solidFill>
              </a:rPr>
              <a:t>Compile Time Mechanism.</a:t>
            </a:r>
          </a:p>
        </p:txBody>
      </p:sp>
    </p:spTree>
    <p:extLst>
      <p:ext uri="{BB962C8B-B14F-4D97-AF65-F5344CB8AC3E}">
        <p14:creationId xmlns:p14="http://schemas.microsoft.com/office/powerpoint/2010/main" val="181174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012"/>
            <a:ext cx="10515600" cy="818866"/>
          </a:xfrm>
        </p:spPr>
        <p:txBody>
          <a:bodyPr>
            <a:normAutofit/>
          </a:bodyPr>
          <a:lstStyle/>
          <a:p>
            <a:r>
              <a:rPr lang="en-IN" u="sng" dirty="0"/>
              <a:t>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878"/>
            <a:ext cx="10515600" cy="58071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Animal</a:t>
            </a:r>
          </a:p>
          <a:p>
            <a:pPr marL="0" indent="0">
              <a:buNone/>
            </a:pP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eat()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("eating...");}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Dog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bark()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("barking...");}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TestInheritance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Dog d=</a:t>
            </a:r>
            <a:r>
              <a:rPr lang="en-IN" b="1" dirty="0"/>
              <a:t>new</a:t>
            </a:r>
            <a:r>
              <a:rPr lang="en-IN" dirty="0"/>
              <a:t> Dog();  </a:t>
            </a:r>
          </a:p>
          <a:p>
            <a:pPr marL="0" indent="0">
              <a:buNone/>
            </a:pPr>
            <a:r>
              <a:rPr lang="en-IN" dirty="0" err="1"/>
              <a:t>d.bark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d.eat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19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Output:</a:t>
            </a:r>
            <a:br>
              <a:rPr lang="en-US" altLang="en-US" sz="6000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2689" y="1275190"/>
            <a:ext cx="14318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barking...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eating...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2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2"/>
            <a:ext cx="10515600" cy="859809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Multilevel Inheritance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4"/>
            <a:ext cx="10515600" cy="619608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4500" b="1" dirty="0"/>
              <a:t>class</a:t>
            </a:r>
            <a:r>
              <a:rPr lang="en-IN" sz="4500" dirty="0"/>
              <a:t> Animal{  </a:t>
            </a:r>
          </a:p>
          <a:p>
            <a:pPr marL="0" indent="0">
              <a:buNone/>
            </a:pPr>
            <a:r>
              <a:rPr lang="en-IN" sz="4500" b="1" dirty="0"/>
              <a:t>	void</a:t>
            </a:r>
            <a:r>
              <a:rPr lang="en-IN" sz="4500" dirty="0"/>
              <a:t> eat()</a:t>
            </a:r>
          </a:p>
          <a:p>
            <a:pPr marL="0" indent="0">
              <a:buNone/>
            </a:pPr>
            <a:r>
              <a:rPr lang="en-IN" sz="4500" dirty="0"/>
              <a:t>		{</a:t>
            </a:r>
            <a:r>
              <a:rPr lang="en-IN" sz="4500" dirty="0" err="1"/>
              <a:t>System.out.println</a:t>
            </a:r>
            <a:r>
              <a:rPr lang="en-IN" sz="4500" dirty="0"/>
              <a:t>("eating...");}  </a:t>
            </a:r>
          </a:p>
          <a:p>
            <a:pPr marL="0" indent="0">
              <a:buNone/>
            </a:pPr>
            <a:r>
              <a:rPr lang="en-IN" sz="4500" dirty="0"/>
              <a:t>		}  </a:t>
            </a:r>
          </a:p>
          <a:p>
            <a:pPr marL="0" indent="0">
              <a:buNone/>
            </a:pPr>
            <a:r>
              <a:rPr lang="en-IN" sz="4500" b="1" dirty="0"/>
              <a:t>class</a:t>
            </a:r>
            <a:r>
              <a:rPr lang="en-IN" sz="4500" dirty="0"/>
              <a:t> Dog </a:t>
            </a:r>
            <a:r>
              <a:rPr lang="en-IN" sz="4500" b="1" dirty="0"/>
              <a:t>extends</a:t>
            </a:r>
            <a:r>
              <a:rPr lang="en-IN" sz="4500" dirty="0"/>
              <a:t> Animal{  </a:t>
            </a:r>
          </a:p>
          <a:p>
            <a:pPr marL="0" indent="0">
              <a:buNone/>
            </a:pPr>
            <a:r>
              <a:rPr lang="en-IN" sz="4500" b="1" dirty="0"/>
              <a:t>	void</a:t>
            </a:r>
            <a:r>
              <a:rPr lang="en-IN" sz="4500" dirty="0"/>
              <a:t> bark()</a:t>
            </a:r>
          </a:p>
          <a:p>
            <a:pPr marL="0" indent="0">
              <a:buNone/>
            </a:pPr>
            <a:r>
              <a:rPr lang="en-IN" sz="4500" dirty="0"/>
              <a:t>		{</a:t>
            </a:r>
            <a:r>
              <a:rPr lang="en-IN" sz="4500" dirty="0" err="1"/>
              <a:t>System.out.println</a:t>
            </a:r>
            <a:r>
              <a:rPr lang="en-IN" sz="4500" dirty="0"/>
              <a:t>("barking...");}  </a:t>
            </a:r>
          </a:p>
          <a:p>
            <a:pPr marL="0" indent="0">
              <a:buNone/>
            </a:pPr>
            <a:r>
              <a:rPr lang="en-IN" sz="4500" dirty="0"/>
              <a:t>		}  </a:t>
            </a:r>
          </a:p>
          <a:p>
            <a:pPr marL="0" indent="0">
              <a:buNone/>
            </a:pPr>
            <a:r>
              <a:rPr lang="en-IN" sz="4500" b="1" dirty="0"/>
              <a:t>class</a:t>
            </a:r>
            <a:r>
              <a:rPr lang="en-IN" sz="4500" dirty="0"/>
              <a:t> </a:t>
            </a:r>
            <a:r>
              <a:rPr lang="en-IN" sz="4500" dirty="0" err="1"/>
              <a:t>BabyDog</a:t>
            </a:r>
            <a:r>
              <a:rPr lang="en-IN" sz="4500" dirty="0"/>
              <a:t> </a:t>
            </a:r>
            <a:r>
              <a:rPr lang="en-IN" sz="4500" b="1" dirty="0"/>
              <a:t>extends</a:t>
            </a:r>
            <a:r>
              <a:rPr lang="en-IN" sz="4500" dirty="0"/>
              <a:t> Dog{  </a:t>
            </a:r>
          </a:p>
          <a:p>
            <a:pPr marL="0" indent="0">
              <a:buNone/>
            </a:pPr>
            <a:r>
              <a:rPr lang="en-IN" sz="4500" b="1" dirty="0"/>
              <a:t>	void</a:t>
            </a:r>
            <a:r>
              <a:rPr lang="en-IN" sz="4500" dirty="0"/>
              <a:t> weep(){</a:t>
            </a:r>
            <a:r>
              <a:rPr lang="en-IN" sz="4500" dirty="0" err="1"/>
              <a:t>System.out.println</a:t>
            </a:r>
            <a:r>
              <a:rPr lang="en-IN" sz="4500" dirty="0"/>
              <a:t>("weeping...");}  </a:t>
            </a:r>
          </a:p>
          <a:p>
            <a:pPr marL="0" indent="0">
              <a:buNone/>
            </a:pPr>
            <a:r>
              <a:rPr lang="en-IN" sz="4500" dirty="0"/>
              <a:t>		}  </a:t>
            </a:r>
          </a:p>
          <a:p>
            <a:pPr marL="0" indent="0">
              <a:buNone/>
            </a:pPr>
            <a:r>
              <a:rPr lang="en-IN" sz="4500" b="1" dirty="0"/>
              <a:t>class</a:t>
            </a:r>
            <a:r>
              <a:rPr lang="en-IN" sz="4500" dirty="0"/>
              <a:t> TestInheritance2{  </a:t>
            </a:r>
          </a:p>
          <a:p>
            <a:pPr marL="0" indent="0">
              <a:buNone/>
            </a:pPr>
            <a:r>
              <a:rPr lang="en-IN" sz="4500" b="1" dirty="0"/>
              <a:t>public</a:t>
            </a:r>
            <a:r>
              <a:rPr lang="en-IN" sz="4500" dirty="0"/>
              <a:t> </a:t>
            </a:r>
            <a:r>
              <a:rPr lang="en-IN" sz="4500" b="1" dirty="0"/>
              <a:t>static</a:t>
            </a:r>
            <a:r>
              <a:rPr lang="en-IN" sz="4500" dirty="0"/>
              <a:t> </a:t>
            </a:r>
            <a:r>
              <a:rPr lang="en-IN" sz="4500" b="1" dirty="0"/>
              <a:t>void</a:t>
            </a:r>
            <a:r>
              <a:rPr lang="en-IN" sz="4500" dirty="0"/>
              <a:t> main(String </a:t>
            </a:r>
            <a:r>
              <a:rPr lang="en-IN" sz="4500" dirty="0" err="1"/>
              <a:t>args</a:t>
            </a:r>
            <a:r>
              <a:rPr lang="en-IN" sz="4500" dirty="0"/>
              <a:t>[]){  </a:t>
            </a:r>
          </a:p>
          <a:p>
            <a:pPr marL="0" indent="0">
              <a:buNone/>
            </a:pPr>
            <a:r>
              <a:rPr lang="en-IN" sz="4500" dirty="0"/>
              <a:t>	</a:t>
            </a:r>
            <a:r>
              <a:rPr lang="en-IN" sz="4500" dirty="0" err="1"/>
              <a:t>BabyDog</a:t>
            </a:r>
            <a:r>
              <a:rPr lang="en-IN" sz="4500" dirty="0"/>
              <a:t> d=</a:t>
            </a:r>
            <a:r>
              <a:rPr lang="en-IN" sz="4500" b="1" dirty="0"/>
              <a:t>new</a:t>
            </a:r>
            <a:r>
              <a:rPr lang="en-IN" sz="4500" dirty="0"/>
              <a:t> </a:t>
            </a:r>
            <a:r>
              <a:rPr lang="en-IN" sz="4500" dirty="0" err="1"/>
              <a:t>BabyDog</a:t>
            </a:r>
            <a:r>
              <a:rPr lang="en-IN" sz="4500" dirty="0"/>
              <a:t>();  </a:t>
            </a:r>
          </a:p>
          <a:p>
            <a:pPr marL="0" indent="0">
              <a:buNone/>
            </a:pPr>
            <a:r>
              <a:rPr lang="en-IN" sz="4500" dirty="0"/>
              <a:t>		</a:t>
            </a:r>
            <a:r>
              <a:rPr lang="en-IN" sz="4500" dirty="0" err="1"/>
              <a:t>d.weep</a:t>
            </a:r>
            <a:r>
              <a:rPr lang="en-IN" sz="4500" dirty="0"/>
              <a:t>();  </a:t>
            </a:r>
          </a:p>
          <a:p>
            <a:pPr marL="0" indent="0">
              <a:buNone/>
            </a:pPr>
            <a:r>
              <a:rPr lang="en-IN" sz="4500" dirty="0"/>
              <a:t>		</a:t>
            </a:r>
            <a:r>
              <a:rPr lang="en-IN" sz="4500" dirty="0" err="1"/>
              <a:t>d.bark</a:t>
            </a:r>
            <a:r>
              <a:rPr lang="en-IN" sz="4500" dirty="0"/>
              <a:t>();  </a:t>
            </a:r>
          </a:p>
          <a:p>
            <a:pPr marL="0" indent="0">
              <a:buNone/>
            </a:pPr>
            <a:r>
              <a:rPr lang="en-IN" sz="4500" dirty="0"/>
              <a:t>		</a:t>
            </a:r>
            <a:r>
              <a:rPr lang="en-IN" sz="4500" dirty="0" err="1"/>
              <a:t>d.eat</a:t>
            </a:r>
            <a:r>
              <a:rPr lang="en-IN" sz="4500" dirty="0"/>
              <a:t>();  </a:t>
            </a:r>
          </a:p>
          <a:p>
            <a:pPr marL="0" indent="0">
              <a:buNone/>
            </a:pPr>
            <a:r>
              <a:rPr lang="en-IN" sz="4500" dirty="0"/>
              <a:t>		}</a:t>
            </a:r>
          </a:p>
          <a:p>
            <a:pPr marL="0" indent="0">
              <a:buNone/>
            </a:pPr>
            <a:r>
              <a:rPr lang="en-IN" sz="4500" dirty="0"/>
              <a:t>		}</a:t>
            </a:r>
            <a:r>
              <a:rPr lang="en-IN" dirty="0"/>
              <a:t>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20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Output:</a:t>
            </a:r>
            <a:br>
              <a:rPr lang="en-US" altLang="en-US" sz="6000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0878" y="1213635"/>
            <a:ext cx="16330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weeping...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barking...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eating...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2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7"/>
            <a:ext cx="10515600" cy="1433015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Hierarchical Inheritance</a:t>
            </a:r>
            <a:br>
              <a:rPr lang="en-IN" u="sng" dirty="0"/>
            </a:b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330"/>
            <a:ext cx="10515600" cy="60050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	void</a:t>
            </a:r>
            <a:r>
              <a:rPr lang="en-IN" dirty="0"/>
              <a:t> eat()</a:t>
            </a:r>
          </a:p>
          <a:p>
            <a:pPr marL="0" indent="0">
              <a:buNone/>
            </a:pPr>
            <a:r>
              <a:rPr lang="en-IN" dirty="0"/>
              <a:t>		{</a:t>
            </a:r>
            <a:r>
              <a:rPr lang="en-IN" dirty="0" err="1"/>
              <a:t>System.out.println</a:t>
            </a:r>
            <a:r>
              <a:rPr lang="en-IN" dirty="0"/>
              <a:t>("eating...");}  </a:t>
            </a:r>
          </a:p>
          <a:p>
            <a:pPr marL="0" indent="0">
              <a:buNone/>
            </a:pPr>
            <a:r>
              <a:rPr lang="en-IN" dirty="0"/>
              <a:t>		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Dog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	void</a:t>
            </a:r>
            <a:r>
              <a:rPr lang="en-IN" dirty="0"/>
              <a:t> bark()</a:t>
            </a:r>
          </a:p>
          <a:p>
            <a:pPr marL="0" indent="0">
              <a:buNone/>
            </a:pPr>
            <a:r>
              <a:rPr lang="en-IN" dirty="0"/>
              <a:t>		{</a:t>
            </a:r>
            <a:r>
              <a:rPr lang="en-IN" dirty="0" err="1"/>
              <a:t>System.out.println</a:t>
            </a:r>
            <a:r>
              <a:rPr lang="en-IN" dirty="0"/>
              <a:t>("barking...");}  </a:t>
            </a:r>
          </a:p>
          <a:p>
            <a:pPr marL="0" indent="0">
              <a:buNone/>
            </a:pPr>
            <a:r>
              <a:rPr lang="en-IN" dirty="0"/>
              <a:t>		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Cat </a:t>
            </a:r>
            <a:r>
              <a:rPr lang="en-IN" b="1" dirty="0"/>
              <a:t>extends</a:t>
            </a:r>
            <a:r>
              <a:rPr lang="en-IN" dirty="0"/>
              <a:t> Animal{  </a:t>
            </a:r>
          </a:p>
          <a:p>
            <a:pPr marL="0" indent="0">
              <a:buNone/>
            </a:pPr>
            <a:r>
              <a:rPr lang="en-IN" b="1" dirty="0"/>
              <a:t>	void</a:t>
            </a:r>
            <a:r>
              <a:rPr lang="en-IN" dirty="0"/>
              <a:t> meow()</a:t>
            </a:r>
          </a:p>
          <a:p>
            <a:pPr marL="0" indent="0">
              <a:buNone/>
            </a:pPr>
            <a:r>
              <a:rPr lang="en-IN" dirty="0"/>
              <a:t>		{</a:t>
            </a:r>
            <a:r>
              <a:rPr lang="en-IN" dirty="0" err="1"/>
              <a:t>System.out.println</a:t>
            </a:r>
            <a:r>
              <a:rPr lang="en-IN" dirty="0"/>
              <a:t>("meowing...");}  </a:t>
            </a:r>
          </a:p>
          <a:p>
            <a:pPr marL="0" indent="0">
              <a:buNone/>
            </a:pPr>
            <a:r>
              <a:rPr lang="en-IN" dirty="0"/>
              <a:t>		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TestInheritance3{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	Cat c=</a:t>
            </a:r>
            <a:r>
              <a:rPr lang="en-IN" b="1" dirty="0"/>
              <a:t>new</a:t>
            </a:r>
            <a:r>
              <a:rPr lang="en-IN" dirty="0"/>
              <a:t> Cat();  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c.meow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c.eat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C00000"/>
                </a:solidFill>
              </a:rPr>
              <a:t>//</a:t>
            </a:r>
            <a:r>
              <a:rPr lang="en-IN" dirty="0" err="1">
                <a:solidFill>
                  <a:srgbClr val="C00000"/>
                </a:solidFill>
              </a:rPr>
              <a:t>c.bark</a:t>
            </a:r>
            <a:r>
              <a:rPr lang="en-IN" dirty="0">
                <a:solidFill>
                  <a:srgbClr val="C00000"/>
                </a:solidFill>
              </a:rPr>
              <a:t>();//</a:t>
            </a:r>
            <a:r>
              <a:rPr lang="en-IN" dirty="0" err="1">
                <a:solidFill>
                  <a:srgbClr val="C00000"/>
                </a:solidFill>
              </a:rPr>
              <a:t>C.T.Error</a:t>
            </a:r>
            <a:r>
              <a:rPr lang="en-IN" dirty="0">
                <a:solidFill>
                  <a:srgbClr val="C00000"/>
                </a:solidFill>
              </a:rPr>
              <a:t>  </a:t>
            </a:r>
          </a:p>
          <a:p>
            <a:pPr marL="0" indent="0">
              <a:buNone/>
            </a:pPr>
            <a:r>
              <a:rPr lang="en-IN" dirty="0"/>
              <a:t>	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11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000000"/>
                </a:solidFill>
                <a:latin typeface="Verdana" panose="020B0604030504040204" pitchFamily="34" charset="0"/>
              </a:rPr>
              <a:t>Output</a:t>
            </a:r>
            <a:endParaRPr lang="en-IN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38632"/>
            <a:ext cx="16369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meowing...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eating...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1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txBody>
          <a:bodyPr>
            <a:normAutofit fontScale="90000"/>
          </a:bodyPr>
          <a:lstStyle/>
          <a:p>
            <a:r>
              <a:rPr lang="en-IN" dirty="0"/>
              <a:t>Write a program in which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1533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Class A </a:t>
            </a:r>
          </a:p>
          <a:p>
            <a:pPr marL="0" indent="0">
              <a:buNone/>
            </a:pPr>
            <a:r>
              <a:rPr lang="en-IN" dirty="0"/>
              <a:t>{ void </a:t>
            </a:r>
            <a:r>
              <a:rPr lang="en-IN" dirty="0" err="1"/>
              <a:t>init</a:t>
            </a:r>
            <a:r>
              <a:rPr lang="en-IN" dirty="0"/>
              <a:t>(){ initialize two variable  </a:t>
            </a:r>
            <a:r>
              <a:rPr lang="en-IN" dirty="0" err="1"/>
              <a:t>a,b</a:t>
            </a:r>
            <a:r>
              <a:rPr lang="en-IN" dirty="0"/>
              <a:t>}}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B </a:t>
            </a:r>
            <a:r>
              <a:rPr lang="en-IN" dirty="0">
                <a:solidFill>
                  <a:srgbClr val="FF0000"/>
                </a:solidFill>
              </a:rPr>
              <a:t>extends A</a:t>
            </a:r>
          </a:p>
          <a:p>
            <a:pPr marL="0" indent="0">
              <a:buNone/>
            </a:pPr>
            <a:r>
              <a:rPr lang="en-IN" dirty="0"/>
              <a:t>{ void add(){ c= </a:t>
            </a:r>
            <a:r>
              <a:rPr lang="en-IN" dirty="0" err="1"/>
              <a:t>a+b</a:t>
            </a:r>
            <a:r>
              <a:rPr lang="en-IN" dirty="0"/>
              <a:t>}}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C </a:t>
            </a:r>
            <a:r>
              <a:rPr lang="en-IN" dirty="0">
                <a:solidFill>
                  <a:srgbClr val="FF0000"/>
                </a:solidFill>
              </a:rPr>
              <a:t>extends A</a:t>
            </a:r>
          </a:p>
          <a:p>
            <a:pPr marL="0" indent="0">
              <a:buNone/>
            </a:pPr>
            <a:r>
              <a:rPr lang="en-IN" dirty="0"/>
              <a:t>{ void sub(){ c= a-b}}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D </a:t>
            </a:r>
            <a:r>
              <a:rPr lang="en-IN" dirty="0">
                <a:solidFill>
                  <a:srgbClr val="FF0000"/>
                </a:solidFill>
              </a:rPr>
              <a:t>extends A</a:t>
            </a:r>
          </a:p>
          <a:p>
            <a:pPr marL="0" indent="0">
              <a:buNone/>
            </a:pPr>
            <a:r>
              <a:rPr lang="en-IN" dirty="0"/>
              <a:t>{ void div(){ c= a/b}}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56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998</Words>
  <Application>Microsoft Office PowerPoint</Application>
  <PresentationFormat>Widescreen</PresentationFormat>
  <Paragraphs>300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Verdana</vt:lpstr>
      <vt:lpstr>Office Theme</vt:lpstr>
      <vt:lpstr>Types of inheritance in java </vt:lpstr>
      <vt:lpstr>PowerPoint Presentation</vt:lpstr>
      <vt:lpstr>Single Inheritance</vt:lpstr>
      <vt:lpstr>Output: </vt:lpstr>
      <vt:lpstr>Multilevel Inheritance </vt:lpstr>
      <vt:lpstr>Output: </vt:lpstr>
      <vt:lpstr>Hierarchical Inheritance  </vt:lpstr>
      <vt:lpstr>Output</vt:lpstr>
      <vt:lpstr>Write a program in which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3: Class D Inherit with  different  package </vt:lpstr>
      <vt:lpstr>PowerPoint Presentation</vt:lpstr>
      <vt:lpstr>CASE 4: Class D not Inherited and in different  package</vt:lpstr>
      <vt:lpstr>PowerPoint Presentation</vt:lpstr>
      <vt:lpstr>CASE 5: Class D Inherit with  different  package but class c object </vt:lpstr>
      <vt:lpstr>Multiple Inheritance</vt:lpstr>
      <vt:lpstr>Why multiple inheritance is not supported in java? 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inheritance in java </dc:title>
  <dc:creator>Arpit</dc:creator>
  <cp:lastModifiedBy>rishav.singh</cp:lastModifiedBy>
  <cp:revision>35</cp:revision>
  <dcterms:created xsi:type="dcterms:W3CDTF">2017-03-28T05:41:02Z</dcterms:created>
  <dcterms:modified xsi:type="dcterms:W3CDTF">2019-03-19T05:46:00Z</dcterms:modified>
</cp:coreProperties>
</file>