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2" r:id="rId5"/>
    <p:sldId id="258" r:id="rId6"/>
    <p:sldId id="259" r:id="rId7"/>
    <p:sldId id="260" r:id="rId8"/>
    <p:sldId id="261" r:id="rId9"/>
    <p:sldId id="263"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FF44-8E36-4E36-9885-A3669994AF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5BBA29-F0F2-448A-8D77-39505702E7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597D12-C6FF-412E-A916-BA01F0655FEC}"/>
              </a:ext>
            </a:extLst>
          </p:cNvPr>
          <p:cNvSpPr>
            <a:spLocks noGrp="1"/>
          </p:cNvSpPr>
          <p:nvPr>
            <p:ph type="dt" sz="half" idx="10"/>
          </p:nvPr>
        </p:nvSpPr>
        <p:spPr/>
        <p:txBody>
          <a:bodyPr/>
          <a:lstStyle/>
          <a:p>
            <a:fld id="{5FB30027-8C46-4451-BC21-A85860226A97}" type="datetimeFigureOut">
              <a:rPr lang="en-IN" smtClean="0"/>
              <a:t>25-10-2018</a:t>
            </a:fld>
            <a:endParaRPr lang="en-IN"/>
          </a:p>
        </p:txBody>
      </p:sp>
      <p:sp>
        <p:nvSpPr>
          <p:cNvPr id="5" name="Footer Placeholder 4">
            <a:extLst>
              <a:ext uri="{FF2B5EF4-FFF2-40B4-BE49-F238E27FC236}">
                <a16:creationId xmlns:a16="http://schemas.microsoft.com/office/drawing/2014/main" id="{0D174C0B-016F-4264-B0DA-7218917085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2E2CA9-4DAC-41DA-8EB2-1EA0CEC1CF87}"/>
              </a:ext>
            </a:extLst>
          </p:cNvPr>
          <p:cNvSpPr>
            <a:spLocks noGrp="1"/>
          </p:cNvSpPr>
          <p:nvPr>
            <p:ph type="sldNum" sz="quarter" idx="12"/>
          </p:nvPr>
        </p:nvSpPr>
        <p:spPr/>
        <p:txBody>
          <a:bodyPr/>
          <a:lstStyle/>
          <a:p>
            <a:fld id="{A4F0097A-62A1-4FDB-BA7F-12406C5F0117}" type="slidenum">
              <a:rPr lang="en-IN" smtClean="0"/>
              <a:t>‹#›</a:t>
            </a:fld>
            <a:endParaRPr lang="en-IN"/>
          </a:p>
        </p:txBody>
      </p:sp>
    </p:spTree>
    <p:extLst>
      <p:ext uri="{BB962C8B-B14F-4D97-AF65-F5344CB8AC3E}">
        <p14:creationId xmlns:p14="http://schemas.microsoft.com/office/powerpoint/2010/main" val="1187981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E8665-36BC-4A86-8B54-2F038A30B9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C77852-B705-4097-8FC6-B7751391877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5819D-C2F6-4A94-B7FA-5D52C0E5B941}"/>
              </a:ext>
            </a:extLst>
          </p:cNvPr>
          <p:cNvSpPr>
            <a:spLocks noGrp="1"/>
          </p:cNvSpPr>
          <p:nvPr>
            <p:ph type="dt" sz="half" idx="10"/>
          </p:nvPr>
        </p:nvSpPr>
        <p:spPr/>
        <p:txBody>
          <a:bodyPr/>
          <a:lstStyle/>
          <a:p>
            <a:fld id="{5FB30027-8C46-4451-BC21-A85860226A97}" type="datetimeFigureOut">
              <a:rPr lang="en-IN" smtClean="0"/>
              <a:t>25-10-2018</a:t>
            </a:fld>
            <a:endParaRPr lang="en-IN"/>
          </a:p>
        </p:txBody>
      </p:sp>
      <p:sp>
        <p:nvSpPr>
          <p:cNvPr id="5" name="Footer Placeholder 4">
            <a:extLst>
              <a:ext uri="{FF2B5EF4-FFF2-40B4-BE49-F238E27FC236}">
                <a16:creationId xmlns:a16="http://schemas.microsoft.com/office/drawing/2014/main" id="{7B05F9DB-9FC3-4E59-8642-175C92F8BE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F5699C-7260-46AC-8CEB-58C73E9DFEFA}"/>
              </a:ext>
            </a:extLst>
          </p:cNvPr>
          <p:cNvSpPr>
            <a:spLocks noGrp="1"/>
          </p:cNvSpPr>
          <p:nvPr>
            <p:ph type="sldNum" sz="quarter" idx="12"/>
          </p:nvPr>
        </p:nvSpPr>
        <p:spPr/>
        <p:txBody>
          <a:bodyPr/>
          <a:lstStyle/>
          <a:p>
            <a:fld id="{A4F0097A-62A1-4FDB-BA7F-12406C5F0117}" type="slidenum">
              <a:rPr lang="en-IN" smtClean="0"/>
              <a:t>‹#›</a:t>
            </a:fld>
            <a:endParaRPr lang="en-IN"/>
          </a:p>
        </p:txBody>
      </p:sp>
    </p:spTree>
    <p:extLst>
      <p:ext uri="{BB962C8B-B14F-4D97-AF65-F5344CB8AC3E}">
        <p14:creationId xmlns:p14="http://schemas.microsoft.com/office/powerpoint/2010/main" val="3688011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C567F7-3A28-4546-BD5D-B8194AD01F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A52104-3065-4B71-AFD0-E2B59B7899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9BDD5F-9D8D-451F-B6F4-4C6FAC554A92}"/>
              </a:ext>
            </a:extLst>
          </p:cNvPr>
          <p:cNvSpPr>
            <a:spLocks noGrp="1"/>
          </p:cNvSpPr>
          <p:nvPr>
            <p:ph type="dt" sz="half" idx="10"/>
          </p:nvPr>
        </p:nvSpPr>
        <p:spPr/>
        <p:txBody>
          <a:bodyPr/>
          <a:lstStyle/>
          <a:p>
            <a:fld id="{5FB30027-8C46-4451-BC21-A85860226A97}" type="datetimeFigureOut">
              <a:rPr lang="en-IN" smtClean="0"/>
              <a:t>25-10-2018</a:t>
            </a:fld>
            <a:endParaRPr lang="en-IN"/>
          </a:p>
        </p:txBody>
      </p:sp>
      <p:sp>
        <p:nvSpPr>
          <p:cNvPr id="5" name="Footer Placeholder 4">
            <a:extLst>
              <a:ext uri="{FF2B5EF4-FFF2-40B4-BE49-F238E27FC236}">
                <a16:creationId xmlns:a16="http://schemas.microsoft.com/office/drawing/2014/main" id="{0F03F573-9341-44EA-87CD-F1E75D689F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8E1813-0AFB-4062-9122-0AF8D895EB08}"/>
              </a:ext>
            </a:extLst>
          </p:cNvPr>
          <p:cNvSpPr>
            <a:spLocks noGrp="1"/>
          </p:cNvSpPr>
          <p:nvPr>
            <p:ph type="sldNum" sz="quarter" idx="12"/>
          </p:nvPr>
        </p:nvSpPr>
        <p:spPr/>
        <p:txBody>
          <a:bodyPr/>
          <a:lstStyle/>
          <a:p>
            <a:fld id="{A4F0097A-62A1-4FDB-BA7F-12406C5F0117}" type="slidenum">
              <a:rPr lang="en-IN" smtClean="0"/>
              <a:t>‹#›</a:t>
            </a:fld>
            <a:endParaRPr lang="en-IN"/>
          </a:p>
        </p:txBody>
      </p:sp>
    </p:spTree>
    <p:extLst>
      <p:ext uri="{BB962C8B-B14F-4D97-AF65-F5344CB8AC3E}">
        <p14:creationId xmlns:p14="http://schemas.microsoft.com/office/powerpoint/2010/main" val="384427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4849-199B-4042-B65F-856314EEBC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C3C9CD-2671-48CF-9955-C5F1499FE4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819BA2-7DA4-40A1-A706-351DA4AAE1EA}"/>
              </a:ext>
            </a:extLst>
          </p:cNvPr>
          <p:cNvSpPr>
            <a:spLocks noGrp="1"/>
          </p:cNvSpPr>
          <p:nvPr>
            <p:ph type="dt" sz="half" idx="10"/>
          </p:nvPr>
        </p:nvSpPr>
        <p:spPr/>
        <p:txBody>
          <a:bodyPr/>
          <a:lstStyle/>
          <a:p>
            <a:fld id="{5FB30027-8C46-4451-BC21-A85860226A97}" type="datetimeFigureOut">
              <a:rPr lang="en-IN" smtClean="0"/>
              <a:t>25-10-2018</a:t>
            </a:fld>
            <a:endParaRPr lang="en-IN"/>
          </a:p>
        </p:txBody>
      </p:sp>
      <p:sp>
        <p:nvSpPr>
          <p:cNvPr id="5" name="Footer Placeholder 4">
            <a:extLst>
              <a:ext uri="{FF2B5EF4-FFF2-40B4-BE49-F238E27FC236}">
                <a16:creationId xmlns:a16="http://schemas.microsoft.com/office/drawing/2014/main" id="{7533F7E8-D425-470B-823A-72771959AF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9AF8BC-638A-4695-BC5B-7C2E618E9DD5}"/>
              </a:ext>
            </a:extLst>
          </p:cNvPr>
          <p:cNvSpPr>
            <a:spLocks noGrp="1"/>
          </p:cNvSpPr>
          <p:nvPr>
            <p:ph type="sldNum" sz="quarter" idx="12"/>
          </p:nvPr>
        </p:nvSpPr>
        <p:spPr/>
        <p:txBody>
          <a:bodyPr/>
          <a:lstStyle/>
          <a:p>
            <a:fld id="{A4F0097A-62A1-4FDB-BA7F-12406C5F0117}" type="slidenum">
              <a:rPr lang="en-IN" smtClean="0"/>
              <a:t>‹#›</a:t>
            </a:fld>
            <a:endParaRPr lang="en-IN"/>
          </a:p>
        </p:txBody>
      </p:sp>
    </p:spTree>
    <p:extLst>
      <p:ext uri="{BB962C8B-B14F-4D97-AF65-F5344CB8AC3E}">
        <p14:creationId xmlns:p14="http://schemas.microsoft.com/office/powerpoint/2010/main" val="1215251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BCBC-8D1F-4A0B-B475-136B3F785B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92A499-4F76-4EEE-9B43-07B99C53EA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E1890BE-BC15-4B45-8AB5-DF30BA59B272}"/>
              </a:ext>
            </a:extLst>
          </p:cNvPr>
          <p:cNvSpPr>
            <a:spLocks noGrp="1"/>
          </p:cNvSpPr>
          <p:nvPr>
            <p:ph type="dt" sz="half" idx="10"/>
          </p:nvPr>
        </p:nvSpPr>
        <p:spPr/>
        <p:txBody>
          <a:bodyPr/>
          <a:lstStyle/>
          <a:p>
            <a:fld id="{5FB30027-8C46-4451-BC21-A85860226A97}" type="datetimeFigureOut">
              <a:rPr lang="en-IN" smtClean="0"/>
              <a:t>25-10-2018</a:t>
            </a:fld>
            <a:endParaRPr lang="en-IN"/>
          </a:p>
        </p:txBody>
      </p:sp>
      <p:sp>
        <p:nvSpPr>
          <p:cNvPr id="5" name="Footer Placeholder 4">
            <a:extLst>
              <a:ext uri="{FF2B5EF4-FFF2-40B4-BE49-F238E27FC236}">
                <a16:creationId xmlns:a16="http://schemas.microsoft.com/office/drawing/2014/main" id="{7025336C-4841-4323-891B-19AC4573D8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DBD3FB-3A0B-455E-A1D1-29EE24C23992}"/>
              </a:ext>
            </a:extLst>
          </p:cNvPr>
          <p:cNvSpPr>
            <a:spLocks noGrp="1"/>
          </p:cNvSpPr>
          <p:nvPr>
            <p:ph type="sldNum" sz="quarter" idx="12"/>
          </p:nvPr>
        </p:nvSpPr>
        <p:spPr/>
        <p:txBody>
          <a:bodyPr/>
          <a:lstStyle/>
          <a:p>
            <a:fld id="{A4F0097A-62A1-4FDB-BA7F-12406C5F0117}" type="slidenum">
              <a:rPr lang="en-IN" smtClean="0"/>
              <a:t>‹#›</a:t>
            </a:fld>
            <a:endParaRPr lang="en-IN"/>
          </a:p>
        </p:txBody>
      </p:sp>
    </p:spTree>
    <p:extLst>
      <p:ext uri="{BB962C8B-B14F-4D97-AF65-F5344CB8AC3E}">
        <p14:creationId xmlns:p14="http://schemas.microsoft.com/office/powerpoint/2010/main" val="2175565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0DA0-2DF1-49B0-8E81-829F9E1574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800DD5-9987-4DEF-9964-415C466DF0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C62EB7-0C2A-49AB-9D06-5920B672B3A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DEE07C-8E14-412E-95A2-165535F8F3F4}"/>
              </a:ext>
            </a:extLst>
          </p:cNvPr>
          <p:cNvSpPr>
            <a:spLocks noGrp="1"/>
          </p:cNvSpPr>
          <p:nvPr>
            <p:ph type="dt" sz="half" idx="10"/>
          </p:nvPr>
        </p:nvSpPr>
        <p:spPr/>
        <p:txBody>
          <a:bodyPr/>
          <a:lstStyle/>
          <a:p>
            <a:fld id="{5FB30027-8C46-4451-BC21-A85860226A97}" type="datetimeFigureOut">
              <a:rPr lang="en-IN" smtClean="0"/>
              <a:t>25-10-2018</a:t>
            </a:fld>
            <a:endParaRPr lang="en-IN"/>
          </a:p>
        </p:txBody>
      </p:sp>
      <p:sp>
        <p:nvSpPr>
          <p:cNvPr id="6" name="Footer Placeholder 5">
            <a:extLst>
              <a:ext uri="{FF2B5EF4-FFF2-40B4-BE49-F238E27FC236}">
                <a16:creationId xmlns:a16="http://schemas.microsoft.com/office/drawing/2014/main" id="{3583F620-B279-43FC-A327-1BB330FC42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CC637E-69C2-437E-8976-F6617A99D15C}"/>
              </a:ext>
            </a:extLst>
          </p:cNvPr>
          <p:cNvSpPr>
            <a:spLocks noGrp="1"/>
          </p:cNvSpPr>
          <p:nvPr>
            <p:ph type="sldNum" sz="quarter" idx="12"/>
          </p:nvPr>
        </p:nvSpPr>
        <p:spPr/>
        <p:txBody>
          <a:bodyPr/>
          <a:lstStyle/>
          <a:p>
            <a:fld id="{A4F0097A-62A1-4FDB-BA7F-12406C5F0117}" type="slidenum">
              <a:rPr lang="en-IN" smtClean="0"/>
              <a:t>‹#›</a:t>
            </a:fld>
            <a:endParaRPr lang="en-IN"/>
          </a:p>
        </p:txBody>
      </p:sp>
    </p:spTree>
    <p:extLst>
      <p:ext uri="{BB962C8B-B14F-4D97-AF65-F5344CB8AC3E}">
        <p14:creationId xmlns:p14="http://schemas.microsoft.com/office/powerpoint/2010/main" val="3953703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A106-C96D-49BA-AAA2-CA68AC0659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11AAA6-6738-49AF-90EB-899D3F1668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576C7B1-FC31-40AC-8B86-F0A1BBB4EDE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8C8A6B-77FE-4B14-9091-51645EBA38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EBF2A4-8EDE-4DD6-8150-0B2F3FF0D82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A31024-8CB3-4226-91CB-B45B4FA8D6D5}"/>
              </a:ext>
            </a:extLst>
          </p:cNvPr>
          <p:cNvSpPr>
            <a:spLocks noGrp="1"/>
          </p:cNvSpPr>
          <p:nvPr>
            <p:ph type="dt" sz="half" idx="10"/>
          </p:nvPr>
        </p:nvSpPr>
        <p:spPr/>
        <p:txBody>
          <a:bodyPr/>
          <a:lstStyle/>
          <a:p>
            <a:fld id="{5FB30027-8C46-4451-BC21-A85860226A97}" type="datetimeFigureOut">
              <a:rPr lang="en-IN" smtClean="0"/>
              <a:t>25-10-2018</a:t>
            </a:fld>
            <a:endParaRPr lang="en-IN"/>
          </a:p>
        </p:txBody>
      </p:sp>
      <p:sp>
        <p:nvSpPr>
          <p:cNvPr id="8" name="Footer Placeholder 7">
            <a:extLst>
              <a:ext uri="{FF2B5EF4-FFF2-40B4-BE49-F238E27FC236}">
                <a16:creationId xmlns:a16="http://schemas.microsoft.com/office/drawing/2014/main" id="{9B53BF5E-13FB-41A0-B168-6380885723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AD6113-4121-4478-B78A-139857094DC8}"/>
              </a:ext>
            </a:extLst>
          </p:cNvPr>
          <p:cNvSpPr>
            <a:spLocks noGrp="1"/>
          </p:cNvSpPr>
          <p:nvPr>
            <p:ph type="sldNum" sz="quarter" idx="12"/>
          </p:nvPr>
        </p:nvSpPr>
        <p:spPr/>
        <p:txBody>
          <a:bodyPr/>
          <a:lstStyle/>
          <a:p>
            <a:fld id="{A4F0097A-62A1-4FDB-BA7F-12406C5F0117}" type="slidenum">
              <a:rPr lang="en-IN" smtClean="0"/>
              <a:t>‹#›</a:t>
            </a:fld>
            <a:endParaRPr lang="en-IN"/>
          </a:p>
        </p:txBody>
      </p:sp>
    </p:spTree>
    <p:extLst>
      <p:ext uri="{BB962C8B-B14F-4D97-AF65-F5344CB8AC3E}">
        <p14:creationId xmlns:p14="http://schemas.microsoft.com/office/powerpoint/2010/main" val="61987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3D31-F3B0-4931-91BB-B3E13852C9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832BA5-26E7-480F-9691-54F4CEAC7E31}"/>
              </a:ext>
            </a:extLst>
          </p:cNvPr>
          <p:cNvSpPr>
            <a:spLocks noGrp="1"/>
          </p:cNvSpPr>
          <p:nvPr>
            <p:ph type="dt" sz="half" idx="10"/>
          </p:nvPr>
        </p:nvSpPr>
        <p:spPr/>
        <p:txBody>
          <a:bodyPr/>
          <a:lstStyle/>
          <a:p>
            <a:fld id="{5FB30027-8C46-4451-BC21-A85860226A97}" type="datetimeFigureOut">
              <a:rPr lang="en-IN" smtClean="0"/>
              <a:t>25-10-2018</a:t>
            </a:fld>
            <a:endParaRPr lang="en-IN"/>
          </a:p>
        </p:txBody>
      </p:sp>
      <p:sp>
        <p:nvSpPr>
          <p:cNvPr id="4" name="Footer Placeholder 3">
            <a:extLst>
              <a:ext uri="{FF2B5EF4-FFF2-40B4-BE49-F238E27FC236}">
                <a16:creationId xmlns:a16="http://schemas.microsoft.com/office/drawing/2014/main" id="{FF186917-925A-4FBF-BC87-C21A86E77E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915F8C-6AA6-4350-A18D-D6ADAE5E01E2}"/>
              </a:ext>
            </a:extLst>
          </p:cNvPr>
          <p:cNvSpPr>
            <a:spLocks noGrp="1"/>
          </p:cNvSpPr>
          <p:nvPr>
            <p:ph type="sldNum" sz="quarter" idx="12"/>
          </p:nvPr>
        </p:nvSpPr>
        <p:spPr/>
        <p:txBody>
          <a:bodyPr/>
          <a:lstStyle/>
          <a:p>
            <a:fld id="{A4F0097A-62A1-4FDB-BA7F-12406C5F0117}" type="slidenum">
              <a:rPr lang="en-IN" smtClean="0"/>
              <a:t>‹#›</a:t>
            </a:fld>
            <a:endParaRPr lang="en-IN"/>
          </a:p>
        </p:txBody>
      </p:sp>
    </p:spTree>
    <p:extLst>
      <p:ext uri="{BB962C8B-B14F-4D97-AF65-F5344CB8AC3E}">
        <p14:creationId xmlns:p14="http://schemas.microsoft.com/office/powerpoint/2010/main" val="1934048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2AD3DC-4AD0-43D6-9E95-6109586153D7}"/>
              </a:ext>
            </a:extLst>
          </p:cNvPr>
          <p:cNvSpPr>
            <a:spLocks noGrp="1"/>
          </p:cNvSpPr>
          <p:nvPr>
            <p:ph type="dt" sz="half" idx="10"/>
          </p:nvPr>
        </p:nvSpPr>
        <p:spPr/>
        <p:txBody>
          <a:bodyPr/>
          <a:lstStyle/>
          <a:p>
            <a:fld id="{5FB30027-8C46-4451-BC21-A85860226A97}" type="datetimeFigureOut">
              <a:rPr lang="en-IN" smtClean="0"/>
              <a:t>25-10-2018</a:t>
            </a:fld>
            <a:endParaRPr lang="en-IN"/>
          </a:p>
        </p:txBody>
      </p:sp>
      <p:sp>
        <p:nvSpPr>
          <p:cNvPr id="3" name="Footer Placeholder 2">
            <a:extLst>
              <a:ext uri="{FF2B5EF4-FFF2-40B4-BE49-F238E27FC236}">
                <a16:creationId xmlns:a16="http://schemas.microsoft.com/office/drawing/2014/main" id="{7B64F535-5957-45CE-96E9-3F9BE5FA07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B11AED-7B3A-4841-B718-1F9A269FAB2E}"/>
              </a:ext>
            </a:extLst>
          </p:cNvPr>
          <p:cNvSpPr>
            <a:spLocks noGrp="1"/>
          </p:cNvSpPr>
          <p:nvPr>
            <p:ph type="sldNum" sz="quarter" idx="12"/>
          </p:nvPr>
        </p:nvSpPr>
        <p:spPr/>
        <p:txBody>
          <a:bodyPr/>
          <a:lstStyle/>
          <a:p>
            <a:fld id="{A4F0097A-62A1-4FDB-BA7F-12406C5F0117}" type="slidenum">
              <a:rPr lang="en-IN" smtClean="0"/>
              <a:t>‹#›</a:t>
            </a:fld>
            <a:endParaRPr lang="en-IN"/>
          </a:p>
        </p:txBody>
      </p:sp>
    </p:spTree>
    <p:extLst>
      <p:ext uri="{BB962C8B-B14F-4D97-AF65-F5344CB8AC3E}">
        <p14:creationId xmlns:p14="http://schemas.microsoft.com/office/powerpoint/2010/main" val="3505765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B6D83-5CA4-4CE0-B06B-1600F85E09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95A78B-66C0-4DE2-AC98-C01F00D219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2ED847-2F84-464D-AD3A-A3190F0C2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7E38C5-D4BC-4160-8000-72AC236385FE}"/>
              </a:ext>
            </a:extLst>
          </p:cNvPr>
          <p:cNvSpPr>
            <a:spLocks noGrp="1"/>
          </p:cNvSpPr>
          <p:nvPr>
            <p:ph type="dt" sz="half" idx="10"/>
          </p:nvPr>
        </p:nvSpPr>
        <p:spPr/>
        <p:txBody>
          <a:bodyPr/>
          <a:lstStyle/>
          <a:p>
            <a:fld id="{5FB30027-8C46-4451-BC21-A85860226A97}" type="datetimeFigureOut">
              <a:rPr lang="en-IN" smtClean="0"/>
              <a:t>25-10-2018</a:t>
            </a:fld>
            <a:endParaRPr lang="en-IN"/>
          </a:p>
        </p:txBody>
      </p:sp>
      <p:sp>
        <p:nvSpPr>
          <p:cNvPr id="6" name="Footer Placeholder 5">
            <a:extLst>
              <a:ext uri="{FF2B5EF4-FFF2-40B4-BE49-F238E27FC236}">
                <a16:creationId xmlns:a16="http://schemas.microsoft.com/office/drawing/2014/main" id="{B1B6BD51-9F76-4030-969F-F3C6F6D29C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4D0F2F-A3B9-4DEA-80C1-07B7F0D0FA11}"/>
              </a:ext>
            </a:extLst>
          </p:cNvPr>
          <p:cNvSpPr>
            <a:spLocks noGrp="1"/>
          </p:cNvSpPr>
          <p:nvPr>
            <p:ph type="sldNum" sz="quarter" idx="12"/>
          </p:nvPr>
        </p:nvSpPr>
        <p:spPr/>
        <p:txBody>
          <a:bodyPr/>
          <a:lstStyle/>
          <a:p>
            <a:fld id="{A4F0097A-62A1-4FDB-BA7F-12406C5F0117}" type="slidenum">
              <a:rPr lang="en-IN" smtClean="0"/>
              <a:t>‹#›</a:t>
            </a:fld>
            <a:endParaRPr lang="en-IN"/>
          </a:p>
        </p:txBody>
      </p:sp>
    </p:spTree>
    <p:extLst>
      <p:ext uri="{BB962C8B-B14F-4D97-AF65-F5344CB8AC3E}">
        <p14:creationId xmlns:p14="http://schemas.microsoft.com/office/powerpoint/2010/main" val="3030491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02D4-9B91-4E04-AF33-A06F368577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5C7C71-118C-423B-B39C-0D789A8E7A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CECE73-6F9A-406D-8D58-0FF671D92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79A376-14C8-41CC-AFA4-929D694ECE1B}"/>
              </a:ext>
            </a:extLst>
          </p:cNvPr>
          <p:cNvSpPr>
            <a:spLocks noGrp="1"/>
          </p:cNvSpPr>
          <p:nvPr>
            <p:ph type="dt" sz="half" idx="10"/>
          </p:nvPr>
        </p:nvSpPr>
        <p:spPr/>
        <p:txBody>
          <a:bodyPr/>
          <a:lstStyle/>
          <a:p>
            <a:fld id="{5FB30027-8C46-4451-BC21-A85860226A97}" type="datetimeFigureOut">
              <a:rPr lang="en-IN" smtClean="0"/>
              <a:t>25-10-2018</a:t>
            </a:fld>
            <a:endParaRPr lang="en-IN"/>
          </a:p>
        </p:txBody>
      </p:sp>
      <p:sp>
        <p:nvSpPr>
          <p:cNvPr id="6" name="Footer Placeholder 5">
            <a:extLst>
              <a:ext uri="{FF2B5EF4-FFF2-40B4-BE49-F238E27FC236}">
                <a16:creationId xmlns:a16="http://schemas.microsoft.com/office/drawing/2014/main" id="{44E10FE4-5103-4F80-A275-6A4488B72E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0E274C-AC7D-4E16-BFF0-38FC5A6128F2}"/>
              </a:ext>
            </a:extLst>
          </p:cNvPr>
          <p:cNvSpPr>
            <a:spLocks noGrp="1"/>
          </p:cNvSpPr>
          <p:nvPr>
            <p:ph type="sldNum" sz="quarter" idx="12"/>
          </p:nvPr>
        </p:nvSpPr>
        <p:spPr/>
        <p:txBody>
          <a:bodyPr/>
          <a:lstStyle/>
          <a:p>
            <a:fld id="{A4F0097A-62A1-4FDB-BA7F-12406C5F0117}" type="slidenum">
              <a:rPr lang="en-IN" smtClean="0"/>
              <a:t>‹#›</a:t>
            </a:fld>
            <a:endParaRPr lang="en-IN"/>
          </a:p>
        </p:txBody>
      </p:sp>
    </p:spTree>
    <p:extLst>
      <p:ext uri="{BB962C8B-B14F-4D97-AF65-F5344CB8AC3E}">
        <p14:creationId xmlns:p14="http://schemas.microsoft.com/office/powerpoint/2010/main" val="13663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04161C-7767-49E5-B553-2A514EE58B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CD473E-26BE-4B74-B9E4-C2C3BB4D48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BE777C-B069-4835-8C21-B16F6DB0FA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30027-8C46-4451-BC21-A85860226A97}" type="datetimeFigureOut">
              <a:rPr lang="en-IN" smtClean="0"/>
              <a:t>25-10-2018</a:t>
            </a:fld>
            <a:endParaRPr lang="en-IN"/>
          </a:p>
        </p:txBody>
      </p:sp>
      <p:sp>
        <p:nvSpPr>
          <p:cNvPr id="5" name="Footer Placeholder 4">
            <a:extLst>
              <a:ext uri="{FF2B5EF4-FFF2-40B4-BE49-F238E27FC236}">
                <a16:creationId xmlns:a16="http://schemas.microsoft.com/office/drawing/2014/main" id="{083E2E13-2B8D-4DF0-8D02-61A7076A44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8D5E1B-4004-4B4D-9151-28E6A0FE5D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F0097A-62A1-4FDB-BA7F-12406C5F0117}" type="slidenum">
              <a:rPr lang="en-IN" smtClean="0"/>
              <a:t>‹#›</a:t>
            </a:fld>
            <a:endParaRPr lang="en-IN"/>
          </a:p>
        </p:txBody>
      </p:sp>
    </p:spTree>
    <p:extLst>
      <p:ext uri="{BB962C8B-B14F-4D97-AF65-F5344CB8AC3E}">
        <p14:creationId xmlns:p14="http://schemas.microsoft.com/office/powerpoint/2010/main" val="895646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6A622-CEAB-483C-B427-DDD9032D3B7F}"/>
              </a:ext>
            </a:extLst>
          </p:cNvPr>
          <p:cNvSpPr>
            <a:spLocks noGrp="1"/>
          </p:cNvSpPr>
          <p:nvPr>
            <p:ph type="ctrTitle"/>
          </p:nvPr>
        </p:nvSpPr>
        <p:spPr/>
        <p:txBody>
          <a:bodyPr/>
          <a:lstStyle/>
          <a:p>
            <a:r>
              <a:rPr lang="en-IN" dirty="0"/>
              <a:t>Object Oriented programming</a:t>
            </a:r>
          </a:p>
        </p:txBody>
      </p:sp>
      <p:sp>
        <p:nvSpPr>
          <p:cNvPr id="3" name="Subtitle 2">
            <a:extLst>
              <a:ext uri="{FF2B5EF4-FFF2-40B4-BE49-F238E27FC236}">
                <a16:creationId xmlns:a16="http://schemas.microsoft.com/office/drawing/2014/main" id="{98F56009-3EA8-454D-974F-06A0AB8930F4}"/>
              </a:ext>
            </a:extLst>
          </p:cNvPr>
          <p:cNvSpPr>
            <a:spLocks noGrp="1"/>
          </p:cNvSpPr>
          <p:nvPr>
            <p:ph type="subTitle" idx="1"/>
          </p:nvPr>
        </p:nvSpPr>
        <p:spPr/>
        <p:txBody>
          <a:bodyPr/>
          <a:lstStyle/>
          <a:p>
            <a:r>
              <a:rPr lang="en-IN" dirty="0"/>
              <a:t>In Python</a:t>
            </a:r>
          </a:p>
        </p:txBody>
      </p:sp>
    </p:spTree>
    <p:extLst>
      <p:ext uri="{BB962C8B-B14F-4D97-AF65-F5344CB8AC3E}">
        <p14:creationId xmlns:p14="http://schemas.microsoft.com/office/powerpoint/2010/main" val="416800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BE9C-D6F3-4CF9-B9D9-A685D69DBB48}"/>
              </a:ext>
            </a:extLst>
          </p:cNvPr>
          <p:cNvSpPr>
            <a:spLocks noGrp="1"/>
          </p:cNvSpPr>
          <p:nvPr>
            <p:ph type="title"/>
          </p:nvPr>
        </p:nvSpPr>
        <p:spPr/>
        <p:txBody>
          <a:bodyPr/>
          <a:lstStyle/>
          <a:p>
            <a:r>
              <a:rPr lang="en-IN" dirty="0"/>
              <a:t>Example 2</a:t>
            </a:r>
          </a:p>
        </p:txBody>
      </p:sp>
      <p:sp>
        <p:nvSpPr>
          <p:cNvPr id="3" name="Content Placeholder 2">
            <a:extLst>
              <a:ext uri="{FF2B5EF4-FFF2-40B4-BE49-F238E27FC236}">
                <a16:creationId xmlns:a16="http://schemas.microsoft.com/office/drawing/2014/main" id="{DEC73288-C54E-4363-BEF0-89DC70FD3811}"/>
              </a:ext>
            </a:extLst>
          </p:cNvPr>
          <p:cNvSpPr>
            <a:spLocks noGrp="1"/>
          </p:cNvSpPr>
          <p:nvPr>
            <p:ph idx="1"/>
          </p:nvPr>
        </p:nvSpPr>
        <p:spPr>
          <a:xfrm>
            <a:off x="838200" y="1690688"/>
            <a:ext cx="10515600" cy="4351338"/>
          </a:xfrm>
        </p:spPr>
        <p:txBody>
          <a:bodyPr/>
          <a:lstStyle/>
          <a:p>
            <a:r>
              <a:rPr lang="en-IN" dirty="0"/>
              <a:t>Create a class named Book having Title, author, </a:t>
            </a:r>
            <a:r>
              <a:rPr lang="en-IN" dirty="0" err="1"/>
              <a:t>rackno</a:t>
            </a:r>
            <a:r>
              <a:rPr lang="en-IN" dirty="0"/>
              <a:t>, </a:t>
            </a:r>
            <a:r>
              <a:rPr lang="en-IN" dirty="0" err="1"/>
              <a:t>issue_status</a:t>
            </a:r>
            <a:r>
              <a:rPr lang="en-IN" dirty="0"/>
              <a:t> attribute. Create a function to issue the book and return the book.</a:t>
            </a:r>
          </a:p>
          <a:p>
            <a:pPr marL="0" indent="0">
              <a:buNone/>
            </a:pPr>
            <a:endParaRPr lang="en-IN" dirty="0"/>
          </a:p>
          <a:p>
            <a:pPr marL="0" indent="0">
              <a:buNone/>
            </a:pPr>
            <a:r>
              <a:rPr lang="en-IN" dirty="0"/>
              <a:t> </a:t>
            </a:r>
          </a:p>
        </p:txBody>
      </p:sp>
    </p:spTree>
    <p:extLst>
      <p:ext uri="{BB962C8B-B14F-4D97-AF65-F5344CB8AC3E}">
        <p14:creationId xmlns:p14="http://schemas.microsoft.com/office/powerpoint/2010/main" val="14958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AE59-BA67-4581-A53B-36C0B02B7FC1}"/>
              </a:ext>
            </a:extLst>
          </p:cNvPr>
          <p:cNvSpPr>
            <a:spLocks noGrp="1"/>
          </p:cNvSpPr>
          <p:nvPr>
            <p:ph type="title"/>
          </p:nvPr>
        </p:nvSpPr>
        <p:spPr/>
        <p:txBody>
          <a:bodyPr/>
          <a:lstStyle/>
          <a:p>
            <a:r>
              <a:rPr lang="en-IN" dirty="0"/>
              <a:t>Example 3</a:t>
            </a:r>
          </a:p>
        </p:txBody>
      </p:sp>
      <p:sp>
        <p:nvSpPr>
          <p:cNvPr id="3" name="Content Placeholder 2">
            <a:extLst>
              <a:ext uri="{FF2B5EF4-FFF2-40B4-BE49-F238E27FC236}">
                <a16:creationId xmlns:a16="http://schemas.microsoft.com/office/drawing/2014/main" id="{5F27C70C-9682-48BB-ADA6-330006472825}"/>
              </a:ext>
            </a:extLst>
          </p:cNvPr>
          <p:cNvSpPr>
            <a:spLocks noGrp="1"/>
          </p:cNvSpPr>
          <p:nvPr>
            <p:ph idx="1"/>
          </p:nvPr>
        </p:nvSpPr>
        <p:spPr/>
        <p:txBody>
          <a:bodyPr>
            <a:normAutofit/>
          </a:bodyPr>
          <a:lstStyle/>
          <a:p>
            <a:r>
              <a:rPr lang="en-IN" dirty="0"/>
              <a:t>Create a class named as Person contain attribute </a:t>
            </a:r>
          </a:p>
          <a:p>
            <a:pPr lvl="1"/>
            <a:r>
              <a:rPr lang="en-IN" dirty="0" err="1"/>
              <a:t>Firstname</a:t>
            </a:r>
            <a:endParaRPr lang="en-IN" dirty="0"/>
          </a:p>
          <a:p>
            <a:pPr lvl="1"/>
            <a:r>
              <a:rPr lang="en-IN" dirty="0" err="1"/>
              <a:t>Lastname</a:t>
            </a:r>
            <a:endParaRPr lang="en-IN" dirty="0"/>
          </a:p>
          <a:p>
            <a:pPr lvl="1"/>
            <a:r>
              <a:rPr lang="en-IN" dirty="0"/>
              <a:t>Mob</a:t>
            </a:r>
          </a:p>
          <a:p>
            <a:pPr lvl="1"/>
            <a:r>
              <a:rPr lang="en-IN" dirty="0"/>
              <a:t>Address</a:t>
            </a:r>
          </a:p>
          <a:p>
            <a:pPr marL="0" lvl="1" indent="0">
              <a:buNone/>
            </a:pPr>
            <a:r>
              <a:rPr lang="en-IN" dirty="0"/>
              <a:t>Method</a:t>
            </a:r>
          </a:p>
          <a:p>
            <a:pPr lvl="1"/>
            <a:r>
              <a:rPr lang="en-IN" dirty="0"/>
              <a:t>__</a:t>
            </a:r>
            <a:r>
              <a:rPr lang="en-IN" dirty="0" err="1"/>
              <a:t>init</a:t>
            </a:r>
            <a:r>
              <a:rPr lang="en-IN" dirty="0"/>
              <a:t>__()        //initialize all variables </a:t>
            </a:r>
          </a:p>
          <a:p>
            <a:pPr lvl="1"/>
            <a:r>
              <a:rPr lang="en-IN" dirty="0" err="1"/>
              <a:t>Getmob</a:t>
            </a:r>
            <a:r>
              <a:rPr lang="en-IN" dirty="0"/>
              <a:t>()        // return mobile no of the caller object(instance)</a:t>
            </a:r>
          </a:p>
          <a:p>
            <a:pPr lvl="1"/>
            <a:r>
              <a:rPr lang="en-IN" dirty="0" err="1"/>
              <a:t>getAddress</a:t>
            </a:r>
            <a:r>
              <a:rPr lang="en-IN" dirty="0"/>
              <a:t>()  //return address of caller object</a:t>
            </a:r>
          </a:p>
          <a:p>
            <a:pPr lvl="1"/>
            <a:r>
              <a:rPr lang="en-IN" dirty="0" err="1"/>
              <a:t>updateMob</a:t>
            </a:r>
            <a:r>
              <a:rPr lang="en-IN" dirty="0"/>
              <a:t>()  //take new mob as argument and update old with new mob</a:t>
            </a:r>
          </a:p>
        </p:txBody>
      </p:sp>
    </p:spTree>
    <p:extLst>
      <p:ext uri="{BB962C8B-B14F-4D97-AF65-F5344CB8AC3E}">
        <p14:creationId xmlns:p14="http://schemas.microsoft.com/office/powerpoint/2010/main" val="275056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FC0E5-B31F-4458-B370-68F89F51D00C}"/>
              </a:ext>
            </a:extLst>
          </p:cNvPr>
          <p:cNvSpPr>
            <a:spLocks noGrp="1"/>
          </p:cNvSpPr>
          <p:nvPr>
            <p:ph type="title"/>
          </p:nvPr>
        </p:nvSpPr>
        <p:spPr/>
        <p:txBody>
          <a:bodyPr/>
          <a:lstStyle/>
          <a:p>
            <a:r>
              <a:rPr lang="en-IN" dirty="0"/>
              <a:t>Example 3….</a:t>
            </a:r>
          </a:p>
        </p:txBody>
      </p:sp>
      <p:sp>
        <p:nvSpPr>
          <p:cNvPr id="3" name="Content Placeholder 2">
            <a:extLst>
              <a:ext uri="{FF2B5EF4-FFF2-40B4-BE49-F238E27FC236}">
                <a16:creationId xmlns:a16="http://schemas.microsoft.com/office/drawing/2014/main" id="{ED8FF150-8CF7-4764-BFA3-68BAE42E38E7}"/>
              </a:ext>
            </a:extLst>
          </p:cNvPr>
          <p:cNvSpPr>
            <a:spLocks noGrp="1"/>
          </p:cNvSpPr>
          <p:nvPr>
            <p:ph idx="1"/>
          </p:nvPr>
        </p:nvSpPr>
        <p:spPr/>
        <p:txBody>
          <a:bodyPr/>
          <a:lstStyle/>
          <a:p>
            <a:r>
              <a:rPr lang="en-IN" dirty="0"/>
              <a:t>Make a new class </a:t>
            </a:r>
            <a:r>
              <a:rPr lang="en-IN" dirty="0" err="1"/>
              <a:t>AddressBook</a:t>
            </a:r>
            <a:r>
              <a:rPr lang="en-IN" dirty="0"/>
              <a:t> attributes are</a:t>
            </a:r>
          </a:p>
          <a:p>
            <a:pPr lvl="1"/>
            <a:r>
              <a:rPr lang="en-IN" dirty="0" err="1"/>
              <a:t>List_persone</a:t>
            </a:r>
            <a:r>
              <a:rPr lang="en-IN" dirty="0"/>
              <a:t>  //this contain all the detail of a person or you can say instance of a </a:t>
            </a:r>
            <a:r>
              <a:rPr lang="en-IN" dirty="0" err="1"/>
              <a:t>persone</a:t>
            </a:r>
            <a:endParaRPr lang="en-IN" dirty="0"/>
          </a:p>
          <a:p>
            <a:pPr lvl="1"/>
            <a:endParaRPr lang="en-IN" dirty="0"/>
          </a:p>
          <a:p>
            <a:pPr lvl="1"/>
            <a:r>
              <a:rPr lang="en-IN" dirty="0"/>
              <a:t>Method</a:t>
            </a:r>
          </a:p>
          <a:p>
            <a:pPr lvl="1"/>
            <a:r>
              <a:rPr lang="en-IN" dirty="0"/>
              <a:t>__</a:t>
            </a:r>
            <a:r>
              <a:rPr lang="en-IN" dirty="0" err="1"/>
              <a:t>init</a:t>
            </a:r>
            <a:r>
              <a:rPr lang="en-IN" dirty="0"/>
              <a:t>__  //initialize the list of contact </a:t>
            </a:r>
          </a:p>
          <a:p>
            <a:pPr lvl="1"/>
            <a:r>
              <a:rPr lang="en-IN" dirty="0" err="1"/>
              <a:t>add_contact</a:t>
            </a:r>
            <a:r>
              <a:rPr lang="en-IN" dirty="0"/>
              <a:t>    -  that allows you to add a new person to the address book.</a:t>
            </a:r>
          </a:p>
          <a:p>
            <a:pPr lvl="1"/>
            <a:r>
              <a:rPr lang="en-IN" dirty="0" err="1"/>
              <a:t>Lookup_contact</a:t>
            </a:r>
            <a:r>
              <a:rPr lang="en-IN" dirty="0"/>
              <a:t>    -that looks up a contact by last name. The  method should accept the last name as an argument, and print each contact that  matches the last name on a new line</a:t>
            </a:r>
          </a:p>
        </p:txBody>
      </p:sp>
    </p:spTree>
    <p:extLst>
      <p:ext uri="{BB962C8B-B14F-4D97-AF65-F5344CB8AC3E}">
        <p14:creationId xmlns:p14="http://schemas.microsoft.com/office/powerpoint/2010/main" val="426445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200DD-D6FC-4321-8DF4-17A63FC6AC2C}"/>
              </a:ext>
            </a:extLst>
          </p:cNvPr>
          <p:cNvSpPr>
            <a:spLocks noGrp="1"/>
          </p:cNvSpPr>
          <p:nvPr>
            <p:ph type="title"/>
          </p:nvPr>
        </p:nvSpPr>
        <p:spPr/>
        <p:txBody>
          <a:bodyPr/>
          <a:lstStyle/>
          <a:p>
            <a:r>
              <a:rPr lang="en-IN" dirty="0"/>
              <a:t>Additional</a:t>
            </a:r>
          </a:p>
        </p:txBody>
      </p:sp>
      <p:sp>
        <p:nvSpPr>
          <p:cNvPr id="3" name="Content Placeholder 2">
            <a:extLst>
              <a:ext uri="{FF2B5EF4-FFF2-40B4-BE49-F238E27FC236}">
                <a16:creationId xmlns:a16="http://schemas.microsoft.com/office/drawing/2014/main" id="{44102E2C-0481-4E05-B349-E1780B52D7F7}"/>
              </a:ext>
            </a:extLst>
          </p:cNvPr>
          <p:cNvSpPr>
            <a:spLocks noGrp="1"/>
          </p:cNvSpPr>
          <p:nvPr>
            <p:ph idx="1"/>
          </p:nvPr>
        </p:nvSpPr>
        <p:spPr/>
        <p:txBody>
          <a:bodyPr/>
          <a:lstStyle/>
          <a:p>
            <a:r>
              <a:rPr lang="en-IN" dirty="0"/>
              <a:t>As an additional challenge, extend this method to allow users to optionally specify a first name to narrow down the results when multiple contacts have the same last name.</a:t>
            </a:r>
          </a:p>
        </p:txBody>
      </p:sp>
    </p:spTree>
    <p:extLst>
      <p:ext uri="{BB962C8B-B14F-4D97-AF65-F5344CB8AC3E}">
        <p14:creationId xmlns:p14="http://schemas.microsoft.com/office/powerpoint/2010/main" val="426555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0EA7-0133-4A17-8B6C-DEB626FB9C09}"/>
              </a:ext>
            </a:extLst>
          </p:cNvPr>
          <p:cNvSpPr>
            <a:spLocks noGrp="1"/>
          </p:cNvSpPr>
          <p:nvPr>
            <p:ph type="title"/>
          </p:nvPr>
        </p:nvSpPr>
        <p:spPr/>
        <p:txBody>
          <a:bodyPr/>
          <a:lstStyle/>
          <a:p>
            <a:r>
              <a:rPr lang="en-IN" dirty="0"/>
              <a:t>Class</a:t>
            </a:r>
          </a:p>
        </p:txBody>
      </p:sp>
      <p:sp>
        <p:nvSpPr>
          <p:cNvPr id="3" name="Content Placeholder 2">
            <a:extLst>
              <a:ext uri="{FF2B5EF4-FFF2-40B4-BE49-F238E27FC236}">
                <a16:creationId xmlns:a16="http://schemas.microsoft.com/office/drawing/2014/main" id="{1A5B5343-A49D-48AC-B513-B8E8B1027AA9}"/>
              </a:ext>
            </a:extLst>
          </p:cNvPr>
          <p:cNvSpPr>
            <a:spLocks noGrp="1"/>
          </p:cNvSpPr>
          <p:nvPr>
            <p:ph idx="1"/>
          </p:nvPr>
        </p:nvSpPr>
        <p:spPr>
          <a:xfrm>
            <a:off x="838200" y="1498077"/>
            <a:ext cx="10515600" cy="4351338"/>
          </a:xfrm>
        </p:spPr>
        <p:txBody>
          <a:bodyPr>
            <a:normAutofit lnSpcReduction="10000"/>
          </a:bodyPr>
          <a:lstStyle/>
          <a:p>
            <a:pPr marL="0" indent="0" algn="just">
              <a:buNone/>
            </a:pPr>
            <a:r>
              <a:rPr lang="en-IN" dirty="0"/>
              <a:t>A class describes the contents of the objects that belong to it: it describes an aggregate of data fields (called instance variables), and defines the operations (called methods).</a:t>
            </a:r>
          </a:p>
          <a:p>
            <a:pPr marL="0" indent="0">
              <a:buNone/>
            </a:pPr>
            <a:endParaRPr lang="en-IN" dirty="0"/>
          </a:p>
          <a:p>
            <a:pPr marL="0" indent="0" algn="just">
              <a:buNone/>
            </a:pPr>
            <a:r>
              <a:rPr lang="en-IN" dirty="0"/>
              <a:t>In the real world, you'll often find many individual objects all of the same kind. There may be thousands of other bicycles in existence, all of the same make and model. Each bicycle was built from the same set of blueprints and therefore contains the same components. In object-oriented terms, we say that your bicycle is an </a:t>
            </a:r>
            <a:r>
              <a:rPr lang="en-IN" i="1" dirty="0"/>
              <a:t>instance </a:t>
            </a:r>
            <a:r>
              <a:rPr lang="en-IN" dirty="0"/>
              <a:t>of the </a:t>
            </a:r>
            <a:r>
              <a:rPr lang="en-IN" i="1" dirty="0"/>
              <a:t>class of objects </a:t>
            </a:r>
            <a:r>
              <a:rPr lang="en-IN" dirty="0"/>
              <a:t>known as bicycles. A </a:t>
            </a:r>
            <a:r>
              <a:rPr lang="en-IN" i="1" dirty="0"/>
              <a:t>class </a:t>
            </a:r>
            <a:r>
              <a:rPr lang="en-IN" dirty="0"/>
              <a:t>is the blueprint from which individual objects are created. </a:t>
            </a:r>
          </a:p>
        </p:txBody>
      </p:sp>
    </p:spTree>
    <p:extLst>
      <p:ext uri="{BB962C8B-B14F-4D97-AF65-F5344CB8AC3E}">
        <p14:creationId xmlns:p14="http://schemas.microsoft.com/office/powerpoint/2010/main" val="2354535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6F6B-7151-446E-96E0-4BD940246867}"/>
              </a:ext>
            </a:extLst>
          </p:cNvPr>
          <p:cNvSpPr>
            <a:spLocks noGrp="1"/>
          </p:cNvSpPr>
          <p:nvPr>
            <p:ph type="title"/>
          </p:nvPr>
        </p:nvSpPr>
        <p:spPr/>
        <p:txBody>
          <a:bodyPr/>
          <a:lstStyle/>
          <a:p>
            <a:r>
              <a:rPr lang="en-IN" dirty="0"/>
              <a:t>Example</a:t>
            </a:r>
          </a:p>
        </p:txBody>
      </p:sp>
      <p:graphicFrame>
        <p:nvGraphicFramePr>
          <p:cNvPr id="4" name="Content Placeholder 3">
            <a:extLst>
              <a:ext uri="{FF2B5EF4-FFF2-40B4-BE49-F238E27FC236}">
                <a16:creationId xmlns:a16="http://schemas.microsoft.com/office/drawing/2014/main" id="{DCA622A5-5695-458D-B11B-41673250C211}"/>
              </a:ext>
            </a:extLst>
          </p:cNvPr>
          <p:cNvGraphicFramePr>
            <a:graphicFrameLocks noGrp="1"/>
          </p:cNvGraphicFramePr>
          <p:nvPr>
            <p:ph idx="1"/>
            <p:extLst>
              <p:ext uri="{D42A27DB-BD31-4B8C-83A1-F6EECF244321}">
                <p14:modId xmlns:p14="http://schemas.microsoft.com/office/powerpoint/2010/main" val="226229694"/>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5775089"/>
                    </a:ext>
                  </a:extLst>
                </a:gridCol>
                <a:gridCol w="5257800">
                  <a:extLst>
                    <a:ext uri="{9D8B030D-6E8A-4147-A177-3AD203B41FA5}">
                      <a16:colId xmlns:a16="http://schemas.microsoft.com/office/drawing/2014/main" val="3351690224"/>
                    </a:ext>
                  </a:extLst>
                </a:gridCol>
              </a:tblGrid>
              <a:tr h="370840">
                <a:tc>
                  <a:txBody>
                    <a:bodyPr/>
                    <a:lstStyle/>
                    <a:p>
                      <a:r>
                        <a:rPr lang="en-IN" dirty="0"/>
                        <a:t>Class</a:t>
                      </a:r>
                    </a:p>
                  </a:txBody>
                  <a:tcPr/>
                </a:tc>
                <a:tc>
                  <a:txBody>
                    <a:bodyPr/>
                    <a:lstStyle/>
                    <a:p>
                      <a:r>
                        <a:rPr lang="en-IN" dirty="0"/>
                        <a:t>Object(instance)</a:t>
                      </a:r>
                    </a:p>
                  </a:txBody>
                  <a:tcPr/>
                </a:tc>
                <a:extLst>
                  <a:ext uri="{0D108BD9-81ED-4DB2-BD59-A6C34878D82A}">
                    <a16:rowId xmlns:a16="http://schemas.microsoft.com/office/drawing/2014/main" val="2054788698"/>
                  </a:ext>
                </a:extLst>
              </a:tr>
              <a:tr h="370840">
                <a:tc>
                  <a:txBody>
                    <a:bodyPr/>
                    <a:lstStyle/>
                    <a:p>
                      <a:r>
                        <a:rPr lang="en-IN" dirty="0"/>
                        <a:t>Student</a:t>
                      </a:r>
                    </a:p>
                  </a:txBody>
                  <a:tcPr/>
                </a:tc>
                <a:tc>
                  <a:txBody>
                    <a:bodyPr/>
                    <a:lstStyle/>
                    <a:p>
                      <a:r>
                        <a:rPr lang="en-IN" dirty="0"/>
                        <a:t>Rahul, Mohit, Anil, Robin </a:t>
                      </a:r>
                    </a:p>
                  </a:txBody>
                  <a:tcPr/>
                </a:tc>
                <a:extLst>
                  <a:ext uri="{0D108BD9-81ED-4DB2-BD59-A6C34878D82A}">
                    <a16:rowId xmlns:a16="http://schemas.microsoft.com/office/drawing/2014/main" val="1180566604"/>
                  </a:ext>
                </a:extLst>
              </a:tr>
              <a:tr h="370840">
                <a:tc>
                  <a:txBody>
                    <a:bodyPr/>
                    <a:lstStyle/>
                    <a:p>
                      <a:r>
                        <a:rPr lang="en-IN" dirty="0"/>
                        <a:t>Faculty</a:t>
                      </a:r>
                    </a:p>
                  </a:txBody>
                  <a:tcPr/>
                </a:tc>
                <a:tc>
                  <a:txBody>
                    <a:bodyPr/>
                    <a:lstStyle/>
                    <a:p>
                      <a:r>
                        <a:rPr lang="en-IN" dirty="0"/>
                        <a:t>Vipul, Gaurav, Shivani</a:t>
                      </a:r>
                    </a:p>
                  </a:txBody>
                  <a:tcPr/>
                </a:tc>
                <a:extLst>
                  <a:ext uri="{0D108BD9-81ED-4DB2-BD59-A6C34878D82A}">
                    <a16:rowId xmlns:a16="http://schemas.microsoft.com/office/drawing/2014/main" val="256809340"/>
                  </a:ext>
                </a:extLst>
              </a:tr>
              <a:tr h="370840">
                <a:tc>
                  <a:txBody>
                    <a:bodyPr/>
                    <a:lstStyle/>
                    <a:p>
                      <a:r>
                        <a:rPr lang="en-IN" dirty="0"/>
                        <a:t>Fruit</a:t>
                      </a:r>
                    </a:p>
                  </a:txBody>
                  <a:tcPr/>
                </a:tc>
                <a:tc>
                  <a:txBody>
                    <a:bodyPr/>
                    <a:lstStyle/>
                    <a:p>
                      <a:r>
                        <a:rPr lang="en-IN" dirty="0"/>
                        <a:t>Apple, Banana, Cherry </a:t>
                      </a:r>
                    </a:p>
                  </a:txBody>
                  <a:tcPr/>
                </a:tc>
                <a:extLst>
                  <a:ext uri="{0D108BD9-81ED-4DB2-BD59-A6C34878D82A}">
                    <a16:rowId xmlns:a16="http://schemas.microsoft.com/office/drawing/2014/main" val="8127614"/>
                  </a:ext>
                </a:extLst>
              </a:tr>
              <a:tr h="370840">
                <a:tc>
                  <a:txBody>
                    <a:bodyPr/>
                    <a:lstStyle/>
                    <a:p>
                      <a:r>
                        <a:rPr lang="en-IN" dirty="0"/>
                        <a:t>Car</a:t>
                      </a:r>
                    </a:p>
                  </a:txBody>
                  <a:tcPr/>
                </a:tc>
                <a:tc>
                  <a:txBody>
                    <a:bodyPr/>
                    <a:lstStyle/>
                    <a:p>
                      <a:r>
                        <a:rPr lang="en-IN" dirty="0"/>
                        <a:t>Honda City, BMW 270, Audi  </a:t>
                      </a:r>
                    </a:p>
                  </a:txBody>
                  <a:tcPr/>
                </a:tc>
                <a:extLst>
                  <a:ext uri="{0D108BD9-81ED-4DB2-BD59-A6C34878D82A}">
                    <a16:rowId xmlns:a16="http://schemas.microsoft.com/office/drawing/2014/main" val="1597638185"/>
                  </a:ext>
                </a:extLst>
              </a:tr>
              <a:tr h="370840">
                <a:tc>
                  <a:txBody>
                    <a:bodyPr/>
                    <a:lstStyle/>
                    <a:p>
                      <a:r>
                        <a:rPr lang="en-IN" dirty="0"/>
                        <a:t>Motorcycle</a:t>
                      </a:r>
                    </a:p>
                  </a:txBody>
                  <a:tcPr/>
                </a:tc>
                <a:tc>
                  <a:txBody>
                    <a:bodyPr/>
                    <a:lstStyle/>
                    <a:p>
                      <a:r>
                        <a:rPr lang="en-IN" dirty="0" err="1"/>
                        <a:t>Pulser</a:t>
                      </a:r>
                      <a:r>
                        <a:rPr lang="en-IN" dirty="0"/>
                        <a:t>, </a:t>
                      </a:r>
                      <a:r>
                        <a:rPr lang="en-IN" dirty="0" err="1"/>
                        <a:t>xtrem</a:t>
                      </a:r>
                      <a:r>
                        <a:rPr lang="en-IN" dirty="0"/>
                        <a:t>, </a:t>
                      </a:r>
                      <a:r>
                        <a:rPr lang="en-IN" dirty="0" err="1"/>
                        <a:t>splender</a:t>
                      </a:r>
                      <a:r>
                        <a:rPr lang="en-IN" dirty="0"/>
                        <a:t>, passion</a:t>
                      </a:r>
                    </a:p>
                  </a:txBody>
                  <a:tcPr/>
                </a:tc>
                <a:extLst>
                  <a:ext uri="{0D108BD9-81ED-4DB2-BD59-A6C34878D82A}">
                    <a16:rowId xmlns:a16="http://schemas.microsoft.com/office/drawing/2014/main" val="1826488323"/>
                  </a:ext>
                </a:extLst>
              </a:tr>
              <a:tr h="370840">
                <a:tc>
                  <a:txBody>
                    <a:bodyPr/>
                    <a:lstStyle/>
                    <a:p>
                      <a:r>
                        <a:rPr lang="en-IN" dirty="0"/>
                        <a:t>Course</a:t>
                      </a:r>
                    </a:p>
                  </a:txBody>
                  <a:tcPr/>
                </a:tc>
                <a:tc>
                  <a:txBody>
                    <a:bodyPr/>
                    <a:lstStyle/>
                    <a:p>
                      <a:r>
                        <a:rPr lang="en-IN" dirty="0"/>
                        <a:t>Python, Math, Physics</a:t>
                      </a:r>
                    </a:p>
                  </a:txBody>
                  <a:tcPr/>
                </a:tc>
                <a:extLst>
                  <a:ext uri="{0D108BD9-81ED-4DB2-BD59-A6C34878D82A}">
                    <a16:rowId xmlns:a16="http://schemas.microsoft.com/office/drawing/2014/main" val="646521223"/>
                  </a:ext>
                </a:extLst>
              </a:tr>
            </a:tbl>
          </a:graphicData>
        </a:graphic>
      </p:graphicFrame>
    </p:spTree>
    <p:extLst>
      <p:ext uri="{BB962C8B-B14F-4D97-AF65-F5344CB8AC3E}">
        <p14:creationId xmlns:p14="http://schemas.microsoft.com/office/powerpoint/2010/main" val="1434433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7C95-BBF5-4DB3-A3FF-CFEE2F9595C9}"/>
              </a:ext>
            </a:extLst>
          </p:cNvPr>
          <p:cNvSpPr>
            <a:spLocks noGrp="1"/>
          </p:cNvSpPr>
          <p:nvPr>
            <p:ph type="title"/>
          </p:nvPr>
        </p:nvSpPr>
        <p:spPr/>
        <p:txBody>
          <a:bodyPr/>
          <a:lstStyle/>
          <a:p>
            <a:r>
              <a:rPr lang="en-IN" dirty="0"/>
              <a:t>Example of Class</a:t>
            </a:r>
          </a:p>
        </p:txBody>
      </p:sp>
      <p:sp>
        <p:nvSpPr>
          <p:cNvPr id="4" name="Rectangle 3">
            <a:extLst>
              <a:ext uri="{FF2B5EF4-FFF2-40B4-BE49-F238E27FC236}">
                <a16:creationId xmlns:a16="http://schemas.microsoft.com/office/drawing/2014/main" id="{39109DAC-3674-436B-8193-7BC3E5DAD19A}"/>
              </a:ext>
            </a:extLst>
          </p:cNvPr>
          <p:cNvSpPr/>
          <p:nvPr/>
        </p:nvSpPr>
        <p:spPr>
          <a:xfrm>
            <a:off x="3048000" y="1690688"/>
            <a:ext cx="6096000" cy="2862322"/>
          </a:xfrm>
          <a:prstGeom prst="rect">
            <a:avLst/>
          </a:prstGeom>
        </p:spPr>
        <p:txBody>
          <a:bodyPr>
            <a:spAutoFit/>
          </a:bodyPr>
          <a:lstStyle/>
          <a:p>
            <a:r>
              <a:rPr lang="en-IN" dirty="0"/>
              <a:t>class student:</a:t>
            </a:r>
          </a:p>
          <a:p>
            <a:r>
              <a:rPr lang="en-IN" dirty="0"/>
              <a:t>  university = 'Bennett University'</a:t>
            </a:r>
          </a:p>
          <a:p>
            <a:r>
              <a:rPr lang="en-IN" dirty="0"/>
              <a:t>  </a:t>
            </a:r>
          </a:p>
          <a:p>
            <a:r>
              <a:rPr lang="en-IN" dirty="0"/>
              <a:t>  def __</a:t>
            </a:r>
            <a:r>
              <a:rPr lang="en-IN" dirty="0" err="1"/>
              <a:t>init</a:t>
            </a:r>
            <a:r>
              <a:rPr lang="en-IN" dirty="0"/>
              <a:t>__(self, name, dept, </a:t>
            </a:r>
            <a:r>
              <a:rPr lang="en-IN" dirty="0" err="1"/>
              <a:t>cgpa</a:t>
            </a:r>
            <a:r>
              <a:rPr lang="en-IN" dirty="0"/>
              <a:t>, mob):</a:t>
            </a:r>
          </a:p>
          <a:p>
            <a:r>
              <a:rPr lang="en-IN" dirty="0"/>
              <a:t>    self.name=name</a:t>
            </a:r>
          </a:p>
          <a:p>
            <a:r>
              <a:rPr lang="en-IN" dirty="0"/>
              <a:t>    </a:t>
            </a:r>
            <a:r>
              <a:rPr lang="en-IN" dirty="0" err="1"/>
              <a:t>self.dept</a:t>
            </a:r>
            <a:r>
              <a:rPr lang="en-IN" dirty="0"/>
              <a:t>=dept</a:t>
            </a:r>
          </a:p>
          <a:p>
            <a:r>
              <a:rPr lang="en-IN" dirty="0"/>
              <a:t>    </a:t>
            </a:r>
            <a:r>
              <a:rPr lang="en-IN" dirty="0" err="1"/>
              <a:t>self.cgpa</a:t>
            </a:r>
            <a:r>
              <a:rPr lang="en-IN" dirty="0"/>
              <a:t>=</a:t>
            </a:r>
            <a:r>
              <a:rPr lang="en-IN" dirty="0" err="1"/>
              <a:t>cgpa</a:t>
            </a:r>
            <a:endParaRPr lang="en-IN" dirty="0"/>
          </a:p>
          <a:p>
            <a:r>
              <a:rPr lang="en-IN" dirty="0"/>
              <a:t>    </a:t>
            </a:r>
            <a:r>
              <a:rPr lang="en-IN" dirty="0" err="1"/>
              <a:t>self.mob</a:t>
            </a:r>
            <a:r>
              <a:rPr lang="en-IN" dirty="0"/>
              <a:t>=mob</a:t>
            </a:r>
          </a:p>
          <a:p>
            <a:endParaRPr lang="en-IN" dirty="0"/>
          </a:p>
          <a:p>
            <a:endParaRPr lang="en-IN" dirty="0"/>
          </a:p>
        </p:txBody>
      </p:sp>
    </p:spTree>
    <p:extLst>
      <p:ext uri="{BB962C8B-B14F-4D97-AF65-F5344CB8AC3E}">
        <p14:creationId xmlns:p14="http://schemas.microsoft.com/office/powerpoint/2010/main" val="3131707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0E68-B5B6-4713-8348-A27C627959E5}"/>
              </a:ext>
            </a:extLst>
          </p:cNvPr>
          <p:cNvSpPr>
            <a:spLocks noGrp="1"/>
          </p:cNvSpPr>
          <p:nvPr>
            <p:ph type="title"/>
          </p:nvPr>
        </p:nvSpPr>
        <p:spPr/>
        <p:txBody>
          <a:bodyPr/>
          <a:lstStyle/>
          <a:p>
            <a:r>
              <a:rPr lang="en-IN" dirty="0"/>
              <a:t>Object</a:t>
            </a:r>
          </a:p>
        </p:txBody>
      </p:sp>
      <p:sp>
        <p:nvSpPr>
          <p:cNvPr id="3" name="Content Placeholder 2">
            <a:extLst>
              <a:ext uri="{FF2B5EF4-FFF2-40B4-BE49-F238E27FC236}">
                <a16:creationId xmlns:a16="http://schemas.microsoft.com/office/drawing/2014/main" id="{24ACBD49-F920-4929-8F5B-A11585CAF25F}"/>
              </a:ext>
            </a:extLst>
          </p:cNvPr>
          <p:cNvSpPr>
            <a:spLocks noGrp="1"/>
          </p:cNvSpPr>
          <p:nvPr>
            <p:ph idx="1"/>
          </p:nvPr>
        </p:nvSpPr>
        <p:spPr/>
        <p:txBody>
          <a:bodyPr/>
          <a:lstStyle/>
          <a:p>
            <a:pPr marL="0" indent="0">
              <a:buNone/>
            </a:pPr>
            <a:r>
              <a:rPr lang="en-IN" dirty="0"/>
              <a:t>An object is an element (or instance) of a class; objects have the behaviours of their class. </a:t>
            </a:r>
          </a:p>
        </p:txBody>
      </p:sp>
      <p:sp>
        <p:nvSpPr>
          <p:cNvPr id="4" name="Rectangle 3">
            <a:extLst>
              <a:ext uri="{FF2B5EF4-FFF2-40B4-BE49-F238E27FC236}">
                <a16:creationId xmlns:a16="http://schemas.microsoft.com/office/drawing/2014/main" id="{CCDC96B1-CB95-4773-B829-A7D3D3744624}"/>
              </a:ext>
            </a:extLst>
          </p:cNvPr>
          <p:cNvSpPr/>
          <p:nvPr/>
        </p:nvSpPr>
        <p:spPr>
          <a:xfrm>
            <a:off x="7384026" y="3272178"/>
            <a:ext cx="4562168" cy="2031325"/>
          </a:xfrm>
          <a:prstGeom prst="rect">
            <a:avLst/>
          </a:prstGeom>
        </p:spPr>
        <p:txBody>
          <a:bodyPr wrap="square">
            <a:spAutoFit/>
          </a:bodyPr>
          <a:lstStyle/>
          <a:p>
            <a:r>
              <a:rPr lang="en-IN" dirty="0">
                <a:highlight>
                  <a:srgbClr val="FFFF00"/>
                </a:highlight>
              </a:rPr>
              <a:t>st1=student("mohit",'CSE',9.50,'9876543210')</a:t>
            </a:r>
          </a:p>
          <a:p>
            <a:r>
              <a:rPr lang="en-IN" dirty="0">
                <a:highlight>
                  <a:srgbClr val="FFFF00"/>
                </a:highlight>
              </a:rPr>
              <a:t>st2=student("Ani",'CSE',9.90,'0123456779')</a:t>
            </a:r>
          </a:p>
          <a:p>
            <a:endParaRPr lang="en-IN" dirty="0"/>
          </a:p>
          <a:p>
            <a:r>
              <a:rPr lang="en-IN" dirty="0"/>
              <a:t>print(st1.name)</a:t>
            </a:r>
          </a:p>
          <a:p>
            <a:r>
              <a:rPr lang="en-IN" dirty="0"/>
              <a:t>print(st2.name)</a:t>
            </a:r>
          </a:p>
          <a:p>
            <a:r>
              <a:rPr lang="en-IN" dirty="0"/>
              <a:t>print(st1.university)</a:t>
            </a:r>
          </a:p>
          <a:p>
            <a:r>
              <a:rPr lang="en-IN" dirty="0"/>
              <a:t>print(st1.cgpa)</a:t>
            </a:r>
          </a:p>
        </p:txBody>
      </p:sp>
      <p:sp>
        <p:nvSpPr>
          <p:cNvPr id="5" name="Rectangle 4">
            <a:extLst>
              <a:ext uri="{FF2B5EF4-FFF2-40B4-BE49-F238E27FC236}">
                <a16:creationId xmlns:a16="http://schemas.microsoft.com/office/drawing/2014/main" id="{CF579CE3-BBB0-436B-8058-DA86400E0365}"/>
              </a:ext>
            </a:extLst>
          </p:cNvPr>
          <p:cNvSpPr/>
          <p:nvPr/>
        </p:nvSpPr>
        <p:spPr>
          <a:xfrm>
            <a:off x="1288026" y="3100540"/>
            <a:ext cx="6096000" cy="2308324"/>
          </a:xfrm>
          <a:prstGeom prst="rect">
            <a:avLst/>
          </a:prstGeom>
        </p:spPr>
        <p:txBody>
          <a:bodyPr>
            <a:spAutoFit/>
          </a:bodyPr>
          <a:lstStyle/>
          <a:p>
            <a:r>
              <a:rPr lang="en-IN" dirty="0"/>
              <a:t>class student:</a:t>
            </a:r>
          </a:p>
          <a:p>
            <a:r>
              <a:rPr lang="en-IN" dirty="0"/>
              <a:t>  university = 'Bennett University'</a:t>
            </a:r>
          </a:p>
          <a:p>
            <a:r>
              <a:rPr lang="en-IN" dirty="0"/>
              <a:t>  </a:t>
            </a:r>
          </a:p>
          <a:p>
            <a:r>
              <a:rPr lang="en-IN" dirty="0"/>
              <a:t>  def __</a:t>
            </a:r>
            <a:r>
              <a:rPr lang="en-IN" dirty="0" err="1"/>
              <a:t>init</a:t>
            </a:r>
            <a:r>
              <a:rPr lang="en-IN" dirty="0"/>
              <a:t>__(self, name, dept, </a:t>
            </a:r>
            <a:r>
              <a:rPr lang="en-IN" dirty="0" err="1"/>
              <a:t>cgpa</a:t>
            </a:r>
            <a:r>
              <a:rPr lang="en-IN" dirty="0"/>
              <a:t>, mob):</a:t>
            </a:r>
          </a:p>
          <a:p>
            <a:r>
              <a:rPr lang="en-IN" dirty="0"/>
              <a:t>    self.name=name</a:t>
            </a:r>
          </a:p>
          <a:p>
            <a:r>
              <a:rPr lang="en-IN" dirty="0"/>
              <a:t>    </a:t>
            </a:r>
            <a:r>
              <a:rPr lang="en-IN" dirty="0" err="1"/>
              <a:t>self.dept</a:t>
            </a:r>
            <a:r>
              <a:rPr lang="en-IN" dirty="0"/>
              <a:t>=dept</a:t>
            </a:r>
          </a:p>
          <a:p>
            <a:r>
              <a:rPr lang="en-IN" dirty="0"/>
              <a:t>    </a:t>
            </a:r>
            <a:r>
              <a:rPr lang="en-IN" dirty="0" err="1"/>
              <a:t>self.cgpa</a:t>
            </a:r>
            <a:r>
              <a:rPr lang="en-IN" dirty="0"/>
              <a:t>=</a:t>
            </a:r>
            <a:r>
              <a:rPr lang="en-IN" dirty="0" err="1"/>
              <a:t>cgpa</a:t>
            </a:r>
            <a:endParaRPr lang="en-IN" dirty="0"/>
          </a:p>
          <a:p>
            <a:r>
              <a:rPr lang="en-IN" dirty="0"/>
              <a:t>    </a:t>
            </a:r>
            <a:r>
              <a:rPr lang="en-IN" dirty="0" err="1"/>
              <a:t>self.mob</a:t>
            </a:r>
            <a:r>
              <a:rPr lang="en-IN" dirty="0"/>
              <a:t>=mob</a:t>
            </a:r>
          </a:p>
        </p:txBody>
      </p:sp>
    </p:spTree>
    <p:extLst>
      <p:ext uri="{BB962C8B-B14F-4D97-AF65-F5344CB8AC3E}">
        <p14:creationId xmlns:p14="http://schemas.microsoft.com/office/powerpoint/2010/main" val="1607276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DC5EE-07DA-4FB2-A04E-750CF66B4BBF}"/>
              </a:ext>
            </a:extLst>
          </p:cNvPr>
          <p:cNvSpPr>
            <a:spLocks noGrp="1"/>
          </p:cNvSpPr>
          <p:nvPr>
            <p:ph type="title"/>
          </p:nvPr>
        </p:nvSpPr>
        <p:spPr/>
        <p:txBody>
          <a:bodyPr/>
          <a:lstStyle/>
          <a:p>
            <a:r>
              <a:rPr lang="en-IN" dirty="0"/>
              <a:t>Method</a:t>
            </a:r>
          </a:p>
        </p:txBody>
      </p:sp>
      <p:sp>
        <p:nvSpPr>
          <p:cNvPr id="3" name="Content Placeholder 2">
            <a:extLst>
              <a:ext uri="{FF2B5EF4-FFF2-40B4-BE49-F238E27FC236}">
                <a16:creationId xmlns:a16="http://schemas.microsoft.com/office/drawing/2014/main" id="{0822FAAF-03BB-4346-B091-EF608A7150BC}"/>
              </a:ext>
            </a:extLst>
          </p:cNvPr>
          <p:cNvSpPr>
            <a:spLocks noGrp="1"/>
          </p:cNvSpPr>
          <p:nvPr>
            <p:ph idx="1"/>
          </p:nvPr>
        </p:nvSpPr>
        <p:spPr>
          <a:xfrm>
            <a:off x="838200" y="1825625"/>
            <a:ext cx="3763297" cy="4351338"/>
          </a:xfrm>
        </p:spPr>
        <p:txBody>
          <a:bodyPr/>
          <a:lstStyle/>
          <a:p>
            <a:pPr marL="0" indent="0">
              <a:buNone/>
            </a:pPr>
            <a:r>
              <a:rPr lang="en-IN" dirty="0"/>
              <a:t>A method is an action which an object is able to perform.</a:t>
            </a:r>
          </a:p>
        </p:txBody>
      </p:sp>
      <p:sp>
        <p:nvSpPr>
          <p:cNvPr id="4" name="Rectangle 3">
            <a:extLst>
              <a:ext uri="{FF2B5EF4-FFF2-40B4-BE49-F238E27FC236}">
                <a16:creationId xmlns:a16="http://schemas.microsoft.com/office/drawing/2014/main" id="{DBC2B3A5-EE05-456E-B20E-B9D743456404}"/>
              </a:ext>
            </a:extLst>
          </p:cNvPr>
          <p:cNvSpPr/>
          <p:nvPr/>
        </p:nvSpPr>
        <p:spPr>
          <a:xfrm>
            <a:off x="5481483" y="583565"/>
            <a:ext cx="6096000" cy="5078313"/>
          </a:xfrm>
          <a:prstGeom prst="rect">
            <a:avLst/>
          </a:prstGeom>
        </p:spPr>
        <p:txBody>
          <a:bodyPr>
            <a:spAutoFit/>
          </a:bodyPr>
          <a:lstStyle/>
          <a:p>
            <a:r>
              <a:rPr lang="en-IN" dirty="0"/>
              <a:t>class student:</a:t>
            </a:r>
          </a:p>
          <a:p>
            <a:r>
              <a:rPr lang="en-IN" dirty="0"/>
              <a:t>  university = 'Bennett University'</a:t>
            </a:r>
          </a:p>
          <a:p>
            <a:r>
              <a:rPr lang="en-IN" dirty="0"/>
              <a:t>  </a:t>
            </a:r>
          </a:p>
          <a:p>
            <a:r>
              <a:rPr lang="en-IN" dirty="0"/>
              <a:t>  </a:t>
            </a:r>
            <a:r>
              <a:rPr lang="en-IN" dirty="0">
                <a:highlight>
                  <a:srgbClr val="FFFF00"/>
                </a:highlight>
              </a:rPr>
              <a:t>def __</a:t>
            </a:r>
            <a:r>
              <a:rPr lang="en-IN" dirty="0" err="1">
                <a:highlight>
                  <a:srgbClr val="FFFF00"/>
                </a:highlight>
              </a:rPr>
              <a:t>init</a:t>
            </a:r>
            <a:r>
              <a:rPr lang="en-IN" dirty="0">
                <a:highlight>
                  <a:srgbClr val="FFFF00"/>
                </a:highlight>
              </a:rPr>
              <a:t>__(self, name, dept, </a:t>
            </a:r>
            <a:r>
              <a:rPr lang="en-IN" dirty="0" err="1">
                <a:highlight>
                  <a:srgbClr val="FFFF00"/>
                </a:highlight>
              </a:rPr>
              <a:t>cgpa</a:t>
            </a:r>
            <a:r>
              <a:rPr lang="en-IN" dirty="0">
                <a:highlight>
                  <a:srgbClr val="FFFF00"/>
                </a:highlight>
              </a:rPr>
              <a:t>, mob):</a:t>
            </a:r>
          </a:p>
          <a:p>
            <a:r>
              <a:rPr lang="en-IN" dirty="0"/>
              <a:t>    self.name=name</a:t>
            </a:r>
          </a:p>
          <a:p>
            <a:r>
              <a:rPr lang="en-IN" dirty="0"/>
              <a:t>    </a:t>
            </a:r>
            <a:r>
              <a:rPr lang="en-IN" dirty="0" err="1"/>
              <a:t>self.dept</a:t>
            </a:r>
            <a:r>
              <a:rPr lang="en-IN" dirty="0"/>
              <a:t>=dept</a:t>
            </a:r>
          </a:p>
          <a:p>
            <a:r>
              <a:rPr lang="en-IN" dirty="0"/>
              <a:t>    </a:t>
            </a:r>
            <a:r>
              <a:rPr lang="en-IN" dirty="0" err="1"/>
              <a:t>self.cgpa</a:t>
            </a:r>
            <a:r>
              <a:rPr lang="en-IN" dirty="0"/>
              <a:t>=</a:t>
            </a:r>
            <a:r>
              <a:rPr lang="en-IN" dirty="0" err="1"/>
              <a:t>cgpa</a:t>
            </a:r>
            <a:endParaRPr lang="en-IN" dirty="0"/>
          </a:p>
          <a:p>
            <a:r>
              <a:rPr lang="en-IN" dirty="0"/>
              <a:t>    </a:t>
            </a:r>
            <a:r>
              <a:rPr lang="en-IN" dirty="0" err="1"/>
              <a:t>self.mob</a:t>
            </a:r>
            <a:r>
              <a:rPr lang="en-IN" dirty="0"/>
              <a:t>=mob</a:t>
            </a:r>
          </a:p>
          <a:p>
            <a:r>
              <a:rPr lang="en-IN" dirty="0"/>
              <a:t>  </a:t>
            </a:r>
          </a:p>
          <a:p>
            <a:r>
              <a:rPr lang="en-IN" dirty="0">
                <a:highlight>
                  <a:srgbClr val="FFFF00"/>
                </a:highlight>
              </a:rPr>
              <a:t>  def </a:t>
            </a:r>
            <a:r>
              <a:rPr lang="en-IN" dirty="0" err="1">
                <a:highlight>
                  <a:srgbClr val="FFFF00"/>
                </a:highlight>
              </a:rPr>
              <a:t>update_cgpa</a:t>
            </a:r>
            <a:r>
              <a:rPr lang="en-IN" dirty="0">
                <a:highlight>
                  <a:srgbClr val="FFFF00"/>
                </a:highlight>
              </a:rPr>
              <a:t>(</a:t>
            </a:r>
            <a:r>
              <a:rPr lang="en-IN" dirty="0" err="1">
                <a:highlight>
                  <a:srgbClr val="FFFF00"/>
                </a:highlight>
              </a:rPr>
              <a:t>self,newcgpa</a:t>
            </a:r>
            <a:r>
              <a:rPr lang="en-IN" dirty="0">
                <a:highlight>
                  <a:srgbClr val="FFFF00"/>
                </a:highlight>
              </a:rPr>
              <a:t>):</a:t>
            </a:r>
          </a:p>
          <a:p>
            <a:r>
              <a:rPr lang="en-IN" dirty="0"/>
              <a:t>    </a:t>
            </a:r>
            <a:r>
              <a:rPr lang="en-IN" dirty="0" err="1"/>
              <a:t>self.cgpa</a:t>
            </a:r>
            <a:r>
              <a:rPr lang="en-IN" dirty="0"/>
              <a:t>=</a:t>
            </a:r>
            <a:r>
              <a:rPr lang="en-IN" dirty="0" err="1"/>
              <a:t>newcgpa</a:t>
            </a:r>
            <a:endParaRPr lang="en-IN" dirty="0"/>
          </a:p>
          <a:p>
            <a:endParaRPr lang="en-IN" dirty="0"/>
          </a:p>
          <a:p>
            <a:r>
              <a:rPr lang="en-IN" dirty="0"/>
              <a:t>st1=student("mohit",'CSE',9.50,'9876543210')</a:t>
            </a:r>
          </a:p>
          <a:p>
            <a:r>
              <a:rPr lang="en-IN" dirty="0"/>
              <a:t>st2=student("Ani",'CSE',9.90,'0123456779')</a:t>
            </a:r>
          </a:p>
          <a:p>
            <a:endParaRPr lang="en-IN" dirty="0"/>
          </a:p>
          <a:p>
            <a:r>
              <a:rPr lang="en-IN" dirty="0"/>
              <a:t>print(st1.cgpa)</a:t>
            </a:r>
          </a:p>
          <a:p>
            <a:r>
              <a:rPr lang="en-IN" dirty="0"/>
              <a:t>st1.update_cgpa(9.99)</a:t>
            </a:r>
          </a:p>
          <a:p>
            <a:r>
              <a:rPr lang="en-IN" dirty="0"/>
              <a:t>print(st1.cgpa)</a:t>
            </a:r>
          </a:p>
        </p:txBody>
      </p:sp>
    </p:spTree>
    <p:extLst>
      <p:ext uri="{BB962C8B-B14F-4D97-AF65-F5344CB8AC3E}">
        <p14:creationId xmlns:p14="http://schemas.microsoft.com/office/powerpoint/2010/main" val="472920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BCADA-2D11-4334-A894-8A266AA70327}"/>
              </a:ext>
            </a:extLst>
          </p:cNvPr>
          <p:cNvSpPr>
            <a:spLocks noGrp="1"/>
          </p:cNvSpPr>
          <p:nvPr>
            <p:ph type="title"/>
          </p:nvPr>
        </p:nvSpPr>
        <p:spPr/>
        <p:txBody>
          <a:bodyPr/>
          <a:lstStyle/>
          <a:p>
            <a:r>
              <a:rPr lang="en-IN" dirty="0"/>
              <a:t>Attributes</a:t>
            </a:r>
          </a:p>
        </p:txBody>
      </p:sp>
      <p:sp>
        <p:nvSpPr>
          <p:cNvPr id="4" name="Rectangle 3">
            <a:extLst>
              <a:ext uri="{FF2B5EF4-FFF2-40B4-BE49-F238E27FC236}">
                <a16:creationId xmlns:a16="http://schemas.microsoft.com/office/drawing/2014/main" id="{666BC765-5AC4-4B2B-AA77-E4494649D591}"/>
              </a:ext>
            </a:extLst>
          </p:cNvPr>
          <p:cNvSpPr/>
          <p:nvPr/>
        </p:nvSpPr>
        <p:spPr>
          <a:xfrm>
            <a:off x="4050889" y="11168"/>
            <a:ext cx="7423356" cy="6740307"/>
          </a:xfrm>
          <a:prstGeom prst="rect">
            <a:avLst/>
          </a:prstGeom>
        </p:spPr>
        <p:txBody>
          <a:bodyPr wrap="square">
            <a:spAutoFit/>
          </a:bodyPr>
          <a:lstStyle/>
          <a:p>
            <a:pPr>
              <a:tabLst>
                <a:tab pos="1254125" algn="l"/>
              </a:tabLst>
            </a:pPr>
            <a:r>
              <a:rPr lang="en-IN" sz="2400" dirty="0"/>
              <a:t>class student:</a:t>
            </a:r>
          </a:p>
          <a:p>
            <a:pPr>
              <a:tabLst>
                <a:tab pos="1254125" algn="l"/>
              </a:tabLst>
            </a:pPr>
            <a:r>
              <a:rPr lang="en-IN" sz="2400" dirty="0"/>
              <a:t>  university = 'Bennett University'</a:t>
            </a:r>
          </a:p>
          <a:p>
            <a:pPr>
              <a:tabLst>
                <a:tab pos="1254125" algn="l"/>
              </a:tabLst>
            </a:pPr>
            <a:r>
              <a:rPr lang="en-IN" sz="2400" dirty="0"/>
              <a:t>  </a:t>
            </a:r>
          </a:p>
          <a:p>
            <a:pPr>
              <a:tabLst>
                <a:tab pos="1254125" algn="l"/>
              </a:tabLst>
            </a:pPr>
            <a:r>
              <a:rPr lang="en-IN" sz="2400" dirty="0"/>
              <a:t>  def __</a:t>
            </a:r>
            <a:r>
              <a:rPr lang="en-IN" sz="2400" dirty="0" err="1"/>
              <a:t>init</a:t>
            </a:r>
            <a:r>
              <a:rPr lang="en-IN" sz="2400" dirty="0"/>
              <a:t>__(self, name, dept, </a:t>
            </a:r>
            <a:r>
              <a:rPr lang="en-IN" sz="2400" dirty="0" err="1"/>
              <a:t>cgpa</a:t>
            </a:r>
            <a:r>
              <a:rPr lang="en-IN" sz="2400" dirty="0"/>
              <a:t>, mob):</a:t>
            </a:r>
          </a:p>
          <a:p>
            <a:pPr>
              <a:tabLst>
                <a:tab pos="1254125" algn="l"/>
              </a:tabLst>
            </a:pPr>
            <a:r>
              <a:rPr lang="en-IN" sz="2400" dirty="0"/>
              <a:t>    </a:t>
            </a:r>
            <a:r>
              <a:rPr lang="en-IN" sz="2400" dirty="0">
                <a:highlight>
                  <a:srgbClr val="FFFF00"/>
                </a:highlight>
              </a:rPr>
              <a:t>self.name=name</a:t>
            </a:r>
          </a:p>
          <a:p>
            <a:pPr>
              <a:tabLst>
                <a:tab pos="1254125" algn="l"/>
              </a:tabLst>
            </a:pPr>
            <a:r>
              <a:rPr lang="en-IN" sz="2400" dirty="0">
                <a:highlight>
                  <a:srgbClr val="FFFF00"/>
                </a:highlight>
              </a:rPr>
              <a:t>    </a:t>
            </a:r>
            <a:r>
              <a:rPr lang="en-IN" sz="2400" dirty="0" err="1">
                <a:highlight>
                  <a:srgbClr val="FFFF00"/>
                </a:highlight>
              </a:rPr>
              <a:t>self.dept</a:t>
            </a:r>
            <a:r>
              <a:rPr lang="en-IN" sz="2400" dirty="0">
                <a:highlight>
                  <a:srgbClr val="FFFF00"/>
                </a:highlight>
              </a:rPr>
              <a:t>=dept</a:t>
            </a:r>
          </a:p>
          <a:p>
            <a:pPr>
              <a:tabLst>
                <a:tab pos="1254125" algn="l"/>
              </a:tabLst>
            </a:pPr>
            <a:r>
              <a:rPr lang="en-IN" sz="2400" dirty="0">
                <a:highlight>
                  <a:srgbClr val="FFFF00"/>
                </a:highlight>
              </a:rPr>
              <a:t>    </a:t>
            </a:r>
            <a:r>
              <a:rPr lang="en-IN" sz="2400" dirty="0" err="1">
                <a:highlight>
                  <a:srgbClr val="FFFF00"/>
                </a:highlight>
              </a:rPr>
              <a:t>self.cgpa</a:t>
            </a:r>
            <a:r>
              <a:rPr lang="en-IN" sz="2400" dirty="0">
                <a:highlight>
                  <a:srgbClr val="FFFF00"/>
                </a:highlight>
              </a:rPr>
              <a:t>=</a:t>
            </a:r>
            <a:r>
              <a:rPr lang="en-IN" sz="2400" dirty="0" err="1">
                <a:highlight>
                  <a:srgbClr val="FFFF00"/>
                </a:highlight>
              </a:rPr>
              <a:t>cgpa</a:t>
            </a:r>
            <a:endParaRPr lang="en-IN" sz="2400" dirty="0">
              <a:highlight>
                <a:srgbClr val="FFFF00"/>
              </a:highlight>
            </a:endParaRPr>
          </a:p>
          <a:p>
            <a:pPr>
              <a:tabLst>
                <a:tab pos="1254125" algn="l"/>
              </a:tabLst>
            </a:pPr>
            <a:r>
              <a:rPr lang="en-IN" sz="2400" dirty="0">
                <a:highlight>
                  <a:srgbClr val="FFFF00"/>
                </a:highlight>
              </a:rPr>
              <a:t>    </a:t>
            </a:r>
            <a:r>
              <a:rPr lang="en-IN" sz="2400" dirty="0" err="1">
                <a:highlight>
                  <a:srgbClr val="FFFF00"/>
                </a:highlight>
              </a:rPr>
              <a:t>self.mob</a:t>
            </a:r>
            <a:r>
              <a:rPr lang="en-IN" sz="2400" dirty="0">
                <a:highlight>
                  <a:srgbClr val="FFFF00"/>
                </a:highlight>
              </a:rPr>
              <a:t>=mob</a:t>
            </a:r>
          </a:p>
          <a:p>
            <a:pPr>
              <a:tabLst>
                <a:tab pos="1254125" algn="l"/>
              </a:tabLst>
            </a:pPr>
            <a:r>
              <a:rPr lang="en-IN" sz="2400" dirty="0"/>
              <a:t>  </a:t>
            </a:r>
          </a:p>
          <a:p>
            <a:pPr>
              <a:tabLst>
                <a:tab pos="1254125" algn="l"/>
              </a:tabLst>
            </a:pPr>
            <a:r>
              <a:rPr lang="en-IN" sz="2400" dirty="0"/>
              <a:t>  def </a:t>
            </a:r>
            <a:r>
              <a:rPr lang="en-IN" sz="2400" dirty="0" err="1"/>
              <a:t>update_cgpa</a:t>
            </a:r>
            <a:r>
              <a:rPr lang="en-IN" sz="2400" dirty="0"/>
              <a:t>(</a:t>
            </a:r>
            <a:r>
              <a:rPr lang="en-IN" sz="2400" dirty="0" err="1"/>
              <a:t>self,newcgpa</a:t>
            </a:r>
            <a:r>
              <a:rPr lang="en-IN" sz="2400" dirty="0"/>
              <a:t>):</a:t>
            </a:r>
          </a:p>
          <a:p>
            <a:pPr>
              <a:tabLst>
                <a:tab pos="1254125" algn="l"/>
              </a:tabLst>
            </a:pPr>
            <a:r>
              <a:rPr lang="en-IN" sz="2400" dirty="0"/>
              <a:t>    </a:t>
            </a:r>
            <a:r>
              <a:rPr lang="en-IN" sz="2400" dirty="0" err="1"/>
              <a:t>self.cgpa</a:t>
            </a:r>
            <a:r>
              <a:rPr lang="en-IN" sz="2400" dirty="0"/>
              <a:t>=</a:t>
            </a:r>
            <a:r>
              <a:rPr lang="en-IN" sz="2400" dirty="0" err="1"/>
              <a:t>newcgpa</a:t>
            </a:r>
            <a:endParaRPr lang="en-IN" sz="2400" dirty="0"/>
          </a:p>
          <a:p>
            <a:pPr>
              <a:tabLst>
                <a:tab pos="1254125" algn="l"/>
              </a:tabLst>
            </a:pPr>
            <a:endParaRPr lang="en-IN" sz="2400" dirty="0"/>
          </a:p>
          <a:p>
            <a:pPr>
              <a:tabLst>
                <a:tab pos="1254125" algn="l"/>
              </a:tabLst>
            </a:pPr>
            <a:r>
              <a:rPr lang="en-IN" sz="2400" dirty="0"/>
              <a:t>st1=student("mohit",'CSE',9.50,'9876543210')</a:t>
            </a:r>
          </a:p>
          <a:p>
            <a:pPr>
              <a:tabLst>
                <a:tab pos="1254125" algn="l"/>
              </a:tabLst>
            </a:pPr>
            <a:r>
              <a:rPr lang="en-IN" sz="2400" dirty="0"/>
              <a:t>st2=student("Ani",'CSE',9.90,'0123456779')</a:t>
            </a:r>
          </a:p>
          <a:p>
            <a:pPr>
              <a:tabLst>
                <a:tab pos="1254125" algn="l"/>
              </a:tabLst>
            </a:pPr>
            <a:endParaRPr lang="en-IN" sz="2400" dirty="0"/>
          </a:p>
          <a:p>
            <a:pPr>
              <a:tabLst>
                <a:tab pos="1254125" algn="l"/>
              </a:tabLst>
            </a:pPr>
            <a:r>
              <a:rPr lang="en-IN" sz="2400" dirty="0"/>
              <a:t>print(st1.cgpa)</a:t>
            </a:r>
          </a:p>
          <a:p>
            <a:pPr>
              <a:tabLst>
                <a:tab pos="1254125" algn="l"/>
              </a:tabLst>
            </a:pPr>
            <a:r>
              <a:rPr lang="en-IN" sz="2400" dirty="0"/>
              <a:t>st1.update_cgpa(9.99)</a:t>
            </a:r>
          </a:p>
          <a:p>
            <a:pPr>
              <a:tabLst>
                <a:tab pos="1254125" algn="l"/>
              </a:tabLst>
            </a:pPr>
            <a:r>
              <a:rPr lang="en-IN" sz="2400" dirty="0"/>
              <a:t>print(st1.cgpa)</a:t>
            </a:r>
          </a:p>
        </p:txBody>
      </p:sp>
    </p:spTree>
    <p:extLst>
      <p:ext uri="{BB962C8B-B14F-4D97-AF65-F5344CB8AC3E}">
        <p14:creationId xmlns:p14="http://schemas.microsoft.com/office/powerpoint/2010/main" val="3900815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86FC-C653-440C-B174-F63049A5EB89}"/>
              </a:ext>
            </a:extLst>
          </p:cNvPr>
          <p:cNvSpPr>
            <a:spLocks noGrp="1"/>
          </p:cNvSpPr>
          <p:nvPr>
            <p:ph type="title"/>
          </p:nvPr>
        </p:nvSpPr>
        <p:spPr>
          <a:xfrm>
            <a:off x="0" y="0"/>
            <a:ext cx="10515600" cy="1325563"/>
          </a:xfrm>
        </p:spPr>
        <p:txBody>
          <a:bodyPr/>
          <a:lstStyle/>
          <a:p>
            <a:r>
              <a:rPr lang="en-IN" dirty="0"/>
              <a:t>__</a:t>
            </a:r>
            <a:r>
              <a:rPr lang="en-IN" dirty="0" err="1"/>
              <a:t>init</a:t>
            </a:r>
            <a:r>
              <a:rPr lang="en-IN" dirty="0"/>
              <a:t>__(self, &lt;atr1&gt;, &lt;atr2&gt;)</a:t>
            </a:r>
          </a:p>
        </p:txBody>
      </p:sp>
      <p:sp>
        <p:nvSpPr>
          <p:cNvPr id="4" name="Rectangle 3">
            <a:extLst>
              <a:ext uri="{FF2B5EF4-FFF2-40B4-BE49-F238E27FC236}">
                <a16:creationId xmlns:a16="http://schemas.microsoft.com/office/drawing/2014/main" id="{A8874FAC-B8AF-4223-AAE0-C34406BB334D}"/>
              </a:ext>
            </a:extLst>
          </p:cNvPr>
          <p:cNvSpPr/>
          <p:nvPr/>
        </p:nvSpPr>
        <p:spPr>
          <a:xfrm>
            <a:off x="3915697" y="1423934"/>
            <a:ext cx="6096000" cy="5078313"/>
          </a:xfrm>
          <a:prstGeom prst="rect">
            <a:avLst/>
          </a:prstGeom>
        </p:spPr>
        <p:txBody>
          <a:bodyPr>
            <a:spAutoFit/>
          </a:bodyPr>
          <a:lstStyle/>
          <a:p>
            <a:r>
              <a:rPr lang="en-IN" dirty="0"/>
              <a:t>class student:</a:t>
            </a:r>
          </a:p>
          <a:p>
            <a:r>
              <a:rPr lang="en-IN" dirty="0"/>
              <a:t>  university = 'Bennett University'</a:t>
            </a:r>
          </a:p>
          <a:p>
            <a:r>
              <a:rPr lang="en-IN" dirty="0"/>
              <a:t>  </a:t>
            </a:r>
          </a:p>
          <a:p>
            <a:r>
              <a:rPr lang="en-IN" dirty="0">
                <a:highlight>
                  <a:srgbClr val="FFFF00"/>
                </a:highlight>
              </a:rPr>
              <a:t>  def __</a:t>
            </a:r>
            <a:r>
              <a:rPr lang="en-IN" dirty="0" err="1">
                <a:highlight>
                  <a:srgbClr val="FFFF00"/>
                </a:highlight>
              </a:rPr>
              <a:t>init</a:t>
            </a:r>
            <a:r>
              <a:rPr lang="en-IN" dirty="0">
                <a:highlight>
                  <a:srgbClr val="FFFF00"/>
                </a:highlight>
              </a:rPr>
              <a:t>__(self, name, dept, </a:t>
            </a:r>
            <a:r>
              <a:rPr lang="en-IN" dirty="0" err="1">
                <a:highlight>
                  <a:srgbClr val="FFFF00"/>
                </a:highlight>
              </a:rPr>
              <a:t>cgpa</a:t>
            </a:r>
            <a:r>
              <a:rPr lang="en-IN" dirty="0">
                <a:highlight>
                  <a:srgbClr val="FFFF00"/>
                </a:highlight>
              </a:rPr>
              <a:t>, mob):</a:t>
            </a:r>
          </a:p>
          <a:p>
            <a:r>
              <a:rPr lang="en-IN" dirty="0">
                <a:highlight>
                  <a:srgbClr val="FFFF00"/>
                </a:highlight>
              </a:rPr>
              <a:t>    self.name=name</a:t>
            </a:r>
          </a:p>
          <a:p>
            <a:r>
              <a:rPr lang="en-IN" dirty="0">
                <a:highlight>
                  <a:srgbClr val="FFFF00"/>
                </a:highlight>
              </a:rPr>
              <a:t>    </a:t>
            </a:r>
            <a:r>
              <a:rPr lang="en-IN" dirty="0" err="1">
                <a:highlight>
                  <a:srgbClr val="FFFF00"/>
                </a:highlight>
              </a:rPr>
              <a:t>self.dept</a:t>
            </a:r>
            <a:r>
              <a:rPr lang="en-IN" dirty="0">
                <a:highlight>
                  <a:srgbClr val="FFFF00"/>
                </a:highlight>
              </a:rPr>
              <a:t>=dept</a:t>
            </a:r>
          </a:p>
          <a:p>
            <a:r>
              <a:rPr lang="en-IN" dirty="0">
                <a:highlight>
                  <a:srgbClr val="FFFF00"/>
                </a:highlight>
              </a:rPr>
              <a:t>    </a:t>
            </a:r>
            <a:r>
              <a:rPr lang="en-IN" dirty="0" err="1">
                <a:highlight>
                  <a:srgbClr val="FFFF00"/>
                </a:highlight>
              </a:rPr>
              <a:t>self.cgpa</a:t>
            </a:r>
            <a:r>
              <a:rPr lang="en-IN" dirty="0">
                <a:highlight>
                  <a:srgbClr val="FFFF00"/>
                </a:highlight>
              </a:rPr>
              <a:t>=</a:t>
            </a:r>
            <a:r>
              <a:rPr lang="en-IN" dirty="0" err="1">
                <a:highlight>
                  <a:srgbClr val="FFFF00"/>
                </a:highlight>
              </a:rPr>
              <a:t>cgpa</a:t>
            </a:r>
            <a:endParaRPr lang="en-IN" dirty="0">
              <a:highlight>
                <a:srgbClr val="FFFF00"/>
              </a:highlight>
            </a:endParaRPr>
          </a:p>
          <a:p>
            <a:r>
              <a:rPr lang="en-IN" dirty="0">
                <a:highlight>
                  <a:srgbClr val="FFFF00"/>
                </a:highlight>
              </a:rPr>
              <a:t>    </a:t>
            </a:r>
            <a:r>
              <a:rPr lang="en-IN" dirty="0" err="1">
                <a:highlight>
                  <a:srgbClr val="FFFF00"/>
                </a:highlight>
              </a:rPr>
              <a:t>self.mob</a:t>
            </a:r>
            <a:r>
              <a:rPr lang="en-IN" dirty="0">
                <a:highlight>
                  <a:srgbClr val="FFFF00"/>
                </a:highlight>
              </a:rPr>
              <a:t>=mob</a:t>
            </a:r>
          </a:p>
          <a:p>
            <a:r>
              <a:rPr lang="en-IN" dirty="0"/>
              <a:t>  </a:t>
            </a:r>
          </a:p>
          <a:p>
            <a:r>
              <a:rPr lang="en-IN" dirty="0"/>
              <a:t>  def </a:t>
            </a:r>
            <a:r>
              <a:rPr lang="en-IN" dirty="0" err="1"/>
              <a:t>update_cgpa</a:t>
            </a:r>
            <a:r>
              <a:rPr lang="en-IN" dirty="0"/>
              <a:t>(</a:t>
            </a:r>
            <a:r>
              <a:rPr lang="en-IN" dirty="0" err="1"/>
              <a:t>self,newcgpa</a:t>
            </a:r>
            <a:r>
              <a:rPr lang="en-IN" dirty="0"/>
              <a:t>):</a:t>
            </a:r>
          </a:p>
          <a:p>
            <a:r>
              <a:rPr lang="en-IN" dirty="0"/>
              <a:t>    </a:t>
            </a:r>
            <a:r>
              <a:rPr lang="en-IN" dirty="0" err="1"/>
              <a:t>self.cgpa</a:t>
            </a:r>
            <a:r>
              <a:rPr lang="en-IN" dirty="0"/>
              <a:t>=</a:t>
            </a:r>
            <a:r>
              <a:rPr lang="en-IN" dirty="0" err="1"/>
              <a:t>newcgpa</a:t>
            </a:r>
            <a:endParaRPr lang="en-IN" dirty="0"/>
          </a:p>
          <a:p>
            <a:endParaRPr lang="en-IN" dirty="0"/>
          </a:p>
          <a:p>
            <a:r>
              <a:rPr lang="en-IN" dirty="0"/>
              <a:t>st1=student("mohit",'CSE',9.50,'9876543210')</a:t>
            </a:r>
          </a:p>
          <a:p>
            <a:r>
              <a:rPr lang="en-IN" dirty="0"/>
              <a:t>st2=student("Ani",'CSE',9.90,'0123456779')</a:t>
            </a:r>
          </a:p>
          <a:p>
            <a:endParaRPr lang="en-IN" dirty="0"/>
          </a:p>
          <a:p>
            <a:r>
              <a:rPr lang="en-IN" dirty="0"/>
              <a:t>print(st1.cgpa)</a:t>
            </a:r>
          </a:p>
          <a:p>
            <a:r>
              <a:rPr lang="en-IN" dirty="0"/>
              <a:t>st1.update_cgpa(9.99)</a:t>
            </a:r>
          </a:p>
          <a:p>
            <a:r>
              <a:rPr lang="en-IN" dirty="0"/>
              <a:t>print(st1.cgpa)</a:t>
            </a:r>
          </a:p>
        </p:txBody>
      </p:sp>
    </p:spTree>
    <p:extLst>
      <p:ext uri="{BB962C8B-B14F-4D97-AF65-F5344CB8AC3E}">
        <p14:creationId xmlns:p14="http://schemas.microsoft.com/office/powerpoint/2010/main" val="2261355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D559-CA36-4F8C-863C-AB451F61447A}"/>
              </a:ext>
            </a:extLst>
          </p:cNvPr>
          <p:cNvSpPr>
            <a:spLocks noGrp="1"/>
          </p:cNvSpPr>
          <p:nvPr>
            <p:ph type="title"/>
          </p:nvPr>
        </p:nvSpPr>
        <p:spPr/>
        <p:txBody>
          <a:bodyPr/>
          <a:lstStyle/>
          <a:p>
            <a:r>
              <a:rPr lang="en-IN" dirty="0"/>
              <a:t>Example</a:t>
            </a:r>
          </a:p>
        </p:txBody>
      </p:sp>
      <p:sp>
        <p:nvSpPr>
          <p:cNvPr id="4" name="Rectangle 3">
            <a:extLst>
              <a:ext uri="{FF2B5EF4-FFF2-40B4-BE49-F238E27FC236}">
                <a16:creationId xmlns:a16="http://schemas.microsoft.com/office/drawing/2014/main" id="{C511897A-7CE1-4E87-AD5E-2AC074CC386A}"/>
              </a:ext>
            </a:extLst>
          </p:cNvPr>
          <p:cNvSpPr/>
          <p:nvPr/>
        </p:nvSpPr>
        <p:spPr>
          <a:xfrm>
            <a:off x="2904033" y="16440"/>
            <a:ext cx="6096000" cy="6524863"/>
          </a:xfrm>
          <a:prstGeom prst="rect">
            <a:avLst/>
          </a:prstGeom>
        </p:spPr>
        <p:txBody>
          <a:bodyPr>
            <a:spAutoFit/>
          </a:bodyPr>
          <a:lstStyle/>
          <a:p>
            <a:r>
              <a:rPr lang="en-IN" sz="2000" dirty="0"/>
              <a:t>class student:</a:t>
            </a:r>
          </a:p>
          <a:p>
            <a:r>
              <a:rPr lang="en-IN" sz="2000" dirty="0"/>
              <a:t>  	university = 'Bennett University'</a:t>
            </a:r>
          </a:p>
          <a:p>
            <a:r>
              <a:rPr lang="en-IN" sz="2000" dirty="0"/>
              <a:t>  </a:t>
            </a:r>
          </a:p>
          <a:p>
            <a:r>
              <a:rPr lang="en-IN" sz="2000" dirty="0"/>
              <a:t>  	def __</a:t>
            </a:r>
            <a:r>
              <a:rPr lang="en-IN" sz="2000" dirty="0" err="1"/>
              <a:t>init</a:t>
            </a:r>
            <a:r>
              <a:rPr lang="en-IN" sz="2000" dirty="0"/>
              <a:t>__(self, name, dept, </a:t>
            </a:r>
            <a:r>
              <a:rPr lang="en-IN" sz="2000" dirty="0" err="1"/>
              <a:t>cgpa</a:t>
            </a:r>
            <a:r>
              <a:rPr lang="en-IN" sz="2000" dirty="0"/>
              <a:t>, mob):</a:t>
            </a:r>
          </a:p>
          <a:p>
            <a:pPr marL="0" lvl="1"/>
            <a:r>
              <a:rPr lang="en-IN" sz="2000" dirty="0"/>
              <a:t> 		self.name=name</a:t>
            </a:r>
          </a:p>
          <a:p>
            <a:pPr marL="0" lvl="1"/>
            <a:r>
              <a:rPr lang="en-IN" sz="2000" dirty="0"/>
              <a:t> 		</a:t>
            </a:r>
            <a:r>
              <a:rPr lang="en-IN" sz="2000" dirty="0" err="1"/>
              <a:t>self.dept</a:t>
            </a:r>
            <a:r>
              <a:rPr lang="en-IN" sz="2000" dirty="0"/>
              <a:t>=dept</a:t>
            </a:r>
          </a:p>
          <a:p>
            <a:pPr marL="0" lvl="1"/>
            <a:r>
              <a:rPr lang="en-IN" sz="2000" dirty="0"/>
              <a:t> 		</a:t>
            </a:r>
            <a:r>
              <a:rPr lang="en-IN" sz="2000" dirty="0" err="1"/>
              <a:t>self.cgpa</a:t>
            </a:r>
            <a:r>
              <a:rPr lang="en-IN" sz="2000" dirty="0"/>
              <a:t>=</a:t>
            </a:r>
            <a:r>
              <a:rPr lang="en-IN" sz="2000" dirty="0" err="1"/>
              <a:t>cgpa</a:t>
            </a:r>
            <a:endParaRPr lang="en-IN" sz="2000" dirty="0"/>
          </a:p>
          <a:p>
            <a:pPr marL="0" lvl="1"/>
            <a:r>
              <a:rPr lang="en-IN" sz="2000" dirty="0"/>
              <a:t> 		</a:t>
            </a:r>
            <a:r>
              <a:rPr lang="en-IN" sz="2000" dirty="0" err="1"/>
              <a:t>self.mob</a:t>
            </a:r>
            <a:r>
              <a:rPr lang="en-IN" sz="2000" dirty="0"/>
              <a:t>=mob</a:t>
            </a:r>
          </a:p>
          <a:p>
            <a:r>
              <a:rPr lang="en-IN" sz="2000" dirty="0"/>
              <a:t>  	def </a:t>
            </a:r>
            <a:r>
              <a:rPr lang="en-IN" sz="2000" dirty="0" err="1"/>
              <a:t>update_cgpa</a:t>
            </a:r>
            <a:r>
              <a:rPr lang="en-IN" sz="2000" dirty="0"/>
              <a:t>(</a:t>
            </a:r>
            <a:r>
              <a:rPr lang="en-IN" sz="2000" dirty="0" err="1"/>
              <a:t>self,newcgpa</a:t>
            </a:r>
            <a:r>
              <a:rPr lang="en-IN" sz="2000" dirty="0"/>
              <a:t>):</a:t>
            </a:r>
          </a:p>
          <a:p>
            <a:r>
              <a:rPr lang="en-IN" sz="2000" dirty="0"/>
              <a:t>    		</a:t>
            </a:r>
            <a:r>
              <a:rPr lang="en-IN" sz="2000" dirty="0" err="1"/>
              <a:t>self.cgpa</a:t>
            </a:r>
            <a:r>
              <a:rPr lang="en-IN" sz="2000" dirty="0"/>
              <a:t>=</a:t>
            </a:r>
            <a:r>
              <a:rPr lang="en-IN" sz="2000" dirty="0" err="1"/>
              <a:t>newcgpa</a:t>
            </a:r>
            <a:endParaRPr lang="en-IN" sz="2000" dirty="0"/>
          </a:p>
          <a:p>
            <a:endParaRPr lang="en-IN" sz="2000" dirty="0"/>
          </a:p>
          <a:p>
            <a:r>
              <a:rPr lang="en-IN" sz="2000" dirty="0"/>
              <a:t>st1=student("mohit",'CSE',9.50,'9876543210')</a:t>
            </a:r>
          </a:p>
          <a:p>
            <a:r>
              <a:rPr lang="en-IN" sz="2000" dirty="0"/>
              <a:t>st2=student("Ani",'CSE',9.90,'0123456779')</a:t>
            </a:r>
          </a:p>
          <a:p>
            <a:endParaRPr lang="en-IN" sz="2000" dirty="0"/>
          </a:p>
          <a:p>
            <a:pPr marL="457200" indent="-457200">
              <a:buFont typeface="+mj-lt"/>
              <a:buAutoNum type="arabicPeriod"/>
            </a:pPr>
            <a:r>
              <a:rPr lang="en-IN" sz="2000" dirty="0"/>
              <a:t>print(st1.name)</a:t>
            </a:r>
          </a:p>
          <a:p>
            <a:pPr marL="457200" indent="-457200">
              <a:buFont typeface="+mj-lt"/>
              <a:buAutoNum type="arabicPeriod"/>
            </a:pPr>
            <a:r>
              <a:rPr lang="en-IN" sz="2000" dirty="0"/>
              <a:t>print(st2.name)</a:t>
            </a:r>
          </a:p>
          <a:p>
            <a:pPr marL="457200" indent="-457200">
              <a:buFont typeface="+mj-lt"/>
              <a:buAutoNum type="arabicPeriod"/>
            </a:pPr>
            <a:r>
              <a:rPr lang="en-IN" sz="2000" dirty="0"/>
              <a:t>print(st1.university)</a:t>
            </a:r>
          </a:p>
          <a:p>
            <a:pPr marL="457200" indent="-457200">
              <a:buFont typeface="+mj-lt"/>
              <a:buAutoNum type="arabicPeriod"/>
            </a:pPr>
            <a:r>
              <a:rPr lang="en-IN" sz="2000" dirty="0"/>
              <a:t>print(st1.cgpa)</a:t>
            </a:r>
          </a:p>
          <a:p>
            <a:pPr marL="457200" indent="-457200">
              <a:buFont typeface="+mj-lt"/>
              <a:buAutoNum type="arabicPeriod"/>
            </a:pPr>
            <a:r>
              <a:rPr lang="en-IN" sz="2000" dirty="0"/>
              <a:t>st1.update_cgpa(9.99)</a:t>
            </a:r>
          </a:p>
          <a:p>
            <a:pPr marL="457200" indent="-457200">
              <a:buFont typeface="+mj-lt"/>
              <a:buAutoNum type="arabicPeriod"/>
            </a:pPr>
            <a:r>
              <a:rPr lang="en-IN" sz="2000" dirty="0"/>
              <a:t>print(st1.cgpa)</a:t>
            </a:r>
          </a:p>
          <a:p>
            <a:pPr marL="457200" indent="-457200">
              <a:buFont typeface="+mj-lt"/>
              <a:buAutoNum type="arabicPeriod"/>
            </a:pPr>
            <a:r>
              <a:rPr lang="en-IN" sz="2000" dirty="0"/>
              <a:t>print(st2.cgpa)</a:t>
            </a:r>
          </a:p>
        </p:txBody>
      </p:sp>
    </p:spTree>
    <p:extLst>
      <p:ext uri="{BB962C8B-B14F-4D97-AF65-F5344CB8AC3E}">
        <p14:creationId xmlns:p14="http://schemas.microsoft.com/office/powerpoint/2010/main" val="377145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919</Words>
  <Application>Microsoft Office PowerPoint</Application>
  <PresentationFormat>Widescreen</PresentationFormat>
  <Paragraphs>152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Object Oriented programming</vt:lpstr>
      <vt:lpstr>Class</vt:lpstr>
      <vt:lpstr>Example</vt:lpstr>
      <vt:lpstr>Example of Class</vt:lpstr>
      <vt:lpstr>Object</vt:lpstr>
      <vt:lpstr>Method</vt:lpstr>
      <vt:lpstr>Attributes</vt:lpstr>
      <vt:lpstr>__init__(self, &lt;atr1&gt;, &lt;atr2&gt;)</vt:lpstr>
      <vt:lpstr>Example</vt:lpstr>
      <vt:lpstr>Example 2</vt:lpstr>
      <vt:lpstr>Example 3</vt:lpstr>
      <vt:lpstr>Example 3….</vt:lpstr>
      <vt:lpstr>Additional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vipul.mishra@bennett.edu.in</dc:creator>
  <cp:lastModifiedBy>vipul.mishra@bennett.edu.in</cp:lastModifiedBy>
  <cp:revision>11</cp:revision>
  <dcterms:created xsi:type="dcterms:W3CDTF">2018-10-24T14:23:12Z</dcterms:created>
  <dcterms:modified xsi:type="dcterms:W3CDTF">2018-10-25T17:42:23Z</dcterms:modified>
</cp:coreProperties>
</file>