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66" r:id="rId2"/>
    <p:sldId id="422" r:id="rId3"/>
    <p:sldId id="423" r:id="rId4"/>
    <p:sldId id="568" r:id="rId5"/>
    <p:sldId id="567" r:id="rId6"/>
    <p:sldId id="569" r:id="rId7"/>
    <p:sldId id="570" r:id="rId8"/>
    <p:sldId id="571" r:id="rId9"/>
    <p:sldId id="572" r:id="rId10"/>
    <p:sldId id="573" r:id="rId11"/>
    <p:sldId id="574" r:id="rId12"/>
    <p:sldId id="5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402C-2B38-4A60-B7F7-294F14E655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5E6E08-704F-4D3A-A236-9F48F9A65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F5647A-B2E6-4ACB-B147-2B12587486ED}"/>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5" name="Footer Placeholder 4">
            <a:extLst>
              <a:ext uri="{FF2B5EF4-FFF2-40B4-BE49-F238E27FC236}">
                <a16:creationId xmlns:a16="http://schemas.microsoft.com/office/drawing/2014/main" id="{4C8FD9A4-779E-4397-AD86-4BBA45AEF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82BEC-DB9C-4979-A3F7-D327B8859BF8}"/>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72275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BC4C-DED2-4BAC-84C6-B82ACD045A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5E642E-E3A4-43F0-9EB3-48D9661359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90511-FDFA-4C03-A174-3A355C81C5A7}"/>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5" name="Footer Placeholder 4">
            <a:extLst>
              <a:ext uri="{FF2B5EF4-FFF2-40B4-BE49-F238E27FC236}">
                <a16:creationId xmlns:a16="http://schemas.microsoft.com/office/drawing/2014/main" id="{BA4EB139-75DD-4836-B801-C23649EFE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C18E1-8E9D-4A66-9034-8D09E68122BE}"/>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401137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5CD355-2029-4EF6-AF39-0BD41B69C8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34E60A-0EA5-475A-872B-9CF6C9792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46E97-A4FE-4F6F-B570-C7993C4D1FFE}"/>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5" name="Footer Placeholder 4">
            <a:extLst>
              <a:ext uri="{FF2B5EF4-FFF2-40B4-BE49-F238E27FC236}">
                <a16:creationId xmlns:a16="http://schemas.microsoft.com/office/drawing/2014/main" id="{99BA4D78-FB14-4BB5-933E-0BFF999B8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6B685-60B6-42FF-A94F-8BA636504615}"/>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151509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1BED-D96B-49F6-BF25-F5C5ED448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3792C-0626-4DDA-B3A3-6FC33B2838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568D1-2D10-4560-B27D-AF10A8CED3E8}"/>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5" name="Footer Placeholder 4">
            <a:extLst>
              <a:ext uri="{FF2B5EF4-FFF2-40B4-BE49-F238E27FC236}">
                <a16:creationId xmlns:a16="http://schemas.microsoft.com/office/drawing/2014/main" id="{EDAAC5C9-4482-4831-B0B5-C1BA2990A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75204-7DB6-4738-9D5D-E84765B866FB}"/>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10781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B574-5BA3-41F4-BE8F-7FCAE099B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B6B7D-731F-43EB-B6F7-A4E489E62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95E857-792C-4882-A119-784227A1DDBC}"/>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5" name="Footer Placeholder 4">
            <a:extLst>
              <a:ext uri="{FF2B5EF4-FFF2-40B4-BE49-F238E27FC236}">
                <a16:creationId xmlns:a16="http://schemas.microsoft.com/office/drawing/2014/main" id="{AFB5685A-4A24-4008-ACF9-DFCD50582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BED77-B1D7-424D-9C74-633FE78E5622}"/>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281532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F942-5BA0-413B-8A66-AF7640E58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33739-5B9B-44C5-9F7D-C30E6DA54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CD0F57-FD5C-4740-95F9-41B914F94D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5C089E-E154-40F9-8226-2FA9BA55DDDD}"/>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6" name="Footer Placeholder 5">
            <a:extLst>
              <a:ext uri="{FF2B5EF4-FFF2-40B4-BE49-F238E27FC236}">
                <a16:creationId xmlns:a16="http://schemas.microsoft.com/office/drawing/2014/main" id="{4DA9B7E9-9C4D-43FA-ADA7-CCCB69D48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E4FEB-946D-414E-A89D-975A2240EECA}"/>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414201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F61A-4F72-49C2-B9AC-E42E1653A5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0CDA9-9A0B-4C8C-88F9-1CA747C192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465C62-B4B0-4B7E-91AC-42A580F59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32B9-C03B-41F4-99C7-82A9BFF61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062D4-522C-4CF1-BC72-A9E6342D3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302AE-4F5C-4521-B2FB-B598F1807DA0}"/>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8" name="Footer Placeholder 7">
            <a:extLst>
              <a:ext uri="{FF2B5EF4-FFF2-40B4-BE49-F238E27FC236}">
                <a16:creationId xmlns:a16="http://schemas.microsoft.com/office/drawing/2014/main" id="{8556CFD4-768F-41F6-BA9E-69BA50FBC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5FD37F-B81C-48F3-8F3B-D1323E2733A3}"/>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236755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D31B-497B-42A1-88DA-9B12A45EDC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818F9-61F4-4FB9-AB0A-D2BA8C5EA0B2}"/>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4" name="Footer Placeholder 3">
            <a:extLst>
              <a:ext uri="{FF2B5EF4-FFF2-40B4-BE49-F238E27FC236}">
                <a16:creationId xmlns:a16="http://schemas.microsoft.com/office/drawing/2014/main" id="{FE28B309-3D39-4203-A376-A21258F827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D3FA04-41B3-46E7-8203-EBA4C5A755C4}"/>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110424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0295C7-AA5F-4302-AE8F-AB159DB05929}"/>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3" name="Footer Placeholder 2">
            <a:extLst>
              <a:ext uri="{FF2B5EF4-FFF2-40B4-BE49-F238E27FC236}">
                <a16:creationId xmlns:a16="http://schemas.microsoft.com/office/drawing/2014/main" id="{E73545BC-078E-45A1-A1DB-33F458B3B4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202CC-855D-44D8-AD23-5165BE9377F9}"/>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98882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DB94-27D3-48EE-B14C-175F62D1E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0C3A6F-0E50-4FDC-94A7-E7D455F6D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D2DC9-593C-4D0B-9522-EF69006E1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A0512-808A-4DA5-B721-4A540C4303D5}"/>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6" name="Footer Placeholder 5">
            <a:extLst>
              <a:ext uri="{FF2B5EF4-FFF2-40B4-BE49-F238E27FC236}">
                <a16:creationId xmlns:a16="http://schemas.microsoft.com/office/drawing/2014/main" id="{58C2609D-BDC5-42B5-A853-0BBB46684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D672C-33B4-40F4-B084-272FEFBDD540}"/>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288825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4247-9B71-4834-AC74-51A88A3BA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B0AA5-C90A-4349-B679-51CAD422C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28A209-8DF2-4EDE-822C-E89500331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E750B-FF63-491B-B266-9F44C0DB0FF7}"/>
              </a:ext>
            </a:extLst>
          </p:cNvPr>
          <p:cNvSpPr>
            <a:spLocks noGrp="1"/>
          </p:cNvSpPr>
          <p:nvPr>
            <p:ph type="dt" sz="half" idx="10"/>
          </p:nvPr>
        </p:nvSpPr>
        <p:spPr/>
        <p:txBody>
          <a:bodyPr/>
          <a:lstStyle/>
          <a:p>
            <a:fld id="{0C6CA255-7557-4ED5-9551-6501F01E6C94}" type="datetimeFigureOut">
              <a:rPr lang="en-US" smtClean="0"/>
              <a:t>7/31/2019</a:t>
            </a:fld>
            <a:endParaRPr lang="en-US"/>
          </a:p>
        </p:txBody>
      </p:sp>
      <p:sp>
        <p:nvSpPr>
          <p:cNvPr id="6" name="Footer Placeholder 5">
            <a:extLst>
              <a:ext uri="{FF2B5EF4-FFF2-40B4-BE49-F238E27FC236}">
                <a16:creationId xmlns:a16="http://schemas.microsoft.com/office/drawing/2014/main" id="{5A57365F-5517-4703-B416-870E979A8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2C1FB-60E2-4859-BCFD-5136713C9116}"/>
              </a:ext>
            </a:extLst>
          </p:cNvPr>
          <p:cNvSpPr>
            <a:spLocks noGrp="1"/>
          </p:cNvSpPr>
          <p:nvPr>
            <p:ph type="sldNum" sz="quarter" idx="12"/>
          </p:nvPr>
        </p:nvSpPr>
        <p:spPr/>
        <p:txBody>
          <a:bodyPr/>
          <a:lstStyle/>
          <a:p>
            <a:fld id="{FC6C719D-AF14-4CE5-9FD1-D5ECFCE14837}" type="slidenum">
              <a:rPr lang="en-US" smtClean="0"/>
              <a:t>‹#›</a:t>
            </a:fld>
            <a:endParaRPr lang="en-US"/>
          </a:p>
        </p:txBody>
      </p:sp>
    </p:spTree>
    <p:extLst>
      <p:ext uri="{BB962C8B-B14F-4D97-AF65-F5344CB8AC3E}">
        <p14:creationId xmlns:p14="http://schemas.microsoft.com/office/powerpoint/2010/main" val="376481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E941CE-0043-4FAC-89D0-FFFF29F5E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4ED4AB-9356-424C-97F1-9F148BD441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F0DF2-7AE3-45AB-BCA3-012F6C868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CA255-7557-4ED5-9551-6501F01E6C94}" type="datetimeFigureOut">
              <a:rPr lang="en-US" smtClean="0"/>
              <a:t>7/31/2019</a:t>
            </a:fld>
            <a:endParaRPr lang="en-US"/>
          </a:p>
        </p:txBody>
      </p:sp>
      <p:sp>
        <p:nvSpPr>
          <p:cNvPr id="5" name="Footer Placeholder 4">
            <a:extLst>
              <a:ext uri="{FF2B5EF4-FFF2-40B4-BE49-F238E27FC236}">
                <a16:creationId xmlns:a16="http://schemas.microsoft.com/office/drawing/2014/main" id="{C3DAFDFA-097D-4F61-BE90-46C6CBA6A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244DAF-5A43-4C00-9593-BA0033106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C719D-AF14-4CE5-9FD1-D5ECFCE14837}" type="slidenum">
              <a:rPr lang="en-US" smtClean="0"/>
              <a:t>‹#›</a:t>
            </a:fld>
            <a:endParaRPr lang="en-US"/>
          </a:p>
        </p:txBody>
      </p:sp>
    </p:spTree>
    <p:extLst>
      <p:ext uri="{BB962C8B-B14F-4D97-AF65-F5344CB8AC3E}">
        <p14:creationId xmlns:p14="http://schemas.microsoft.com/office/powerpoint/2010/main" val="284285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490DAEB-73C7-4862-A02A-0D851FFDE5C8}"/>
              </a:ext>
            </a:extLst>
          </p:cNvPr>
          <p:cNvSpPr>
            <a:spLocks noGrp="1" noChangeArrowheads="1"/>
          </p:cNvSpPr>
          <p:nvPr>
            <p:ph type="title"/>
          </p:nvPr>
        </p:nvSpPr>
        <p:spPr/>
        <p:txBody>
          <a:bodyPr/>
          <a:lstStyle/>
          <a:p>
            <a:pPr eaLnBrk="1" hangingPunct="1"/>
            <a:r>
              <a:rPr lang="en-US" altLang="en-US"/>
              <a:t>Multiplication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F11132B-8292-451C-8B3A-1456C051FF5C}"/>
              </a:ext>
            </a:extLst>
          </p:cNvPr>
          <p:cNvSpPr>
            <a:spLocks noGrp="1" noChangeArrowheads="1"/>
          </p:cNvSpPr>
          <p:nvPr>
            <p:ph type="title"/>
          </p:nvPr>
        </p:nvSpPr>
        <p:spPr/>
        <p:txBody>
          <a:bodyPr anchor="t"/>
          <a:lstStyle/>
          <a:p>
            <a:pPr eaLnBrk="1" hangingPunct="1"/>
            <a:r>
              <a:rPr lang="en-US" altLang="en-US"/>
              <a:t>Booth’s Multiplication Algorithm</a:t>
            </a:r>
          </a:p>
        </p:txBody>
      </p:sp>
      <p:sp>
        <p:nvSpPr>
          <p:cNvPr id="6" name="object 3">
            <a:extLst>
              <a:ext uri="{FF2B5EF4-FFF2-40B4-BE49-F238E27FC236}">
                <a16:creationId xmlns:a16="http://schemas.microsoft.com/office/drawing/2014/main" id="{5504A68D-B7F0-44D5-8AC1-2E871F5A54B1}"/>
              </a:ext>
            </a:extLst>
          </p:cNvPr>
          <p:cNvSpPr txBox="1"/>
          <p:nvPr/>
        </p:nvSpPr>
        <p:spPr>
          <a:xfrm>
            <a:off x="1997075" y="1268414"/>
            <a:ext cx="8197850" cy="752475"/>
          </a:xfrm>
          <a:prstGeom prst="rect">
            <a:avLst/>
          </a:prstGeom>
        </p:spPr>
        <p:txBody>
          <a:bodyPr lIns="0" tIns="12700" rIns="0" bIns="0">
            <a:spAutoFit/>
          </a:bodyPr>
          <a:lstStyle/>
          <a:p>
            <a:pPr marL="12700">
              <a:spcBef>
                <a:spcPts val="100"/>
              </a:spcBef>
              <a:tabLst>
                <a:tab pos="354965" algn="l"/>
              </a:tabLst>
              <a:defRPr/>
            </a:pPr>
            <a:r>
              <a:rPr sz="2400" spc="-5" dirty="0">
                <a:cs typeface="Trebuchet MS"/>
              </a:rPr>
              <a:t>Booth Algorithm gives </a:t>
            </a:r>
            <a:r>
              <a:rPr sz="2400" dirty="0">
                <a:cs typeface="Trebuchet MS"/>
              </a:rPr>
              <a:t>a </a:t>
            </a:r>
            <a:r>
              <a:rPr sz="2400" spc="-5" dirty="0">
                <a:cs typeface="Trebuchet MS"/>
              </a:rPr>
              <a:t>procedure </a:t>
            </a:r>
            <a:r>
              <a:rPr sz="2400" spc="-10" dirty="0">
                <a:cs typeface="Trebuchet MS"/>
              </a:rPr>
              <a:t>for </a:t>
            </a:r>
            <a:r>
              <a:rPr sz="2400" spc="-5" dirty="0">
                <a:cs typeface="Trebuchet MS"/>
              </a:rPr>
              <a:t>multiplying binary integers in </a:t>
            </a:r>
            <a:r>
              <a:rPr sz="2400" spc="-10" dirty="0">
                <a:cs typeface="Trebuchet MS"/>
              </a:rPr>
              <a:t>signed-2’s</a:t>
            </a:r>
            <a:r>
              <a:rPr sz="2400" spc="-60" dirty="0">
                <a:cs typeface="Trebuchet MS"/>
              </a:rPr>
              <a:t> </a:t>
            </a:r>
            <a:r>
              <a:rPr sz="2400" spc="-5" dirty="0">
                <a:cs typeface="Trebuchet MS"/>
              </a:rPr>
              <a:t>compl</a:t>
            </a:r>
            <a:r>
              <a:rPr lang="en-US" sz="2400" spc="-5" dirty="0">
                <a:cs typeface="Trebuchet MS"/>
              </a:rPr>
              <a:t>e</a:t>
            </a:r>
            <a:r>
              <a:rPr sz="2400" spc="-5" dirty="0">
                <a:cs typeface="Trebuchet MS"/>
              </a:rPr>
              <a:t>ment</a:t>
            </a:r>
            <a:r>
              <a:rPr lang="en-US" sz="2400" spc="-5" dirty="0">
                <a:cs typeface="Trebuchet MS"/>
              </a:rPr>
              <a:t> </a:t>
            </a:r>
            <a:r>
              <a:rPr sz="2400" spc="-5" dirty="0">
                <a:cs typeface="Trebuchet MS"/>
              </a:rPr>
              <a:t>representation</a:t>
            </a:r>
            <a:r>
              <a:rPr sz="2400" spc="10" dirty="0">
                <a:cs typeface="Trebuchet MS"/>
              </a:rPr>
              <a:t> </a:t>
            </a:r>
            <a:r>
              <a:rPr sz="2400" dirty="0">
                <a:cs typeface="Trebuchet MS"/>
              </a:rPr>
              <a:t>.</a:t>
            </a:r>
          </a:p>
        </p:txBody>
      </p:sp>
      <p:sp>
        <p:nvSpPr>
          <p:cNvPr id="50180" name="object 4">
            <a:extLst>
              <a:ext uri="{FF2B5EF4-FFF2-40B4-BE49-F238E27FC236}">
                <a16:creationId xmlns:a16="http://schemas.microsoft.com/office/drawing/2014/main" id="{AC8CD6D0-B634-4828-8838-E956C32FFA9D}"/>
              </a:ext>
            </a:extLst>
          </p:cNvPr>
          <p:cNvSpPr>
            <a:spLocks noChangeArrowheads="1"/>
          </p:cNvSpPr>
          <p:nvPr/>
        </p:nvSpPr>
        <p:spPr bwMode="auto">
          <a:xfrm>
            <a:off x="2074864" y="2390776"/>
            <a:ext cx="8042275" cy="40989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8A7B5D0-F07E-4666-A071-0CE79E465CF4}"/>
              </a:ext>
            </a:extLst>
          </p:cNvPr>
          <p:cNvSpPr>
            <a:spLocks noGrp="1" noChangeArrowheads="1"/>
          </p:cNvSpPr>
          <p:nvPr>
            <p:ph type="title"/>
          </p:nvPr>
        </p:nvSpPr>
        <p:spPr/>
        <p:txBody>
          <a:bodyPr anchor="t"/>
          <a:lstStyle/>
          <a:p>
            <a:pPr eaLnBrk="1" hangingPunct="1"/>
            <a:r>
              <a:rPr lang="en-US" altLang="en-US"/>
              <a:t>Booth’s Multiplication Algorithm…</a:t>
            </a:r>
          </a:p>
        </p:txBody>
      </p:sp>
      <p:sp>
        <p:nvSpPr>
          <p:cNvPr id="51203" name="object 5">
            <a:extLst>
              <a:ext uri="{FF2B5EF4-FFF2-40B4-BE49-F238E27FC236}">
                <a16:creationId xmlns:a16="http://schemas.microsoft.com/office/drawing/2014/main" id="{E8ECB76E-C4E7-4498-96AA-F8C586C55408}"/>
              </a:ext>
            </a:extLst>
          </p:cNvPr>
          <p:cNvSpPr>
            <a:spLocks noChangeArrowheads="1"/>
          </p:cNvSpPr>
          <p:nvPr/>
        </p:nvSpPr>
        <p:spPr bwMode="auto">
          <a:xfrm>
            <a:off x="1845881" y="1027114"/>
            <a:ext cx="4554537" cy="56102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 name="object 4">
            <a:extLst>
              <a:ext uri="{FF2B5EF4-FFF2-40B4-BE49-F238E27FC236}">
                <a16:creationId xmlns:a16="http://schemas.microsoft.com/office/drawing/2014/main" id="{ED56454E-9E66-4BD0-BE43-D9805FFD9A98}"/>
              </a:ext>
            </a:extLst>
          </p:cNvPr>
          <p:cNvSpPr txBox="1">
            <a:spLocks/>
          </p:cNvSpPr>
          <p:nvPr/>
        </p:nvSpPr>
        <p:spPr bwMode="auto">
          <a:xfrm>
            <a:off x="6782245" y="1607521"/>
            <a:ext cx="3639770"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just">
              <a:lnSpc>
                <a:spcPct val="100000"/>
              </a:lnSpc>
              <a:spcBef>
                <a:spcPts val="100"/>
              </a:spcBef>
            </a:pPr>
            <a:r>
              <a:rPr lang="en-US" altLang="en-US" sz="2400" dirty="0"/>
              <a:t>The two bits of multiplier in </a:t>
            </a:r>
            <a:r>
              <a:rPr lang="en-US" altLang="en-US" sz="2400" dirty="0" err="1"/>
              <a:t>Q</a:t>
            </a:r>
            <a:r>
              <a:rPr lang="en-US" altLang="en-US" sz="2400" baseline="-25000" dirty="0" err="1"/>
              <a:t>n</a:t>
            </a:r>
            <a:r>
              <a:rPr lang="en-US" altLang="en-US" sz="2400" dirty="0"/>
              <a:t> and Q</a:t>
            </a:r>
            <a:r>
              <a:rPr lang="en-US" altLang="en-US" sz="2400" baseline="-25000" dirty="0"/>
              <a:t>n+1</a:t>
            </a:r>
            <a:r>
              <a:rPr lang="en-US" altLang="en-US" sz="2400" dirty="0"/>
              <a:t>  are inspected.</a:t>
            </a:r>
          </a:p>
          <a:p>
            <a:pPr algn="just">
              <a:lnSpc>
                <a:spcPct val="100000"/>
              </a:lnSpc>
              <a:spcBef>
                <a:spcPts val="100"/>
              </a:spcBef>
              <a:buNone/>
            </a:pPr>
            <a:r>
              <a:rPr lang="en-US" altLang="en-US" sz="2400" dirty="0"/>
              <a:t> </a:t>
            </a:r>
          </a:p>
          <a:p>
            <a:pPr algn="just">
              <a:lnSpc>
                <a:spcPct val="100000"/>
              </a:lnSpc>
              <a:spcBef>
                <a:spcPts val="100"/>
              </a:spcBef>
            </a:pPr>
            <a:r>
              <a:rPr lang="en-US" altLang="en-US" sz="2400" dirty="0"/>
              <a:t>If the two bits are equal to  10 it means that the first 1 in a string of 1’s has been encountered.</a:t>
            </a:r>
          </a:p>
          <a:p>
            <a:pPr algn="just">
              <a:lnSpc>
                <a:spcPct val="100000"/>
              </a:lnSpc>
              <a:spcBef>
                <a:spcPts val="100"/>
              </a:spcBef>
              <a:buNone/>
            </a:pPr>
            <a:endParaRPr lang="en-US" altLang="en-US" sz="2400" dirty="0"/>
          </a:p>
          <a:p>
            <a:pPr algn="just">
              <a:lnSpc>
                <a:spcPct val="100000"/>
              </a:lnSpc>
            </a:pPr>
            <a:r>
              <a:rPr lang="en-US" altLang="en-US" sz="2400" dirty="0"/>
              <a:t>The final value of Q</a:t>
            </a:r>
            <a:r>
              <a:rPr lang="en-US" altLang="en-US" sz="2400" baseline="-25000" dirty="0"/>
              <a:t>n+1</a:t>
            </a:r>
            <a:r>
              <a:rPr lang="en-US" altLang="en-US" sz="2400" dirty="0"/>
              <a:t> is the original sign  bit of the multiplier and should not be taken as part of the product.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3B4D0BD-13F0-40A8-94B9-DD81C0A027D2}"/>
              </a:ext>
            </a:extLst>
          </p:cNvPr>
          <p:cNvSpPr>
            <a:spLocks noGrp="1" noChangeArrowheads="1"/>
          </p:cNvSpPr>
          <p:nvPr>
            <p:ph type="title"/>
          </p:nvPr>
        </p:nvSpPr>
        <p:spPr/>
        <p:txBody>
          <a:bodyPr anchor="t"/>
          <a:lstStyle/>
          <a:p>
            <a:pPr eaLnBrk="1" hangingPunct="1"/>
            <a:r>
              <a:rPr lang="en-US" altLang="en-US"/>
              <a:t>Booth’s Multiplication Algorithm…</a:t>
            </a:r>
          </a:p>
        </p:txBody>
      </p:sp>
      <p:pic>
        <p:nvPicPr>
          <p:cNvPr id="52227" name="Picture 5">
            <a:extLst>
              <a:ext uri="{FF2B5EF4-FFF2-40B4-BE49-F238E27FC236}">
                <a16:creationId xmlns:a16="http://schemas.microsoft.com/office/drawing/2014/main" id="{4C0A8617-27C8-4AE0-A95E-8276D78D7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851" y="1228726"/>
            <a:ext cx="7459663"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84FC45A-E29F-42C5-8629-32C49C212D29}"/>
              </a:ext>
            </a:extLst>
          </p:cNvPr>
          <p:cNvSpPr>
            <a:spLocks noGrp="1" noChangeArrowheads="1"/>
          </p:cNvSpPr>
          <p:nvPr>
            <p:ph type="title"/>
          </p:nvPr>
        </p:nvSpPr>
        <p:spPr/>
        <p:txBody>
          <a:bodyPr/>
          <a:lstStyle/>
          <a:p>
            <a:pPr eaLnBrk="1" hangingPunct="1"/>
            <a:r>
              <a:rPr lang="en-US" altLang="en-US"/>
              <a:t>Decimal multiplication</a:t>
            </a:r>
          </a:p>
        </p:txBody>
      </p:sp>
      <p:sp>
        <p:nvSpPr>
          <p:cNvPr id="41987" name="Rectangle 3">
            <a:extLst>
              <a:ext uri="{FF2B5EF4-FFF2-40B4-BE49-F238E27FC236}">
                <a16:creationId xmlns:a16="http://schemas.microsoft.com/office/drawing/2014/main" id="{56C37440-BF78-477B-92F9-4F92E35F7E5D}"/>
              </a:ext>
            </a:extLst>
          </p:cNvPr>
          <p:cNvSpPr>
            <a:spLocks noGrp="1" noChangeArrowheads="1"/>
          </p:cNvSpPr>
          <p:nvPr>
            <p:ph sz="half" idx="1"/>
          </p:nvPr>
        </p:nvSpPr>
        <p:spPr>
          <a:xfrm>
            <a:off x="2209800" y="1981200"/>
            <a:ext cx="1989138" cy="4114800"/>
          </a:xfrm>
        </p:spPr>
        <p:txBody>
          <a:bodyPr/>
          <a:lstStyle/>
          <a:p>
            <a:pPr algn="r" eaLnBrk="1" hangingPunct="1">
              <a:buFontTx/>
              <a:buNone/>
            </a:pPr>
            <a:r>
              <a:rPr lang="en-US" altLang="en-US"/>
              <a:t>(carry) 1_</a:t>
            </a:r>
            <a:br>
              <a:rPr lang="en-US" altLang="en-US" b="1">
                <a:latin typeface="Courier New" panose="02070309020205020404" pitchFamily="49" charset="0"/>
              </a:rPr>
            </a:br>
            <a:r>
              <a:rPr lang="en-US" altLang="en-US" b="1">
                <a:latin typeface="Courier New" panose="02070309020205020404" pitchFamily="49" charset="0"/>
              </a:rPr>
              <a:t>37</a:t>
            </a:r>
          </a:p>
          <a:p>
            <a:pPr algn="r" eaLnBrk="1" hangingPunct="1">
              <a:buFontTx/>
              <a:buNone/>
            </a:pPr>
            <a:r>
              <a:rPr lang="en-US" altLang="en-US" b="1" u="sng">
                <a:latin typeface="Courier New" panose="02070309020205020404" pitchFamily="49" charset="0"/>
              </a:rPr>
              <a:t>x 12</a:t>
            </a:r>
          </a:p>
          <a:p>
            <a:pPr algn="r" eaLnBrk="1" hangingPunct="1">
              <a:buFontTx/>
              <a:buNone/>
            </a:pPr>
            <a:r>
              <a:rPr lang="en-US" altLang="en-US" b="1">
                <a:latin typeface="Courier New" panose="02070309020205020404" pitchFamily="49" charset="0"/>
              </a:rPr>
              <a:t>74</a:t>
            </a:r>
            <a:br>
              <a:rPr lang="en-US" altLang="en-US" b="1" u="sng">
                <a:latin typeface="Courier New" panose="02070309020205020404" pitchFamily="49" charset="0"/>
              </a:rPr>
            </a:br>
            <a:r>
              <a:rPr lang="en-US" altLang="en-US" b="1" u="sng">
                <a:latin typeface="Courier New" panose="02070309020205020404" pitchFamily="49" charset="0"/>
              </a:rPr>
              <a:t> 370</a:t>
            </a:r>
            <a:br>
              <a:rPr lang="en-US" altLang="en-US" b="1" u="sng">
                <a:latin typeface="Courier New" panose="02070309020205020404" pitchFamily="49" charset="0"/>
              </a:rPr>
            </a:br>
            <a:r>
              <a:rPr lang="en-US" altLang="en-US" b="1">
                <a:latin typeface="Courier New" panose="02070309020205020404" pitchFamily="49" charset="0"/>
              </a:rPr>
              <a:t>444</a:t>
            </a:r>
          </a:p>
          <a:p>
            <a:pPr algn="r" eaLnBrk="1" hangingPunct="1">
              <a:buFontTx/>
              <a:buNone/>
            </a:pPr>
            <a:br>
              <a:rPr lang="en-US" altLang="en-US" b="1" u="sng">
                <a:latin typeface="Courier New" panose="02070309020205020404" pitchFamily="49" charset="0"/>
              </a:rPr>
            </a:br>
            <a:br>
              <a:rPr lang="en-US" altLang="en-US" sz="2400" b="1" u="sng">
                <a:latin typeface="Courier New" panose="02070309020205020404" pitchFamily="49" charset="0"/>
              </a:rPr>
            </a:br>
            <a:r>
              <a:rPr lang="en-US" altLang="en-US" sz="2400" b="1" u="sng">
                <a:latin typeface="Courier New" panose="02070309020205020404" pitchFamily="49" charset="0"/>
              </a:rPr>
              <a:t> </a:t>
            </a:r>
            <a:r>
              <a:rPr lang="en-US" altLang="en-US" sz="2400" b="1">
                <a:latin typeface="Courier New" panose="02070309020205020404" pitchFamily="49" charset="0"/>
              </a:rPr>
              <a:t>  </a:t>
            </a:r>
          </a:p>
        </p:txBody>
      </p:sp>
      <p:sp>
        <p:nvSpPr>
          <p:cNvPr id="39940" name="Rectangle 4">
            <a:extLst>
              <a:ext uri="{FF2B5EF4-FFF2-40B4-BE49-F238E27FC236}">
                <a16:creationId xmlns:a16="http://schemas.microsoft.com/office/drawing/2014/main" id="{CE610944-0339-45F7-B643-C2CE0F406E57}"/>
              </a:ext>
            </a:extLst>
          </p:cNvPr>
          <p:cNvSpPr>
            <a:spLocks noGrp="1" noChangeArrowheads="1"/>
          </p:cNvSpPr>
          <p:nvPr>
            <p:ph sz="half" idx="2"/>
          </p:nvPr>
        </p:nvSpPr>
        <p:spPr>
          <a:xfrm>
            <a:off x="4654550" y="1835150"/>
            <a:ext cx="5691188" cy="4478338"/>
          </a:xfrm>
        </p:spPr>
        <p:txBody>
          <a:bodyPr/>
          <a:lstStyle/>
          <a:p>
            <a:pPr eaLnBrk="1" hangingPunct="1">
              <a:defRPr/>
            </a:pPr>
            <a:r>
              <a:rPr lang="en-US" altLang="en-US" sz="2400" dirty="0"/>
              <a:t>What are the rules?</a:t>
            </a:r>
          </a:p>
          <a:p>
            <a:pPr marL="0" indent="0">
              <a:buNone/>
              <a:defRPr/>
            </a:pPr>
            <a:endParaRPr lang="en-US" altLang="en-US" sz="2400" dirty="0"/>
          </a:p>
          <a:p>
            <a:pPr lvl="1" algn="just" eaLnBrk="1" hangingPunct="1">
              <a:defRPr/>
            </a:pPr>
            <a:r>
              <a:rPr lang="en-US" altLang="en-US" dirty="0"/>
              <a:t>Successively multiply the multiplicand by each digit of the multiplier starting at the right shifting the result left by an extra left position each time keeping the first bit (LSB) as 0.</a:t>
            </a:r>
          </a:p>
          <a:p>
            <a:pPr marL="342900" lvl="1" indent="0">
              <a:buNone/>
              <a:defRPr/>
            </a:pPr>
            <a:endParaRPr lang="en-US" altLang="en-US" dirty="0"/>
          </a:p>
          <a:p>
            <a:pPr lvl="1" eaLnBrk="1" hangingPunct="1">
              <a:defRPr/>
            </a:pPr>
            <a:r>
              <a:rPr lang="en-US" altLang="en-US" dirty="0"/>
              <a:t>Sum all partial 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B996DBC-0F85-4EE4-81CE-3BA41A03CB85}"/>
              </a:ext>
            </a:extLst>
          </p:cNvPr>
          <p:cNvSpPr>
            <a:spLocks noGrp="1" noChangeArrowheads="1"/>
          </p:cNvSpPr>
          <p:nvPr>
            <p:ph type="title"/>
          </p:nvPr>
        </p:nvSpPr>
        <p:spPr/>
        <p:txBody>
          <a:bodyPr anchor="t"/>
          <a:lstStyle/>
          <a:p>
            <a:pPr eaLnBrk="1" hangingPunct="1"/>
            <a:r>
              <a:rPr lang="en-US" altLang="en-US"/>
              <a:t>Binary multiplication</a:t>
            </a:r>
          </a:p>
        </p:txBody>
      </p:sp>
      <p:sp>
        <p:nvSpPr>
          <p:cNvPr id="43011" name="object 4">
            <a:extLst>
              <a:ext uri="{FF2B5EF4-FFF2-40B4-BE49-F238E27FC236}">
                <a16:creationId xmlns:a16="http://schemas.microsoft.com/office/drawing/2014/main" id="{163AFFFD-8F96-4C1D-B5B9-0AB88D3CE619}"/>
              </a:ext>
            </a:extLst>
          </p:cNvPr>
          <p:cNvSpPr>
            <a:spLocks noChangeArrowheads="1"/>
          </p:cNvSpPr>
          <p:nvPr/>
        </p:nvSpPr>
        <p:spPr bwMode="auto">
          <a:xfrm>
            <a:off x="3635375" y="1531938"/>
            <a:ext cx="4921250" cy="27543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3012" name="Rectangle 4">
            <a:extLst>
              <a:ext uri="{FF2B5EF4-FFF2-40B4-BE49-F238E27FC236}">
                <a16:creationId xmlns:a16="http://schemas.microsoft.com/office/drawing/2014/main" id="{968713EF-7CDF-4BB6-A8FB-92E4B1E90A3A}"/>
              </a:ext>
            </a:extLst>
          </p:cNvPr>
          <p:cNvSpPr>
            <a:spLocks noChangeArrowheads="1"/>
          </p:cNvSpPr>
          <p:nvPr/>
        </p:nvSpPr>
        <p:spPr bwMode="auto">
          <a:xfrm>
            <a:off x="1997075" y="4491038"/>
            <a:ext cx="8197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en-US" sz="2400"/>
              <a:t>Multiplication of two fixed point binary numbers in signed  magnitude representation is done with paper and pencil of  successive shift and add operation.</a:t>
            </a:r>
          </a:p>
        </p:txBody>
      </p:sp>
      <p:sp>
        <p:nvSpPr>
          <p:cNvPr id="43013" name="Rectangle 7">
            <a:extLst>
              <a:ext uri="{FF2B5EF4-FFF2-40B4-BE49-F238E27FC236}">
                <a16:creationId xmlns:a16="http://schemas.microsoft.com/office/drawing/2014/main" id="{EBD83C7E-BF52-4B06-8057-B8017702C334}"/>
              </a:ext>
            </a:extLst>
          </p:cNvPr>
          <p:cNvSpPr>
            <a:spLocks noChangeArrowheads="1"/>
          </p:cNvSpPr>
          <p:nvPr/>
        </p:nvSpPr>
        <p:spPr bwMode="auto">
          <a:xfrm>
            <a:off x="1997075" y="5726113"/>
            <a:ext cx="77422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42900">
              <a:tabLst>
                <a:tab pos="2222500" algn="l"/>
              </a:tabLst>
              <a:defRPr>
                <a:solidFill>
                  <a:schemeClr val="tx1"/>
                </a:solidFill>
                <a:latin typeface="Calibri" panose="020F0502020204030204" pitchFamily="34" charset="0"/>
              </a:defRPr>
            </a:lvl1pPr>
            <a:lvl2pPr marL="742950" indent="-285750">
              <a:tabLst>
                <a:tab pos="2222500" algn="l"/>
              </a:tabLst>
              <a:defRPr>
                <a:solidFill>
                  <a:schemeClr val="tx1"/>
                </a:solidFill>
                <a:latin typeface="Calibri" panose="020F0502020204030204" pitchFamily="34" charset="0"/>
              </a:defRPr>
            </a:lvl2pPr>
            <a:lvl3pPr marL="1143000" indent="-228600">
              <a:tabLst>
                <a:tab pos="2222500" algn="l"/>
              </a:tabLst>
              <a:defRPr>
                <a:solidFill>
                  <a:schemeClr val="tx1"/>
                </a:solidFill>
                <a:latin typeface="Calibri" panose="020F0502020204030204" pitchFamily="34" charset="0"/>
              </a:defRPr>
            </a:lvl3pPr>
            <a:lvl4pPr marL="1600200" indent="-228600">
              <a:tabLst>
                <a:tab pos="2222500" algn="l"/>
              </a:tabLst>
              <a:defRPr>
                <a:solidFill>
                  <a:schemeClr val="tx1"/>
                </a:solidFill>
                <a:latin typeface="Calibri" panose="020F0502020204030204" pitchFamily="34" charset="0"/>
              </a:defRPr>
            </a:lvl4pPr>
            <a:lvl5pPr marL="2057400" indent="-228600">
              <a:tabLst>
                <a:tab pos="22225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2225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2225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2225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222500" algn="l"/>
              </a:tabLst>
              <a:defRPr>
                <a:solidFill>
                  <a:schemeClr val="tx1"/>
                </a:solidFill>
                <a:latin typeface="Calibri" panose="020F0502020204030204" pitchFamily="34" charset="0"/>
              </a:defRPr>
            </a:lvl9pPr>
          </a:lstStyle>
          <a:p>
            <a:pPr>
              <a:spcBef>
                <a:spcPts val="100"/>
              </a:spcBef>
              <a:buFont typeface="Arial" panose="020B0604020202020204" pitchFamily="34" charset="0"/>
              <a:buChar char="•"/>
            </a:pPr>
            <a:r>
              <a:rPr lang="en-US" altLang="en-US" sz="2400">
                <a:ea typeface="Trebuchet MS" panose="020B0603020202020204" pitchFamily="34" charset="0"/>
                <a:cs typeface="Trebuchet MS" panose="020B0603020202020204" pitchFamily="34" charset="0"/>
              </a:rPr>
              <a:t>If the multiplier bit is a 1, the multiplicand is copied down; otherwise zeroes are copied down.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B03573D-AD59-477E-8474-8F28B67EFAD9}"/>
              </a:ext>
            </a:extLst>
          </p:cNvPr>
          <p:cNvSpPr>
            <a:spLocks noGrp="1" noChangeArrowheads="1"/>
          </p:cNvSpPr>
          <p:nvPr>
            <p:ph type="title"/>
          </p:nvPr>
        </p:nvSpPr>
        <p:spPr/>
        <p:txBody>
          <a:bodyPr anchor="t"/>
          <a:lstStyle/>
          <a:p>
            <a:pPr eaLnBrk="1" hangingPunct="1"/>
            <a:r>
              <a:rPr lang="en-US" altLang="en-US"/>
              <a:t>Binary multiplication…</a:t>
            </a:r>
          </a:p>
        </p:txBody>
      </p:sp>
      <p:sp>
        <p:nvSpPr>
          <p:cNvPr id="44035" name="object 3">
            <a:extLst>
              <a:ext uri="{FF2B5EF4-FFF2-40B4-BE49-F238E27FC236}">
                <a16:creationId xmlns:a16="http://schemas.microsoft.com/office/drawing/2014/main" id="{E0D3F6E0-FA6A-4594-94F1-4DAE4AB38E06}"/>
              </a:ext>
            </a:extLst>
          </p:cNvPr>
          <p:cNvSpPr txBox="1">
            <a:spLocks noChangeArrowheads="1"/>
          </p:cNvSpPr>
          <p:nvPr/>
        </p:nvSpPr>
        <p:spPr bwMode="auto">
          <a:xfrm>
            <a:off x="1866900" y="1379539"/>
            <a:ext cx="8458200"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4013" indent="-342900">
              <a:tabLst>
                <a:tab pos="354013" algn="l"/>
                <a:tab pos="2914650" algn="l"/>
                <a:tab pos="5070475" algn="l"/>
              </a:tabLst>
              <a:defRPr>
                <a:solidFill>
                  <a:schemeClr val="tx1"/>
                </a:solidFill>
                <a:latin typeface="Calibri" panose="020F0502020204030204" pitchFamily="34" charset="0"/>
              </a:defRPr>
            </a:lvl1pPr>
            <a:lvl2pPr marL="742950" indent="-285750">
              <a:tabLst>
                <a:tab pos="354013" algn="l"/>
                <a:tab pos="2914650" algn="l"/>
                <a:tab pos="5070475" algn="l"/>
              </a:tabLst>
              <a:defRPr>
                <a:solidFill>
                  <a:schemeClr val="tx1"/>
                </a:solidFill>
                <a:latin typeface="Calibri" panose="020F0502020204030204" pitchFamily="34" charset="0"/>
              </a:defRPr>
            </a:lvl2pPr>
            <a:lvl3pPr marL="1143000" indent="-228600">
              <a:tabLst>
                <a:tab pos="354013" algn="l"/>
                <a:tab pos="2914650" algn="l"/>
                <a:tab pos="5070475" algn="l"/>
              </a:tabLst>
              <a:defRPr>
                <a:solidFill>
                  <a:schemeClr val="tx1"/>
                </a:solidFill>
                <a:latin typeface="Calibri" panose="020F0502020204030204" pitchFamily="34" charset="0"/>
              </a:defRPr>
            </a:lvl3pPr>
            <a:lvl4pPr marL="1600200" indent="-228600">
              <a:tabLst>
                <a:tab pos="354013" algn="l"/>
                <a:tab pos="2914650" algn="l"/>
                <a:tab pos="5070475" algn="l"/>
              </a:tabLst>
              <a:defRPr>
                <a:solidFill>
                  <a:schemeClr val="tx1"/>
                </a:solidFill>
                <a:latin typeface="Calibri" panose="020F0502020204030204" pitchFamily="34" charset="0"/>
              </a:defRPr>
            </a:lvl4pPr>
            <a:lvl5pPr marL="2057400" indent="-228600">
              <a:tabLst>
                <a:tab pos="354013" algn="l"/>
                <a:tab pos="2914650" algn="l"/>
                <a:tab pos="5070475"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354013" algn="l"/>
                <a:tab pos="2914650" algn="l"/>
                <a:tab pos="5070475"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354013" algn="l"/>
                <a:tab pos="2914650" algn="l"/>
                <a:tab pos="5070475"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354013" algn="l"/>
                <a:tab pos="2914650" algn="l"/>
                <a:tab pos="5070475"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354013" algn="l"/>
                <a:tab pos="2914650" algn="l"/>
                <a:tab pos="5070475" algn="l"/>
              </a:tabLst>
              <a:defRPr>
                <a:solidFill>
                  <a:schemeClr val="tx1"/>
                </a:solidFill>
                <a:latin typeface="Calibri" panose="020F0502020204030204" pitchFamily="34" charset="0"/>
              </a:defRPr>
            </a:lvl9pPr>
          </a:lstStyle>
          <a:p>
            <a:pPr algn="just">
              <a:spcBef>
                <a:spcPts val="100"/>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When multiplication is implemented in a digital computer, it is convenient to change the process slightly. </a:t>
            </a:r>
          </a:p>
          <a:p>
            <a:pPr algn="just">
              <a:spcBef>
                <a:spcPts val="100"/>
              </a:spcBef>
              <a:buFont typeface="Arial" panose="020B0604020202020204" pitchFamily="34" charset="0"/>
              <a:buChar char="•"/>
            </a:pPr>
            <a:endParaRPr lang="en-US" altLang="en-US" sz="2200">
              <a:ea typeface="Trebuchet MS" panose="020B0603020202020204" pitchFamily="34" charset="0"/>
              <a:cs typeface="Trebuchet MS" panose="020B0603020202020204" pitchFamily="34" charset="0"/>
            </a:endParaRPr>
          </a:p>
          <a:p>
            <a:pPr algn="just">
              <a:spcBef>
                <a:spcPts val="100"/>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First instead of providing register to store and add  simultaneously as many binary numbers as there are bits in the multiplier, as it  is convenient to provide an adder for the summation of only two binary  numbers and successively accumulate the partial products in a register. </a:t>
            </a:r>
          </a:p>
          <a:p>
            <a:pPr algn="just">
              <a:spcBef>
                <a:spcPts val="100"/>
              </a:spcBef>
              <a:buFont typeface="Arial" panose="020B0604020202020204" pitchFamily="34" charset="0"/>
              <a:buChar char="•"/>
            </a:pPr>
            <a:endParaRPr lang="en-US" altLang="en-US" sz="2200">
              <a:ea typeface="Trebuchet MS" panose="020B0603020202020204" pitchFamily="34" charset="0"/>
              <a:cs typeface="Trebuchet MS" panose="020B0603020202020204" pitchFamily="34" charset="0"/>
            </a:endParaRPr>
          </a:p>
          <a:p>
            <a:pPr algn="just">
              <a:spcBef>
                <a:spcPts val="100"/>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Second  instead of shifting the multiplicand to the left, the partial product is shifted to  the right.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6344510-1C5D-4B56-9330-0F732A4C13FE}"/>
              </a:ext>
            </a:extLst>
          </p:cNvPr>
          <p:cNvSpPr>
            <a:spLocks noGrp="1" noChangeArrowheads="1"/>
          </p:cNvSpPr>
          <p:nvPr>
            <p:ph type="title"/>
          </p:nvPr>
        </p:nvSpPr>
        <p:spPr/>
        <p:txBody>
          <a:bodyPr anchor="t"/>
          <a:lstStyle/>
          <a:p>
            <a:pPr eaLnBrk="1" hangingPunct="1"/>
            <a:r>
              <a:rPr lang="en-US" altLang="en-US"/>
              <a:t>Binary multiplication…</a:t>
            </a:r>
          </a:p>
        </p:txBody>
      </p:sp>
      <p:sp>
        <p:nvSpPr>
          <p:cNvPr id="45059" name="object 3">
            <a:extLst>
              <a:ext uri="{FF2B5EF4-FFF2-40B4-BE49-F238E27FC236}">
                <a16:creationId xmlns:a16="http://schemas.microsoft.com/office/drawing/2014/main" id="{AF5E9703-08AA-4229-AE14-ED9596EA58D8}"/>
              </a:ext>
            </a:extLst>
          </p:cNvPr>
          <p:cNvSpPr txBox="1">
            <a:spLocks noChangeArrowheads="1"/>
          </p:cNvSpPr>
          <p:nvPr/>
        </p:nvSpPr>
        <p:spPr bwMode="auto">
          <a:xfrm>
            <a:off x="1866900" y="1455739"/>
            <a:ext cx="84582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4013" indent="-342900">
              <a:tabLst>
                <a:tab pos="354013" algn="l"/>
              </a:tabLst>
              <a:defRPr>
                <a:solidFill>
                  <a:schemeClr val="tx1"/>
                </a:solidFill>
                <a:latin typeface="Calibri" panose="020F0502020204030204" pitchFamily="34" charset="0"/>
              </a:defRPr>
            </a:lvl1pPr>
            <a:lvl2pPr marL="742950" indent="-285750">
              <a:tabLst>
                <a:tab pos="354013" algn="l"/>
              </a:tabLst>
              <a:defRPr>
                <a:solidFill>
                  <a:schemeClr val="tx1"/>
                </a:solidFill>
                <a:latin typeface="Calibri" panose="020F0502020204030204" pitchFamily="34" charset="0"/>
              </a:defRPr>
            </a:lvl2pPr>
            <a:lvl3pPr marL="1143000" indent="-228600">
              <a:tabLst>
                <a:tab pos="354013" algn="l"/>
              </a:tabLst>
              <a:defRPr>
                <a:solidFill>
                  <a:schemeClr val="tx1"/>
                </a:solidFill>
                <a:latin typeface="Calibri" panose="020F0502020204030204" pitchFamily="34" charset="0"/>
              </a:defRPr>
            </a:lvl3pPr>
            <a:lvl4pPr marL="1600200" indent="-228600">
              <a:tabLst>
                <a:tab pos="354013" algn="l"/>
              </a:tabLst>
              <a:defRPr>
                <a:solidFill>
                  <a:schemeClr val="tx1"/>
                </a:solidFill>
                <a:latin typeface="Calibri" panose="020F0502020204030204" pitchFamily="34" charset="0"/>
              </a:defRPr>
            </a:lvl4pPr>
            <a:lvl5pPr marL="2057400" indent="-228600">
              <a:tabLst>
                <a:tab pos="354013"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354013"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354013"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354013"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354013" algn="l"/>
              </a:tabLst>
              <a:defRPr>
                <a:solidFill>
                  <a:schemeClr val="tx1"/>
                </a:solidFill>
                <a:latin typeface="Calibri" panose="020F0502020204030204" pitchFamily="34" charset="0"/>
              </a:defRPr>
            </a:lvl9pPr>
          </a:lstStyle>
          <a:p>
            <a:pPr algn="just">
              <a:spcBef>
                <a:spcPts val="1000"/>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The hardware for multiplication consists of the equipment shown in following fig</a:t>
            </a:r>
            <a:r>
              <a:rPr lang="en-US" altLang="en-US" sz="2200"/>
              <a:t>ure plus two </a:t>
            </a:r>
            <a:r>
              <a:rPr lang="en-US" altLang="en-US" sz="2200">
                <a:ea typeface="Trebuchet MS" panose="020B0603020202020204" pitchFamily="34" charset="0"/>
                <a:cs typeface="Trebuchet MS" panose="020B0603020202020204" pitchFamily="34" charset="0"/>
              </a:rPr>
              <a:t>more registers.</a:t>
            </a:r>
          </a:p>
          <a:p>
            <a:pPr algn="just">
              <a:spcBef>
                <a:spcPts val="1013"/>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These registers are together with registers A and B.</a:t>
            </a:r>
          </a:p>
          <a:p>
            <a:pPr algn="just">
              <a:spcBef>
                <a:spcPts val="1000"/>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The multiplier stored in </a:t>
            </a:r>
            <a:r>
              <a:rPr lang="en-US" altLang="en-US" sz="2200"/>
              <a:t>the Q</a:t>
            </a:r>
            <a:r>
              <a:rPr lang="en-US" altLang="en-US" sz="2200">
                <a:ea typeface="Trebuchet MS" panose="020B0603020202020204" pitchFamily="34" charset="0"/>
                <a:cs typeface="Trebuchet MS" panose="020B0603020202020204" pitchFamily="34" charset="0"/>
              </a:rPr>
              <a:t> register and its sign in Q</a:t>
            </a:r>
            <a:r>
              <a:rPr lang="en-US" altLang="en-US" sz="2100" baseline="-21000">
                <a:ea typeface="Trebuchet MS" panose="020B0603020202020204" pitchFamily="34" charset="0"/>
                <a:cs typeface="Trebuchet MS" panose="020B0603020202020204" pitchFamily="34" charset="0"/>
              </a:rPr>
              <a:t>s</a:t>
            </a:r>
            <a:r>
              <a:rPr lang="en-US" altLang="en-US" sz="2000">
                <a:ea typeface="Trebuchet MS" panose="020B0603020202020204" pitchFamily="34" charset="0"/>
                <a:cs typeface="Trebuchet MS" panose="020B0603020202020204" pitchFamily="34" charset="0"/>
              </a:rPr>
              <a:t>.</a:t>
            </a:r>
          </a:p>
          <a:p>
            <a:pPr algn="just">
              <a:spcBef>
                <a:spcPts val="1000"/>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The sequence counter SC is initially set to a number equal to the number of bits in the multiplier. The  counter is decremented by 1 after forming each partial product.</a:t>
            </a:r>
          </a:p>
          <a:p>
            <a:pPr algn="just">
              <a:spcBef>
                <a:spcPts val="1000"/>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The sum of A and B forms a partial product which is transferred to the EA register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7C675E9-57DA-4A20-B355-F00FC8024AB8}"/>
              </a:ext>
            </a:extLst>
          </p:cNvPr>
          <p:cNvSpPr>
            <a:spLocks noGrp="1" noChangeArrowheads="1"/>
          </p:cNvSpPr>
          <p:nvPr>
            <p:ph type="title"/>
          </p:nvPr>
        </p:nvSpPr>
        <p:spPr/>
        <p:txBody>
          <a:bodyPr anchor="t"/>
          <a:lstStyle/>
          <a:p>
            <a:pPr eaLnBrk="1" hangingPunct="1"/>
            <a:r>
              <a:rPr lang="en-US" altLang="en-US"/>
              <a:t>Binary multiplication…</a:t>
            </a:r>
          </a:p>
        </p:txBody>
      </p:sp>
      <p:sp>
        <p:nvSpPr>
          <p:cNvPr id="46083" name="object 3">
            <a:extLst>
              <a:ext uri="{FF2B5EF4-FFF2-40B4-BE49-F238E27FC236}">
                <a16:creationId xmlns:a16="http://schemas.microsoft.com/office/drawing/2014/main" id="{F45FC9DD-D429-4904-9571-D66FD9A65EB7}"/>
              </a:ext>
            </a:extLst>
          </p:cNvPr>
          <p:cNvSpPr txBox="1">
            <a:spLocks noChangeArrowheads="1"/>
          </p:cNvSpPr>
          <p:nvPr/>
        </p:nvSpPr>
        <p:spPr bwMode="auto">
          <a:xfrm>
            <a:off x="1866900" y="5175250"/>
            <a:ext cx="84582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4013" indent="-342900">
              <a:tabLst>
                <a:tab pos="354013" algn="l"/>
              </a:tabLst>
              <a:defRPr>
                <a:solidFill>
                  <a:schemeClr val="tx1"/>
                </a:solidFill>
                <a:latin typeface="Calibri" panose="020F0502020204030204" pitchFamily="34" charset="0"/>
              </a:defRPr>
            </a:lvl1pPr>
            <a:lvl2pPr marL="742950" indent="-285750">
              <a:tabLst>
                <a:tab pos="354013" algn="l"/>
              </a:tabLst>
              <a:defRPr>
                <a:solidFill>
                  <a:schemeClr val="tx1"/>
                </a:solidFill>
                <a:latin typeface="Calibri" panose="020F0502020204030204" pitchFamily="34" charset="0"/>
              </a:defRPr>
            </a:lvl2pPr>
            <a:lvl3pPr marL="1143000" indent="-228600">
              <a:tabLst>
                <a:tab pos="354013" algn="l"/>
              </a:tabLst>
              <a:defRPr>
                <a:solidFill>
                  <a:schemeClr val="tx1"/>
                </a:solidFill>
                <a:latin typeface="Calibri" panose="020F0502020204030204" pitchFamily="34" charset="0"/>
              </a:defRPr>
            </a:lvl3pPr>
            <a:lvl4pPr marL="1600200" indent="-228600">
              <a:tabLst>
                <a:tab pos="354013" algn="l"/>
              </a:tabLst>
              <a:defRPr>
                <a:solidFill>
                  <a:schemeClr val="tx1"/>
                </a:solidFill>
                <a:latin typeface="Calibri" panose="020F0502020204030204" pitchFamily="34" charset="0"/>
              </a:defRPr>
            </a:lvl4pPr>
            <a:lvl5pPr marL="2057400" indent="-228600">
              <a:tabLst>
                <a:tab pos="354013"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354013"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354013"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354013"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354013" algn="l"/>
              </a:tabLst>
              <a:defRPr>
                <a:solidFill>
                  <a:schemeClr val="tx1"/>
                </a:solidFill>
                <a:latin typeface="Calibri" panose="020F0502020204030204" pitchFamily="34" charset="0"/>
              </a:defRPr>
            </a:lvl9pPr>
          </a:lstStyle>
          <a:p>
            <a:pPr algn="just">
              <a:spcBef>
                <a:spcPts val="1000"/>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The shift will be denoted by the statement shr EAQ to designate the right shift depicted.</a:t>
            </a:r>
          </a:p>
          <a:p>
            <a:pPr algn="just">
              <a:spcBef>
                <a:spcPts val="1000"/>
              </a:spcBef>
              <a:buFont typeface="Arial" panose="020B0604020202020204" pitchFamily="34" charset="0"/>
              <a:buChar char="•"/>
            </a:pPr>
            <a:r>
              <a:rPr lang="en-US" altLang="en-US" sz="2200">
                <a:ea typeface="Trebuchet MS" panose="020B0603020202020204" pitchFamily="34" charset="0"/>
                <a:cs typeface="Trebuchet MS" panose="020B0603020202020204" pitchFamily="34" charset="0"/>
              </a:rPr>
              <a:t>The least significant bit of A is shifted into the most significant position  of Q.</a:t>
            </a:r>
          </a:p>
        </p:txBody>
      </p:sp>
      <p:sp>
        <p:nvSpPr>
          <p:cNvPr id="46084" name="object 4">
            <a:extLst>
              <a:ext uri="{FF2B5EF4-FFF2-40B4-BE49-F238E27FC236}">
                <a16:creationId xmlns:a16="http://schemas.microsoft.com/office/drawing/2014/main" id="{E849D4B7-6867-4CFC-95F2-0026328E66B1}"/>
              </a:ext>
            </a:extLst>
          </p:cNvPr>
          <p:cNvSpPr>
            <a:spLocks noChangeArrowheads="1"/>
          </p:cNvSpPr>
          <p:nvPr/>
        </p:nvSpPr>
        <p:spPr bwMode="auto">
          <a:xfrm>
            <a:off x="2152650" y="1076326"/>
            <a:ext cx="7886700" cy="38703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F04F2C5-10CD-43FA-BB4E-0D979F3806D8}"/>
              </a:ext>
            </a:extLst>
          </p:cNvPr>
          <p:cNvSpPr>
            <a:spLocks noGrp="1" noChangeArrowheads="1"/>
          </p:cNvSpPr>
          <p:nvPr>
            <p:ph type="title"/>
          </p:nvPr>
        </p:nvSpPr>
        <p:spPr/>
        <p:txBody>
          <a:bodyPr anchor="t"/>
          <a:lstStyle/>
          <a:p>
            <a:pPr eaLnBrk="1" hangingPunct="1"/>
            <a:r>
              <a:rPr lang="en-US" altLang="en-US"/>
              <a:t>Binary multiplication…</a:t>
            </a:r>
          </a:p>
        </p:txBody>
      </p:sp>
      <p:sp>
        <p:nvSpPr>
          <p:cNvPr id="47107" name="object 4">
            <a:extLst>
              <a:ext uri="{FF2B5EF4-FFF2-40B4-BE49-F238E27FC236}">
                <a16:creationId xmlns:a16="http://schemas.microsoft.com/office/drawing/2014/main" id="{0E62A18E-3817-42D9-86E4-C1B3D155915A}"/>
              </a:ext>
            </a:extLst>
          </p:cNvPr>
          <p:cNvSpPr>
            <a:spLocks noChangeArrowheads="1"/>
          </p:cNvSpPr>
          <p:nvPr/>
        </p:nvSpPr>
        <p:spPr bwMode="auto">
          <a:xfrm>
            <a:off x="3667125" y="1031876"/>
            <a:ext cx="4554538" cy="56610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D3E1A8E-4F2A-45BF-BD79-4543F204191C}"/>
              </a:ext>
            </a:extLst>
          </p:cNvPr>
          <p:cNvSpPr>
            <a:spLocks noGrp="1" noChangeArrowheads="1"/>
          </p:cNvSpPr>
          <p:nvPr>
            <p:ph type="title"/>
          </p:nvPr>
        </p:nvSpPr>
        <p:spPr/>
        <p:txBody>
          <a:bodyPr anchor="t"/>
          <a:lstStyle/>
          <a:p>
            <a:pPr eaLnBrk="1" hangingPunct="1"/>
            <a:r>
              <a:rPr lang="en-US" altLang="en-US"/>
              <a:t>Binary multiplication…</a:t>
            </a:r>
          </a:p>
        </p:txBody>
      </p:sp>
      <p:sp>
        <p:nvSpPr>
          <p:cNvPr id="6" name="object 3">
            <a:extLst>
              <a:ext uri="{FF2B5EF4-FFF2-40B4-BE49-F238E27FC236}">
                <a16:creationId xmlns:a16="http://schemas.microsoft.com/office/drawing/2014/main" id="{CB752CFD-F6F2-4FF6-88A3-EE0197AC3DEC}"/>
              </a:ext>
            </a:extLst>
          </p:cNvPr>
          <p:cNvSpPr txBox="1"/>
          <p:nvPr/>
        </p:nvSpPr>
        <p:spPr>
          <a:xfrm>
            <a:off x="1958975" y="1152526"/>
            <a:ext cx="8274050" cy="5616575"/>
          </a:xfrm>
          <a:prstGeom prst="rect">
            <a:avLst/>
          </a:prstGeom>
        </p:spPr>
        <p:txBody>
          <a:bodyPr lIns="0" tIns="12065" rIns="0" bIns="0">
            <a:spAutoFit/>
          </a:bodyPr>
          <a:lstStyle>
            <a:lvl1pPr marL="354013" indent="-342900">
              <a:tabLst>
                <a:tab pos="354013" algn="l"/>
                <a:tab pos="2914650" algn="l"/>
                <a:tab pos="5070475" algn="l"/>
              </a:tabLst>
              <a:defRPr>
                <a:solidFill>
                  <a:schemeClr val="tx1"/>
                </a:solidFill>
                <a:latin typeface="Calibri" panose="020F0502020204030204" pitchFamily="34" charset="0"/>
              </a:defRPr>
            </a:lvl1pPr>
            <a:lvl2pPr marL="742950" indent="-285750">
              <a:tabLst>
                <a:tab pos="354013" algn="l"/>
                <a:tab pos="2914650" algn="l"/>
                <a:tab pos="5070475" algn="l"/>
              </a:tabLst>
              <a:defRPr>
                <a:solidFill>
                  <a:schemeClr val="tx1"/>
                </a:solidFill>
                <a:latin typeface="Calibri" panose="020F0502020204030204" pitchFamily="34" charset="0"/>
              </a:defRPr>
            </a:lvl2pPr>
            <a:lvl3pPr marL="1143000" indent="-228600">
              <a:tabLst>
                <a:tab pos="354013" algn="l"/>
                <a:tab pos="2914650" algn="l"/>
                <a:tab pos="5070475" algn="l"/>
              </a:tabLst>
              <a:defRPr>
                <a:solidFill>
                  <a:schemeClr val="tx1"/>
                </a:solidFill>
                <a:latin typeface="Calibri" panose="020F0502020204030204" pitchFamily="34" charset="0"/>
              </a:defRPr>
            </a:lvl3pPr>
            <a:lvl4pPr marL="1600200" indent="-228600">
              <a:tabLst>
                <a:tab pos="354013" algn="l"/>
                <a:tab pos="2914650" algn="l"/>
                <a:tab pos="5070475" algn="l"/>
              </a:tabLst>
              <a:defRPr>
                <a:solidFill>
                  <a:schemeClr val="tx1"/>
                </a:solidFill>
                <a:latin typeface="Calibri" panose="020F0502020204030204" pitchFamily="34" charset="0"/>
              </a:defRPr>
            </a:lvl4pPr>
            <a:lvl5pPr marL="2057400" indent="-228600">
              <a:tabLst>
                <a:tab pos="354013" algn="l"/>
                <a:tab pos="2914650" algn="l"/>
                <a:tab pos="5070475"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354013" algn="l"/>
                <a:tab pos="2914650" algn="l"/>
                <a:tab pos="5070475"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354013" algn="l"/>
                <a:tab pos="2914650" algn="l"/>
                <a:tab pos="5070475"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354013" algn="l"/>
                <a:tab pos="2914650" algn="l"/>
                <a:tab pos="5070475"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354013" algn="l"/>
                <a:tab pos="2914650" algn="l"/>
                <a:tab pos="5070475" algn="l"/>
              </a:tabLst>
              <a:defRPr>
                <a:solidFill>
                  <a:schemeClr val="tx1"/>
                </a:solidFill>
                <a:latin typeface="Calibri" panose="020F0502020204030204" pitchFamily="34" charset="0"/>
              </a:defRPr>
            </a:lvl9pPr>
          </a:lstStyle>
          <a:p>
            <a:pPr algn="just">
              <a:spcBef>
                <a:spcPts val="100"/>
              </a:spcBef>
              <a:buFont typeface="Arial" panose="020B0604020202020204" pitchFamily="34" charset="0"/>
              <a:buChar char="•"/>
            </a:pPr>
            <a:r>
              <a:rPr lang="en-US" altLang="en-US" sz="2400">
                <a:ea typeface="Trebuchet MS" panose="020B0603020202020204" pitchFamily="34" charset="0"/>
                <a:cs typeface="Trebuchet MS" panose="020B0603020202020204" pitchFamily="34" charset="0"/>
              </a:rPr>
              <a:t>When multiplication is implemented in a digital computer, it is convenient to  change the process slightly. </a:t>
            </a:r>
          </a:p>
          <a:p>
            <a:pPr algn="just">
              <a:spcBef>
                <a:spcPts val="100"/>
              </a:spcBef>
              <a:buFont typeface="Arial" panose="020B0604020202020204" pitchFamily="34" charset="0"/>
              <a:buChar char="•"/>
            </a:pPr>
            <a:r>
              <a:rPr lang="en-US" altLang="en-US" sz="2400">
                <a:ea typeface="Trebuchet MS" panose="020B0603020202020204" pitchFamily="34" charset="0"/>
                <a:cs typeface="Trebuchet MS" panose="020B0603020202020204" pitchFamily="34" charset="0"/>
              </a:rPr>
              <a:t>First instead of providing register to store and add  simultaneously as many binary numbers as there are bits in the multiplier, it is convenient to provide an adder for the summation of only two binary numbers and successively accumulate the partial products in a register. </a:t>
            </a:r>
          </a:p>
          <a:p>
            <a:pPr algn="just">
              <a:spcBef>
                <a:spcPts val="100"/>
              </a:spcBef>
              <a:buFont typeface="Arial" panose="020B0604020202020204" pitchFamily="34" charset="0"/>
              <a:buChar char="•"/>
            </a:pPr>
            <a:r>
              <a:rPr lang="en-US" altLang="en-US" sz="2400">
                <a:ea typeface="Trebuchet MS" panose="020B0603020202020204" pitchFamily="34" charset="0"/>
                <a:cs typeface="Trebuchet MS" panose="020B0603020202020204" pitchFamily="34" charset="0"/>
              </a:rPr>
              <a:t>Second instead of shifting the multiplicand to the left, the partial product is shifted to  the right.</a:t>
            </a:r>
          </a:p>
          <a:p>
            <a:pPr algn="just">
              <a:spcBef>
                <a:spcPts val="100"/>
              </a:spcBef>
              <a:buFont typeface="Arial" panose="020B0604020202020204" pitchFamily="34" charset="0"/>
              <a:buChar char="•"/>
            </a:pPr>
            <a:r>
              <a:rPr lang="en-US" altLang="en-US" sz="2400">
                <a:ea typeface="Trebuchet MS" panose="020B0603020202020204" pitchFamily="34" charset="0"/>
                <a:cs typeface="Trebuchet MS" panose="020B0603020202020204" pitchFamily="34" charset="0"/>
              </a:rPr>
              <a:t>The sequence counter SC is initially set to a number equal to the number of bits in the multiplier. </a:t>
            </a:r>
          </a:p>
          <a:p>
            <a:pPr algn="just">
              <a:spcBef>
                <a:spcPts val="100"/>
              </a:spcBef>
              <a:buFont typeface="Arial" panose="020B0604020202020204" pitchFamily="34" charset="0"/>
              <a:buChar char="•"/>
            </a:pPr>
            <a:r>
              <a:rPr lang="en-US" altLang="en-US" sz="2400">
                <a:ea typeface="Trebuchet MS" panose="020B0603020202020204" pitchFamily="34" charset="0"/>
                <a:cs typeface="Trebuchet MS" panose="020B0603020202020204" pitchFamily="34" charset="0"/>
              </a:rPr>
              <a:t>The counter is decremented by 1 after forming each partial product.</a:t>
            </a:r>
          </a:p>
          <a:p>
            <a:pPr algn="just">
              <a:spcBef>
                <a:spcPts val="100"/>
              </a:spcBef>
              <a:buFont typeface="Arial" panose="020B0604020202020204" pitchFamily="34" charset="0"/>
              <a:buChar char="•"/>
            </a:pPr>
            <a:r>
              <a:rPr lang="en-US" altLang="en-US" sz="2400"/>
              <a:t>The sum of A and B forms a partial product which is transferred to the EA register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8C59788-7926-4305-B6B5-BC3E32A0109A}"/>
              </a:ext>
            </a:extLst>
          </p:cNvPr>
          <p:cNvSpPr>
            <a:spLocks noGrp="1" noChangeArrowheads="1"/>
          </p:cNvSpPr>
          <p:nvPr>
            <p:ph type="title"/>
          </p:nvPr>
        </p:nvSpPr>
        <p:spPr/>
        <p:txBody>
          <a:bodyPr anchor="t"/>
          <a:lstStyle/>
          <a:p>
            <a:pPr eaLnBrk="1" hangingPunct="1"/>
            <a:r>
              <a:rPr lang="en-US" altLang="en-US"/>
              <a:t>Binary multiplication…</a:t>
            </a:r>
          </a:p>
        </p:txBody>
      </p:sp>
      <p:sp>
        <p:nvSpPr>
          <p:cNvPr id="49155" name="object 5">
            <a:extLst>
              <a:ext uri="{FF2B5EF4-FFF2-40B4-BE49-F238E27FC236}">
                <a16:creationId xmlns:a16="http://schemas.microsoft.com/office/drawing/2014/main" id="{C19F6164-3BC0-4B93-9FA3-07391D4E472D}"/>
              </a:ext>
            </a:extLst>
          </p:cNvPr>
          <p:cNvSpPr>
            <a:spLocks noChangeArrowheads="1"/>
          </p:cNvSpPr>
          <p:nvPr/>
        </p:nvSpPr>
        <p:spPr bwMode="auto">
          <a:xfrm>
            <a:off x="1524000" y="1152526"/>
            <a:ext cx="9144000" cy="54641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549</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Multiplication</vt:lpstr>
      <vt:lpstr>Decimal multiplication</vt:lpstr>
      <vt:lpstr>Binary multiplication</vt:lpstr>
      <vt:lpstr>Binary multiplication…</vt:lpstr>
      <vt:lpstr>Binary multiplication…</vt:lpstr>
      <vt:lpstr>Binary multiplication…</vt:lpstr>
      <vt:lpstr>Binary multiplication…</vt:lpstr>
      <vt:lpstr>Binary multiplication…</vt:lpstr>
      <vt:lpstr>Binary multiplication…</vt:lpstr>
      <vt:lpstr>Booth’s Multiplication Algorithm</vt:lpstr>
      <vt:lpstr>Booth’s Multiplication Algorithm…</vt:lpstr>
      <vt:lpstr>Booth’s Multiplication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Multiplication</dc:title>
  <dc:creator>Tanmay Bhowmik</dc:creator>
  <cp:lastModifiedBy>Tanmay Bhowmik</cp:lastModifiedBy>
  <cp:revision>1</cp:revision>
  <dcterms:created xsi:type="dcterms:W3CDTF">2019-07-31T08:12:36Z</dcterms:created>
  <dcterms:modified xsi:type="dcterms:W3CDTF">2019-07-31T08:14:06Z</dcterms:modified>
</cp:coreProperties>
</file>