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72" r:id="rId5"/>
    <p:sldId id="271" r:id="rId6"/>
    <p:sldId id="274" r:id="rId7"/>
    <p:sldId id="275" r:id="rId8"/>
    <p:sldId id="291" r:id="rId9"/>
    <p:sldId id="292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BB2-17AF-4D3F-8CA2-CDB3F669C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E916-0638-4A41-AC2F-EE1F48DE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A20A-3486-4811-BDAD-D61E01BB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A629-B38C-4B89-9FD0-500C6E55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4904-4FA3-4C19-AD3B-080D85F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5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C6BD-3C91-4136-8A6F-39FF5B41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4909D-3C68-4383-A242-80697B04B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A9D1-6EF5-4D38-B4F8-FABC807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8539-6AEF-4680-9C25-A26A629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B55A-1502-4DDF-9B13-24E4BAC4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1D99-4CEE-4B67-8BB6-D0C646CFA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1AC8-B58C-4116-B3AA-5EE45136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9933-0C1A-4468-93D2-A9DFB60A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A6BD-C34E-4037-B72B-90190A0A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CE8B-A555-4038-B916-BC1AC535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9A1-5DF6-4313-B747-51CCC2AA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2736-E191-4679-8EDF-B4BC639C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8D9B-6785-461D-B84F-ABF70DA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63B3-A088-4472-BF7B-84EE1EDC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4FDF-D104-41CD-B9C0-BBCA7EF2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3AAA-FEB8-48F7-89E8-EA234112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1E63-2A57-44A4-8FAD-E0DED264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15C9-4D83-47F1-BF1F-6AE5514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B06B-BFF8-4DAE-9FA0-1ADBA6CF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829E-153C-4A50-977F-D80D1577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85BD-96F4-4BD5-B0CC-F8AE0AB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C7C8-AF9D-41DB-A6BF-2DDB2EB7E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BECD-D9D9-4FFB-8D66-00288E05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26ED-1875-4B54-B1AC-F7882B1C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476D-9C85-4C88-9DB1-D7F97C97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B15E-7AB9-49AD-8D6D-F177708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CB4F-6C22-48A8-A834-DEA316C9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B7EF-1C00-47B5-9B74-42634FD3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EB4CA-CE20-4E05-A885-AF057673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DC3DF-8747-4077-A0DB-0F779A3E8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C315-4085-48C7-BFE4-FA67BEE2E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91E05-F871-46A9-877E-D911E018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185-5F53-48EE-9F20-F1575521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58F25-AD16-474C-B12E-5F8E491D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AC-E525-4EAC-A896-2BB3F2D4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4F9EA-D138-4523-811A-A5CF2F8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1FCA-521D-4B63-BEB0-5239EB21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C86F-67CA-4BB9-8C1D-16C8A103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DB524-F95F-4961-B26C-522009B1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32C27-9B02-4DAF-963A-DA94AA34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6E4C-F15A-4018-8C2C-93F395FE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6B99-3C94-478C-82A3-41CC1B39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6AFD-63A8-4B14-83C0-3D09259F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2538-AAD8-42BF-87ED-7A94FDE1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4417-514F-415A-9CE1-67D1A2B2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3EF5-D233-4EA8-88CE-1C6BC51A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922B-CC23-4C73-B1A3-81A00B5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7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9A3-0079-4CE4-963B-3C60009A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A953-DCF2-4342-817F-3513A7329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C4302-34DB-4F48-B507-219CAFCA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D5C64-73D4-4171-A704-369B0CF6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1EF8-0C1D-4644-905D-26BB5C02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0EF76-8624-4D34-A7DE-951E313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B17A9-0AAA-446A-B5E0-38D6F215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A430-BE73-4DFB-BA01-D86B891F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B251-113F-4CC5-B944-779C6002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477E-A468-46CC-84DA-561076CCA30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7812-DA7B-442F-8914-E1F1AC034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E6AE-4896-4FC3-A2B1-773C52DF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6F05-ADAB-43A4-8FE4-0C601E2B8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90DD8E4-7A35-4ACA-85BD-8B5815839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256"/>
            <a:ext cx="10515600" cy="92428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Priority Scheduling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534CE4-19E2-4D3B-92D6-6665AB4DA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A priority number (integer) is associated with each process</a:t>
            </a:r>
          </a:p>
          <a:p>
            <a:pPr eaLnBrk="1" hangingPunct="1"/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priority).</a:t>
            </a:r>
          </a:p>
          <a:p>
            <a:pPr lvl="1" eaLnBrk="1" hangingPunct="1"/>
            <a:r>
              <a:rPr lang="en-US" altLang="en-US" dirty="0"/>
              <a:t>Preemptive</a:t>
            </a:r>
          </a:p>
          <a:p>
            <a:pPr lvl="1" eaLnBrk="1" hangingPunct="1"/>
            <a:r>
              <a:rPr lang="en-US" altLang="en-US" dirty="0" err="1"/>
              <a:t>nonpreemptive</a:t>
            </a:r>
            <a:endParaRPr lang="en-US" altLang="en-US" dirty="0"/>
          </a:p>
          <a:p>
            <a:pPr eaLnBrk="1" hangingPunct="1"/>
            <a:r>
              <a:rPr lang="en-US" altLang="en-US" dirty="0"/>
              <a:t>SJF is a priority scheduling where </a:t>
            </a:r>
            <a:r>
              <a:rPr lang="en-US" altLang="en-US" dirty="0">
                <a:solidFill>
                  <a:srgbClr val="0070C0"/>
                </a:solidFill>
              </a:rPr>
              <a:t>priority is the predicted next CPU burst time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Problem</a:t>
            </a:r>
          </a:p>
          <a:p>
            <a:pPr marL="0" indent="0" eaLnBrk="1" hangingPunct="1"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dirty="0">
                <a:sym typeface="Symbol" panose="05050102010706020507" pitchFamily="18" charset="2"/>
              </a:rPr>
              <a:t> – low priority processes may never execute.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Solution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Aging</a:t>
            </a:r>
            <a:r>
              <a:rPr lang="en-US" altLang="en-US" dirty="0">
                <a:sym typeface="Symbol" panose="05050102010706020507" pitchFamily="18" charset="2"/>
              </a:rPr>
              <a:t> – as time progresses increase (or redefine) the priority of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F553-753A-435A-8CA6-822EEF28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65708BA-FA52-466C-9208-8EF429A14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953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2200"/>
              <a:t>How a Smaller Time Quantum Increases Context Switches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33BE55B-EB2B-40F4-8F1A-9F3A101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76C2E986-FF1F-4DED-BE4C-44BE8398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2540000" y="1919288"/>
            <a:ext cx="72136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3F2C70DC-2EC4-427B-BC10-2D7A69C65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953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en-US" sz="2600"/>
              <a:t>Turnaround Time Varies With The Time Quantum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C9C68-28ED-448C-A6A5-A13C8964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  <p:pic>
        <p:nvPicPr>
          <p:cNvPr id="23556" name="Picture 1029">
            <a:extLst>
              <a:ext uri="{FF2B5EF4-FFF2-40B4-BE49-F238E27FC236}">
                <a16:creationId xmlns:a16="http://schemas.microsoft.com/office/drawing/2014/main" id="{C437AAFF-0A88-4C0D-BB4E-AF63CEED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676" r="2827" b="891"/>
          <a:stretch>
            <a:fillRect/>
          </a:stretch>
        </p:blipFill>
        <p:spPr bwMode="auto">
          <a:xfrm>
            <a:off x="3209925" y="1362075"/>
            <a:ext cx="60769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6BE7-FFF6-46F5-AFB7-D14AA87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36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Topics for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BC08-AE72-4FB6-9084-CC56A054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8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65CE27-C064-42EF-8BFD-B29779AE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6D4DD3A-6567-4B5F-A67A-7B1E835E06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Ready queue is partitioned into separate queues:</a:t>
            </a:r>
            <a:br>
              <a:rPr lang="en-US" altLang="en-US" dirty="0"/>
            </a:br>
            <a:r>
              <a:rPr lang="en-US" altLang="en-US" dirty="0"/>
              <a:t>foreground (interactive)</a:t>
            </a:r>
            <a:br>
              <a:rPr lang="en-US" altLang="en-US" dirty="0"/>
            </a:br>
            <a:r>
              <a:rPr lang="en-US" altLang="en-US" dirty="0"/>
              <a:t>background (batch)</a:t>
            </a:r>
          </a:p>
          <a:p>
            <a:pPr eaLnBrk="1" hangingPunct="1"/>
            <a:r>
              <a:rPr lang="en-US" altLang="en-US" dirty="0"/>
              <a:t>Each queue has its own scheduling algorithm, </a:t>
            </a:r>
            <a:br>
              <a:rPr lang="en-US" altLang="en-US" dirty="0"/>
            </a:br>
            <a:r>
              <a:rPr lang="en-US" altLang="en-US" dirty="0"/>
              <a:t>foreground – RR</a:t>
            </a:r>
            <a:br>
              <a:rPr lang="en-US" altLang="en-US" dirty="0"/>
            </a:br>
            <a:r>
              <a:rPr lang="en-US" altLang="en-US" dirty="0"/>
              <a:t>background – FCFS</a:t>
            </a:r>
          </a:p>
          <a:p>
            <a:pPr eaLnBrk="1" hangingPunct="1"/>
            <a:r>
              <a:rPr lang="en-US" altLang="en-US" dirty="0"/>
              <a:t>Scheduling must be done between the queues.</a:t>
            </a:r>
          </a:p>
          <a:p>
            <a:pPr lvl="1" eaLnBrk="1" hangingPunct="1"/>
            <a:r>
              <a:rPr lang="en-US" altLang="en-US" dirty="0"/>
              <a:t>Fixed priority scheduling; i.e., serve all from foreground then from background.  Possibility of starvation.</a:t>
            </a:r>
          </a:p>
          <a:p>
            <a:pPr lvl="1" eaLnBrk="1" hangingPunct="1"/>
            <a:r>
              <a:rPr lang="en-US" altLang="en-US" dirty="0"/>
              <a:t>Time slice – each queue gets a certain amount of CPU time which it can schedule amongst its processes; i.e.,</a:t>
            </a:r>
            <a:br>
              <a:rPr lang="en-US" altLang="en-US" dirty="0"/>
            </a:br>
            <a:r>
              <a:rPr lang="en-US" altLang="en-US" dirty="0"/>
              <a:t>80% to foreground in RR</a:t>
            </a:r>
          </a:p>
          <a:p>
            <a:pPr lvl="1" eaLnBrk="1" hangingPunct="1"/>
            <a:r>
              <a:rPr lang="en-US" altLang="en-US" dirty="0"/>
              <a:t>20% to background in FCFS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2B967-F5F2-4480-8CEB-7B374869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8008D6A-7944-4D08-9A2F-B3EDBBE8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FDE5A3-DC55-4517-B730-C39B8C2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CEEDA2B8-B586-4266-8822-8AFD4911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3103563" y="1595438"/>
            <a:ext cx="6330950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C230313-C358-472D-953D-A084D07E8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C67EEDF-20F5-4B78-AE13-5CF9FC799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process can move between the various queues; aging can be implemented this way.</a:t>
            </a:r>
          </a:p>
          <a:p>
            <a:pPr eaLnBrk="1" hangingPunct="1"/>
            <a:r>
              <a:rPr lang="en-US" altLang="en-US"/>
              <a:t>Multilevel-feedback-queue scheduler defined by the following parameters:</a:t>
            </a:r>
          </a:p>
          <a:p>
            <a:pPr lvl="1" eaLnBrk="1" hangingPunct="1"/>
            <a:r>
              <a:rPr lang="en-US" altLang="en-US"/>
              <a:t>number of queues</a:t>
            </a:r>
          </a:p>
          <a:p>
            <a:pPr lvl="1" eaLnBrk="1" hangingPunct="1"/>
            <a:r>
              <a:rPr lang="en-US" altLang="en-US"/>
              <a:t>scheduling algorithms for each queue</a:t>
            </a:r>
          </a:p>
          <a:p>
            <a:pPr lvl="1" eaLnBrk="1" hangingPunct="1"/>
            <a:r>
              <a:rPr lang="en-US" altLang="en-US"/>
              <a:t>method used to determine when to upgrade a process</a:t>
            </a:r>
          </a:p>
          <a:p>
            <a:pPr lvl="1" eaLnBrk="1" hangingPunct="1"/>
            <a:r>
              <a:rPr lang="en-US" altLang="en-US"/>
              <a:t>method used to determine when to demote a process</a:t>
            </a:r>
          </a:p>
          <a:p>
            <a:pPr lvl="1" eaLnBrk="1" hangingPunct="1"/>
            <a:r>
              <a:rPr lang="en-US" altLang="en-US"/>
              <a:t>method used to determine which queue a process will enter when that process needs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D3C3-ACFD-422C-B7ED-9754A49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3E9BC524-CAB0-4645-8464-535FD6B6F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D91DFC2-548A-4668-A16A-BF5D8A7E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  <p:pic>
        <p:nvPicPr>
          <p:cNvPr id="27652" name="Picture 1029">
            <a:extLst>
              <a:ext uri="{FF2B5EF4-FFF2-40B4-BE49-F238E27FC236}">
                <a16:creationId xmlns:a16="http://schemas.microsoft.com/office/drawing/2014/main" id="{556C2720-C9EF-4E13-9A51-1F486E6A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2674938" y="1619251"/>
            <a:ext cx="6723062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66BDFC6-37D3-440E-BA75-0C07B3FC6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3FA058A-A599-4AF5-80D0-7CBFAB571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queues: </a:t>
            </a:r>
          </a:p>
          <a:p>
            <a:pPr lvl="1" eaLnBrk="1" hangingPunct="1"/>
            <a:r>
              <a:rPr lang="en-US" altLang="en-US" i="1"/>
              <a:t>Q</a:t>
            </a:r>
            <a:r>
              <a:rPr lang="en-US" altLang="en-US" baseline="-25000"/>
              <a:t>0</a:t>
            </a:r>
            <a:r>
              <a:rPr lang="en-US" altLang="en-US"/>
              <a:t> – time quantum 8 milliseconds</a:t>
            </a:r>
          </a:p>
          <a:p>
            <a:pPr lvl="1" eaLnBrk="1" hangingPunct="1"/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 – time quantum 16 milliseconds</a:t>
            </a:r>
          </a:p>
          <a:p>
            <a:pPr lvl="1" eaLnBrk="1" hangingPunct="1"/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 – FCFS</a:t>
            </a:r>
          </a:p>
          <a:p>
            <a:pPr eaLnBrk="1" hangingPunct="1"/>
            <a:r>
              <a:rPr lang="en-US" altLang="en-US"/>
              <a:t>Scheduling</a:t>
            </a:r>
          </a:p>
          <a:p>
            <a:pPr lvl="1" eaLnBrk="1" hangingPunct="1"/>
            <a:r>
              <a:rPr lang="en-US" altLang="en-US"/>
              <a:t>A new job enters queue </a:t>
            </a:r>
            <a:r>
              <a:rPr lang="en-US" altLang="en-US" i="1"/>
              <a:t>Q</a:t>
            </a:r>
            <a:r>
              <a:rPr lang="en-US" altLang="en-US" i="1" baseline="-25000"/>
              <a:t>0</a:t>
            </a:r>
            <a:r>
              <a:rPr lang="en-US" altLang="en-US" i="1"/>
              <a:t> </a:t>
            </a:r>
            <a:r>
              <a:rPr lang="en-US" altLang="en-US"/>
              <a:t>which is served</a:t>
            </a:r>
            <a:r>
              <a:rPr lang="en-US" altLang="en-US" i="1"/>
              <a:t> </a:t>
            </a:r>
            <a:r>
              <a:rPr lang="en-US" altLang="en-US"/>
              <a:t>FCFS. When it gains CPU, job receives 8 milliseconds.  If it does not finish in 8 milliseconds, job is moved to queue </a:t>
            </a:r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At </a:t>
            </a:r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 job is again served FCFS and receives 16 additional milliseconds.  If it still does not complete, it is preempted and moved to queue </a:t>
            </a:r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79480-53E9-468F-A72F-04A327BD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3655C3-2115-4ACA-955F-4B841CE8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916" y="985446"/>
            <a:ext cx="10109981" cy="5133999"/>
          </a:xfrm>
        </p:spPr>
        <p:txBody>
          <a:bodyPr/>
          <a:lstStyle/>
          <a:p>
            <a:pPr algn="l"/>
            <a:r>
              <a:rPr lang="en-IN" dirty="0"/>
              <a:t>Q1. Using  non</a:t>
            </a:r>
            <a:r>
              <a:rPr lang="en-US"/>
              <a:t> p</a:t>
            </a:r>
            <a:r>
              <a:rPr lang="en-US" altLang="en-US"/>
              <a:t>reemptive </a:t>
            </a:r>
            <a:r>
              <a:rPr lang="en-IN" dirty="0"/>
              <a:t>priority scheduling technique compute the starting time of process P3 and P4; finishing time of P2 and P5; waiting time of process P3 and turn around time of process P5 for following batch of jobs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902D4A-71B9-490F-95BD-BC38D448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13642"/>
              </p:ext>
            </p:extLst>
          </p:nvPr>
        </p:nvGraphicFramePr>
        <p:xfrm>
          <a:off x="2827876" y="2504710"/>
          <a:ext cx="6048375" cy="325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1038105959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94902179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613584754"/>
                    </a:ext>
                  </a:extLst>
                </a:gridCol>
              </a:tblGrid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Process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Burst Time (ns)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Priority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313202202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P1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3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9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71393312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P2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5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3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427396358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P3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4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0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414991793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P4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8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8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164045589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P5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6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2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27091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0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1DC41-1B99-4B90-AA29-CD5E89535092}"/>
              </a:ext>
            </a:extLst>
          </p:cNvPr>
          <p:cNvSpPr/>
          <p:nvPr/>
        </p:nvSpPr>
        <p:spPr>
          <a:xfrm>
            <a:off x="2009335" y="1350498"/>
            <a:ext cx="8173329" cy="14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09F22-D0AF-48DF-A588-B4796B00148E}"/>
              </a:ext>
            </a:extLst>
          </p:cNvPr>
          <p:cNvCxnSpPr>
            <a:cxnSpLocks/>
          </p:cNvCxnSpPr>
          <p:nvPr/>
        </p:nvCxnSpPr>
        <p:spPr>
          <a:xfrm flipH="1">
            <a:off x="2009335" y="604911"/>
            <a:ext cx="410308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32D6B8-BE97-4DAF-B455-0056696A20A5}"/>
              </a:ext>
            </a:extLst>
          </p:cNvPr>
          <p:cNvSpPr txBox="1"/>
          <p:nvPr/>
        </p:nvSpPr>
        <p:spPr>
          <a:xfrm>
            <a:off x="2393851" y="371400"/>
            <a:ext cx="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B46E6-A9D6-4DC9-B458-A47A4A9ACA2F}"/>
              </a:ext>
            </a:extLst>
          </p:cNvPr>
          <p:cNvSpPr txBox="1"/>
          <p:nvPr/>
        </p:nvSpPr>
        <p:spPr>
          <a:xfrm>
            <a:off x="1936651" y="336955"/>
            <a:ext cx="42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DE838-071C-45BA-824A-9EE74D0EB379}"/>
              </a:ext>
            </a:extLst>
          </p:cNvPr>
          <p:cNvSpPr txBox="1"/>
          <p:nvPr/>
        </p:nvSpPr>
        <p:spPr>
          <a:xfrm>
            <a:off x="2731475" y="556066"/>
            <a:ext cx="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52004-5BEA-4CD6-9037-0D70E881F857}"/>
              </a:ext>
            </a:extLst>
          </p:cNvPr>
          <p:cNvSpPr txBox="1"/>
          <p:nvPr/>
        </p:nvSpPr>
        <p:spPr>
          <a:xfrm>
            <a:off x="2876843" y="849309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7ACBB-443E-4939-8F03-3632C3A107EE}"/>
              </a:ext>
            </a:extLst>
          </p:cNvPr>
          <p:cNvSpPr txBox="1"/>
          <p:nvPr/>
        </p:nvSpPr>
        <p:spPr>
          <a:xfrm>
            <a:off x="1505243" y="249647"/>
            <a:ext cx="47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7F560-F0CE-4249-A047-100604A58A04}"/>
              </a:ext>
            </a:extLst>
          </p:cNvPr>
          <p:cNvCxnSpPr>
            <a:cxnSpLocks/>
          </p:cNvCxnSpPr>
          <p:nvPr/>
        </p:nvCxnSpPr>
        <p:spPr>
          <a:xfrm>
            <a:off x="1704535" y="640638"/>
            <a:ext cx="249702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AD51C-D02D-4A15-B5C8-212BD45C5B0B}"/>
              </a:ext>
            </a:extLst>
          </p:cNvPr>
          <p:cNvCxnSpPr>
            <a:cxnSpLocks/>
          </p:cNvCxnSpPr>
          <p:nvPr/>
        </p:nvCxnSpPr>
        <p:spPr>
          <a:xfrm flipH="1">
            <a:off x="1977682" y="633046"/>
            <a:ext cx="183466" cy="65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645BF3-728D-4D6B-874B-18126B5EFFC7}"/>
              </a:ext>
            </a:extLst>
          </p:cNvPr>
          <p:cNvCxnSpPr>
            <a:cxnSpLocks/>
          </p:cNvCxnSpPr>
          <p:nvPr/>
        </p:nvCxnSpPr>
        <p:spPr>
          <a:xfrm flipH="1">
            <a:off x="2100193" y="800351"/>
            <a:ext cx="602565" cy="5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F3004-B983-4E24-A56E-CAA4756A5236}"/>
              </a:ext>
            </a:extLst>
          </p:cNvPr>
          <p:cNvCxnSpPr>
            <a:cxnSpLocks/>
          </p:cNvCxnSpPr>
          <p:nvPr/>
        </p:nvCxnSpPr>
        <p:spPr>
          <a:xfrm flipH="1">
            <a:off x="2104291" y="987364"/>
            <a:ext cx="837610" cy="3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D273BF-0811-486F-A0D8-6EA3B43D7001}"/>
              </a:ext>
            </a:extLst>
          </p:cNvPr>
          <p:cNvSpPr txBox="1"/>
          <p:nvPr/>
        </p:nvSpPr>
        <p:spPr>
          <a:xfrm>
            <a:off x="1872177" y="2959463"/>
            <a:ext cx="5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BA3FC6-81F1-4973-ACC2-55BD7C70D41A}"/>
              </a:ext>
            </a:extLst>
          </p:cNvPr>
          <p:cNvCxnSpPr/>
          <p:nvPr/>
        </p:nvCxnSpPr>
        <p:spPr>
          <a:xfrm>
            <a:off x="3629465" y="1350498"/>
            <a:ext cx="0" cy="147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7640D8-A187-4531-86C8-E41BA31692B1}"/>
              </a:ext>
            </a:extLst>
          </p:cNvPr>
          <p:cNvSpPr txBox="1"/>
          <p:nvPr/>
        </p:nvSpPr>
        <p:spPr>
          <a:xfrm>
            <a:off x="2523096" y="1899138"/>
            <a:ext cx="52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CEC8B5-A78D-44B3-B9FA-583CE94B41D7}"/>
              </a:ext>
            </a:extLst>
          </p:cNvPr>
          <p:cNvSpPr txBox="1"/>
          <p:nvPr/>
        </p:nvSpPr>
        <p:spPr>
          <a:xfrm>
            <a:off x="3479408" y="3059668"/>
            <a:ext cx="5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F7884-E8F7-488F-8106-3508913223C9}"/>
              </a:ext>
            </a:extLst>
          </p:cNvPr>
          <p:cNvSpPr txBox="1"/>
          <p:nvPr/>
        </p:nvSpPr>
        <p:spPr>
          <a:xfrm>
            <a:off x="4483506" y="1899138"/>
            <a:ext cx="6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0054C6-822C-439E-A04D-76FEFBD29D5F}"/>
              </a:ext>
            </a:extLst>
          </p:cNvPr>
          <p:cNvCxnSpPr/>
          <p:nvPr/>
        </p:nvCxnSpPr>
        <p:spPr>
          <a:xfrm>
            <a:off x="5849815" y="1350498"/>
            <a:ext cx="0" cy="147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287D3A-DAA7-4F73-BD3F-F64EC23585F4}"/>
              </a:ext>
            </a:extLst>
          </p:cNvPr>
          <p:cNvSpPr txBox="1"/>
          <p:nvPr/>
        </p:nvSpPr>
        <p:spPr>
          <a:xfrm>
            <a:off x="5725551" y="3059668"/>
            <a:ext cx="54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334986-CC07-4D51-AB03-B3FD5B464135}"/>
              </a:ext>
            </a:extLst>
          </p:cNvPr>
          <p:cNvSpPr txBox="1"/>
          <p:nvPr/>
        </p:nvSpPr>
        <p:spPr>
          <a:xfrm>
            <a:off x="6724357" y="1899138"/>
            <a:ext cx="9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64612E-17EE-4E9B-99AB-E3F19988AB1A}"/>
              </a:ext>
            </a:extLst>
          </p:cNvPr>
          <p:cNvSpPr txBox="1"/>
          <p:nvPr/>
        </p:nvSpPr>
        <p:spPr>
          <a:xfrm>
            <a:off x="7826617" y="1899138"/>
            <a:ext cx="9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218421-406A-4023-975E-9B6DE2CC62FF}"/>
              </a:ext>
            </a:extLst>
          </p:cNvPr>
          <p:cNvSpPr txBox="1"/>
          <p:nvPr/>
        </p:nvSpPr>
        <p:spPr>
          <a:xfrm>
            <a:off x="9093880" y="1899138"/>
            <a:ext cx="9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EC33D8-5CA9-4E3E-AAB5-43D1EC8A4A2F}"/>
              </a:ext>
            </a:extLst>
          </p:cNvPr>
          <p:cNvCxnSpPr/>
          <p:nvPr/>
        </p:nvCxnSpPr>
        <p:spPr>
          <a:xfrm>
            <a:off x="7380848" y="1350498"/>
            <a:ext cx="0" cy="147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32E007-F05F-4DB4-AA24-F7AF280CFC90}"/>
              </a:ext>
            </a:extLst>
          </p:cNvPr>
          <p:cNvSpPr txBox="1"/>
          <p:nvPr/>
        </p:nvSpPr>
        <p:spPr>
          <a:xfrm>
            <a:off x="7203831" y="3053080"/>
            <a:ext cx="5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6B7FA-B2A5-4250-950B-F8C68F94047A}"/>
              </a:ext>
            </a:extLst>
          </p:cNvPr>
          <p:cNvCxnSpPr/>
          <p:nvPr/>
        </p:nvCxnSpPr>
        <p:spPr>
          <a:xfrm>
            <a:off x="8461715" y="1314463"/>
            <a:ext cx="0" cy="147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58521C7-D6C9-47B0-A976-84551229B142}"/>
              </a:ext>
            </a:extLst>
          </p:cNvPr>
          <p:cNvSpPr txBox="1"/>
          <p:nvPr/>
        </p:nvSpPr>
        <p:spPr>
          <a:xfrm>
            <a:off x="8408378" y="3019028"/>
            <a:ext cx="5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87CA96-D85E-4B67-AA95-EDE2C1F5F0D8}"/>
              </a:ext>
            </a:extLst>
          </p:cNvPr>
          <p:cNvSpPr txBox="1"/>
          <p:nvPr/>
        </p:nvSpPr>
        <p:spPr>
          <a:xfrm>
            <a:off x="9995081" y="3049340"/>
            <a:ext cx="5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A641E0-5204-4A0C-8B22-1ACD3DDDD2AA}"/>
              </a:ext>
            </a:extLst>
          </p:cNvPr>
          <p:cNvSpPr txBox="1"/>
          <p:nvPr/>
        </p:nvSpPr>
        <p:spPr>
          <a:xfrm>
            <a:off x="675249" y="4670474"/>
            <a:ext cx="3643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Starting Time of P1 = 23</a:t>
            </a:r>
          </a:p>
          <a:p>
            <a:r>
              <a:rPr lang="en-IN" dirty="0"/>
              <a:t>                             P2= 10</a:t>
            </a:r>
          </a:p>
          <a:p>
            <a:r>
              <a:rPr lang="en-IN" dirty="0"/>
              <a:t>                             P3 = 0</a:t>
            </a:r>
          </a:p>
          <a:p>
            <a:r>
              <a:rPr lang="en-IN" dirty="0"/>
              <a:t>	           P4 = 15</a:t>
            </a:r>
          </a:p>
          <a:p>
            <a:r>
              <a:rPr lang="en-IN" dirty="0"/>
              <a:t>	           P5 =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5A82B-2512-4820-BE8B-2565DA309AA3}"/>
              </a:ext>
            </a:extLst>
          </p:cNvPr>
          <p:cNvSpPr txBox="1"/>
          <p:nvPr/>
        </p:nvSpPr>
        <p:spPr>
          <a:xfrm>
            <a:off x="3127715" y="4620679"/>
            <a:ext cx="3643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Finishing Time of P1 = 26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               P2= 15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               P3 = 4</a:t>
            </a:r>
          </a:p>
          <a:p>
            <a:r>
              <a:rPr lang="en-IN" dirty="0">
                <a:solidFill>
                  <a:srgbClr val="0070C0"/>
                </a:solidFill>
              </a:rPr>
              <a:t>	             P4 = 23</a:t>
            </a:r>
          </a:p>
          <a:p>
            <a:r>
              <a:rPr lang="en-IN" dirty="0">
                <a:solidFill>
                  <a:srgbClr val="0070C0"/>
                </a:solidFill>
              </a:rPr>
              <a:t>	             P5 = 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D3647-2537-4068-A0AC-C22CCB3BA86A}"/>
              </a:ext>
            </a:extLst>
          </p:cNvPr>
          <p:cNvSpPr txBox="1"/>
          <p:nvPr/>
        </p:nvSpPr>
        <p:spPr>
          <a:xfrm>
            <a:off x="5655790" y="4620679"/>
            <a:ext cx="3643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Waiting Time of  P1 = 23</a:t>
            </a:r>
          </a:p>
          <a:p>
            <a:r>
              <a:rPr lang="en-IN" dirty="0"/>
              <a:t>                               P2= 10</a:t>
            </a:r>
          </a:p>
          <a:p>
            <a:r>
              <a:rPr lang="en-IN" dirty="0"/>
              <a:t>                               P3 = 0</a:t>
            </a:r>
          </a:p>
          <a:p>
            <a:r>
              <a:rPr lang="en-IN" dirty="0"/>
              <a:t>	             P4 = 15</a:t>
            </a:r>
          </a:p>
          <a:p>
            <a:r>
              <a:rPr lang="en-IN" dirty="0"/>
              <a:t>	             P5 =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E0DE7D-7F3C-49F0-8786-7DC3031C7F6E}"/>
              </a:ext>
            </a:extLst>
          </p:cNvPr>
          <p:cNvSpPr txBox="1"/>
          <p:nvPr/>
        </p:nvSpPr>
        <p:spPr>
          <a:xfrm>
            <a:off x="8678002" y="4620679"/>
            <a:ext cx="3643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Turn Around Time of  P1 = 26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                      P2= 15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                      P3 = 4</a:t>
            </a:r>
          </a:p>
          <a:p>
            <a:r>
              <a:rPr lang="en-IN" dirty="0">
                <a:solidFill>
                  <a:srgbClr val="0070C0"/>
                </a:solidFill>
              </a:rPr>
              <a:t>	                    P4 = 23</a:t>
            </a:r>
          </a:p>
          <a:p>
            <a:r>
              <a:rPr lang="en-IN" dirty="0">
                <a:solidFill>
                  <a:srgbClr val="0070C0"/>
                </a:solidFill>
              </a:rPr>
              <a:t>	                     P5 = 10</a:t>
            </a:r>
          </a:p>
        </p:txBody>
      </p:sp>
    </p:spTree>
    <p:extLst>
      <p:ext uri="{BB962C8B-B14F-4D97-AF65-F5344CB8AC3E}">
        <p14:creationId xmlns:p14="http://schemas.microsoft.com/office/powerpoint/2010/main" val="21255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4" grpId="0"/>
      <p:bldP spid="15" grpId="0"/>
      <p:bldP spid="25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3655C3-2115-4ACA-955F-4B841CE8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916" y="985446"/>
            <a:ext cx="10109981" cy="5133999"/>
          </a:xfrm>
        </p:spPr>
        <p:txBody>
          <a:bodyPr/>
          <a:lstStyle/>
          <a:p>
            <a:pPr algn="l"/>
            <a:r>
              <a:rPr lang="en-IN" dirty="0"/>
              <a:t>Q2. Using </a:t>
            </a:r>
            <a:r>
              <a:rPr lang="en-US" altLang="en-US" dirty="0"/>
              <a:t>Preemptive</a:t>
            </a:r>
            <a:r>
              <a:rPr lang="en-IN" dirty="0"/>
              <a:t> priority scheduling technique compute the AWT and ATT for following batch of jobs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902D4A-71B9-490F-95BD-BC38D448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3443"/>
              </p:ext>
            </p:extLst>
          </p:nvPr>
        </p:nvGraphicFramePr>
        <p:xfrm>
          <a:off x="2827875" y="2504710"/>
          <a:ext cx="6991372" cy="402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843">
                  <a:extLst>
                    <a:ext uri="{9D8B030D-6E8A-4147-A177-3AD203B41FA5}">
                      <a16:colId xmlns:a16="http://schemas.microsoft.com/office/drawing/2014/main" val="1038105959"/>
                    </a:ext>
                  </a:extLst>
                </a:gridCol>
                <a:gridCol w="1747843">
                  <a:extLst>
                    <a:ext uri="{9D8B030D-6E8A-4147-A177-3AD203B41FA5}">
                      <a16:colId xmlns:a16="http://schemas.microsoft.com/office/drawing/2014/main" val="2949021791"/>
                    </a:ext>
                  </a:extLst>
                </a:gridCol>
                <a:gridCol w="1747843">
                  <a:extLst>
                    <a:ext uri="{9D8B030D-6E8A-4147-A177-3AD203B41FA5}">
                      <a16:colId xmlns:a16="http://schemas.microsoft.com/office/drawing/2014/main" val="613584754"/>
                    </a:ext>
                  </a:extLst>
                </a:gridCol>
                <a:gridCol w="1747843">
                  <a:extLst>
                    <a:ext uri="{9D8B030D-6E8A-4147-A177-3AD203B41FA5}">
                      <a16:colId xmlns:a16="http://schemas.microsoft.com/office/drawing/2014/main" val="1991946260"/>
                    </a:ext>
                  </a:extLst>
                </a:gridCol>
              </a:tblGrid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Process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Burst Time (ns)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Priority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Arrival Time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313202202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P1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4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3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3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71393312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P2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3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8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0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427396358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P3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5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0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4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414991793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P4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8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4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1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164045589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P5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2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2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2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2709162119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r>
                        <a:rPr lang="en-IN" sz="2200" dirty="0"/>
                        <a:t>P6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6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5</a:t>
                      </a:r>
                    </a:p>
                  </a:txBody>
                  <a:tcPr marL="91429" marR="91429" marT="45739" marB="45739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5</a:t>
                      </a:r>
                    </a:p>
                  </a:txBody>
                  <a:tcPr marL="91429" marR="91429" marT="45739" marB="45739"/>
                </a:tc>
                <a:extLst>
                  <a:ext uri="{0D108BD9-81ED-4DB2-BD59-A6C34878D82A}">
                    <a16:rowId xmlns:a16="http://schemas.microsoft.com/office/drawing/2014/main" val="337962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B2FCD-1C5E-4120-8AEF-3F42DD60E93C}"/>
              </a:ext>
            </a:extLst>
          </p:cNvPr>
          <p:cNvSpPr/>
          <p:nvPr/>
        </p:nvSpPr>
        <p:spPr>
          <a:xfrm>
            <a:off x="1434904" y="1209822"/>
            <a:ext cx="10269415" cy="167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5CF37-C63B-424D-9714-4A600A2EF127}"/>
              </a:ext>
            </a:extLst>
          </p:cNvPr>
          <p:cNvCxnSpPr/>
          <p:nvPr/>
        </p:nvCxnSpPr>
        <p:spPr>
          <a:xfrm>
            <a:off x="2278966" y="1209822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6BCFC-8610-474C-9413-E26C1EBC6E19}"/>
              </a:ext>
            </a:extLst>
          </p:cNvPr>
          <p:cNvCxnSpPr/>
          <p:nvPr/>
        </p:nvCxnSpPr>
        <p:spPr>
          <a:xfrm>
            <a:off x="3036277" y="1237958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9F5D63-ED02-44D6-86CC-8AEBBABAD904}"/>
              </a:ext>
            </a:extLst>
          </p:cNvPr>
          <p:cNvCxnSpPr/>
          <p:nvPr/>
        </p:nvCxnSpPr>
        <p:spPr>
          <a:xfrm>
            <a:off x="3934265" y="1209822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E888FE-63EC-4246-B043-BE3FD5DB9A09}"/>
              </a:ext>
            </a:extLst>
          </p:cNvPr>
          <p:cNvCxnSpPr/>
          <p:nvPr/>
        </p:nvCxnSpPr>
        <p:spPr>
          <a:xfrm>
            <a:off x="4738471" y="1209822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0DD81-216B-4A8B-9705-FAB6196937BE}"/>
              </a:ext>
            </a:extLst>
          </p:cNvPr>
          <p:cNvCxnSpPr/>
          <p:nvPr/>
        </p:nvCxnSpPr>
        <p:spPr>
          <a:xfrm>
            <a:off x="5611839" y="1237958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95CD4-6296-418E-9FBB-495A6D3F4698}"/>
              </a:ext>
            </a:extLst>
          </p:cNvPr>
          <p:cNvCxnSpPr/>
          <p:nvPr/>
        </p:nvCxnSpPr>
        <p:spPr>
          <a:xfrm>
            <a:off x="6643472" y="1187383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1A45C-279E-46E8-82E4-02D7EA4FFEC6}"/>
              </a:ext>
            </a:extLst>
          </p:cNvPr>
          <p:cNvCxnSpPr/>
          <p:nvPr/>
        </p:nvCxnSpPr>
        <p:spPr>
          <a:xfrm>
            <a:off x="7807569" y="1237958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8E82AC-5228-4680-AFC2-A580D53585B7}"/>
              </a:ext>
            </a:extLst>
          </p:cNvPr>
          <p:cNvCxnSpPr/>
          <p:nvPr/>
        </p:nvCxnSpPr>
        <p:spPr>
          <a:xfrm>
            <a:off x="9029114" y="1209822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1B1B01-2F9A-45F3-9C70-7DC1A1A9239B}"/>
              </a:ext>
            </a:extLst>
          </p:cNvPr>
          <p:cNvCxnSpPr/>
          <p:nvPr/>
        </p:nvCxnSpPr>
        <p:spPr>
          <a:xfrm>
            <a:off x="10335065" y="1237958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69A25-7187-4419-BD87-9D1C9B6A4902}"/>
              </a:ext>
            </a:extLst>
          </p:cNvPr>
          <p:cNvCxnSpPr/>
          <p:nvPr/>
        </p:nvCxnSpPr>
        <p:spPr>
          <a:xfrm>
            <a:off x="10937631" y="1209822"/>
            <a:ext cx="0" cy="167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779DC0-95BF-44A1-8B6C-AD3CA76F75A4}"/>
              </a:ext>
            </a:extLst>
          </p:cNvPr>
          <p:cNvSpPr txBox="1"/>
          <p:nvPr/>
        </p:nvSpPr>
        <p:spPr>
          <a:xfrm>
            <a:off x="1674934" y="1862183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117A8-7815-4821-A92B-5697E9DA935C}"/>
              </a:ext>
            </a:extLst>
          </p:cNvPr>
          <p:cNvSpPr txBox="1"/>
          <p:nvPr/>
        </p:nvSpPr>
        <p:spPr>
          <a:xfrm>
            <a:off x="2475325" y="196289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1E935-9208-4844-A66E-C937C207A637}"/>
              </a:ext>
            </a:extLst>
          </p:cNvPr>
          <p:cNvSpPr txBox="1"/>
          <p:nvPr/>
        </p:nvSpPr>
        <p:spPr>
          <a:xfrm>
            <a:off x="6078419" y="1918902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F2E5F-3566-49F6-A239-C95474F4CF14}"/>
              </a:ext>
            </a:extLst>
          </p:cNvPr>
          <p:cNvSpPr txBox="1"/>
          <p:nvPr/>
        </p:nvSpPr>
        <p:spPr>
          <a:xfrm>
            <a:off x="6941823" y="195005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E5FD5-E264-44BF-B675-45008E36D22A}"/>
              </a:ext>
            </a:extLst>
          </p:cNvPr>
          <p:cNvSpPr txBox="1"/>
          <p:nvPr/>
        </p:nvSpPr>
        <p:spPr>
          <a:xfrm>
            <a:off x="8314008" y="196289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8B06F-605F-4DC0-8E66-D910AA17DDAA}"/>
              </a:ext>
            </a:extLst>
          </p:cNvPr>
          <p:cNvSpPr txBox="1"/>
          <p:nvPr/>
        </p:nvSpPr>
        <p:spPr>
          <a:xfrm>
            <a:off x="9666848" y="1987845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8E073-C490-4AA4-B2FB-81F24750085F}"/>
              </a:ext>
            </a:extLst>
          </p:cNvPr>
          <p:cNvSpPr txBox="1"/>
          <p:nvPr/>
        </p:nvSpPr>
        <p:spPr>
          <a:xfrm>
            <a:off x="10471051" y="195005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03B13-A36A-488A-987D-EC6146432E62}"/>
              </a:ext>
            </a:extLst>
          </p:cNvPr>
          <p:cNvSpPr txBox="1"/>
          <p:nvPr/>
        </p:nvSpPr>
        <p:spPr>
          <a:xfrm>
            <a:off x="11058961" y="195005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6E250-7AB2-4111-BD3D-FEBD660F9AF9}"/>
              </a:ext>
            </a:extLst>
          </p:cNvPr>
          <p:cNvSpPr txBox="1"/>
          <p:nvPr/>
        </p:nvSpPr>
        <p:spPr>
          <a:xfrm>
            <a:off x="5063198" y="1890319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573A5E-3936-4B87-98F3-B8E46A7C5FD5}"/>
              </a:ext>
            </a:extLst>
          </p:cNvPr>
          <p:cNvSpPr txBox="1"/>
          <p:nvPr/>
        </p:nvSpPr>
        <p:spPr>
          <a:xfrm>
            <a:off x="4196863" y="195005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32013-E676-4019-9DCB-71FA82449449}"/>
              </a:ext>
            </a:extLst>
          </p:cNvPr>
          <p:cNvSpPr txBox="1"/>
          <p:nvPr/>
        </p:nvSpPr>
        <p:spPr>
          <a:xfrm>
            <a:off x="3309715" y="1978187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BA771-FD6C-4076-A6BB-CC965569374D}"/>
              </a:ext>
            </a:extLst>
          </p:cNvPr>
          <p:cNvSpPr txBox="1"/>
          <p:nvPr/>
        </p:nvSpPr>
        <p:spPr>
          <a:xfrm>
            <a:off x="1434903" y="3038622"/>
            <a:ext cx="104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0          1            2                3                4            5                   6                  9                     13                   20         26        28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E67968-3D63-491F-8EFF-BDA73A4B62D4}"/>
              </a:ext>
            </a:extLst>
          </p:cNvPr>
          <p:cNvCxnSpPr>
            <a:cxnSpLocks/>
          </p:cNvCxnSpPr>
          <p:nvPr/>
        </p:nvCxnSpPr>
        <p:spPr>
          <a:xfrm flipH="1">
            <a:off x="1434904" y="606697"/>
            <a:ext cx="514645" cy="5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D7B562-F4D9-4D09-AE63-307F80198649}"/>
              </a:ext>
            </a:extLst>
          </p:cNvPr>
          <p:cNvSpPr txBox="1"/>
          <p:nvPr/>
        </p:nvSpPr>
        <p:spPr>
          <a:xfrm>
            <a:off x="1926684" y="336956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02213F-21EE-437E-86D2-89987105871A}"/>
              </a:ext>
            </a:extLst>
          </p:cNvPr>
          <p:cNvSpPr txBox="1"/>
          <p:nvPr/>
        </p:nvSpPr>
        <p:spPr>
          <a:xfrm>
            <a:off x="2487636" y="333384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4E48E7-8175-451D-AFA1-9E5143C7B872}"/>
              </a:ext>
            </a:extLst>
          </p:cNvPr>
          <p:cNvSpPr txBox="1"/>
          <p:nvPr/>
        </p:nvSpPr>
        <p:spPr>
          <a:xfrm>
            <a:off x="3050933" y="333384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8C8D-40CC-48BC-A815-1184DF028883}"/>
              </a:ext>
            </a:extLst>
          </p:cNvPr>
          <p:cNvSpPr txBox="1"/>
          <p:nvPr/>
        </p:nvSpPr>
        <p:spPr>
          <a:xfrm>
            <a:off x="3659944" y="333384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60486-5418-43F8-8B01-EE039A276C94}"/>
              </a:ext>
            </a:extLst>
          </p:cNvPr>
          <p:cNvSpPr txBox="1"/>
          <p:nvPr/>
        </p:nvSpPr>
        <p:spPr>
          <a:xfrm>
            <a:off x="4368018" y="333384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DA354-14C7-4F02-BBE4-5742FCBA7DF3}"/>
              </a:ext>
            </a:extLst>
          </p:cNvPr>
          <p:cNvSpPr txBox="1"/>
          <p:nvPr/>
        </p:nvSpPr>
        <p:spPr>
          <a:xfrm>
            <a:off x="4801771" y="313846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776EF3-3FCD-408E-8769-CB6DF224EAB6}"/>
              </a:ext>
            </a:extLst>
          </p:cNvPr>
          <p:cNvCxnSpPr>
            <a:cxnSpLocks/>
          </p:cNvCxnSpPr>
          <p:nvPr/>
        </p:nvCxnSpPr>
        <p:spPr>
          <a:xfrm flipH="1">
            <a:off x="2262553" y="606697"/>
            <a:ext cx="314181" cy="5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25A84C-6CE9-47D9-8124-550533D7143B}"/>
              </a:ext>
            </a:extLst>
          </p:cNvPr>
          <p:cNvCxnSpPr>
            <a:cxnSpLocks/>
          </p:cNvCxnSpPr>
          <p:nvPr/>
        </p:nvCxnSpPr>
        <p:spPr>
          <a:xfrm flipH="1">
            <a:off x="3023966" y="573091"/>
            <a:ext cx="314181" cy="5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1F1D49-32DA-4625-A1EC-2C3B6E5891E6}"/>
              </a:ext>
            </a:extLst>
          </p:cNvPr>
          <p:cNvCxnSpPr>
            <a:cxnSpLocks/>
          </p:cNvCxnSpPr>
          <p:nvPr/>
        </p:nvCxnSpPr>
        <p:spPr>
          <a:xfrm>
            <a:off x="3858357" y="606697"/>
            <a:ext cx="16120" cy="50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6D9580-C77C-46CF-A85C-121A72DB8F15}"/>
              </a:ext>
            </a:extLst>
          </p:cNvPr>
          <p:cNvCxnSpPr>
            <a:cxnSpLocks/>
          </p:cNvCxnSpPr>
          <p:nvPr/>
        </p:nvCxnSpPr>
        <p:spPr>
          <a:xfrm>
            <a:off x="4625778" y="589894"/>
            <a:ext cx="16120" cy="50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67952E-4E6D-4410-84A9-86BCCAAA1140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076092" y="683178"/>
            <a:ext cx="535745" cy="5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49F4E7-FDC1-4621-85EF-2794ED39DB57}"/>
              </a:ext>
            </a:extLst>
          </p:cNvPr>
          <p:cNvSpPr txBox="1"/>
          <p:nvPr/>
        </p:nvSpPr>
        <p:spPr>
          <a:xfrm>
            <a:off x="227429" y="4512829"/>
            <a:ext cx="6288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Waiting Time of P1 = 6 </a:t>
            </a:r>
            <a:r>
              <a:rPr lang="en-IN" dirty="0">
                <a:solidFill>
                  <a:srgbClr val="FF0000"/>
                </a:solidFill>
              </a:rPr>
              <a:t>(Finishing time-(arrival time + burst time))</a:t>
            </a:r>
          </a:p>
          <a:p>
            <a:r>
              <a:rPr lang="en-IN" dirty="0">
                <a:solidFill>
                  <a:srgbClr val="FF0000"/>
                </a:solidFill>
              </a:rPr>
              <a:t>	            </a:t>
            </a:r>
            <a:r>
              <a:rPr lang="en-IN" dirty="0"/>
              <a:t>P2 = 25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           P3 = 0</a:t>
            </a:r>
          </a:p>
          <a:p>
            <a:r>
              <a:rPr lang="en-IN" dirty="0"/>
              <a:t>	            P4 = 11</a:t>
            </a:r>
          </a:p>
          <a:p>
            <a:r>
              <a:rPr lang="en-IN" dirty="0"/>
              <a:t>                             P5 = 0</a:t>
            </a:r>
          </a:p>
          <a:p>
            <a:r>
              <a:rPr lang="en-IN" dirty="0"/>
              <a:t>                             P6 = 15</a:t>
            </a:r>
          </a:p>
          <a:p>
            <a:r>
              <a:rPr lang="en-IN" dirty="0"/>
              <a:t>AWT = 57/6  = 9.5 ns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2BE0EF-B3D0-4EAF-B312-8AB402FF9B9D}"/>
              </a:ext>
            </a:extLst>
          </p:cNvPr>
          <p:cNvSpPr txBox="1"/>
          <p:nvPr/>
        </p:nvSpPr>
        <p:spPr>
          <a:xfrm>
            <a:off x="6515687" y="4512828"/>
            <a:ext cx="628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Around Time of P1 = 10 </a:t>
            </a:r>
            <a:r>
              <a:rPr lang="en-IN" dirty="0">
                <a:solidFill>
                  <a:srgbClr val="FF0000"/>
                </a:solidFill>
              </a:rPr>
              <a:t>(waiting time + burst time) or                                          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                                        (Finishing- Arrival)</a:t>
            </a:r>
          </a:p>
          <a:p>
            <a:r>
              <a:rPr lang="en-IN" dirty="0">
                <a:solidFill>
                  <a:srgbClr val="FF0000"/>
                </a:solidFill>
              </a:rPr>
              <a:t>	            </a:t>
            </a:r>
            <a:r>
              <a:rPr lang="en-IN" dirty="0"/>
              <a:t>P2 = 28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           P3 = 5</a:t>
            </a:r>
          </a:p>
          <a:p>
            <a:r>
              <a:rPr lang="en-IN" dirty="0"/>
              <a:t>	            P4 = 19</a:t>
            </a:r>
          </a:p>
          <a:p>
            <a:r>
              <a:rPr lang="en-IN" dirty="0"/>
              <a:t>                             P5 = 2</a:t>
            </a:r>
          </a:p>
          <a:p>
            <a:r>
              <a:rPr lang="en-IN" dirty="0"/>
              <a:t>                             P6 = 21</a:t>
            </a:r>
          </a:p>
          <a:p>
            <a:r>
              <a:rPr lang="en-IN" dirty="0"/>
              <a:t>AWT </a:t>
            </a:r>
            <a:r>
              <a:rPr lang="en-IN"/>
              <a:t>= 85/6  = 14.16 </a:t>
            </a:r>
            <a:r>
              <a:rPr lang="en-IN" dirty="0"/>
              <a:t>ns </a:t>
            </a:r>
          </a:p>
        </p:txBody>
      </p:sp>
    </p:spTree>
    <p:extLst>
      <p:ext uri="{BB962C8B-B14F-4D97-AF65-F5344CB8AC3E}">
        <p14:creationId xmlns:p14="http://schemas.microsoft.com/office/powerpoint/2010/main" val="22585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7532D17-9F9F-4AD0-84B4-DA50ACE9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Round Robin (RR)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F05399-4359-4E1B-A3BE-0A864CB22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process gets a small unit of CPU time (</a:t>
            </a:r>
            <a:r>
              <a:rPr lang="en-US" altLang="en-US" i="1"/>
              <a:t>time quantum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pPr eaLnBrk="1" hangingPunct="1"/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pPr eaLnBrk="1" hangingPunct="1"/>
            <a:r>
              <a:rPr lang="en-US" altLang="en-US"/>
              <a:t>Performance</a:t>
            </a:r>
          </a:p>
          <a:p>
            <a:pPr lvl="1" eaLnBrk="1" hangingPunct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 eaLnBrk="1" hangingPunct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A1684-0290-4E29-8BC6-FF83D7AF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216DA5-A937-47F2-AE5F-FDC119D80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 RR with Time Quantum = 20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A36DADF-8F0D-4983-B5F9-76853FF89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447800"/>
            <a:ext cx="8213188" cy="4908550"/>
          </a:xfrm>
        </p:spPr>
        <p:txBody>
          <a:bodyPr rtlCol="0">
            <a:normAutofit fontScale="92500" lnSpcReduction="10000"/>
          </a:bodyPr>
          <a:lstStyle/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53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17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68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	 </a:t>
            </a:r>
            <a:r>
              <a:rPr lang="en-US" altLang="en-US" dirty="0"/>
              <a:t>24</a:t>
            </a:r>
          </a:p>
          <a:p>
            <a:pPr>
              <a:tabLst>
                <a:tab pos="2222500" algn="ctr"/>
                <a:tab pos="3997325" algn="ctr"/>
              </a:tabLst>
              <a:defRPr/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  <a:defRPr/>
            </a:pP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  <a:defRPr/>
            </a:pP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  <a:defRPr/>
            </a:pPr>
            <a:endParaRPr lang="en-US" alt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4E006503-ED70-49A1-AEC6-4ABEE5B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S. S. Rajput</a:t>
            </a:r>
          </a:p>
        </p:txBody>
      </p:sp>
      <p:grpSp>
        <p:nvGrpSpPr>
          <p:cNvPr id="21509" name="Group 14">
            <a:extLst>
              <a:ext uri="{FF2B5EF4-FFF2-40B4-BE49-F238E27FC236}">
                <a16:creationId xmlns:a16="http://schemas.microsoft.com/office/drawing/2014/main" id="{7D2F3784-A950-4CF1-B302-58037664C835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3953154"/>
            <a:ext cx="5638800" cy="609600"/>
            <a:chOff x="1152" y="2736"/>
            <a:chExt cx="2880" cy="288"/>
          </a:xfrm>
        </p:grpSpPr>
        <p:sp>
          <p:nvSpPr>
            <p:cNvPr id="21521" name="Rectangle 4">
              <a:extLst>
                <a:ext uri="{FF2B5EF4-FFF2-40B4-BE49-F238E27FC236}">
                  <a16:creationId xmlns:a16="http://schemas.microsoft.com/office/drawing/2014/main" id="{A7CCD4B2-7A45-41A1-9730-C79AC28E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21522" name="Rectangle 5">
              <a:extLst>
                <a:ext uri="{FF2B5EF4-FFF2-40B4-BE49-F238E27FC236}">
                  <a16:creationId xmlns:a16="http://schemas.microsoft.com/office/drawing/2014/main" id="{74A81FC6-94AD-4A2E-9F39-376BC1A4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21523" name="Rectangle 6">
              <a:extLst>
                <a:ext uri="{FF2B5EF4-FFF2-40B4-BE49-F238E27FC236}">
                  <a16:creationId xmlns:a16="http://schemas.microsoft.com/office/drawing/2014/main" id="{BA9EBBE6-C1F6-47B2-9343-19446978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21524" name="Rectangle 7">
              <a:extLst>
                <a:ext uri="{FF2B5EF4-FFF2-40B4-BE49-F238E27FC236}">
                  <a16:creationId xmlns:a16="http://schemas.microsoft.com/office/drawing/2014/main" id="{262D3201-6A6D-421A-96D1-96853E72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21525" name="Rectangle 8">
              <a:extLst>
                <a:ext uri="{FF2B5EF4-FFF2-40B4-BE49-F238E27FC236}">
                  <a16:creationId xmlns:a16="http://schemas.microsoft.com/office/drawing/2014/main" id="{60E4C9A7-814A-4337-A16C-78EE5B6B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21526" name="Rectangle 9">
              <a:extLst>
                <a:ext uri="{FF2B5EF4-FFF2-40B4-BE49-F238E27FC236}">
                  <a16:creationId xmlns:a16="http://schemas.microsoft.com/office/drawing/2014/main" id="{455D70AF-CAB6-4ECF-9AF2-DD578800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21527" name="Rectangle 10">
              <a:extLst>
                <a:ext uri="{FF2B5EF4-FFF2-40B4-BE49-F238E27FC236}">
                  <a16:creationId xmlns:a16="http://schemas.microsoft.com/office/drawing/2014/main" id="{22CBF36F-8529-4461-89A8-3A88CC74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21528" name="Rectangle 11">
              <a:extLst>
                <a:ext uri="{FF2B5EF4-FFF2-40B4-BE49-F238E27FC236}">
                  <a16:creationId xmlns:a16="http://schemas.microsoft.com/office/drawing/2014/main" id="{B376A9D9-BD41-4357-83C8-C1BA8A40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21529" name="Rectangle 12">
              <a:extLst>
                <a:ext uri="{FF2B5EF4-FFF2-40B4-BE49-F238E27FC236}">
                  <a16:creationId xmlns:a16="http://schemas.microsoft.com/office/drawing/2014/main" id="{362E6AB0-38E0-4C2A-96AB-4FFAB77B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21530" name="Rectangle 13">
              <a:extLst>
                <a:ext uri="{FF2B5EF4-FFF2-40B4-BE49-F238E27FC236}">
                  <a16:creationId xmlns:a16="http://schemas.microsoft.com/office/drawing/2014/main" id="{6FCB5538-45B3-4B89-94C1-EA9F2DB2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21510" name="Text Box 15">
            <a:extLst>
              <a:ext uri="{FF2B5EF4-FFF2-40B4-BE49-F238E27FC236}">
                <a16:creationId xmlns:a16="http://schemas.microsoft.com/office/drawing/2014/main" id="{94044041-8A33-4EA0-8D7E-508BC518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1511" name="Text Box 16">
            <a:extLst>
              <a:ext uri="{FF2B5EF4-FFF2-40B4-BE49-F238E27FC236}">
                <a16:creationId xmlns:a16="http://schemas.microsoft.com/office/drawing/2014/main" id="{82D10B7F-9A56-4FE0-8BEB-259D6F46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479929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1512" name="Text Box 17">
            <a:extLst>
              <a:ext uri="{FF2B5EF4-FFF2-40B4-BE49-F238E27FC236}">
                <a16:creationId xmlns:a16="http://schemas.microsoft.com/office/drawing/2014/main" id="{2D4188D4-4466-4BCB-85E9-B8F657E0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479929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37</a:t>
            </a:r>
          </a:p>
        </p:txBody>
      </p:sp>
      <p:sp>
        <p:nvSpPr>
          <p:cNvPr id="21513" name="Text Box 18">
            <a:extLst>
              <a:ext uri="{FF2B5EF4-FFF2-40B4-BE49-F238E27FC236}">
                <a16:creationId xmlns:a16="http://schemas.microsoft.com/office/drawing/2014/main" id="{F2C48C85-73A0-4B89-9A86-D2E3CFF53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79929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57</a:t>
            </a:r>
          </a:p>
        </p:txBody>
      </p:sp>
      <p:sp>
        <p:nvSpPr>
          <p:cNvPr id="21514" name="Text Box 19">
            <a:extLst>
              <a:ext uri="{FF2B5EF4-FFF2-40B4-BE49-F238E27FC236}">
                <a16:creationId xmlns:a16="http://schemas.microsoft.com/office/drawing/2014/main" id="{9E30E1E2-9B75-4F4F-9399-5856415C2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79929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77</a:t>
            </a:r>
          </a:p>
        </p:txBody>
      </p:sp>
      <p:sp>
        <p:nvSpPr>
          <p:cNvPr id="21515" name="Text Box 20">
            <a:extLst>
              <a:ext uri="{FF2B5EF4-FFF2-40B4-BE49-F238E27FC236}">
                <a16:creationId xmlns:a16="http://schemas.microsoft.com/office/drawing/2014/main" id="{0A762EEA-0894-4AF3-9629-45CAD3DA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479929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97</a:t>
            </a:r>
          </a:p>
        </p:txBody>
      </p:sp>
      <p:sp>
        <p:nvSpPr>
          <p:cNvPr id="21516" name="Text Box 21">
            <a:extLst>
              <a:ext uri="{FF2B5EF4-FFF2-40B4-BE49-F238E27FC236}">
                <a16:creationId xmlns:a16="http://schemas.microsoft.com/office/drawing/2014/main" id="{18DDC48A-F059-4BD8-A724-D3EE9624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799291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117</a:t>
            </a:r>
          </a:p>
        </p:txBody>
      </p:sp>
      <p:sp>
        <p:nvSpPr>
          <p:cNvPr id="21517" name="Text Box 22">
            <a:extLst>
              <a:ext uri="{FF2B5EF4-FFF2-40B4-BE49-F238E27FC236}">
                <a16:creationId xmlns:a16="http://schemas.microsoft.com/office/drawing/2014/main" id="{EC86CA14-F3E7-47B6-A31C-74F9CF0E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799291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121</a:t>
            </a:r>
          </a:p>
        </p:txBody>
      </p:sp>
      <p:sp>
        <p:nvSpPr>
          <p:cNvPr id="21518" name="Text Box 24">
            <a:extLst>
              <a:ext uri="{FF2B5EF4-FFF2-40B4-BE49-F238E27FC236}">
                <a16:creationId xmlns:a16="http://schemas.microsoft.com/office/drawing/2014/main" id="{18347EAC-CFF8-4AEF-81DC-38C86126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4799291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134</a:t>
            </a:r>
          </a:p>
        </p:txBody>
      </p:sp>
      <p:sp>
        <p:nvSpPr>
          <p:cNvPr id="21519" name="Text Box 25">
            <a:extLst>
              <a:ext uri="{FF2B5EF4-FFF2-40B4-BE49-F238E27FC236}">
                <a16:creationId xmlns:a16="http://schemas.microsoft.com/office/drawing/2014/main" id="{E79861E1-A2C5-4F7F-B1EE-30FA40AA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799291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154</a:t>
            </a:r>
          </a:p>
        </p:txBody>
      </p:sp>
      <p:sp>
        <p:nvSpPr>
          <p:cNvPr id="21520" name="Text Box 26">
            <a:extLst>
              <a:ext uri="{FF2B5EF4-FFF2-40B4-BE49-F238E27FC236}">
                <a16:creationId xmlns:a16="http://schemas.microsoft.com/office/drawing/2014/main" id="{B873E916-5BA7-4BA2-A96D-26B24BAE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799291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72C32F-1770-4DAB-BBA9-6FCDE3D4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04602"/>
              </p:ext>
            </p:extLst>
          </p:nvPr>
        </p:nvGraphicFramePr>
        <p:xfrm>
          <a:off x="315742" y="171026"/>
          <a:ext cx="2540000" cy="296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87251363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505839207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Burst Time (</a:t>
                      </a:r>
                      <a:r>
                        <a:rPr lang="en-IN" dirty="0" err="1"/>
                        <a:t>ms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2520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3270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0780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7019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4868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0266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IN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8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5280ED-8FBC-4D2E-BDCE-82DC48E26686}"/>
              </a:ext>
            </a:extLst>
          </p:cNvPr>
          <p:cNvSpPr txBox="1"/>
          <p:nvPr/>
        </p:nvSpPr>
        <p:spPr>
          <a:xfrm>
            <a:off x="4754880" y="436098"/>
            <a:ext cx="5725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following:</a:t>
            </a:r>
          </a:p>
          <a:p>
            <a:r>
              <a:rPr lang="en-IN" dirty="0"/>
              <a:t>      1. Waiting time of P3 and P5</a:t>
            </a:r>
          </a:p>
          <a:p>
            <a:r>
              <a:rPr lang="en-IN" dirty="0"/>
              <a:t>      2. Turn Around Time of P2 and P4</a:t>
            </a:r>
          </a:p>
          <a:p>
            <a:r>
              <a:rPr lang="en-IN" dirty="0"/>
              <a:t>      3.   No. of context switching excluding first and last one</a:t>
            </a:r>
          </a:p>
          <a:p>
            <a:r>
              <a:rPr lang="en-IN" dirty="0"/>
              <a:t>      4. AWT and ATT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EE27F-D6BF-400A-AACB-DCBC872A3C8A}"/>
              </a:ext>
            </a:extLst>
          </p:cNvPr>
          <p:cNvSpPr txBox="1"/>
          <p:nvPr/>
        </p:nvSpPr>
        <p:spPr>
          <a:xfrm>
            <a:off x="3305908" y="2074534"/>
            <a:ext cx="40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Time quantum is 2 </a:t>
            </a:r>
            <a:r>
              <a:rPr lang="en-IN" dirty="0" err="1">
                <a:solidFill>
                  <a:srgbClr val="0070C0"/>
                </a:solidFill>
              </a:rPr>
              <a:t>ms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D6EFB-DF0F-40FF-BB75-1C7F5EC0C9D0}"/>
              </a:ext>
            </a:extLst>
          </p:cNvPr>
          <p:cNvSpPr/>
          <p:nvPr/>
        </p:nvSpPr>
        <p:spPr>
          <a:xfrm>
            <a:off x="782517" y="4149969"/>
            <a:ext cx="8328348" cy="998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ACF5C7-F9D0-4ACA-B1B8-11C09458B6C7}"/>
              </a:ext>
            </a:extLst>
          </p:cNvPr>
          <p:cNvCxnSpPr>
            <a:cxnSpLocks/>
          </p:cNvCxnSpPr>
          <p:nvPr/>
        </p:nvCxnSpPr>
        <p:spPr>
          <a:xfrm flipH="1">
            <a:off x="642428" y="3404382"/>
            <a:ext cx="410308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31152B-23BD-4568-B8B3-E78D4A36551F}"/>
              </a:ext>
            </a:extLst>
          </p:cNvPr>
          <p:cNvSpPr txBox="1"/>
          <p:nvPr/>
        </p:nvSpPr>
        <p:spPr>
          <a:xfrm>
            <a:off x="1026944" y="3170871"/>
            <a:ext cx="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6A52D-A179-491A-B795-60267AE70ECB}"/>
              </a:ext>
            </a:extLst>
          </p:cNvPr>
          <p:cNvSpPr txBox="1"/>
          <p:nvPr/>
        </p:nvSpPr>
        <p:spPr>
          <a:xfrm>
            <a:off x="569744" y="3136426"/>
            <a:ext cx="42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E93673-0D08-48CB-B4B2-FD0B1C4C09ED}"/>
              </a:ext>
            </a:extLst>
          </p:cNvPr>
          <p:cNvSpPr txBox="1"/>
          <p:nvPr/>
        </p:nvSpPr>
        <p:spPr>
          <a:xfrm>
            <a:off x="1364568" y="3355537"/>
            <a:ext cx="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05F6B-6446-470E-B45A-158827794A5A}"/>
              </a:ext>
            </a:extLst>
          </p:cNvPr>
          <p:cNvSpPr txBox="1"/>
          <p:nvPr/>
        </p:nvSpPr>
        <p:spPr>
          <a:xfrm>
            <a:off x="1509936" y="365179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C659D7-ECBA-44BE-B843-5B0C8E7FA2DA}"/>
              </a:ext>
            </a:extLst>
          </p:cNvPr>
          <p:cNvSpPr txBox="1"/>
          <p:nvPr/>
        </p:nvSpPr>
        <p:spPr>
          <a:xfrm>
            <a:off x="138336" y="3049118"/>
            <a:ext cx="47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FE54F3-4174-41DE-82EC-DBE8D8F20887}"/>
              </a:ext>
            </a:extLst>
          </p:cNvPr>
          <p:cNvCxnSpPr>
            <a:cxnSpLocks/>
          </p:cNvCxnSpPr>
          <p:nvPr/>
        </p:nvCxnSpPr>
        <p:spPr>
          <a:xfrm>
            <a:off x="337628" y="3440109"/>
            <a:ext cx="249702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6EC9D-5EE1-402A-8E78-19CF7778632E}"/>
              </a:ext>
            </a:extLst>
          </p:cNvPr>
          <p:cNvCxnSpPr>
            <a:cxnSpLocks/>
          </p:cNvCxnSpPr>
          <p:nvPr/>
        </p:nvCxnSpPr>
        <p:spPr>
          <a:xfrm flipH="1">
            <a:off x="610775" y="3432517"/>
            <a:ext cx="183466" cy="65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CC448C-9AAD-4921-9F05-18DBBF254B9F}"/>
              </a:ext>
            </a:extLst>
          </p:cNvPr>
          <p:cNvCxnSpPr>
            <a:cxnSpLocks/>
          </p:cNvCxnSpPr>
          <p:nvPr/>
        </p:nvCxnSpPr>
        <p:spPr>
          <a:xfrm flipH="1">
            <a:off x="733286" y="3599822"/>
            <a:ext cx="602565" cy="5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26A4BF-F035-4AE5-ABDB-8C1F4E2F6697}"/>
              </a:ext>
            </a:extLst>
          </p:cNvPr>
          <p:cNvCxnSpPr>
            <a:cxnSpLocks/>
          </p:cNvCxnSpPr>
          <p:nvPr/>
        </p:nvCxnSpPr>
        <p:spPr>
          <a:xfrm flipH="1">
            <a:off x="737384" y="3786835"/>
            <a:ext cx="837610" cy="3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D2399A-BD14-44F9-AEDC-05708D59052F}"/>
              </a:ext>
            </a:extLst>
          </p:cNvPr>
          <p:cNvCxnSpPr>
            <a:cxnSpLocks/>
          </p:cNvCxnSpPr>
          <p:nvPr/>
        </p:nvCxnSpPr>
        <p:spPr>
          <a:xfrm flipH="1">
            <a:off x="761417" y="3992825"/>
            <a:ext cx="908533" cy="14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23F504-A7D8-49A1-81CE-CE47E5BA4EFB}"/>
              </a:ext>
            </a:extLst>
          </p:cNvPr>
          <p:cNvSpPr txBox="1"/>
          <p:nvPr/>
        </p:nvSpPr>
        <p:spPr>
          <a:xfrm>
            <a:off x="1662336" y="380419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91A8BA-90E9-4734-A661-04BDA8538594}"/>
              </a:ext>
            </a:extLst>
          </p:cNvPr>
          <p:cNvSpPr txBox="1"/>
          <p:nvPr/>
        </p:nvSpPr>
        <p:spPr>
          <a:xfrm>
            <a:off x="534572" y="538792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172450-714D-4B00-9CF8-EBB7E2329BD0}"/>
              </a:ext>
            </a:extLst>
          </p:cNvPr>
          <p:cNvSpPr txBox="1"/>
          <p:nvPr/>
        </p:nvSpPr>
        <p:spPr>
          <a:xfrm>
            <a:off x="995291" y="4417925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88713D-754D-4D7F-BC59-D13A236EE914}"/>
              </a:ext>
            </a:extLst>
          </p:cNvPr>
          <p:cNvCxnSpPr>
            <a:stCxn id="51" idx="2"/>
          </p:cNvCxnSpPr>
          <p:nvPr/>
        </p:nvCxnSpPr>
        <p:spPr>
          <a:xfrm>
            <a:off x="1963619" y="4173527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EA2C86-F302-45DC-8EC7-87241DC6931C}"/>
              </a:ext>
            </a:extLst>
          </p:cNvPr>
          <p:cNvSpPr txBox="1"/>
          <p:nvPr/>
        </p:nvSpPr>
        <p:spPr>
          <a:xfrm>
            <a:off x="1850198" y="529347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71AE25-71E6-42E3-BA28-21CB98777FCF}"/>
              </a:ext>
            </a:extLst>
          </p:cNvPr>
          <p:cNvCxnSpPr/>
          <p:nvPr/>
        </p:nvCxnSpPr>
        <p:spPr>
          <a:xfrm flipV="1">
            <a:off x="1509936" y="829994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D4102E-1462-485C-84E3-BFBFB0FA3B95}"/>
              </a:ext>
            </a:extLst>
          </p:cNvPr>
          <p:cNvSpPr txBox="1"/>
          <p:nvPr/>
        </p:nvSpPr>
        <p:spPr>
          <a:xfrm>
            <a:off x="2369823" y="826962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632105-E08C-4CA6-AE43-BC04AF62A5E0}"/>
              </a:ext>
            </a:extLst>
          </p:cNvPr>
          <p:cNvSpPr txBox="1"/>
          <p:nvPr/>
        </p:nvSpPr>
        <p:spPr>
          <a:xfrm>
            <a:off x="2112501" y="4476485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3B453D-2F91-4B86-8DB6-D3C1B5F7EFBD}"/>
              </a:ext>
            </a:extLst>
          </p:cNvPr>
          <p:cNvCxnSpPr/>
          <p:nvPr/>
        </p:nvCxnSpPr>
        <p:spPr>
          <a:xfrm>
            <a:off x="2752591" y="4161748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0B898E-D9D8-4932-B7D7-A9393C231620}"/>
              </a:ext>
            </a:extLst>
          </p:cNvPr>
          <p:cNvSpPr txBox="1"/>
          <p:nvPr/>
        </p:nvSpPr>
        <p:spPr>
          <a:xfrm>
            <a:off x="2672862" y="525528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BCF157-D048-438C-9DD1-C8E3CC73B4B0}"/>
              </a:ext>
            </a:extLst>
          </p:cNvPr>
          <p:cNvCxnSpPr/>
          <p:nvPr/>
        </p:nvCxnSpPr>
        <p:spPr>
          <a:xfrm flipV="1">
            <a:off x="1509935" y="1287641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4891146-24CB-4156-904C-81D89F75BEF1}"/>
              </a:ext>
            </a:extLst>
          </p:cNvPr>
          <p:cNvSpPr txBox="1"/>
          <p:nvPr/>
        </p:nvSpPr>
        <p:spPr>
          <a:xfrm>
            <a:off x="2369823" y="1206046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0869FC-1CBC-4976-A0B1-696CF86102BD}"/>
              </a:ext>
            </a:extLst>
          </p:cNvPr>
          <p:cNvSpPr txBox="1"/>
          <p:nvPr/>
        </p:nvSpPr>
        <p:spPr>
          <a:xfrm>
            <a:off x="2784238" y="4476485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B4E3C3-2EFA-4113-A00A-3575F6B70B02}"/>
              </a:ext>
            </a:extLst>
          </p:cNvPr>
          <p:cNvCxnSpPr/>
          <p:nvPr/>
        </p:nvCxnSpPr>
        <p:spPr>
          <a:xfrm>
            <a:off x="3252006" y="4173527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75EDC7-2D38-4B96-A5E0-7A4277571D86}"/>
              </a:ext>
            </a:extLst>
          </p:cNvPr>
          <p:cNvSpPr txBox="1"/>
          <p:nvPr/>
        </p:nvSpPr>
        <p:spPr>
          <a:xfrm>
            <a:off x="3165824" y="522715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A45587-8CA0-4958-80B2-B8F01C49749D}"/>
              </a:ext>
            </a:extLst>
          </p:cNvPr>
          <p:cNvCxnSpPr/>
          <p:nvPr/>
        </p:nvCxnSpPr>
        <p:spPr>
          <a:xfrm flipV="1">
            <a:off x="1509934" y="1661104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D60A74-250C-4426-9C41-986E1E91C7C6}"/>
              </a:ext>
            </a:extLst>
          </p:cNvPr>
          <p:cNvSpPr txBox="1"/>
          <p:nvPr/>
        </p:nvSpPr>
        <p:spPr>
          <a:xfrm>
            <a:off x="2366311" y="1563898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ABE97-F314-4B47-89EB-2ADB4ACCB968}"/>
              </a:ext>
            </a:extLst>
          </p:cNvPr>
          <p:cNvSpPr txBox="1"/>
          <p:nvPr/>
        </p:nvSpPr>
        <p:spPr>
          <a:xfrm>
            <a:off x="3259049" y="4443298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6930E6-7D53-41A8-B580-FDF102197BB2}"/>
              </a:ext>
            </a:extLst>
          </p:cNvPr>
          <p:cNvCxnSpPr/>
          <p:nvPr/>
        </p:nvCxnSpPr>
        <p:spPr>
          <a:xfrm>
            <a:off x="3689293" y="4173527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45AF3E-9B34-49C1-A10A-610575216732}"/>
              </a:ext>
            </a:extLst>
          </p:cNvPr>
          <p:cNvSpPr txBox="1"/>
          <p:nvPr/>
        </p:nvSpPr>
        <p:spPr>
          <a:xfrm>
            <a:off x="3603108" y="523388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30B0DC-5115-4FFC-A3B4-C10AD739509F}"/>
              </a:ext>
            </a:extLst>
          </p:cNvPr>
          <p:cNvCxnSpPr/>
          <p:nvPr/>
        </p:nvCxnSpPr>
        <p:spPr>
          <a:xfrm flipV="1">
            <a:off x="1335851" y="2052116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CDDE348-AB13-4538-B28D-B4012143F5CD}"/>
              </a:ext>
            </a:extLst>
          </p:cNvPr>
          <p:cNvSpPr txBox="1"/>
          <p:nvPr/>
        </p:nvSpPr>
        <p:spPr>
          <a:xfrm>
            <a:off x="2345219" y="2028203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781BA1-9EF1-4D83-BAFA-CBC15EB66173}"/>
              </a:ext>
            </a:extLst>
          </p:cNvPr>
          <p:cNvSpPr txBox="1"/>
          <p:nvPr/>
        </p:nvSpPr>
        <p:spPr>
          <a:xfrm>
            <a:off x="3689293" y="4466856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BA75AC-FA29-4FE4-B9BD-6A1C56F1C2AF}"/>
              </a:ext>
            </a:extLst>
          </p:cNvPr>
          <p:cNvCxnSpPr/>
          <p:nvPr/>
        </p:nvCxnSpPr>
        <p:spPr>
          <a:xfrm>
            <a:off x="4236154" y="4186872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4DBBD1F-C04C-45E3-8314-791E5178F308}"/>
              </a:ext>
            </a:extLst>
          </p:cNvPr>
          <p:cNvSpPr txBox="1"/>
          <p:nvPr/>
        </p:nvSpPr>
        <p:spPr>
          <a:xfrm>
            <a:off x="4160026" y="5277617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DA15CC-8879-4AC0-AD07-4D1C4F84C7D9}"/>
              </a:ext>
            </a:extLst>
          </p:cNvPr>
          <p:cNvCxnSpPr/>
          <p:nvPr/>
        </p:nvCxnSpPr>
        <p:spPr>
          <a:xfrm flipV="1">
            <a:off x="1369850" y="2503397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CBB543-AC8A-4924-8A7A-F8F29F17FC49}"/>
              </a:ext>
            </a:extLst>
          </p:cNvPr>
          <p:cNvSpPr txBox="1"/>
          <p:nvPr/>
        </p:nvSpPr>
        <p:spPr>
          <a:xfrm>
            <a:off x="2422580" y="2392721"/>
            <a:ext cx="257323" cy="3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799C8-88EB-457B-B2C5-CCA439DBC8FE}"/>
              </a:ext>
            </a:extLst>
          </p:cNvPr>
          <p:cNvSpPr txBox="1"/>
          <p:nvPr/>
        </p:nvSpPr>
        <p:spPr>
          <a:xfrm>
            <a:off x="4302408" y="4417618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30F955E-DA34-4E40-83A4-7ADC9E183C21}"/>
              </a:ext>
            </a:extLst>
          </p:cNvPr>
          <p:cNvCxnSpPr/>
          <p:nvPr/>
        </p:nvCxnSpPr>
        <p:spPr>
          <a:xfrm>
            <a:off x="4739083" y="4140340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C3BE8DA-B398-4DA3-956E-0C5BF257E4EF}"/>
              </a:ext>
            </a:extLst>
          </p:cNvPr>
          <p:cNvSpPr txBox="1"/>
          <p:nvPr/>
        </p:nvSpPr>
        <p:spPr>
          <a:xfrm>
            <a:off x="4652988" y="523388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069BBB-CDF6-4240-849E-396C19D84F04}"/>
              </a:ext>
            </a:extLst>
          </p:cNvPr>
          <p:cNvCxnSpPr/>
          <p:nvPr/>
        </p:nvCxnSpPr>
        <p:spPr>
          <a:xfrm flipV="1">
            <a:off x="1369850" y="2825878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C98414-810A-45DB-BD3B-93F1FD671F32}"/>
              </a:ext>
            </a:extLst>
          </p:cNvPr>
          <p:cNvSpPr txBox="1"/>
          <p:nvPr/>
        </p:nvSpPr>
        <p:spPr>
          <a:xfrm>
            <a:off x="2366311" y="2740645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593D5D-0C1F-478C-9573-473773D0E9BA}"/>
              </a:ext>
            </a:extLst>
          </p:cNvPr>
          <p:cNvSpPr txBox="1"/>
          <p:nvPr/>
        </p:nvSpPr>
        <p:spPr>
          <a:xfrm>
            <a:off x="4908469" y="4459514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8EFF6E-F7D5-425E-9540-1CEC92828C3A}"/>
              </a:ext>
            </a:extLst>
          </p:cNvPr>
          <p:cNvCxnSpPr/>
          <p:nvPr/>
        </p:nvCxnSpPr>
        <p:spPr>
          <a:xfrm>
            <a:off x="5359791" y="4149969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794F3D-5BC9-4ECC-8525-14C558B5723E}"/>
              </a:ext>
            </a:extLst>
          </p:cNvPr>
          <p:cNvSpPr txBox="1"/>
          <p:nvPr/>
        </p:nvSpPr>
        <p:spPr>
          <a:xfrm>
            <a:off x="5209906" y="519014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30532B-6521-4191-ACBC-0F23F7E30475}"/>
              </a:ext>
            </a:extLst>
          </p:cNvPr>
          <p:cNvCxnSpPr/>
          <p:nvPr/>
        </p:nvCxnSpPr>
        <p:spPr>
          <a:xfrm flipV="1">
            <a:off x="2193689" y="867317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ECE369-4B66-4745-9655-FC3BB1EE08F0}"/>
              </a:ext>
            </a:extLst>
          </p:cNvPr>
          <p:cNvSpPr txBox="1"/>
          <p:nvPr/>
        </p:nvSpPr>
        <p:spPr>
          <a:xfrm>
            <a:off x="5490551" y="4459514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7402E2-0332-4134-8859-D217989D6423}"/>
              </a:ext>
            </a:extLst>
          </p:cNvPr>
          <p:cNvCxnSpPr/>
          <p:nvPr/>
        </p:nvCxnSpPr>
        <p:spPr>
          <a:xfrm>
            <a:off x="6005196" y="4175258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DD62E3-D773-4587-8260-F09B68DC7037}"/>
              </a:ext>
            </a:extLst>
          </p:cNvPr>
          <p:cNvSpPr txBox="1"/>
          <p:nvPr/>
        </p:nvSpPr>
        <p:spPr>
          <a:xfrm>
            <a:off x="5788367" y="520326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AAEABEC-C772-4FAD-BF46-2B3E59D6EDEF}"/>
              </a:ext>
            </a:extLst>
          </p:cNvPr>
          <p:cNvCxnSpPr/>
          <p:nvPr/>
        </p:nvCxnSpPr>
        <p:spPr>
          <a:xfrm flipV="1">
            <a:off x="2253177" y="1273876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AF2EE7D-5045-4C6B-9C60-A33CBA6F61DB}"/>
              </a:ext>
            </a:extLst>
          </p:cNvPr>
          <p:cNvSpPr txBox="1"/>
          <p:nvPr/>
        </p:nvSpPr>
        <p:spPr>
          <a:xfrm>
            <a:off x="2912898" y="1174762"/>
            <a:ext cx="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6D8F89-5510-4D2F-8FF7-389332F9CE60}"/>
              </a:ext>
            </a:extLst>
          </p:cNvPr>
          <p:cNvSpPr txBox="1"/>
          <p:nvPr/>
        </p:nvSpPr>
        <p:spPr>
          <a:xfrm>
            <a:off x="6220937" y="4443298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F40370-D5B5-4A05-B0DB-9BD8D98212F1}"/>
              </a:ext>
            </a:extLst>
          </p:cNvPr>
          <p:cNvCxnSpPr/>
          <p:nvPr/>
        </p:nvCxnSpPr>
        <p:spPr>
          <a:xfrm>
            <a:off x="6779726" y="4133696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83663C7-5476-4A5C-984B-42BDC1A82AFD}"/>
              </a:ext>
            </a:extLst>
          </p:cNvPr>
          <p:cNvSpPr txBox="1"/>
          <p:nvPr/>
        </p:nvSpPr>
        <p:spPr>
          <a:xfrm>
            <a:off x="6697069" y="5227152"/>
            <a:ext cx="5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D64C2C-3B84-4607-98FF-FEC842B9124A}"/>
              </a:ext>
            </a:extLst>
          </p:cNvPr>
          <p:cNvCxnSpPr/>
          <p:nvPr/>
        </p:nvCxnSpPr>
        <p:spPr>
          <a:xfrm flipV="1">
            <a:off x="2193689" y="1680435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4806C86-6BCC-46DD-AAE0-7EFDA2A28988}"/>
              </a:ext>
            </a:extLst>
          </p:cNvPr>
          <p:cNvSpPr txBox="1"/>
          <p:nvPr/>
        </p:nvSpPr>
        <p:spPr>
          <a:xfrm>
            <a:off x="7014688" y="4452927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A5D74E-DEA5-4222-B828-1456246E6FE0}"/>
              </a:ext>
            </a:extLst>
          </p:cNvPr>
          <p:cNvCxnSpPr/>
          <p:nvPr/>
        </p:nvCxnSpPr>
        <p:spPr>
          <a:xfrm>
            <a:off x="7419273" y="4114660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5745B4-BA41-4419-8F4F-49EE23213DDD}"/>
              </a:ext>
            </a:extLst>
          </p:cNvPr>
          <p:cNvSpPr txBox="1"/>
          <p:nvPr/>
        </p:nvSpPr>
        <p:spPr>
          <a:xfrm>
            <a:off x="7272010" y="5184084"/>
            <a:ext cx="5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4D9333F-678B-495C-803B-BD6362BB1B4E}"/>
              </a:ext>
            </a:extLst>
          </p:cNvPr>
          <p:cNvCxnSpPr/>
          <p:nvPr/>
        </p:nvCxnSpPr>
        <p:spPr>
          <a:xfrm flipV="1">
            <a:off x="2148843" y="2845636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78680B-65C6-4F09-8BD4-9FB0B914770E}"/>
              </a:ext>
            </a:extLst>
          </p:cNvPr>
          <p:cNvSpPr txBox="1"/>
          <p:nvPr/>
        </p:nvSpPr>
        <p:spPr>
          <a:xfrm>
            <a:off x="2928704" y="2675925"/>
            <a:ext cx="257323" cy="3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497E80-C00A-407D-A637-988FD37C27BB}"/>
              </a:ext>
            </a:extLst>
          </p:cNvPr>
          <p:cNvSpPr txBox="1"/>
          <p:nvPr/>
        </p:nvSpPr>
        <p:spPr>
          <a:xfrm>
            <a:off x="7829716" y="4466856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55AE4DD-75CA-41CE-87A1-05A653CEE49B}"/>
              </a:ext>
            </a:extLst>
          </p:cNvPr>
          <p:cNvCxnSpPr/>
          <p:nvPr/>
        </p:nvCxnSpPr>
        <p:spPr>
          <a:xfrm>
            <a:off x="8267998" y="4156556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C6679-BEDB-465B-9D1A-C2FE7304ABE8}"/>
              </a:ext>
            </a:extLst>
          </p:cNvPr>
          <p:cNvSpPr txBox="1"/>
          <p:nvPr/>
        </p:nvSpPr>
        <p:spPr>
          <a:xfrm>
            <a:off x="8112469" y="5203035"/>
            <a:ext cx="5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3ACC89-3D11-4B1A-85EA-51712579575F}"/>
              </a:ext>
            </a:extLst>
          </p:cNvPr>
          <p:cNvCxnSpPr/>
          <p:nvPr/>
        </p:nvCxnSpPr>
        <p:spPr>
          <a:xfrm flipV="1">
            <a:off x="2811782" y="1253920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1F9494D-8715-432D-A613-C2B89999B12C}"/>
              </a:ext>
            </a:extLst>
          </p:cNvPr>
          <p:cNvSpPr txBox="1"/>
          <p:nvPr/>
        </p:nvSpPr>
        <p:spPr>
          <a:xfrm>
            <a:off x="8573283" y="4476485"/>
            <a:ext cx="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P6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BD10B7E-DD1D-43D7-924C-4A72245D1CFB}"/>
              </a:ext>
            </a:extLst>
          </p:cNvPr>
          <p:cNvCxnSpPr/>
          <p:nvPr/>
        </p:nvCxnSpPr>
        <p:spPr>
          <a:xfrm>
            <a:off x="9116723" y="4168195"/>
            <a:ext cx="5858" cy="9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203FE61-38E9-449C-96D6-7AF99DD3814C}"/>
              </a:ext>
            </a:extLst>
          </p:cNvPr>
          <p:cNvSpPr txBox="1"/>
          <p:nvPr/>
        </p:nvSpPr>
        <p:spPr>
          <a:xfrm>
            <a:off x="8854012" y="5209428"/>
            <a:ext cx="5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A2F0060-901F-4DA6-BFB7-C66B16494BB8}"/>
              </a:ext>
            </a:extLst>
          </p:cNvPr>
          <p:cNvCxnSpPr/>
          <p:nvPr/>
        </p:nvCxnSpPr>
        <p:spPr>
          <a:xfrm flipV="1">
            <a:off x="2824528" y="2714412"/>
            <a:ext cx="602565" cy="211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40" grpId="0"/>
      <p:bldP spid="41" grpId="0"/>
      <p:bldP spid="42" grpId="0"/>
      <p:bldP spid="43" grpId="0"/>
      <p:bldP spid="44" grpId="0"/>
      <p:bldP spid="51" grpId="0"/>
      <p:bldP spid="52" grpId="0"/>
      <p:bldP spid="53" grpId="0"/>
      <p:bldP spid="56" grpId="0"/>
      <p:bldP spid="60" grpId="0"/>
      <p:bldP spid="61" grpId="0"/>
      <p:bldP spid="63" grpId="0"/>
      <p:bldP spid="65" grpId="0"/>
      <p:bldP spid="66" grpId="0"/>
      <p:bldP spid="68" grpId="0"/>
      <p:bldP spid="70" grpId="0"/>
      <p:bldP spid="71" grpId="0"/>
      <p:bldP spid="73" grpId="0"/>
      <p:bldP spid="75" grpId="0"/>
      <p:bldP spid="76" grpId="0"/>
      <p:bldP spid="78" grpId="0"/>
      <p:bldP spid="80" grpId="0"/>
      <p:bldP spid="81" grpId="0"/>
      <p:bldP spid="83" grpId="0"/>
      <p:bldP spid="85" grpId="0"/>
      <p:bldP spid="86" grpId="0"/>
      <p:bldP spid="88" grpId="0"/>
      <p:bldP spid="90" grpId="0"/>
      <p:bldP spid="92" grpId="0"/>
      <p:bldP spid="94" grpId="0"/>
      <p:bldP spid="95" grpId="0"/>
      <p:bldP spid="97" grpId="0"/>
      <p:bldP spid="99" grpId="0"/>
      <p:bldP spid="101" grpId="0"/>
      <p:bldP spid="103" grpId="0"/>
      <p:bldP spid="104" grpId="0"/>
      <p:bldP spid="106" grpId="0"/>
      <p:bldP spid="108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E99D1-3BB0-48DB-85E3-7BEE3493319E}"/>
              </a:ext>
            </a:extLst>
          </p:cNvPr>
          <p:cNvSpPr txBox="1"/>
          <p:nvPr/>
        </p:nvSpPr>
        <p:spPr>
          <a:xfrm>
            <a:off x="635392" y="475402"/>
            <a:ext cx="6288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Waiting Time of P1 = 9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            </a:t>
            </a:r>
            <a:r>
              <a:rPr lang="en-IN" dirty="0"/>
              <a:t>P2 = 14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           P3 = 12</a:t>
            </a:r>
          </a:p>
          <a:p>
            <a:r>
              <a:rPr lang="en-IN" dirty="0"/>
              <a:t>	            P4 = 6</a:t>
            </a:r>
          </a:p>
          <a:p>
            <a:r>
              <a:rPr lang="en-IN" dirty="0"/>
              <a:t>                             P5 = 8</a:t>
            </a:r>
          </a:p>
          <a:p>
            <a:r>
              <a:rPr lang="en-IN" dirty="0"/>
              <a:t>                             P6 = 15</a:t>
            </a:r>
          </a:p>
          <a:p>
            <a:r>
              <a:rPr lang="en-IN" dirty="0"/>
              <a:t>AWT = 64/6  =10.66 </a:t>
            </a:r>
            <a:r>
              <a:rPr lang="en-IN" dirty="0" err="1"/>
              <a:t>ms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3BD11-05DE-413C-A10F-4E15544AA80C}"/>
              </a:ext>
            </a:extLst>
          </p:cNvPr>
          <p:cNvSpPr txBox="1"/>
          <p:nvPr/>
        </p:nvSpPr>
        <p:spPr>
          <a:xfrm>
            <a:off x="4600137" y="475401"/>
            <a:ext cx="6288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Around Time of P1 = 12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            </a:t>
            </a:r>
            <a:r>
              <a:rPr lang="en-IN" dirty="0"/>
              <a:t>P2 = 19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           P3 = 16</a:t>
            </a:r>
          </a:p>
          <a:p>
            <a:r>
              <a:rPr lang="en-IN" dirty="0"/>
              <a:t>	            P4 = 8</a:t>
            </a:r>
          </a:p>
          <a:p>
            <a:r>
              <a:rPr lang="en-IN" dirty="0"/>
              <a:t>                             P5 = 9</a:t>
            </a:r>
          </a:p>
          <a:p>
            <a:r>
              <a:rPr lang="en-IN" dirty="0"/>
              <a:t>                             P6 = 21</a:t>
            </a:r>
          </a:p>
          <a:p>
            <a:r>
              <a:rPr lang="en-IN" dirty="0"/>
              <a:t>ATT = 85/6  =14.16 </a:t>
            </a:r>
            <a:r>
              <a:rPr lang="en-IN" dirty="0" err="1"/>
              <a:t>ms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138AE-427F-4F7A-B83D-C1DC4D35E175}"/>
              </a:ext>
            </a:extLst>
          </p:cNvPr>
          <p:cNvSpPr txBox="1"/>
          <p:nvPr/>
        </p:nvSpPr>
        <p:spPr>
          <a:xfrm>
            <a:off x="1392702" y="3826412"/>
            <a:ext cx="69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number of context switching = 13</a:t>
            </a:r>
          </a:p>
          <a:p>
            <a:r>
              <a:rPr lang="en-IN" dirty="0"/>
              <a:t>Excluding first and last = 11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0EB-30E8-4E6D-8A73-9AE33A095203}"/>
              </a:ext>
            </a:extLst>
          </p:cNvPr>
          <p:cNvSpPr/>
          <p:nvPr/>
        </p:nvSpPr>
        <p:spPr>
          <a:xfrm>
            <a:off x="2274276" y="5215989"/>
            <a:ext cx="9064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22500" algn="ctr"/>
                <a:tab pos="3997325" algn="ctr"/>
              </a:tabLst>
              <a:defRPr/>
            </a:pPr>
            <a:r>
              <a:rPr lang="en-US" altLang="en-US" dirty="0">
                <a:solidFill>
                  <a:srgbClr val="0070C0"/>
                </a:solidFill>
              </a:rPr>
              <a:t>Typically, higher average turnaround than SJF, but better </a:t>
            </a:r>
            <a:r>
              <a:rPr lang="en-US" altLang="en-US" i="1" dirty="0">
                <a:solidFill>
                  <a:srgbClr val="0070C0"/>
                </a:solidFill>
              </a:rPr>
              <a:t>response</a:t>
            </a:r>
            <a:r>
              <a:rPr lang="en-US" alt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4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856</Words>
  <Application>Microsoft Office PowerPoint</Application>
  <PresentationFormat>Widescreen</PresentationFormat>
  <Paragraphs>276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Priority Scheduling</vt:lpstr>
      <vt:lpstr>PowerPoint Presentation</vt:lpstr>
      <vt:lpstr>PowerPoint Presentation</vt:lpstr>
      <vt:lpstr>PowerPoint Presentation</vt:lpstr>
      <vt:lpstr>PowerPoint Presentation</vt:lpstr>
      <vt:lpstr>Round Robin (RR)</vt:lpstr>
      <vt:lpstr>Example:  RR with Time Quantum = 20</vt:lpstr>
      <vt:lpstr>PowerPoint Presentation</vt:lpstr>
      <vt:lpstr>PowerPoint Presentation</vt:lpstr>
      <vt:lpstr>How a Smaller Time Quantum Increases Context Switches</vt:lpstr>
      <vt:lpstr>Turnaround Time Varies With The Time Quantum</vt:lpstr>
      <vt:lpstr>Topics for Self-Study</vt:lpstr>
      <vt:lpstr>Multilevel Queue</vt:lpstr>
      <vt:lpstr>Multilevel Queue Scheduling</vt:lpstr>
      <vt:lpstr>Multilevel Feedback Queue</vt:lpstr>
      <vt:lpstr>Multilevel Feedback Queues</vt:lpstr>
      <vt:lpstr>Example of Multilevel Feedback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Scheduling</dc:title>
  <dc:creator>Shyam Singh Rajput</dc:creator>
  <cp:lastModifiedBy>Shyam Singh Rajput</cp:lastModifiedBy>
  <cp:revision>37</cp:revision>
  <dcterms:created xsi:type="dcterms:W3CDTF">2020-01-19T03:31:13Z</dcterms:created>
  <dcterms:modified xsi:type="dcterms:W3CDTF">2020-01-24T08:16:26Z</dcterms:modified>
</cp:coreProperties>
</file>