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88" r:id="rId3"/>
    <p:sldId id="589" r:id="rId4"/>
    <p:sldId id="590" r:id="rId5"/>
    <p:sldId id="591"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8/6/2018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8/6/2018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798F-5F4E-4C70-AB01-BC8ED9690115}"/>
              </a:ext>
            </a:extLst>
          </p:cNvPr>
          <p:cNvSpPr>
            <a:spLocks noGrp="1"/>
          </p:cNvSpPr>
          <p:nvPr>
            <p:ph type="ctrTitle"/>
          </p:nvPr>
        </p:nvSpPr>
        <p:spPr/>
        <p:txBody>
          <a:bodyPr/>
          <a:lstStyle/>
          <a:p>
            <a:r>
              <a:rPr lang="en-IN" dirty="0"/>
              <a:t>Introduction to Discrete Mathematical Structures</a:t>
            </a:r>
          </a:p>
        </p:txBody>
      </p:sp>
      <p:sp>
        <p:nvSpPr>
          <p:cNvPr id="3" name="Subtitle 2">
            <a:extLst>
              <a:ext uri="{FF2B5EF4-FFF2-40B4-BE49-F238E27FC236}">
                <a16:creationId xmlns:a16="http://schemas.microsoft.com/office/drawing/2014/main" id="{701F549A-2BD7-4812-9728-2B5F673DCA3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7882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A3E6-4099-442D-8311-349DA559FDA2}"/>
              </a:ext>
            </a:extLst>
          </p:cNvPr>
          <p:cNvSpPr>
            <a:spLocks noGrp="1"/>
          </p:cNvSpPr>
          <p:nvPr>
            <p:ph type="title"/>
          </p:nvPr>
        </p:nvSpPr>
        <p:spPr/>
        <p:txBody>
          <a:bodyPr/>
          <a:lstStyle/>
          <a:p>
            <a:pPr>
              <a:defRPr/>
            </a:pPr>
            <a:r>
              <a:rPr lang="en-IN" dirty="0"/>
              <a:t>Introduction</a:t>
            </a:r>
          </a:p>
        </p:txBody>
      </p:sp>
      <p:sp>
        <p:nvSpPr>
          <p:cNvPr id="3" name="Content Placeholder 2">
            <a:extLst>
              <a:ext uri="{FF2B5EF4-FFF2-40B4-BE49-F238E27FC236}">
                <a16:creationId xmlns:a16="http://schemas.microsoft.com/office/drawing/2014/main" id="{106DF4D9-06EA-4C5F-8D29-8391BC21826F}"/>
              </a:ext>
            </a:extLst>
          </p:cNvPr>
          <p:cNvSpPr>
            <a:spLocks noGrp="1"/>
          </p:cNvSpPr>
          <p:nvPr>
            <p:ph idx="1"/>
          </p:nvPr>
        </p:nvSpPr>
        <p:spPr/>
        <p:txBody>
          <a:bodyPr>
            <a:normAutofit lnSpcReduction="10000"/>
          </a:bodyPr>
          <a:lstStyle/>
          <a:p>
            <a:pPr algn="just">
              <a:defRPr/>
            </a:pPr>
            <a:r>
              <a:rPr lang="en-IN" dirty="0"/>
              <a:t>Discrete Mathematics is a branch of mathematics involving discrete elements that uses algebra and arithmetic. It is increasingly being applied in the practical fields of mathematics and computer science. It is a very good tool for improving reasoning and problem-solving capabilities. </a:t>
            </a:r>
          </a:p>
          <a:p>
            <a:pPr algn="just">
              <a:buFont typeface="Wingdings" panose="05000000000000000000" pitchFamily="2" charset="2"/>
              <a:buNone/>
              <a:defRPr/>
            </a:pPr>
            <a:endParaRPr lang="en-IN" dirty="0"/>
          </a:p>
          <a:p>
            <a:pPr algn="just">
              <a:defRPr/>
            </a:pPr>
            <a:r>
              <a:rPr lang="en-IN" dirty="0"/>
              <a:t>Types of Mathematics: Mathematics can be broadly classified into two categories − </a:t>
            </a:r>
          </a:p>
          <a:p>
            <a:pPr marL="1714500" lvl="6" indent="-342900" algn="just">
              <a:buFont typeface="Wingdings" pitchFamily="2" charset="2"/>
              <a:buChar char="Ø"/>
              <a:defRPr/>
            </a:pPr>
            <a:r>
              <a:rPr lang="en-IN" sz="2400" dirty="0"/>
              <a:t>Continuous Mathematics </a:t>
            </a:r>
          </a:p>
          <a:p>
            <a:pPr marL="1714500" lvl="6" indent="-342900" algn="just">
              <a:buFont typeface="Wingdings" pitchFamily="2" charset="2"/>
              <a:buChar char="Ø"/>
              <a:defRPr/>
            </a:pPr>
            <a:r>
              <a:rPr lang="en-IN" sz="2400" dirty="0"/>
              <a:t>	Discrete Mathematics.	</a:t>
            </a:r>
          </a:p>
          <a:p>
            <a:pPr algn="just">
              <a:buFont typeface="Wingdings" panose="05000000000000000000" pitchFamily="2" charset="2"/>
              <a:buNone/>
              <a:defRPr/>
            </a:pPr>
            <a:endParaRPr lang="en-IN" dirty="0"/>
          </a:p>
          <a:p>
            <a:pPr algn="just">
              <a:buFont typeface="Wingdings" panose="05000000000000000000" pitchFamily="2" charset="2"/>
              <a:buChar char="Ø"/>
              <a:defRPr/>
            </a:pPr>
            <a:endParaRPr lang="en-IN" dirty="0"/>
          </a:p>
        </p:txBody>
      </p:sp>
    </p:spTree>
    <p:extLst>
      <p:ext uri="{BB962C8B-B14F-4D97-AF65-F5344CB8AC3E}">
        <p14:creationId xmlns:p14="http://schemas.microsoft.com/office/powerpoint/2010/main" val="140244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EE0D9-CD77-47F1-821A-98AAC04635FC}"/>
              </a:ext>
            </a:extLst>
          </p:cNvPr>
          <p:cNvSpPr>
            <a:spLocks noGrp="1"/>
          </p:cNvSpPr>
          <p:nvPr>
            <p:ph idx="1"/>
          </p:nvPr>
        </p:nvSpPr>
        <p:spPr>
          <a:xfrm>
            <a:off x="172278" y="2027583"/>
            <a:ext cx="11860696" cy="4098580"/>
          </a:xfrm>
        </p:spPr>
        <p:txBody>
          <a:bodyPr>
            <a:normAutofit/>
          </a:bodyPr>
          <a:lstStyle/>
          <a:p>
            <a:pPr marL="0" indent="0" algn="just">
              <a:buNone/>
              <a:defRPr/>
            </a:pPr>
            <a:endParaRPr lang="en-IN" b="1" dirty="0"/>
          </a:p>
          <a:p>
            <a:pPr algn="just">
              <a:defRPr/>
            </a:pPr>
            <a:r>
              <a:rPr lang="en-IN" b="1" dirty="0"/>
              <a:t>Continuous Mathematics </a:t>
            </a:r>
            <a:r>
              <a:rPr lang="en-IN" dirty="0"/>
              <a:t>is based upon continuous number line or the real numbers. It is characterized by the fact that between any two numbers, there are almost always an infinite set of numbers. For example, a function in continuous mathematics can be plotted in a smooth curve without breaks.</a:t>
            </a:r>
          </a:p>
          <a:p>
            <a:pPr algn="just">
              <a:defRPr/>
            </a:pPr>
            <a:r>
              <a:rPr lang="en-IN" b="1" dirty="0"/>
              <a:t>Discrete Mathematics</a:t>
            </a:r>
            <a:r>
              <a:rPr lang="en-IN" dirty="0"/>
              <a:t>, on the other hand, involves distinct values; i.e. between any two points, there are a countable number of points. For example, if we have a finite set of objects, the function can be defined as a list of ordered pairs having these objects, and can be presented as a complete list of those pairs.</a:t>
            </a:r>
          </a:p>
        </p:txBody>
      </p:sp>
    </p:spTree>
    <p:extLst>
      <p:ext uri="{BB962C8B-B14F-4D97-AF65-F5344CB8AC3E}">
        <p14:creationId xmlns:p14="http://schemas.microsoft.com/office/powerpoint/2010/main" val="286385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7DA5-39FD-4A90-9A7A-680FF6FE0019}"/>
              </a:ext>
            </a:extLst>
          </p:cNvPr>
          <p:cNvSpPr>
            <a:spLocks noGrp="1"/>
          </p:cNvSpPr>
          <p:nvPr>
            <p:ph type="title"/>
          </p:nvPr>
        </p:nvSpPr>
        <p:spPr/>
        <p:txBody>
          <a:bodyPr/>
          <a:lstStyle/>
          <a:p>
            <a:pPr>
              <a:defRPr/>
            </a:pPr>
            <a:r>
              <a:rPr lang="en-IN" dirty="0"/>
              <a:t>Why to study DMS?</a:t>
            </a:r>
          </a:p>
        </p:txBody>
      </p:sp>
      <p:sp>
        <p:nvSpPr>
          <p:cNvPr id="3" name="Content Placeholder 2">
            <a:extLst>
              <a:ext uri="{FF2B5EF4-FFF2-40B4-BE49-F238E27FC236}">
                <a16:creationId xmlns:a16="http://schemas.microsoft.com/office/drawing/2014/main" id="{6B2E9713-2AC7-4853-BFE7-1B9519464A67}"/>
              </a:ext>
            </a:extLst>
          </p:cNvPr>
          <p:cNvSpPr>
            <a:spLocks noGrp="1"/>
          </p:cNvSpPr>
          <p:nvPr>
            <p:ph idx="1"/>
          </p:nvPr>
        </p:nvSpPr>
        <p:spPr/>
        <p:txBody>
          <a:bodyPr/>
          <a:lstStyle/>
          <a:p>
            <a:pPr>
              <a:defRPr/>
            </a:pPr>
            <a:r>
              <a:rPr lang="en-IN" dirty="0"/>
              <a:t>In computer science basic mathematical concept is used.</a:t>
            </a:r>
          </a:p>
          <a:p>
            <a:pPr>
              <a:defRPr/>
            </a:pPr>
            <a:r>
              <a:rPr lang="en-IN" dirty="0"/>
              <a:t>It helps to understand other subjects in CS</a:t>
            </a:r>
          </a:p>
          <a:p>
            <a:pPr>
              <a:defRPr/>
            </a:pPr>
            <a:r>
              <a:rPr lang="en-IN" dirty="0"/>
              <a:t>Main aim is to think in mathematical manner.</a:t>
            </a:r>
          </a:p>
        </p:txBody>
      </p:sp>
    </p:spTree>
    <p:extLst>
      <p:ext uri="{BB962C8B-B14F-4D97-AF65-F5344CB8AC3E}">
        <p14:creationId xmlns:p14="http://schemas.microsoft.com/office/powerpoint/2010/main" val="414410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F42F3FE7-37F1-4FEF-8AF0-10F48B792408}"/>
              </a:ext>
            </a:extLst>
          </p:cNvPr>
          <p:cNvSpPr>
            <a:spLocks noGrp="1" noChangeArrowheads="1"/>
          </p:cNvSpPr>
          <p:nvPr>
            <p:ph type="title"/>
          </p:nvPr>
        </p:nvSpPr>
        <p:spPr/>
        <p:txBody>
          <a:bodyPr/>
          <a:lstStyle/>
          <a:p>
            <a:pPr eaLnBrk="1" hangingPunct="1">
              <a:defRPr/>
            </a:pPr>
            <a:r>
              <a:rPr lang="en-US" sz="3200" dirty="0"/>
              <a:t>Areas in which discrete mathematics concepts are applied</a:t>
            </a:r>
          </a:p>
        </p:txBody>
      </p:sp>
      <p:sp>
        <p:nvSpPr>
          <p:cNvPr id="28677" name="Rectangle 5">
            <a:extLst>
              <a:ext uri="{FF2B5EF4-FFF2-40B4-BE49-F238E27FC236}">
                <a16:creationId xmlns:a16="http://schemas.microsoft.com/office/drawing/2014/main" id="{8724C2CE-84BD-4B5B-9474-A7FBD1152921}"/>
              </a:ext>
            </a:extLst>
          </p:cNvPr>
          <p:cNvSpPr>
            <a:spLocks noGrp="1" noChangeArrowheads="1"/>
          </p:cNvSpPr>
          <p:nvPr>
            <p:ph type="body" idx="1"/>
          </p:nvPr>
        </p:nvSpPr>
        <p:spPr>
          <a:xfrm>
            <a:off x="1981200" y="1828800"/>
            <a:ext cx="8686800" cy="4572000"/>
          </a:xfrm>
        </p:spPr>
        <p:txBody>
          <a:bodyPr/>
          <a:lstStyle/>
          <a:p>
            <a:pPr eaLnBrk="1" hangingPunct="1">
              <a:defRPr/>
            </a:pPr>
            <a:endParaRPr lang="en-US" dirty="0"/>
          </a:p>
          <a:p>
            <a:pPr eaLnBrk="1" hangingPunct="1">
              <a:defRPr/>
            </a:pPr>
            <a:r>
              <a:rPr lang="en-US" dirty="0"/>
              <a:t>Formal Languages (computer languages)</a:t>
            </a:r>
          </a:p>
          <a:p>
            <a:pPr eaLnBrk="1" hangingPunct="1">
              <a:defRPr/>
            </a:pPr>
            <a:r>
              <a:rPr lang="en-US" dirty="0"/>
              <a:t>Compiler Design</a:t>
            </a:r>
          </a:p>
          <a:p>
            <a:pPr eaLnBrk="1" hangingPunct="1">
              <a:defRPr/>
            </a:pPr>
            <a:r>
              <a:rPr lang="en-US" dirty="0"/>
              <a:t>Data Structures</a:t>
            </a:r>
          </a:p>
          <a:p>
            <a:pPr eaLnBrk="1" hangingPunct="1">
              <a:defRPr/>
            </a:pPr>
            <a:r>
              <a:rPr lang="en-US" dirty="0"/>
              <a:t>Computability</a:t>
            </a:r>
          </a:p>
          <a:p>
            <a:pPr eaLnBrk="1" hangingPunct="1">
              <a:defRPr/>
            </a:pPr>
            <a:r>
              <a:rPr lang="en-US" dirty="0"/>
              <a:t>Automata Theory</a:t>
            </a:r>
          </a:p>
          <a:p>
            <a:pPr eaLnBrk="1" hangingPunct="1">
              <a:defRPr/>
            </a:pPr>
            <a:r>
              <a:rPr lang="en-US" dirty="0"/>
              <a:t>Algorithm Design</a:t>
            </a:r>
          </a:p>
          <a:p>
            <a:pPr eaLnBrk="1" hangingPunct="1">
              <a:defRPr/>
            </a:pPr>
            <a:r>
              <a:rPr lang="en-US" dirty="0"/>
              <a:t>Relational Database Theory</a:t>
            </a:r>
          </a:p>
          <a:p>
            <a:pPr eaLnBrk="1" hangingPunct="1">
              <a:defRPr/>
            </a:pPr>
            <a:r>
              <a:rPr lang="en-US" dirty="0"/>
              <a:t>Complexity Theory (counting)</a:t>
            </a:r>
          </a:p>
        </p:txBody>
      </p:sp>
    </p:spTree>
    <p:extLst>
      <p:ext uri="{BB962C8B-B14F-4D97-AF65-F5344CB8AC3E}">
        <p14:creationId xmlns:p14="http://schemas.microsoft.com/office/powerpoint/2010/main" val="373975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a:extLst>
              <a:ext uri="{FF2B5EF4-FFF2-40B4-BE49-F238E27FC236}">
                <a16:creationId xmlns:a16="http://schemas.microsoft.com/office/drawing/2014/main" id="{88029100-9D83-44D4-A471-B573B948F8BA}"/>
              </a:ext>
            </a:extLst>
          </p:cNvPr>
          <p:cNvSpPr>
            <a:spLocks noGrp="1" noChangeArrowheads="1"/>
          </p:cNvSpPr>
          <p:nvPr>
            <p:ph type="title"/>
          </p:nvPr>
        </p:nvSpPr>
        <p:spPr/>
        <p:txBody>
          <a:bodyPr/>
          <a:lstStyle/>
          <a:p>
            <a:pPr eaLnBrk="1" hangingPunct="1">
              <a:defRPr/>
            </a:pPr>
            <a:r>
              <a:rPr lang="en-US"/>
              <a:t>Example (counting):</a:t>
            </a:r>
          </a:p>
        </p:txBody>
      </p:sp>
      <p:sp>
        <p:nvSpPr>
          <p:cNvPr id="29701" name="Rectangle 5">
            <a:extLst>
              <a:ext uri="{FF2B5EF4-FFF2-40B4-BE49-F238E27FC236}">
                <a16:creationId xmlns:a16="http://schemas.microsoft.com/office/drawing/2014/main" id="{9721BE53-C0FB-49DD-BD9B-331146607FE6}"/>
              </a:ext>
            </a:extLst>
          </p:cNvPr>
          <p:cNvSpPr>
            <a:spLocks noGrp="1" noChangeArrowheads="1"/>
          </p:cNvSpPr>
          <p:nvPr>
            <p:ph type="body" idx="1"/>
          </p:nvPr>
        </p:nvSpPr>
        <p:spPr/>
        <p:txBody>
          <a:bodyPr>
            <a:normAutofit fontScale="92500" lnSpcReduction="10000"/>
          </a:bodyPr>
          <a:lstStyle/>
          <a:p>
            <a:pPr eaLnBrk="1" hangingPunct="1">
              <a:lnSpc>
                <a:spcPct val="90000"/>
              </a:lnSpc>
              <a:defRPr/>
            </a:pPr>
            <a:r>
              <a:rPr lang="en-US"/>
              <a:t>The Traveling Salesman Problem</a:t>
            </a:r>
            <a:br>
              <a:rPr lang="en-US"/>
            </a:br>
            <a:endParaRPr lang="en-US"/>
          </a:p>
          <a:p>
            <a:pPr lvl="1" eaLnBrk="1" hangingPunct="1">
              <a:lnSpc>
                <a:spcPct val="90000"/>
              </a:lnSpc>
              <a:buFont typeface="Wingdings" panose="05000000000000000000" pitchFamily="2" charset="2"/>
              <a:buNone/>
              <a:defRPr/>
            </a:pPr>
            <a:r>
              <a:rPr lang="en-US"/>
              <a:t>Important in</a:t>
            </a:r>
          </a:p>
          <a:p>
            <a:pPr lvl="2" eaLnBrk="1" hangingPunct="1">
              <a:lnSpc>
                <a:spcPct val="90000"/>
              </a:lnSpc>
              <a:buFont typeface="Wingdings" panose="05000000000000000000" pitchFamily="2" charset="2"/>
              <a:buNone/>
              <a:defRPr/>
            </a:pPr>
            <a:r>
              <a:rPr lang="en-US" sz="2400">
                <a:latin typeface="Times New Roman"/>
              </a:rPr>
              <a:t>•</a:t>
            </a:r>
            <a:r>
              <a:rPr lang="en-US" sz="2400"/>
              <a:t> circuit design</a:t>
            </a:r>
          </a:p>
          <a:p>
            <a:pPr lvl="2" eaLnBrk="1" hangingPunct="1">
              <a:lnSpc>
                <a:spcPct val="90000"/>
              </a:lnSpc>
              <a:buFont typeface="Wingdings" panose="05000000000000000000" pitchFamily="2" charset="2"/>
              <a:buNone/>
              <a:defRPr/>
            </a:pPr>
            <a:r>
              <a:rPr lang="en-US" sz="2400">
                <a:latin typeface="Times New Roman"/>
              </a:rPr>
              <a:t>•</a:t>
            </a:r>
            <a:r>
              <a:rPr lang="en-US" sz="2400"/>
              <a:t> many other CS problems</a:t>
            </a:r>
          </a:p>
          <a:p>
            <a:pPr lvl="1" eaLnBrk="1" hangingPunct="1">
              <a:lnSpc>
                <a:spcPct val="90000"/>
              </a:lnSpc>
              <a:buFont typeface="Wingdings" panose="05000000000000000000" pitchFamily="2" charset="2"/>
              <a:buNone/>
              <a:defRPr/>
            </a:pPr>
            <a:r>
              <a:rPr lang="en-US"/>
              <a:t>______________________</a:t>
            </a:r>
          </a:p>
          <a:p>
            <a:pPr lvl="1" eaLnBrk="1" hangingPunct="1">
              <a:lnSpc>
                <a:spcPct val="90000"/>
              </a:lnSpc>
              <a:buFont typeface="Wingdings" panose="05000000000000000000" pitchFamily="2" charset="2"/>
              <a:buNone/>
              <a:defRPr/>
            </a:pPr>
            <a:r>
              <a:rPr lang="en-US"/>
              <a:t>Given:</a:t>
            </a:r>
          </a:p>
          <a:p>
            <a:pPr lvl="2" eaLnBrk="1" hangingPunct="1">
              <a:lnSpc>
                <a:spcPct val="90000"/>
              </a:lnSpc>
              <a:buFont typeface="Wingdings" panose="05000000000000000000" pitchFamily="2" charset="2"/>
              <a:buNone/>
              <a:defRPr/>
            </a:pPr>
            <a:r>
              <a:rPr lang="en-US">
                <a:latin typeface="Times New Roman"/>
              </a:rPr>
              <a:t>•</a:t>
            </a:r>
            <a:r>
              <a:rPr lang="en-US"/>
              <a:t> </a:t>
            </a:r>
            <a:r>
              <a:rPr lang="en-US" sz="2400"/>
              <a:t>n cities c</a:t>
            </a:r>
            <a:r>
              <a:rPr lang="en-US" sz="2400" baseline="-25000"/>
              <a:t>1</a:t>
            </a:r>
            <a:r>
              <a:rPr lang="en-US" sz="2400"/>
              <a:t>, c</a:t>
            </a:r>
            <a:r>
              <a:rPr lang="en-US" sz="2400" baseline="-25000"/>
              <a:t>2</a:t>
            </a:r>
            <a:r>
              <a:rPr lang="en-US" sz="2400"/>
              <a:t>, . . . , c</a:t>
            </a:r>
            <a:r>
              <a:rPr lang="en-US" sz="2400" baseline="-25000"/>
              <a:t>n</a:t>
            </a:r>
          </a:p>
          <a:p>
            <a:pPr lvl="2" eaLnBrk="1" hangingPunct="1">
              <a:lnSpc>
                <a:spcPct val="90000"/>
              </a:lnSpc>
              <a:buFont typeface="Wingdings" panose="05000000000000000000" pitchFamily="2" charset="2"/>
              <a:buNone/>
              <a:defRPr/>
            </a:pPr>
            <a:r>
              <a:rPr lang="en-US" sz="2400">
                <a:latin typeface="Times New Roman"/>
              </a:rPr>
              <a:t>•</a:t>
            </a:r>
            <a:r>
              <a:rPr lang="en-US" sz="2400"/>
              <a:t> distance between city i and j, d</a:t>
            </a:r>
            <a:r>
              <a:rPr lang="en-US" sz="2400" baseline="-25000"/>
              <a:t>ij</a:t>
            </a:r>
          </a:p>
          <a:p>
            <a:pPr lvl="1" eaLnBrk="1" hangingPunct="1">
              <a:lnSpc>
                <a:spcPct val="90000"/>
              </a:lnSpc>
              <a:buFont typeface="Wingdings" panose="05000000000000000000" pitchFamily="2" charset="2"/>
              <a:buNone/>
              <a:defRPr/>
            </a:pPr>
            <a:endParaRPr lang="en-US"/>
          </a:p>
          <a:p>
            <a:pPr lvl="1" eaLnBrk="1" hangingPunct="1">
              <a:lnSpc>
                <a:spcPct val="90000"/>
              </a:lnSpc>
              <a:buFont typeface="Wingdings" panose="05000000000000000000" pitchFamily="2" charset="2"/>
              <a:buNone/>
              <a:defRPr/>
            </a:pPr>
            <a:r>
              <a:rPr lang="en-US">
                <a:solidFill>
                  <a:srgbClr val="FFFF00"/>
                </a:solidFill>
              </a:rPr>
              <a:t>Find the shortest tour.</a:t>
            </a:r>
          </a:p>
          <a:p>
            <a:pPr eaLnBrk="1" hangingPunct="1">
              <a:lnSpc>
                <a:spcPct val="90000"/>
              </a:lnSpc>
              <a:defRPr/>
            </a:pPr>
            <a:endParaRPr lang="en-US"/>
          </a:p>
        </p:txBody>
      </p:sp>
    </p:spTree>
    <p:extLst>
      <p:ext uri="{BB962C8B-B14F-4D97-AF65-F5344CB8AC3E}">
        <p14:creationId xmlns:p14="http://schemas.microsoft.com/office/powerpoint/2010/main" val="53181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a:extLst>
              <a:ext uri="{FF2B5EF4-FFF2-40B4-BE49-F238E27FC236}">
                <a16:creationId xmlns:a16="http://schemas.microsoft.com/office/drawing/2014/main" id="{8D9199B1-30D6-4AF2-89ED-82DF76768BCC}"/>
              </a:ext>
            </a:extLst>
          </p:cNvPr>
          <p:cNvSpPr>
            <a:spLocks noGrp="1" noChangeArrowheads="1"/>
          </p:cNvSpPr>
          <p:nvPr>
            <p:ph type="body" idx="1"/>
          </p:nvPr>
        </p:nvSpPr>
        <p:spPr/>
        <p:txBody>
          <a:bodyPr>
            <a:normAutofit fontScale="92500" lnSpcReduction="20000"/>
          </a:bodyPr>
          <a:lstStyle/>
          <a:p>
            <a:pPr eaLnBrk="1" hangingPunct="1">
              <a:buFont typeface="Wingdings" panose="05000000000000000000" pitchFamily="2" charset="2"/>
              <a:buNone/>
              <a:defRPr/>
            </a:pPr>
            <a:r>
              <a:rPr lang="en-US"/>
              <a:t>Assume a very fast PC:</a:t>
            </a:r>
          </a:p>
          <a:p>
            <a:pPr lvl="1" eaLnBrk="1" hangingPunct="1">
              <a:buFont typeface="Wingdings" panose="05000000000000000000" pitchFamily="2" charset="2"/>
              <a:buNone/>
              <a:defRPr/>
            </a:pPr>
            <a:r>
              <a:rPr lang="en-US"/>
              <a:t>1 flop = 1 nanosecond</a:t>
            </a:r>
          </a:p>
          <a:p>
            <a:pPr lvl="3" eaLnBrk="1" hangingPunct="1">
              <a:buFontTx/>
              <a:buNone/>
              <a:defRPr/>
            </a:pPr>
            <a:r>
              <a:rPr lang="en-US" sz="2400"/>
              <a:t>= 10</a:t>
            </a:r>
            <a:r>
              <a:rPr lang="en-US" sz="2400" baseline="30000"/>
              <a:t>-9</a:t>
            </a:r>
            <a:r>
              <a:rPr lang="en-US" sz="2400"/>
              <a:t> sec.</a:t>
            </a:r>
          </a:p>
          <a:p>
            <a:pPr lvl="3" eaLnBrk="1" hangingPunct="1">
              <a:buFontTx/>
              <a:buNone/>
              <a:defRPr/>
            </a:pPr>
            <a:r>
              <a:rPr lang="en-US" sz="2400"/>
              <a:t>= 1,000,000,000 ops/sec</a:t>
            </a:r>
          </a:p>
          <a:p>
            <a:pPr lvl="3" eaLnBrk="1" hangingPunct="1">
              <a:buFontTx/>
              <a:buNone/>
              <a:defRPr/>
            </a:pPr>
            <a:r>
              <a:rPr lang="en-US" sz="2400"/>
              <a:t>= 1 GHz.</a:t>
            </a:r>
          </a:p>
          <a:p>
            <a:pPr eaLnBrk="1" hangingPunct="1">
              <a:buFont typeface="Wingdings" panose="05000000000000000000" pitchFamily="2" charset="2"/>
              <a:buNone/>
              <a:defRPr/>
            </a:pPr>
            <a:r>
              <a:rPr lang="en-US"/>
              <a:t>A tour requires n-1 additions. How many different tours?</a:t>
            </a:r>
          </a:p>
          <a:p>
            <a:pPr lvl="1" eaLnBrk="1" hangingPunct="1">
              <a:buFont typeface="Wingdings" panose="05000000000000000000" pitchFamily="2" charset="2"/>
              <a:buNone/>
              <a:defRPr/>
            </a:pPr>
            <a:r>
              <a:rPr lang="en-US"/>
              <a:t>Choose the first city n ways,</a:t>
            </a:r>
          </a:p>
          <a:p>
            <a:pPr lvl="1" eaLnBrk="1" hangingPunct="1">
              <a:buFont typeface="Wingdings" panose="05000000000000000000" pitchFamily="2" charset="2"/>
              <a:buNone/>
              <a:defRPr/>
            </a:pPr>
            <a:r>
              <a:rPr lang="en-US"/>
              <a:t>the second city n-1 ways,</a:t>
            </a:r>
          </a:p>
          <a:p>
            <a:pPr lvl="1" eaLnBrk="1" hangingPunct="1">
              <a:buFont typeface="Wingdings" panose="05000000000000000000" pitchFamily="2" charset="2"/>
              <a:buNone/>
              <a:defRPr/>
            </a:pPr>
            <a:r>
              <a:rPr lang="en-US"/>
              <a:t>the third city n-2 ways,</a:t>
            </a:r>
          </a:p>
          <a:p>
            <a:pPr lvl="1" eaLnBrk="1" hangingPunct="1">
              <a:buFont typeface="Wingdings" panose="05000000000000000000" pitchFamily="2" charset="2"/>
              <a:buNone/>
              <a:defRPr/>
            </a:pPr>
            <a:r>
              <a:rPr lang="en-US"/>
              <a:t>etc.</a:t>
            </a:r>
          </a:p>
          <a:p>
            <a:pPr eaLnBrk="1" hangingPunct="1">
              <a:buFont typeface="Wingdings" panose="05000000000000000000" pitchFamily="2" charset="2"/>
              <a:buNone/>
              <a:defRPr/>
            </a:pPr>
            <a:r>
              <a:rPr lang="en-US"/>
              <a:t># tours = n (n-1) (n-2) . . . .(2) (1) = n! (</a:t>
            </a:r>
            <a:r>
              <a:rPr lang="en-US" i="1"/>
              <a:t>Combinations</a:t>
            </a:r>
            <a:r>
              <a:rPr lang="en-US"/>
              <a:t>)</a:t>
            </a:r>
          </a:p>
        </p:txBody>
      </p:sp>
      <p:grpSp>
        <p:nvGrpSpPr>
          <p:cNvPr id="10243" name="Group 17">
            <a:extLst>
              <a:ext uri="{FF2B5EF4-FFF2-40B4-BE49-F238E27FC236}">
                <a16:creationId xmlns:a16="http://schemas.microsoft.com/office/drawing/2014/main" id="{2583BA0B-55D7-42CA-BB53-D94CEEF462C3}"/>
              </a:ext>
            </a:extLst>
          </p:cNvPr>
          <p:cNvGrpSpPr>
            <a:grpSpLocks/>
          </p:cNvGrpSpPr>
          <p:nvPr/>
        </p:nvGrpSpPr>
        <p:grpSpPr bwMode="auto">
          <a:xfrm>
            <a:off x="8630478" y="3127513"/>
            <a:ext cx="2362200" cy="1600200"/>
            <a:chOff x="3408" y="384"/>
            <a:chExt cx="1488" cy="1008"/>
          </a:xfrm>
        </p:grpSpPr>
        <p:sp>
          <p:nvSpPr>
            <p:cNvPr id="10244" name="Oval 6">
              <a:extLst>
                <a:ext uri="{FF2B5EF4-FFF2-40B4-BE49-F238E27FC236}">
                  <a16:creationId xmlns:a16="http://schemas.microsoft.com/office/drawing/2014/main" id="{3BBE5A84-000D-4635-88D8-88248C54B7D4}"/>
                </a:ext>
              </a:extLst>
            </p:cNvPr>
            <p:cNvSpPr>
              <a:spLocks noChangeArrowheads="1"/>
            </p:cNvSpPr>
            <p:nvPr/>
          </p:nvSpPr>
          <p:spPr bwMode="auto">
            <a:xfrm>
              <a:off x="3408" y="528"/>
              <a:ext cx="192" cy="192"/>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0245" name="Oval 7">
              <a:extLst>
                <a:ext uri="{FF2B5EF4-FFF2-40B4-BE49-F238E27FC236}">
                  <a16:creationId xmlns:a16="http://schemas.microsoft.com/office/drawing/2014/main" id="{012A295D-1587-4835-8A0A-33DE77254246}"/>
                </a:ext>
              </a:extLst>
            </p:cNvPr>
            <p:cNvSpPr>
              <a:spLocks noChangeArrowheads="1"/>
            </p:cNvSpPr>
            <p:nvPr/>
          </p:nvSpPr>
          <p:spPr bwMode="auto">
            <a:xfrm>
              <a:off x="3744" y="1104"/>
              <a:ext cx="192" cy="192"/>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0246" name="Oval 8">
              <a:extLst>
                <a:ext uri="{FF2B5EF4-FFF2-40B4-BE49-F238E27FC236}">
                  <a16:creationId xmlns:a16="http://schemas.microsoft.com/office/drawing/2014/main" id="{6DD58535-F44E-4A3D-9C70-BF28FB6AEC4D}"/>
                </a:ext>
              </a:extLst>
            </p:cNvPr>
            <p:cNvSpPr>
              <a:spLocks noChangeArrowheads="1"/>
            </p:cNvSpPr>
            <p:nvPr/>
          </p:nvSpPr>
          <p:spPr bwMode="auto">
            <a:xfrm>
              <a:off x="4704" y="384"/>
              <a:ext cx="192" cy="192"/>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0247" name="Oval 9">
              <a:extLst>
                <a:ext uri="{FF2B5EF4-FFF2-40B4-BE49-F238E27FC236}">
                  <a16:creationId xmlns:a16="http://schemas.microsoft.com/office/drawing/2014/main" id="{85AB9500-D950-4BB8-8E02-81C60C893646}"/>
                </a:ext>
              </a:extLst>
            </p:cNvPr>
            <p:cNvSpPr>
              <a:spLocks noChangeArrowheads="1"/>
            </p:cNvSpPr>
            <p:nvPr/>
          </p:nvSpPr>
          <p:spPr bwMode="auto">
            <a:xfrm>
              <a:off x="4608" y="1200"/>
              <a:ext cx="192" cy="192"/>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0248" name="Line 10">
              <a:extLst>
                <a:ext uri="{FF2B5EF4-FFF2-40B4-BE49-F238E27FC236}">
                  <a16:creationId xmlns:a16="http://schemas.microsoft.com/office/drawing/2014/main" id="{F2DC6D56-070F-4A72-AE56-768FF204BCBD}"/>
                </a:ext>
              </a:extLst>
            </p:cNvPr>
            <p:cNvSpPr>
              <a:spLocks noChangeShapeType="1"/>
            </p:cNvSpPr>
            <p:nvPr/>
          </p:nvSpPr>
          <p:spPr bwMode="auto">
            <a:xfrm flipV="1">
              <a:off x="3888" y="576"/>
              <a:ext cx="81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249" name="Line 11">
              <a:extLst>
                <a:ext uri="{FF2B5EF4-FFF2-40B4-BE49-F238E27FC236}">
                  <a16:creationId xmlns:a16="http://schemas.microsoft.com/office/drawing/2014/main" id="{EEDB2446-989D-4736-80FF-FBC9826728B0}"/>
                </a:ext>
              </a:extLst>
            </p:cNvPr>
            <p:cNvSpPr>
              <a:spLocks noChangeShapeType="1"/>
            </p:cNvSpPr>
            <p:nvPr/>
          </p:nvSpPr>
          <p:spPr bwMode="auto">
            <a:xfrm>
              <a:off x="3600" y="624"/>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250" name="Line 12">
              <a:extLst>
                <a:ext uri="{FF2B5EF4-FFF2-40B4-BE49-F238E27FC236}">
                  <a16:creationId xmlns:a16="http://schemas.microsoft.com/office/drawing/2014/main" id="{099DB6BB-FE65-49BD-85C2-C181CAAC041B}"/>
                </a:ext>
              </a:extLst>
            </p:cNvPr>
            <p:cNvSpPr>
              <a:spLocks noChangeShapeType="1"/>
            </p:cNvSpPr>
            <p:nvPr/>
          </p:nvSpPr>
          <p:spPr bwMode="auto">
            <a:xfrm flipV="1">
              <a:off x="3552" y="480"/>
              <a:ext cx="115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251" name="Line 13">
              <a:extLst>
                <a:ext uri="{FF2B5EF4-FFF2-40B4-BE49-F238E27FC236}">
                  <a16:creationId xmlns:a16="http://schemas.microsoft.com/office/drawing/2014/main" id="{D6CC5891-FEEB-45F7-BBAD-19806B8A6986}"/>
                </a:ext>
              </a:extLst>
            </p:cNvPr>
            <p:cNvSpPr>
              <a:spLocks noChangeShapeType="1"/>
            </p:cNvSpPr>
            <p:nvPr/>
          </p:nvSpPr>
          <p:spPr bwMode="auto">
            <a:xfrm>
              <a:off x="3552" y="720"/>
              <a:ext cx="2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252" name="Line 14">
              <a:extLst>
                <a:ext uri="{FF2B5EF4-FFF2-40B4-BE49-F238E27FC236}">
                  <a16:creationId xmlns:a16="http://schemas.microsoft.com/office/drawing/2014/main" id="{A1C6C9EA-2ED6-41CA-998E-D77D10EEDBB7}"/>
                </a:ext>
              </a:extLst>
            </p:cNvPr>
            <p:cNvSpPr>
              <a:spLocks noChangeShapeType="1"/>
            </p:cNvSpPr>
            <p:nvPr/>
          </p:nvSpPr>
          <p:spPr bwMode="auto">
            <a:xfrm>
              <a:off x="3936" y="1200"/>
              <a:ext cx="67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253" name="Line 15">
              <a:extLst>
                <a:ext uri="{FF2B5EF4-FFF2-40B4-BE49-F238E27FC236}">
                  <a16:creationId xmlns:a16="http://schemas.microsoft.com/office/drawing/2014/main" id="{2AFA6A73-510E-4DE1-9164-ABC42E788DAD}"/>
                </a:ext>
              </a:extLst>
            </p:cNvPr>
            <p:cNvSpPr>
              <a:spLocks noChangeShapeType="1"/>
            </p:cNvSpPr>
            <p:nvPr/>
          </p:nvSpPr>
          <p:spPr bwMode="auto">
            <a:xfrm flipV="1">
              <a:off x="4704" y="576"/>
              <a:ext cx="9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Tree>
    <p:extLst>
      <p:ext uri="{BB962C8B-B14F-4D97-AF65-F5344CB8AC3E}">
        <p14:creationId xmlns:p14="http://schemas.microsoft.com/office/powerpoint/2010/main" val="79380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a:extLst>
              <a:ext uri="{FF2B5EF4-FFF2-40B4-BE49-F238E27FC236}">
                <a16:creationId xmlns:a16="http://schemas.microsoft.com/office/drawing/2014/main" id="{F143A342-C593-4E62-A360-B7860DF8216C}"/>
              </a:ext>
            </a:extLst>
          </p:cNvPr>
          <p:cNvSpPr>
            <a:spLocks noGrp="1" noChangeArrowheads="1"/>
          </p:cNvSpPr>
          <p:nvPr>
            <p:ph type="body" idx="1"/>
          </p:nvPr>
        </p:nvSpPr>
        <p:spPr>
          <a:xfrm>
            <a:off x="225287" y="2133600"/>
            <a:ext cx="11661913" cy="4724400"/>
          </a:xfrm>
        </p:spPr>
        <p:txBody>
          <a:bodyPr>
            <a:normAutofit fontScale="92500" lnSpcReduction="20000"/>
          </a:bodyPr>
          <a:lstStyle/>
          <a:p>
            <a:pPr eaLnBrk="1" hangingPunct="1">
              <a:buFont typeface="Wingdings" panose="05000000000000000000" pitchFamily="2" charset="2"/>
              <a:buNone/>
              <a:defRPr/>
            </a:pPr>
            <a:r>
              <a:rPr lang="en-US" sz="2000" u="sng" dirty="0"/>
              <a:t>Total number of additions</a:t>
            </a:r>
            <a:r>
              <a:rPr lang="en-US" sz="2000" dirty="0"/>
              <a:t> = n(n-1)! (</a:t>
            </a:r>
            <a:r>
              <a:rPr lang="en-US" sz="2000" i="1" dirty="0"/>
              <a:t>Rule of Product</a:t>
            </a:r>
            <a:r>
              <a:rPr lang="en-US" sz="2000" dirty="0"/>
              <a:t>)</a:t>
            </a:r>
            <a:br>
              <a:rPr lang="en-US" sz="2000" dirty="0"/>
            </a:br>
            <a:endParaRPr lang="en-US" sz="2000" dirty="0"/>
          </a:p>
          <a:p>
            <a:pPr eaLnBrk="1" hangingPunct="1">
              <a:buFont typeface="Wingdings" panose="05000000000000000000" pitchFamily="2" charset="2"/>
              <a:buNone/>
              <a:defRPr/>
            </a:pPr>
            <a:r>
              <a:rPr lang="en-US" sz="2000" dirty="0"/>
              <a:t>If n=8, T(n) = 8</a:t>
            </a:r>
            <a:r>
              <a:rPr lang="en-US" sz="2000" dirty="0">
                <a:latin typeface="Times New Roman"/>
              </a:rPr>
              <a:t>•</a:t>
            </a:r>
            <a:r>
              <a:rPr lang="en-US" sz="2000" dirty="0"/>
              <a:t>7! = 40,320 flops &lt; 1/3 second.</a:t>
            </a:r>
            <a:br>
              <a:rPr lang="en-US" sz="2000" dirty="0"/>
            </a:br>
            <a:endParaRPr lang="en-US" sz="2000" dirty="0"/>
          </a:p>
          <a:p>
            <a:pPr eaLnBrk="1" hangingPunct="1">
              <a:buFont typeface="Wingdings" panose="05000000000000000000" pitchFamily="2" charset="2"/>
              <a:buNone/>
              <a:defRPr/>
            </a:pPr>
            <a:r>
              <a:rPr lang="en-US" sz="2000" dirty="0"/>
              <a:t>HOWEVER . . . . . . . . . . . . .</a:t>
            </a:r>
            <a:br>
              <a:rPr lang="en-US" sz="2000" dirty="0"/>
            </a:br>
            <a:endParaRPr lang="en-US" sz="2000" dirty="0"/>
          </a:p>
          <a:p>
            <a:pPr eaLnBrk="1" hangingPunct="1">
              <a:buFont typeface="Wingdings" panose="05000000000000000000" pitchFamily="2" charset="2"/>
              <a:buNone/>
              <a:defRPr/>
            </a:pPr>
            <a:r>
              <a:rPr lang="en-US" sz="2000" dirty="0"/>
              <a:t>If n=50, T(n) = 50</a:t>
            </a:r>
            <a:r>
              <a:rPr lang="en-US" sz="2000" dirty="0">
                <a:latin typeface="Times New Roman"/>
              </a:rPr>
              <a:t>•</a:t>
            </a:r>
            <a:r>
              <a:rPr lang="en-US" sz="2000" dirty="0"/>
              <a:t>49!</a:t>
            </a:r>
          </a:p>
          <a:p>
            <a:pPr lvl="3" eaLnBrk="1" hangingPunct="1">
              <a:buFontTx/>
              <a:buNone/>
              <a:defRPr/>
            </a:pPr>
            <a:r>
              <a:rPr lang="en-US" dirty="0"/>
              <a:t>= 3.04 10</a:t>
            </a:r>
            <a:r>
              <a:rPr lang="en-US" baseline="30000" dirty="0"/>
              <a:t>64</a:t>
            </a:r>
          </a:p>
          <a:p>
            <a:pPr lvl="3" eaLnBrk="1" hangingPunct="1">
              <a:buFontTx/>
              <a:buNone/>
              <a:defRPr/>
            </a:pPr>
            <a:r>
              <a:rPr lang="en-US" dirty="0"/>
              <a:t>= 3.04 10</a:t>
            </a:r>
            <a:r>
              <a:rPr lang="en-US" baseline="30000" dirty="0"/>
              <a:t>55</a:t>
            </a:r>
            <a:r>
              <a:rPr lang="en-US" dirty="0"/>
              <a:t> seconds</a:t>
            </a:r>
          </a:p>
          <a:p>
            <a:pPr lvl="3" eaLnBrk="1" hangingPunct="1">
              <a:buFontTx/>
              <a:buNone/>
              <a:defRPr/>
            </a:pPr>
            <a:r>
              <a:rPr lang="en-US" dirty="0"/>
              <a:t>= 5.0 10</a:t>
            </a:r>
            <a:r>
              <a:rPr lang="en-US" baseline="30000" dirty="0"/>
              <a:t>53</a:t>
            </a:r>
            <a:r>
              <a:rPr lang="en-US" dirty="0"/>
              <a:t> minutes</a:t>
            </a:r>
          </a:p>
          <a:p>
            <a:pPr lvl="3" eaLnBrk="1" hangingPunct="1">
              <a:buFontTx/>
              <a:buNone/>
              <a:defRPr/>
            </a:pPr>
            <a:r>
              <a:rPr lang="en-US" dirty="0"/>
              <a:t>= 8.0 10</a:t>
            </a:r>
            <a:r>
              <a:rPr lang="en-US" baseline="30000" dirty="0"/>
              <a:t>51</a:t>
            </a:r>
            <a:r>
              <a:rPr lang="en-US" dirty="0"/>
              <a:t> hours</a:t>
            </a:r>
          </a:p>
          <a:p>
            <a:pPr lvl="3" eaLnBrk="1" hangingPunct="1">
              <a:buFontTx/>
              <a:buNone/>
              <a:defRPr/>
            </a:pPr>
            <a:r>
              <a:rPr lang="en-US" dirty="0"/>
              <a:t>= 3.0 10</a:t>
            </a:r>
            <a:r>
              <a:rPr lang="en-US" baseline="30000" dirty="0"/>
              <a:t>50</a:t>
            </a:r>
            <a:r>
              <a:rPr lang="en-US" dirty="0"/>
              <a:t> days</a:t>
            </a:r>
          </a:p>
          <a:p>
            <a:pPr lvl="3" eaLnBrk="1" hangingPunct="1">
              <a:buFontTx/>
              <a:buNone/>
              <a:defRPr/>
            </a:pPr>
            <a:r>
              <a:rPr lang="en-US" dirty="0"/>
              <a:t>= 4.0 10</a:t>
            </a:r>
            <a:r>
              <a:rPr lang="en-US" baseline="30000" dirty="0"/>
              <a:t>49 </a:t>
            </a:r>
            <a:r>
              <a:rPr lang="en-US" dirty="0"/>
              <a:t>weeks</a:t>
            </a:r>
          </a:p>
          <a:p>
            <a:pPr lvl="3" eaLnBrk="1" hangingPunct="1">
              <a:buFontTx/>
              <a:buNone/>
              <a:defRPr/>
            </a:pPr>
            <a:r>
              <a:rPr lang="en-US" dirty="0"/>
              <a:t>= 7.0 10</a:t>
            </a:r>
            <a:r>
              <a:rPr lang="en-US" baseline="30000" dirty="0"/>
              <a:t>47</a:t>
            </a:r>
            <a:r>
              <a:rPr lang="en-US" dirty="0"/>
              <a:t> years.</a:t>
            </a:r>
          </a:p>
          <a:p>
            <a:pPr eaLnBrk="1" hangingPunct="1">
              <a:buFont typeface="Wingdings" panose="05000000000000000000" pitchFamily="2" charset="2"/>
              <a:buNone/>
              <a:defRPr/>
            </a:pPr>
            <a:r>
              <a:rPr lang="en-US" sz="2000" dirty="0"/>
              <a:t>...a long time. You</a:t>
            </a:r>
            <a:r>
              <a:rPr lang="en-US" sz="2000" dirty="0">
                <a:latin typeface="Times New Roman"/>
              </a:rPr>
              <a:t>’</a:t>
            </a:r>
            <a:r>
              <a:rPr lang="en-US" sz="2000" dirty="0"/>
              <a:t>ll be an old person (dead) before it</a:t>
            </a:r>
            <a:r>
              <a:rPr lang="en-US" sz="2000" dirty="0">
                <a:latin typeface="Times New Roman"/>
              </a:rPr>
              <a:t>’</a:t>
            </a:r>
            <a:r>
              <a:rPr lang="en-US" sz="2000" dirty="0"/>
              <a:t>s finished!</a:t>
            </a:r>
            <a:br>
              <a:rPr lang="en-US" sz="2000" dirty="0"/>
            </a:br>
            <a:endParaRPr lang="en-US" sz="2000" dirty="0"/>
          </a:p>
          <a:p>
            <a:pPr eaLnBrk="1" hangingPunct="1">
              <a:buFont typeface="Wingdings" panose="05000000000000000000" pitchFamily="2" charset="2"/>
              <a:buNone/>
              <a:defRPr/>
            </a:pPr>
            <a:r>
              <a:rPr lang="en-US" sz="2000" dirty="0"/>
              <a:t>There are some problems for which we do </a:t>
            </a:r>
            <a:r>
              <a:rPr lang="en-US" sz="2000" u="sng" dirty="0"/>
              <a:t>not</a:t>
            </a:r>
            <a:r>
              <a:rPr lang="en-US" sz="2000" dirty="0"/>
              <a:t> know if efficient algorithms exist to solve them!</a:t>
            </a:r>
          </a:p>
          <a:p>
            <a:pPr eaLnBrk="1" hangingPunct="1">
              <a:defRPr/>
            </a:pPr>
            <a:endParaRPr lang="en-US" sz="2000" dirty="0"/>
          </a:p>
        </p:txBody>
      </p:sp>
    </p:spTree>
    <p:extLst>
      <p:ext uri="{BB962C8B-B14F-4D97-AF65-F5344CB8AC3E}">
        <p14:creationId xmlns:p14="http://schemas.microsoft.com/office/powerpoint/2010/main" val="14848058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TotalTime>
  <Words>351</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vt:lpstr>
      <vt:lpstr>Berlin</vt:lpstr>
      <vt:lpstr>Introduction to Discrete Mathematical Structures</vt:lpstr>
      <vt:lpstr>Introduction</vt:lpstr>
      <vt:lpstr>PowerPoint Presentation</vt:lpstr>
      <vt:lpstr>Why to study DMS?</vt:lpstr>
      <vt:lpstr>Areas in which discrete mathematics concepts are applied</vt:lpstr>
      <vt:lpstr>Example (counting):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Discrete Mathematical Structures</dc:title>
  <dc:creator>madhushi.verma</dc:creator>
  <cp:lastModifiedBy>madhushi.verma</cp:lastModifiedBy>
  <cp:revision>5</cp:revision>
  <dcterms:created xsi:type="dcterms:W3CDTF">2018-08-06T10:14:12Z</dcterms:created>
  <dcterms:modified xsi:type="dcterms:W3CDTF">2018-08-06T10:18:49Z</dcterms:modified>
</cp:coreProperties>
</file>