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EBD3-AF17-436A-9557-0E5035232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162D9-362C-4DEE-8FA8-E840FA7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3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>
            <a:extLst>
              <a:ext uri="{FF2B5EF4-FFF2-40B4-BE49-F238E27FC236}">
                <a16:creationId xmlns:a16="http://schemas.microsoft.com/office/drawing/2014/main" id="{AB86D74F-60F6-4738-9FC7-1DB486C39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3183" y="808383"/>
            <a:ext cx="9939129" cy="559241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There is no causality implied here!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If the moon is made of green cheese then I have more money than Bill Gates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 (T)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If the moon is made of green cheese then I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m on welfare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 (T)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If 1+1=3 then your grandma wears combat boots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 (T)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If I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m wealthy then the moon is not made of green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cheese.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 (T)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If I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m not wealthy then the moon is not made of green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cheese.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 (T)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>
            <a:extLst>
              <a:ext uri="{FF2B5EF4-FFF2-40B4-BE49-F238E27FC236}">
                <a16:creationId xmlns:a16="http://schemas.microsoft.com/office/drawing/2014/main" id="{A6CF47CC-D375-4057-8EF6-393C92198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2" y="583096"/>
            <a:ext cx="9905999" cy="5208105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Terminology:</a:t>
            </a:r>
            <a:br>
              <a:rPr lang="en-US" sz="2800" dirty="0"/>
            </a:br>
            <a:endParaRPr lang="en-US" sz="28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P = premise, hypothesis, antecedent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Q = conclusion, consequence</a:t>
            </a:r>
            <a:br>
              <a:rPr lang="en-US" sz="2800" dirty="0"/>
            </a:br>
            <a:endParaRPr lang="en-US" sz="28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More terminology: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Q 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2800" dirty="0"/>
              <a:t> P is the </a:t>
            </a:r>
            <a:r>
              <a:rPr lang="en-US" sz="2800" dirty="0">
                <a:solidFill>
                  <a:schemeClr val="hlink"/>
                </a:solidFill>
              </a:rPr>
              <a:t>CONVERSE</a:t>
            </a:r>
            <a:r>
              <a:rPr lang="en-US" sz="2800" dirty="0"/>
              <a:t> of P 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2800" dirty="0"/>
              <a:t> Q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 Q 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 P is the </a:t>
            </a:r>
            <a:r>
              <a:rPr lang="en-US" sz="2800" dirty="0">
                <a:solidFill>
                  <a:schemeClr val="hlink"/>
                </a:solidFill>
              </a:rPr>
              <a:t>CONTRAPOSITIVE</a:t>
            </a:r>
            <a:r>
              <a:rPr lang="en-US" sz="2800" dirty="0"/>
              <a:t> of P 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2800" dirty="0"/>
              <a:t> Q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101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>
            <a:extLst>
              <a:ext uri="{FF2B5EF4-FFF2-40B4-BE49-F238E27FC236}">
                <a16:creationId xmlns:a16="http://schemas.microsoft.com/office/drawing/2014/main" id="{C90E093D-EF25-404C-88BA-602DCCDB2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643" y="781878"/>
            <a:ext cx="9793357" cy="52379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Example: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Find the converse and contrapositive of the following statement:</a:t>
            </a:r>
            <a:br>
              <a:rPr lang="en-US" sz="2800" dirty="0"/>
            </a:b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R: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‘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Raining tomorrow is a sufficient condition for my not going to town.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’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0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>
            <a:extLst>
              <a:ext uri="{FF2B5EF4-FFF2-40B4-BE49-F238E27FC236}">
                <a16:creationId xmlns:a16="http://schemas.microsoft.com/office/drawing/2014/main" id="{0C0355C1-CFF6-47A0-A87D-8130968DA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122" y="516835"/>
            <a:ext cx="10416208" cy="588396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Step 1:</a:t>
            </a:r>
            <a:r>
              <a:rPr lang="en-US" dirty="0"/>
              <a:t> Assign propositional variables to component propositions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P: It will rain tomorrow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Q: I will not go to town</a:t>
            </a:r>
            <a:br>
              <a:rPr lang="en-US" dirty="0"/>
            </a:b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Step 2:</a:t>
            </a:r>
            <a:r>
              <a:rPr lang="en-US" dirty="0"/>
              <a:t> Symbolize the assertion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R: P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Q</a:t>
            </a:r>
            <a:br>
              <a:rPr lang="en-US" dirty="0"/>
            </a:b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Step 3:</a:t>
            </a:r>
            <a:r>
              <a:rPr lang="en-US" dirty="0"/>
              <a:t> Symbolize the converse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Q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P</a:t>
            </a:r>
            <a:br>
              <a:rPr lang="en-US" dirty="0"/>
            </a:b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Step 4:</a:t>
            </a:r>
            <a:r>
              <a:rPr lang="en-US" dirty="0"/>
              <a:t> Convert the symbols back into words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/>
              </a:rPr>
              <a:t>‘</a:t>
            </a:r>
            <a:r>
              <a:rPr lang="en-US" dirty="0"/>
              <a:t>If I don</a:t>
            </a:r>
            <a:r>
              <a:rPr lang="en-US" dirty="0">
                <a:latin typeface="Times New Roman"/>
              </a:rPr>
              <a:t>’</a:t>
            </a:r>
            <a:r>
              <a:rPr lang="en-US" dirty="0"/>
              <a:t>t go to town then it will rain tomorrow</a:t>
            </a:r>
            <a:r>
              <a:rPr lang="en-US" dirty="0">
                <a:latin typeface="Times New Roman"/>
              </a:rPr>
              <a:t>’</a:t>
            </a:r>
            <a:endParaRPr lang="en-US" dirty="0"/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or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/>
              </a:rPr>
              <a:t>‘</a:t>
            </a:r>
            <a:r>
              <a:rPr lang="en-US" dirty="0"/>
              <a:t>Raining tomorrow is a</a:t>
            </a:r>
            <a:r>
              <a:rPr lang="en-US" dirty="0">
                <a:solidFill>
                  <a:schemeClr val="hlink"/>
                </a:solidFill>
              </a:rPr>
              <a:t> necessary</a:t>
            </a:r>
            <a:r>
              <a:rPr lang="en-US" dirty="0"/>
              <a:t> condition for my not going to town.</a:t>
            </a:r>
            <a:r>
              <a:rPr lang="en-US" dirty="0">
                <a:latin typeface="Times New Roman"/>
              </a:rPr>
              <a:t>’</a:t>
            </a:r>
            <a:endParaRPr lang="en-US" dirty="0"/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or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/>
              </a:rPr>
              <a:t>‘</a:t>
            </a:r>
            <a:r>
              <a:rPr lang="en-US" dirty="0"/>
              <a:t>My not going to town is a </a:t>
            </a:r>
            <a:r>
              <a:rPr lang="en-US" dirty="0">
                <a:solidFill>
                  <a:schemeClr val="hlink"/>
                </a:solidFill>
              </a:rPr>
              <a:t>sufficient</a:t>
            </a:r>
            <a:r>
              <a:rPr lang="en-US" dirty="0"/>
              <a:t> condition for it raining tomorrow.</a:t>
            </a:r>
            <a:r>
              <a:rPr lang="en-US" dirty="0">
                <a:latin typeface="Times New Roman"/>
              </a:rPr>
              <a:t>’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2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>
            <a:extLst>
              <a:ext uri="{FF2B5EF4-FFF2-40B4-BE49-F238E27FC236}">
                <a16:creationId xmlns:a16="http://schemas.microsoft.com/office/drawing/2014/main" id="{5BED73D4-2C4B-467F-A02A-2BCF25690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762000"/>
            <a:ext cx="9067800" cy="5638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Binary</a:t>
            </a:r>
          </a:p>
          <a:p>
            <a:pPr eaLnBrk="1" hangingPunct="1">
              <a:defRPr/>
            </a:pPr>
            <a:endParaRPr lang="en-US" sz="1200" dirty="0"/>
          </a:p>
          <a:p>
            <a:pPr lvl="1"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Biconditional:</a:t>
            </a:r>
            <a:r>
              <a:rPr lang="en-US" dirty="0"/>
              <a:t>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if and only if</a:t>
            </a:r>
            <a:r>
              <a:rPr lang="en-US" dirty="0">
                <a:latin typeface="Times New Roman"/>
              </a:rPr>
              <a:t>’</a:t>
            </a:r>
            <a:r>
              <a:rPr lang="en-US" dirty="0"/>
              <a:t>, </a:t>
            </a:r>
            <a:r>
              <a:rPr lang="en-US" dirty="0">
                <a:latin typeface="Times New Roman"/>
              </a:rPr>
              <a:t>‘</a:t>
            </a:r>
            <a:r>
              <a:rPr lang="en-US" dirty="0" err="1"/>
              <a:t>iff</a:t>
            </a:r>
            <a:r>
              <a:rPr lang="en-US" dirty="0">
                <a:latin typeface="Times New Roman"/>
              </a:rPr>
              <a:t>’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			Symbol: </a:t>
            </a:r>
            <a:r>
              <a:rPr lang="en-US" dirty="0">
                <a:sym typeface="Symbol" pitchFamily="18" charset="2"/>
              </a:rPr>
              <a:t></a:t>
            </a:r>
            <a:br>
              <a:rPr lang="en-US" dirty="0">
                <a:sym typeface="Symbol" pitchFamily="18" charset="2"/>
              </a:rPr>
            </a:b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Example:</a:t>
            </a:r>
            <a:r>
              <a:rPr lang="en-US" dirty="0"/>
              <a:t> P -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I am going to town</a:t>
            </a:r>
            <a:r>
              <a:rPr lang="en-US" dirty="0">
                <a:latin typeface="Times New Roman"/>
              </a:rPr>
              <a:t>’</a:t>
            </a:r>
            <a:r>
              <a:rPr lang="en-US" dirty="0"/>
              <a:t>, Q -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It is going to rain</a:t>
            </a:r>
            <a:r>
              <a:rPr lang="en-US" dirty="0">
                <a:latin typeface="Times New Roman"/>
              </a:rPr>
              <a:t>’</a:t>
            </a:r>
            <a:br>
              <a:rPr lang="en-US" dirty="0"/>
            </a:b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Q: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I am going to town if and only if it is going to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rain.</a:t>
            </a:r>
            <a:r>
              <a:rPr lang="en-US" dirty="0">
                <a:latin typeface="Times New Roman"/>
              </a:rPr>
              <a:t>’</a:t>
            </a:r>
            <a:br>
              <a:rPr lang="en-US" dirty="0"/>
            </a:b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66FF66"/>
                </a:solidFill>
              </a:rPr>
              <a:t>Note:</a:t>
            </a:r>
            <a:r>
              <a:rPr lang="en-US" dirty="0"/>
              <a:t> Both P and Q must have the </a:t>
            </a:r>
            <a:r>
              <a:rPr lang="en-US" u="sng" dirty="0">
                <a:solidFill>
                  <a:schemeClr val="hlink"/>
                </a:solidFill>
              </a:rPr>
              <a:t>same</a:t>
            </a:r>
            <a:r>
              <a:rPr lang="en-US" dirty="0"/>
              <a:t> truth value.</a:t>
            </a:r>
            <a:br>
              <a:rPr lang="en-US" dirty="0"/>
            </a:br>
            <a:endParaRPr lang="en-US" dirty="0"/>
          </a:p>
          <a:p>
            <a:pPr lvl="1"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Imprecision of the natural language:</a:t>
            </a:r>
          </a:p>
          <a:p>
            <a:pPr lvl="1"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/>
              </a:rPr>
              <a:t>‘</a:t>
            </a:r>
            <a:r>
              <a:rPr lang="en-US" dirty="0"/>
              <a:t>If you finish your meal then you can have dessert</a:t>
            </a:r>
            <a:r>
              <a:rPr lang="en-US" dirty="0">
                <a:latin typeface="Times New Roman"/>
              </a:rPr>
              <a:t>’</a:t>
            </a:r>
            <a:endParaRPr lang="en-US" dirty="0"/>
          </a:p>
        </p:txBody>
      </p:sp>
      <p:graphicFrame>
        <p:nvGraphicFramePr>
          <p:cNvPr id="45062" name="Group 6">
            <a:extLst>
              <a:ext uri="{FF2B5EF4-FFF2-40B4-BE49-F238E27FC236}">
                <a16:creationId xmlns:a16="http://schemas.microsoft.com/office/drawing/2014/main" id="{4BB6BA2F-0508-4A13-989C-5A4535BF0186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838200"/>
          <a:ext cx="3276600" cy="215120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7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 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94" name="Text Box 20">
            <a:extLst>
              <a:ext uri="{FF2B5EF4-FFF2-40B4-BE49-F238E27FC236}">
                <a16:creationId xmlns:a16="http://schemas.microsoft.com/office/drawing/2014/main" id="{E1B850EF-5ADF-4A61-8CE5-9BBD1C6D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6" y="304800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35740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029">
            <a:extLst>
              <a:ext uri="{FF2B5EF4-FFF2-40B4-BE49-F238E27FC236}">
                <a16:creationId xmlns:a16="http://schemas.microsoft.com/office/drawing/2014/main" id="{6CD61F0D-BB5E-42B7-8C06-D13D96F9F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2" y="742122"/>
            <a:ext cx="9905999" cy="5221356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Breaking assertions into component propositions - look for the logical operators!</a:t>
            </a:r>
            <a:br>
              <a:rPr lang="en-US" dirty="0"/>
            </a:br>
            <a:endParaRPr lang="en-US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Example: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If I go to Harry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s or go to the country I will not go shopping.</a:t>
            </a:r>
            <a:r>
              <a:rPr lang="en-US" sz="2400" dirty="0">
                <a:latin typeface="Times New Roman"/>
              </a:rPr>
              <a:t>’</a:t>
            </a:r>
            <a:br>
              <a:rPr lang="en-US" sz="2400" dirty="0"/>
            </a:br>
            <a:endParaRPr lang="en-US" sz="2400" dirty="0"/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P: I go to Harry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s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Q: I go to the country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R: I will go shopping</a:t>
            </a:r>
            <a:br>
              <a:rPr lang="en-US" sz="2400" dirty="0"/>
            </a:br>
            <a:endParaRPr lang="en-US" sz="24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If......P......or.....Q.....then....not..</a:t>
            </a:r>
            <a:r>
              <a:rPr lang="en-US" sz="2400" dirty="0">
                <a:latin typeface="Times New Roman"/>
              </a:rPr>
              <a:t>…</a:t>
            </a:r>
            <a:r>
              <a:rPr lang="en-US" sz="2400" dirty="0"/>
              <a:t>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(P V Q)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>
                <a:sym typeface="Symbol" pitchFamily="18" charset="2"/>
              </a:rPr>
              <a:t></a:t>
            </a:r>
            <a:r>
              <a:rPr lang="en-US" sz="2400" dirty="0"/>
              <a:t>R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>
            <a:extLst>
              <a:ext uri="{FF2B5EF4-FFF2-40B4-BE49-F238E27FC236}">
                <a16:creationId xmlns:a16="http://schemas.microsoft.com/office/drawing/2014/main" id="{2EC8E6DC-8FC5-47E4-A6D0-894029EFF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2" y="556591"/>
            <a:ext cx="9905999" cy="5645426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</a:rPr>
              <a:t>Constructing a truth table:</a:t>
            </a:r>
            <a:br>
              <a:rPr lang="en-US" sz="2400" dirty="0"/>
            </a:b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- one column for each propositional variable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- one for the compound proposition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- count in binary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- n propositional variables = 2</a:t>
            </a:r>
            <a:r>
              <a:rPr lang="en-US" sz="2400" baseline="30000" dirty="0"/>
              <a:t>n</a:t>
            </a:r>
            <a:r>
              <a:rPr lang="en-US" sz="2400" dirty="0"/>
              <a:t> rows</a:t>
            </a:r>
            <a:br>
              <a:rPr lang="en-US" sz="2400" dirty="0"/>
            </a:b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You may find it easier to include columns for propositions which themselves are component propositions.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23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49" name="Group 273">
            <a:extLst>
              <a:ext uri="{FF2B5EF4-FFF2-40B4-BE49-F238E27FC236}">
                <a16:creationId xmlns:a16="http://schemas.microsoft.com/office/drawing/2014/main" id="{37961C65-34FE-4C8E-B840-37F4AEAD33F0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006600"/>
          <a:ext cx="6400800" cy="44259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(P V Q)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7" name="Text Box 55">
            <a:extLst>
              <a:ext uri="{FF2B5EF4-FFF2-40B4-BE49-F238E27FC236}">
                <a16:creationId xmlns:a16="http://schemas.microsoft.com/office/drawing/2014/main" id="{FA28B00B-67D8-4141-A27C-1E15E063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1173164"/>
            <a:ext cx="225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latin typeface="Arial" panose="020B0604020202020204" pitchFamily="34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71908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E0D33F5-9969-4808-8E0A-687DCAC138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62200" y="990601"/>
            <a:ext cx="8305800" cy="1311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u="sng"/>
              <a:t>Chapter 1:</a:t>
            </a:r>
            <a:r>
              <a:rPr lang="en-US" sz="4000"/>
              <a:t> (Part 2): </a:t>
            </a:r>
            <a:br>
              <a:rPr lang="en-US" sz="4000"/>
            </a:br>
            <a:r>
              <a:rPr lang="en-US" sz="4000"/>
              <a:t>The Foundations: Logic and Proofs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F1C0992-E8DE-4F5F-8C3B-EB4A09148E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5840896" cy="2895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Propositional Equivalence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>
            <a:extLst>
              <a:ext uri="{FF2B5EF4-FFF2-40B4-BE49-F238E27FC236}">
                <a16:creationId xmlns:a16="http://schemas.microsoft.com/office/drawing/2014/main" id="{C69A5024-80D0-4B0A-9ECE-85FAB6912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6600"/>
                </a:solidFill>
              </a:rPr>
              <a:t>Propositional Equivalences 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DD1CCE2-9684-45A8-A8A5-29002B53B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 </a:t>
            </a:r>
            <a:r>
              <a:rPr lang="en-US">
                <a:solidFill>
                  <a:srgbClr val="FFFF00"/>
                </a:solidFill>
              </a:rPr>
              <a:t>tautology</a:t>
            </a:r>
            <a:r>
              <a:rPr lang="en-US"/>
              <a:t> is a proposition which is always </a:t>
            </a:r>
            <a:r>
              <a:rPr lang="en-US" u="sng">
                <a:solidFill>
                  <a:schemeClr val="hlink"/>
                </a:solidFill>
              </a:rPr>
              <a:t>true</a:t>
            </a:r>
            <a:r>
              <a:rPr lang="en-US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>
                <a:solidFill>
                  <a:srgbClr val="66FF66"/>
                </a:solidFill>
              </a:rPr>
              <a:t>Classic Example:</a:t>
            </a:r>
            <a:r>
              <a:rPr lang="en-US"/>
              <a:t> P V </a:t>
            </a:r>
            <a:r>
              <a:rPr lang="en-US">
                <a:sym typeface="Symbol" pitchFamily="18" charset="2"/>
              </a:rPr>
              <a:t></a:t>
            </a:r>
            <a:r>
              <a:rPr lang="en-US"/>
              <a:t>P</a:t>
            </a:r>
            <a:br>
              <a:rPr lang="en-US"/>
            </a:b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 </a:t>
            </a:r>
            <a:r>
              <a:rPr lang="en-US">
                <a:solidFill>
                  <a:srgbClr val="FFFF00"/>
                </a:solidFill>
              </a:rPr>
              <a:t>contradiction</a:t>
            </a:r>
            <a:r>
              <a:rPr lang="en-US"/>
              <a:t> is a proposition which is always </a:t>
            </a:r>
            <a:r>
              <a:rPr lang="en-US" u="sng">
                <a:solidFill>
                  <a:schemeClr val="hlink"/>
                </a:solidFill>
              </a:rPr>
              <a:t>false</a:t>
            </a:r>
            <a:r>
              <a:rPr lang="en-US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>
                <a:solidFill>
                  <a:srgbClr val="66FF66"/>
                </a:solidFill>
              </a:rPr>
              <a:t>Classic Example:</a:t>
            </a:r>
            <a:r>
              <a:rPr lang="en-US"/>
              <a:t> P </a:t>
            </a:r>
            <a:r>
              <a:rPr lang="en-US">
                <a:sym typeface="Symbol" pitchFamily="18" charset="2"/>
              </a:rPr>
              <a:t>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</a:t>
            </a:r>
            <a:r>
              <a:rPr lang="en-US"/>
              <a:t>P</a:t>
            </a:r>
            <a:br>
              <a:rPr lang="en-US"/>
            </a:b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 </a:t>
            </a:r>
            <a:r>
              <a:rPr lang="en-US">
                <a:solidFill>
                  <a:srgbClr val="FFFF00"/>
                </a:solidFill>
              </a:rPr>
              <a:t>contingency</a:t>
            </a:r>
            <a:r>
              <a:rPr lang="en-US"/>
              <a:t> is a proposition which neither a tautology nor a contradiction.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>
                <a:solidFill>
                  <a:srgbClr val="66FF66"/>
                </a:solidFill>
              </a:rPr>
              <a:t>Example:</a:t>
            </a:r>
            <a:r>
              <a:rPr lang="en-US"/>
              <a:t> (P V Q)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ym typeface="Symbol" pitchFamily="18" charset="2"/>
              </a:rPr>
              <a:t>R</a:t>
            </a: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19CC0509-4D77-4588-8148-2E9D2214C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Section 1.1: Propositional Logic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BE0CD40D-86EE-4143-A14D-AAE1F125D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proposition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:</a:t>
            </a:r>
            <a:r>
              <a:rPr lang="en-US" dirty="0"/>
              <a:t> true = T (or 1) or false = F (or 0) (binary logic)</a:t>
            </a:r>
            <a:br>
              <a:rPr lang="en-US" dirty="0"/>
            </a:b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/>
              </a:rPr>
              <a:t>•‘</a:t>
            </a:r>
            <a:r>
              <a:rPr lang="en-US" sz="2800" dirty="0"/>
              <a:t>the moon is made of green cheese</a:t>
            </a:r>
            <a:r>
              <a:rPr lang="en-US" sz="2800" dirty="0">
                <a:latin typeface="Times New Roman"/>
              </a:rPr>
              <a:t>’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/>
              </a:rPr>
              <a:t>•‘</a:t>
            </a:r>
            <a:r>
              <a:rPr lang="en-US" sz="2800" dirty="0"/>
              <a:t> go to town!</a:t>
            </a:r>
            <a:r>
              <a:rPr lang="en-US" sz="2800" dirty="0">
                <a:latin typeface="Times New Roman"/>
              </a:rPr>
              <a:t>’</a:t>
            </a:r>
            <a:r>
              <a:rPr lang="en-US" sz="2800" dirty="0"/>
              <a:t> X - imperative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/>
              </a:rPr>
              <a:t>•‘</a:t>
            </a:r>
            <a:r>
              <a:rPr lang="en-US" sz="2800" dirty="0"/>
              <a:t>What time is it?</a:t>
            </a:r>
            <a:r>
              <a:rPr lang="en-US" sz="2800" dirty="0">
                <a:latin typeface="Times New Roman"/>
              </a:rPr>
              <a:t>’</a:t>
            </a:r>
            <a:r>
              <a:rPr lang="en-US" sz="2800" dirty="0"/>
              <a:t> X </a:t>
            </a:r>
            <a:r>
              <a:rPr lang="en-US" sz="2800" dirty="0">
                <a:latin typeface="Times New Roman"/>
              </a:rPr>
              <a:t>–</a:t>
            </a:r>
            <a:r>
              <a:rPr lang="en-US" sz="2800" dirty="0"/>
              <a:t> interrogative</a:t>
            </a:r>
            <a:br>
              <a:rPr lang="en-US" sz="2800" dirty="0"/>
            </a:b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propositional variables: P, Q, R, S, . . .</a:t>
            </a:r>
            <a:br>
              <a:rPr lang="en-US" dirty="0"/>
            </a:b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New Propositions from old: calculus of propositions 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relate new propositions to old using </a:t>
            </a:r>
            <a:r>
              <a:rPr lang="en-US" dirty="0">
                <a:solidFill>
                  <a:srgbClr val="FFFF00"/>
                </a:solidFill>
              </a:rPr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98557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AEBE0760-BC99-4D61-A783-942999208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Propositional Equivalences (cont.)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33AE559D-144C-4DA8-84A9-723990BBA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362200"/>
            <a:ext cx="86868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 propositions P and Q are </a:t>
            </a:r>
            <a:r>
              <a:rPr lang="en-US">
                <a:solidFill>
                  <a:srgbClr val="FFFF00"/>
                </a:solidFill>
              </a:rPr>
              <a:t>logically equivalent</a:t>
            </a:r>
            <a:r>
              <a:rPr lang="en-US"/>
              <a:t> if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P </a:t>
            </a:r>
            <a:r>
              <a:rPr lang="en-US">
                <a:sym typeface="Symbol" pitchFamily="18" charset="2"/>
              </a:rPr>
              <a:t> </a:t>
            </a:r>
            <a:r>
              <a:rPr lang="en-US"/>
              <a:t>Q is a tautology. We write:</a:t>
            </a:r>
            <a:br>
              <a:rPr lang="en-US"/>
            </a:br>
            <a:endParaRPr lang="en-US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P </a:t>
            </a:r>
            <a:r>
              <a:rPr lang="en-US">
                <a:sym typeface="Symbol" pitchFamily="18" charset="2"/>
              </a:rPr>
              <a:t> </a:t>
            </a:r>
            <a:r>
              <a:rPr lang="en-US"/>
              <a:t>Q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8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>
            <a:extLst>
              <a:ext uri="{FF2B5EF4-FFF2-40B4-BE49-F238E27FC236}">
                <a16:creationId xmlns:a16="http://schemas.microsoft.com/office/drawing/2014/main" id="{60A81A0C-DE62-4E02-A7BD-BC5BBF07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Propositional Equivalences (cont.)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0C100EDB-A8BA-4876-8FDE-2FB71773B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2" y="1921564"/>
            <a:ext cx="9905999" cy="414793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66FF66"/>
                </a:solidFill>
              </a:rPr>
              <a:t>Example: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(P </a:t>
            </a:r>
            <a:r>
              <a:rPr lang="en-US" dirty="0">
                <a:sym typeface="Wingdings" pitchFamily="2" charset="2"/>
              </a:rPr>
              <a:t> Q) </a:t>
            </a:r>
            <a:r>
              <a:rPr lang="en-US" dirty="0">
                <a:sym typeface="Symbol" pitchFamily="18" charset="2"/>
              </a:rPr>
              <a:t> (Q </a:t>
            </a:r>
            <a:r>
              <a:rPr lang="en-US" dirty="0">
                <a:sym typeface="Wingdings" pitchFamily="2" charset="2"/>
              </a:rPr>
              <a:t> P) </a:t>
            </a:r>
            <a:r>
              <a:rPr lang="en-US" dirty="0">
                <a:sym typeface="Symbol" pitchFamily="18" charset="2"/>
              </a:rPr>
              <a:t> (P  Q)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6600"/>
                </a:solidFill>
                <a:sym typeface="Symbol" pitchFamily="18" charset="2"/>
              </a:rPr>
              <a:t>Proof: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The left side and the right side must have the same truth values independent of the truth value of the component propositions.</a:t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To show a proposition is not a tautology: use an abbreviated truth table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try to find a counter example or to disprove the assertion.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sym typeface="Symbol" pitchFamily="18" charset="2"/>
              </a:rPr>
              <a:t>search for a case where the proposition is false</a:t>
            </a:r>
          </a:p>
        </p:txBody>
      </p:sp>
    </p:spTree>
    <p:extLst>
      <p:ext uri="{BB962C8B-B14F-4D97-AF65-F5344CB8AC3E}">
        <p14:creationId xmlns:p14="http://schemas.microsoft.com/office/powerpoint/2010/main" val="353657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>
            <a:extLst>
              <a:ext uri="{FF2B5EF4-FFF2-40B4-BE49-F238E27FC236}">
                <a16:creationId xmlns:a16="http://schemas.microsoft.com/office/drawing/2014/main" id="{36387BC7-EAAA-4E59-A314-886820E27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Propositional Equivalences (cont.)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B26E93B6-4FB3-4B01-B5AF-73B14637E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92202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FFFF00"/>
                </a:solidFill>
              </a:rPr>
              <a:t>Case 1:</a:t>
            </a:r>
            <a:r>
              <a:rPr lang="en-US" sz="2800"/>
              <a:t> </a:t>
            </a:r>
            <a:r>
              <a:rPr lang="en-US" sz="2800">
                <a:solidFill>
                  <a:srgbClr val="66FF66"/>
                </a:solidFill>
              </a:rPr>
              <a:t>Try left side false, right side true</a:t>
            </a:r>
            <a:br>
              <a:rPr lang="en-US" sz="2800"/>
            </a:br>
            <a:endParaRPr lang="en-US" sz="2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Left side false: only one of P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Q or Q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P need be false.</a:t>
            </a:r>
            <a:br>
              <a:rPr lang="en-US" sz="2800"/>
            </a:br>
            <a:endParaRPr lang="en-US" sz="2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1a. Assume P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Q = F.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Then P = T , Q = F. But then right side P</a:t>
            </a:r>
            <a:r>
              <a:rPr lang="en-US" sz="2800">
                <a:sym typeface="Symbol" pitchFamily="18" charset="2"/>
              </a:rPr>
              <a:t></a:t>
            </a:r>
            <a:r>
              <a:rPr lang="en-US" sz="2800"/>
              <a:t>Q = F. Wrong guess.</a:t>
            </a:r>
            <a:br>
              <a:rPr lang="en-US" sz="2800"/>
            </a:br>
            <a:endParaRPr lang="en-US" sz="2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1b. Try Q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P = F. Then Q = T, P = F. Then </a:t>
            </a:r>
            <a:br>
              <a:rPr lang="en-US" sz="2800"/>
            </a:br>
            <a:r>
              <a:rPr lang="en-US" sz="2800"/>
              <a:t>P</a:t>
            </a:r>
            <a:r>
              <a:rPr lang="en-US" sz="2800">
                <a:sym typeface="Symbol" pitchFamily="18" charset="2"/>
              </a:rPr>
              <a:t></a:t>
            </a:r>
            <a:r>
              <a:rPr lang="en-US" sz="2800"/>
              <a:t>Q = F. Another wrong guess.</a:t>
            </a:r>
          </a:p>
        </p:txBody>
      </p:sp>
    </p:spTree>
    <p:extLst>
      <p:ext uri="{BB962C8B-B14F-4D97-AF65-F5344CB8AC3E}">
        <p14:creationId xmlns:p14="http://schemas.microsoft.com/office/powerpoint/2010/main" val="292124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>
            <a:extLst>
              <a:ext uri="{FF2B5EF4-FFF2-40B4-BE49-F238E27FC236}">
                <a16:creationId xmlns:a16="http://schemas.microsoft.com/office/drawing/2014/main" id="{66D5FA53-B1B6-474F-91DC-2901E20A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Propositional Equivalences 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E36DC09C-EFA3-47D8-A0E2-911E70958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524000"/>
            <a:ext cx="9829800" cy="5334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FF00"/>
                </a:solidFill>
              </a:rPr>
              <a:t>Case 2.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Try left side true, right side false</a:t>
            </a:r>
            <a:br>
              <a:rPr lang="en-US" dirty="0">
                <a:solidFill>
                  <a:srgbClr val="66FF66"/>
                </a:solidFill>
              </a:rPr>
            </a:br>
            <a:endParaRPr lang="en-US" sz="1000" dirty="0">
              <a:solidFill>
                <a:srgbClr val="66FF66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If right side is false, P and Q cannot have the same truth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value.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2a. Assume P =T, Q = F.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Then P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Q = F and the conjunction must be false so the left side cannot be true in this case. Another wrong guess.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2b. Assume Q = T, P = F.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Again the left side cannot be true. We have exhausted all possibilities and not found a counterexample. The two propositions must be logically equivalent.</a:t>
            </a:r>
            <a:br>
              <a:rPr lang="en-US" sz="2400" dirty="0"/>
            </a:br>
            <a:endParaRPr lang="en-US" sz="24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accent1"/>
                </a:solidFill>
              </a:rPr>
              <a:t>Note:</a:t>
            </a:r>
            <a:r>
              <a:rPr lang="en-US" sz="2400" dirty="0"/>
              <a:t> Because of this equivalence, </a:t>
            </a:r>
            <a:r>
              <a:rPr lang="en-US" sz="2400" dirty="0">
                <a:solidFill>
                  <a:schemeClr val="hlink"/>
                </a:solidFill>
              </a:rPr>
              <a:t>if and only</a:t>
            </a:r>
            <a:r>
              <a:rPr lang="en-US" sz="2400" dirty="0"/>
              <a:t> if or </a:t>
            </a:r>
            <a:r>
              <a:rPr lang="en-US" sz="2400" dirty="0" err="1">
                <a:solidFill>
                  <a:schemeClr val="hlink"/>
                </a:solidFill>
              </a:rPr>
              <a:t>iff</a:t>
            </a:r>
            <a:r>
              <a:rPr lang="en-US" sz="2400" dirty="0"/>
              <a:t> is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also stated as is a necessary and sufficient condition for.</a:t>
            </a:r>
          </a:p>
        </p:txBody>
      </p:sp>
    </p:spTree>
    <p:extLst>
      <p:ext uri="{BB962C8B-B14F-4D97-AF65-F5344CB8AC3E}">
        <p14:creationId xmlns:p14="http://schemas.microsoft.com/office/powerpoint/2010/main" val="41541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>
            <a:extLst>
              <a:ext uri="{FF2B5EF4-FFF2-40B4-BE49-F238E27FC236}">
                <a16:creationId xmlns:a16="http://schemas.microsoft.com/office/drawing/2014/main" id="{CF2FF855-7D27-4D84-A7CA-F3B1F7304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2" y="795130"/>
            <a:ext cx="9905999" cy="49960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FF00"/>
                </a:solidFill>
              </a:rPr>
              <a:t>Logical operators:</a:t>
            </a:r>
            <a:r>
              <a:rPr lang="en-US" dirty="0"/>
              <a:t> unary, binary</a:t>
            </a:r>
            <a:br>
              <a:rPr lang="en-US" dirty="0"/>
            </a:b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Unary: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Negation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Binary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Conjunction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Disjunction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Exclusive 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Implication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Biconditional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2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>
            <a:extLst>
              <a:ext uri="{FF2B5EF4-FFF2-40B4-BE49-F238E27FC236}">
                <a16:creationId xmlns:a16="http://schemas.microsoft.com/office/drawing/2014/main" id="{9CA32721-F0CF-4848-8300-18A6C9E7E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0661" y="662609"/>
            <a:ext cx="10111409" cy="573819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3200" dirty="0"/>
              <a:t>Unary Operators</a:t>
            </a:r>
            <a:br>
              <a:rPr lang="en-US" sz="3200" dirty="0"/>
            </a:b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FF00"/>
                </a:solidFill>
              </a:rPr>
              <a:t>Negation</a:t>
            </a:r>
            <a:br>
              <a:rPr lang="en-US" sz="2800" dirty="0"/>
            </a:br>
            <a:endParaRPr lang="en-US" sz="28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not</a:t>
            </a:r>
            <a:r>
              <a:rPr lang="en-US" sz="2400" dirty="0">
                <a:latin typeface="Times New Roman"/>
              </a:rPr>
              <a:t>’</a:t>
            </a:r>
            <a:endParaRPr lang="en-US" sz="24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Symbol: </a:t>
            </a:r>
            <a:r>
              <a:rPr lang="en-US" sz="2400" dirty="0">
                <a:sym typeface="Symbol" pitchFamily="18" charset="2"/>
              </a:rPr>
              <a:t>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Example:</a:t>
            </a:r>
            <a:r>
              <a:rPr lang="en-US" sz="2400" dirty="0"/>
              <a:t>   P: I am going to town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ym typeface="Symbol" pitchFamily="18" charset="2"/>
              </a:rPr>
              <a:t>                </a:t>
            </a:r>
            <a:r>
              <a:rPr lang="en-US" sz="2400" dirty="0"/>
              <a:t> P: I am not going to town;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   It is not the case that I am going to town;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   I </a:t>
            </a:r>
            <a:r>
              <a:rPr lang="en-US" sz="2400" dirty="0" err="1"/>
              <a:t>ain</a:t>
            </a:r>
            <a:r>
              <a:rPr lang="en-US" sz="2400" dirty="0" err="1">
                <a:latin typeface="Times New Roman"/>
              </a:rPr>
              <a:t>’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/>
              <a:t>goin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/>
              <a:t>.</a:t>
            </a:r>
          </a:p>
        </p:txBody>
      </p:sp>
      <p:graphicFrame>
        <p:nvGraphicFramePr>
          <p:cNvPr id="34857" name="Group 41">
            <a:extLst>
              <a:ext uri="{FF2B5EF4-FFF2-40B4-BE49-F238E27FC236}">
                <a16:creationId xmlns:a16="http://schemas.microsoft.com/office/drawing/2014/main" id="{6D04EAB6-1209-4A8E-A268-FF8EEC431BBF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2624139"/>
          <a:ext cx="2514600" cy="1416295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 P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F(0)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T(1)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T(1)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F(0)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1" name="Text Box 42">
            <a:extLst>
              <a:ext uri="{FF2B5EF4-FFF2-40B4-BE49-F238E27FC236}">
                <a16:creationId xmlns:a16="http://schemas.microsoft.com/office/drawing/2014/main" id="{298346E8-9CAE-4A11-851C-296B0968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2057400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402544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>
            <a:extLst>
              <a:ext uri="{FF2B5EF4-FFF2-40B4-BE49-F238E27FC236}">
                <a16:creationId xmlns:a16="http://schemas.microsoft.com/office/drawing/2014/main" id="{1E5CFA71-0FC1-4A39-B613-290196CE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9" y="251791"/>
            <a:ext cx="9197009" cy="614900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Operators</a:t>
            </a:r>
            <a:br>
              <a:rPr lang="en-US" dirty="0"/>
            </a:br>
            <a:endParaRPr lang="en-US" sz="900" dirty="0"/>
          </a:p>
          <a:p>
            <a:pPr lvl="1"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Conjunction</a:t>
            </a:r>
            <a:r>
              <a:rPr lang="en-US" dirty="0"/>
              <a:t>: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and</a:t>
            </a:r>
            <a:r>
              <a:rPr lang="en-US" dirty="0">
                <a:latin typeface="Times New Roman"/>
              </a:rPr>
              <a:t>’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                     Symbol: </a:t>
            </a:r>
            <a:r>
              <a:rPr lang="en-US" dirty="0">
                <a:sym typeface="Symbol" pitchFamily="18" charset="2"/>
              </a:rPr>
              <a:t>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>
              <a:sym typeface="Symbol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Example:</a:t>
            </a:r>
            <a:r>
              <a:rPr lang="en-US" dirty="0"/>
              <a:t> P -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I am going to town</a:t>
            </a:r>
            <a:r>
              <a:rPr lang="en-US" dirty="0">
                <a:latin typeface="Times New Roman"/>
              </a:rPr>
              <a:t>’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                Q -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It is going to rain</a:t>
            </a:r>
            <a:r>
              <a:rPr lang="en-US" dirty="0">
                <a:latin typeface="Times New Roman"/>
              </a:rPr>
              <a:t>’</a:t>
            </a:r>
            <a:br>
              <a:rPr lang="en-US" dirty="0"/>
            </a:b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       P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Q: </a:t>
            </a:r>
            <a:r>
              <a:rPr lang="en-US" dirty="0">
                <a:latin typeface="Times New Roman"/>
              </a:rPr>
              <a:t>‘</a:t>
            </a:r>
            <a:r>
              <a:rPr lang="en-US" dirty="0"/>
              <a:t>I am going to town and it is going to rain.</a:t>
            </a:r>
            <a:r>
              <a:rPr lang="en-US" dirty="0">
                <a:latin typeface="Times New Roman"/>
              </a:rPr>
              <a:t>’</a:t>
            </a:r>
            <a:br>
              <a:rPr lang="en-US" dirty="0"/>
            </a:b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66FF66"/>
                </a:solidFill>
              </a:rPr>
              <a:t>Note:</a:t>
            </a:r>
            <a:r>
              <a:rPr lang="en-US" dirty="0"/>
              <a:t> </a:t>
            </a:r>
            <a:r>
              <a:rPr lang="en-US" u="sng" dirty="0"/>
              <a:t>Both</a:t>
            </a:r>
            <a:r>
              <a:rPr lang="en-US" dirty="0"/>
              <a:t> P and Q must be true!!!!!</a:t>
            </a:r>
          </a:p>
          <a:p>
            <a:pPr marL="457200" lvl="1" indent="0" eaLnBrk="1" hangingPunct="1">
              <a:buNone/>
              <a:defRPr/>
            </a:pPr>
            <a:endParaRPr lang="en-US" dirty="0"/>
          </a:p>
        </p:txBody>
      </p:sp>
      <p:graphicFrame>
        <p:nvGraphicFramePr>
          <p:cNvPr id="35874" name="Group 34">
            <a:extLst>
              <a:ext uri="{FF2B5EF4-FFF2-40B4-BE49-F238E27FC236}">
                <a16:creationId xmlns:a16="http://schemas.microsoft.com/office/drawing/2014/main" id="{EE5FF642-F72E-491B-ADB6-1E092CC90E1B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1143001"/>
          <a:ext cx="3048000" cy="2370489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 Q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8" name="Text Box 35">
            <a:extLst>
              <a:ext uri="{FF2B5EF4-FFF2-40B4-BE49-F238E27FC236}">
                <a16:creationId xmlns:a16="http://schemas.microsoft.com/office/drawing/2014/main" id="{DB35D7BB-0EED-4543-BAE4-754AEC49D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6" y="609600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37881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EA506509-B24D-4A94-947D-DBEA7A2A6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86868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Binary</a:t>
            </a:r>
            <a:br>
              <a:rPr lang="en-US" dirty="0"/>
            </a:b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FF00"/>
                </a:solidFill>
                <a:latin typeface="Arial" charset="0"/>
              </a:rPr>
              <a:t>Disjunction: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inclusive </a:t>
            </a:r>
            <a:r>
              <a:rPr lang="en-US" dirty="0">
                <a:latin typeface="Arial" charset="0"/>
              </a:rPr>
              <a:t>‘or’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latin typeface="Arial" charset="0"/>
              </a:rPr>
              <a:t>                          Symbol: </a:t>
            </a:r>
            <a:r>
              <a:rPr lang="en-US" dirty="0">
                <a:latin typeface="Arial" charset="0"/>
                <a:sym typeface="Symbol" pitchFamily="18" charset="2"/>
              </a:rPr>
              <a:t>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latin typeface="Arial" charset="0"/>
                <a:sym typeface="Symbol" pitchFamily="18" charset="2"/>
              </a:rPr>
              <a:t>	</a:t>
            </a:r>
            <a:endParaRPr lang="en-US" sz="600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Example:</a:t>
            </a:r>
            <a:r>
              <a:rPr lang="en-US" sz="2400" dirty="0">
                <a:latin typeface="Arial" charset="0"/>
              </a:rPr>
              <a:t> P - ‘I am going to town’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Arial" charset="0"/>
              </a:rPr>
              <a:t>                Q - ‘It is going to rain’</a:t>
            </a: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Arial" charset="0"/>
              </a:rPr>
              <a:t>P </a:t>
            </a:r>
            <a:r>
              <a:rPr lang="en-US" dirty="0">
                <a:latin typeface="Arial" charset="0"/>
                <a:sym typeface="Symbol" pitchFamily="18" charset="2"/>
              </a:rPr>
              <a:t></a:t>
            </a:r>
            <a:r>
              <a:rPr lang="en-US" sz="2400" dirty="0">
                <a:latin typeface="Arial" charset="0"/>
              </a:rPr>
              <a:t> Q: ‘I am going to town or 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it is going to rain.’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66FF66"/>
                </a:solidFill>
                <a:latin typeface="Arial" charset="0"/>
              </a:rPr>
              <a:t>Note:</a:t>
            </a:r>
            <a:r>
              <a:rPr lang="en-US" sz="2400" dirty="0">
                <a:latin typeface="Arial" charset="0"/>
              </a:rPr>
              <a:t> Only one of P and Q must be true.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Arial" charset="0"/>
              </a:rPr>
              <a:t>Hence, the </a:t>
            </a:r>
            <a:r>
              <a:rPr lang="en-US" sz="2400" i="1" dirty="0">
                <a:latin typeface="Arial" charset="0"/>
              </a:rPr>
              <a:t>inclusive</a:t>
            </a:r>
            <a:r>
              <a:rPr lang="en-US" sz="2400" dirty="0">
                <a:latin typeface="Arial" charset="0"/>
              </a:rPr>
              <a:t> nature.</a:t>
            </a:r>
          </a:p>
        </p:txBody>
      </p:sp>
      <p:graphicFrame>
        <p:nvGraphicFramePr>
          <p:cNvPr id="36904" name="Group 40">
            <a:extLst>
              <a:ext uri="{FF2B5EF4-FFF2-40B4-BE49-F238E27FC236}">
                <a16:creationId xmlns:a16="http://schemas.microsoft.com/office/drawing/2014/main" id="{AF793F04-62E9-4530-9B24-5983D3A6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94226"/>
              </p:ext>
            </p:extLst>
          </p:nvPr>
        </p:nvGraphicFramePr>
        <p:xfrm>
          <a:off x="8130209" y="2340973"/>
          <a:ext cx="2895600" cy="2231028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  <a:sym typeface="Symbol" pitchFamily="18" charset="2"/>
                        </a:rPr>
                        <a:t>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cs typeface="Times New Roman" charset="0"/>
                        <a:sym typeface="Symbol" pitchFamily="18" charset="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2" name="Text Box 29">
            <a:extLst>
              <a:ext uri="{FF2B5EF4-FFF2-40B4-BE49-F238E27FC236}">
                <a16:creationId xmlns:a16="http://schemas.microsoft.com/office/drawing/2014/main" id="{71D5A585-A57E-48E5-8509-6B381724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8" y="1828800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Truth Table:</a:t>
            </a:r>
          </a:p>
        </p:txBody>
      </p:sp>
    </p:spTree>
    <p:extLst>
      <p:ext uri="{BB962C8B-B14F-4D97-AF65-F5344CB8AC3E}">
        <p14:creationId xmlns:p14="http://schemas.microsoft.com/office/powerpoint/2010/main" val="2129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>
            <a:extLst>
              <a:ext uri="{FF2B5EF4-FFF2-40B4-BE49-F238E27FC236}">
                <a16:creationId xmlns:a16="http://schemas.microsoft.com/office/drawing/2014/main" id="{66160B49-A449-416E-8D5A-865DAF8AF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2" y="609600"/>
            <a:ext cx="9905999" cy="518160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Binary</a:t>
            </a:r>
            <a:br>
              <a:rPr lang="en-US" dirty="0"/>
            </a:br>
            <a:endParaRPr lang="en-US" dirty="0"/>
          </a:p>
          <a:p>
            <a:pPr lvl="1" eaLnBrk="1" hangingPunct="1">
              <a:defRPr/>
            </a:pPr>
            <a:r>
              <a:rPr lang="en-US" dirty="0"/>
              <a:t>Exclusive OR: Symbol </a:t>
            </a:r>
            <a:r>
              <a:rPr lang="en-US" dirty="0">
                <a:sym typeface="Symbol" pitchFamily="18" charset="2"/>
              </a:rPr>
              <a:t></a:t>
            </a:r>
            <a:br>
              <a:rPr lang="en-US" dirty="0">
                <a:sym typeface="Symbol" pitchFamily="18" charset="2"/>
              </a:rPr>
            </a:br>
            <a:br>
              <a:rPr lang="en-US" dirty="0">
                <a:sym typeface="Symbol" pitchFamily="18" charset="2"/>
              </a:rPr>
            </a:br>
            <a:r>
              <a:rPr lang="en-US" dirty="0">
                <a:solidFill>
                  <a:schemeClr val="accent1"/>
                </a:solidFill>
              </a:rPr>
              <a:t>Example: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P - </a:t>
            </a: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 am going to town</a:t>
            </a:r>
            <a:r>
              <a:rPr lang="en-US" sz="2400" dirty="0">
                <a:latin typeface="Times New Roman"/>
              </a:rPr>
              <a:t>’</a:t>
            </a: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Q - </a:t>
            </a: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It is going to rain</a:t>
            </a:r>
            <a:r>
              <a:rPr lang="en-US" sz="2400" dirty="0">
                <a:latin typeface="Times New Roman"/>
              </a:rPr>
              <a:t>’</a:t>
            </a:r>
            <a:br>
              <a:rPr lang="en-US" sz="2400" dirty="0"/>
            </a:b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P </a:t>
            </a:r>
            <a:r>
              <a:rPr lang="en-US" dirty="0">
                <a:sym typeface="Symbol" pitchFamily="18" charset="2"/>
              </a:rPr>
              <a:t></a:t>
            </a:r>
            <a:r>
              <a:rPr lang="en-US" sz="2400" dirty="0"/>
              <a:t> Q: </a:t>
            </a:r>
            <a:r>
              <a:rPr lang="en-US" sz="2400" dirty="0">
                <a:latin typeface="Times New Roman"/>
              </a:rPr>
              <a:t>‘</a:t>
            </a:r>
            <a:r>
              <a:rPr lang="en-US" sz="2400" dirty="0"/>
              <a:t>Either I am going to town or it is going to rain.</a:t>
            </a:r>
            <a:r>
              <a:rPr lang="en-US" sz="2400" dirty="0">
                <a:latin typeface="Times New Roman"/>
              </a:rPr>
              <a:t>’</a:t>
            </a: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66FF66"/>
                </a:solidFill>
              </a:rPr>
              <a:t>Note</a:t>
            </a:r>
            <a:r>
              <a:rPr lang="en-US" sz="2400" dirty="0"/>
              <a:t>: Only one of P and Q must be true.</a:t>
            </a:r>
          </a:p>
          <a:p>
            <a:pPr lvl="1" eaLnBrk="1" hangingPunct="1">
              <a:defRPr/>
            </a:pPr>
            <a:endParaRPr lang="en-US" sz="2800" dirty="0"/>
          </a:p>
        </p:txBody>
      </p:sp>
      <p:graphicFrame>
        <p:nvGraphicFramePr>
          <p:cNvPr id="37894" name="Group 6">
            <a:extLst>
              <a:ext uri="{FF2B5EF4-FFF2-40B4-BE49-F238E27FC236}">
                <a16:creationId xmlns:a16="http://schemas.microsoft.com/office/drawing/2014/main" id="{79E78E24-C030-47FB-89C4-36CC8F9FB827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1143001"/>
          <a:ext cx="3048000" cy="2370489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 Q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6" name="Text Box 20">
            <a:extLst>
              <a:ext uri="{FF2B5EF4-FFF2-40B4-BE49-F238E27FC236}">
                <a16:creationId xmlns:a16="http://schemas.microsoft.com/office/drawing/2014/main" id="{847DE069-6F74-4E2E-AE61-3124505F9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6" y="609600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107145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5" name="Rectangle 23">
            <a:extLst>
              <a:ext uri="{FF2B5EF4-FFF2-40B4-BE49-F238E27FC236}">
                <a16:creationId xmlns:a16="http://schemas.microsoft.com/office/drawing/2014/main" id="{9DC2A35D-C4CB-4B5E-B08C-79CB7B04E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530087"/>
            <a:ext cx="9422296" cy="5870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Binary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FF00"/>
                </a:solidFill>
              </a:rPr>
              <a:t>Implication</a:t>
            </a:r>
            <a:r>
              <a:rPr lang="en-US" sz="2800" dirty="0"/>
              <a:t>: </a:t>
            </a:r>
            <a:r>
              <a:rPr lang="en-US" sz="2800" dirty="0">
                <a:latin typeface="Times New Roman"/>
              </a:rPr>
              <a:t>‘</a:t>
            </a:r>
            <a:r>
              <a:rPr lang="en-US" sz="2800" dirty="0"/>
              <a:t>If...then...</a:t>
            </a:r>
            <a:r>
              <a:rPr lang="en-US" sz="2800" dirty="0">
                <a:latin typeface="Times New Roman"/>
              </a:rPr>
              <a:t>’</a:t>
            </a:r>
            <a:endParaRPr lang="en-US" sz="28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             </a:t>
            </a:r>
            <a:r>
              <a:rPr lang="en-US" sz="2800" dirty="0"/>
              <a:t>Symbol: </a:t>
            </a:r>
            <a:r>
              <a:rPr lang="en-US" sz="2800" dirty="0">
                <a:sym typeface="Wingdings" pitchFamily="2" charset="2"/>
              </a:rPr>
              <a:t>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Example: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P - </a:t>
            </a:r>
            <a:r>
              <a:rPr lang="en-US" sz="2800" dirty="0">
                <a:latin typeface="Times New Roman"/>
              </a:rPr>
              <a:t>‘</a:t>
            </a:r>
            <a:r>
              <a:rPr lang="en-US" sz="2800" dirty="0"/>
              <a:t>I am going to town</a:t>
            </a:r>
            <a:r>
              <a:rPr lang="en-US" sz="2800" dirty="0">
                <a:latin typeface="Times New Roman"/>
              </a:rPr>
              <a:t>’</a:t>
            </a:r>
            <a:endParaRPr lang="en-US" sz="28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Q - </a:t>
            </a:r>
            <a:r>
              <a:rPr lang="en-US" sz="2800" dirty="0">
                <a:latin typeface="Times New Roman"/>
              </a:rPr>
              <a:t>‘</a:t>
            </a:r>
            <a:r>
              <a:rPr lang="en-US" sz="2800" dirty="0"/>
              <a:t>It is going to rain</a:t>
            </a:r>
            <a:r>
              <a:rPr lang="en-US" sz="2800" dirty="0">
                <a:latin typeface="Times New Roman"/>
              </a:rPr>
              <a:t>’</a:t>
            </a:r>
            <a:endParaRPr lang="en-US" sz="28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P </a:t>
            </a:r>
            <a:r>
              <a:rPr lang="en-US" sz="2400" dirty="0">
                <a:latin typeface="Times New Roman" charset="0"/>
                <a:sym typeface="Wingdings" pitchFamily="2" charset="2"/>
              </a:rPr>
              <a:t></a:t>
            </a:r>
            <a:r>
              <a:rPr lang="en-US" sz="2800" dirty="0"/>
              <a:t> Q: </a:t>
            </a:r>
            <a:r>
              <a:rPr lang="en-US" sz="2800" dirty="0">
                <a:latin typeface="Times New Roman"/>
              </a:rPr>
              <a:t>‘</a:t>
            </a:r>
            <a:r>
              <a:rPr lang="en-US" sz="2800" dirty="0"/>
              <a:t>If I am going to town then it is going to rain.</a:t>
            </a:r>
            <a:r>
              <a:rPr lang="en-US" sz="2800" dirty="0">
                <a:latin typeface="Times New Roman"/>
              </a:rPr>
              <a:t>’</a:t>
            </a:r>
            <a:endParaRPr lang="en-US" sz="28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3200" dirty="0"/>
          </a:p>
        </p:txBody>
      </p:sp>
      <p:graphicFrame>
        <p:nvGraphicFramePr>
          <p:cNvPr id="38933" name="Group 21">
            <a:extLst>
              <a:ext uri="{FF2B5EF4-FFF2-40B4-BE49-F238E27FC236}">
                <a16:creationId xmlns:a16="http://schemas.microsoft.com/office/drawing/2014/main" id="{6F8D097E-CD8F-48B9-8328-14010811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83921"/>
              </p:ext>
            </p:extLst>
          </p:nvPr>
        </p:nvGraphicFramePr>
        <p:xfrm>
          <a:off x="7848600" y="1983478"/>
          <a:ext cx="3276600" cy="215120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7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  <a:cs typeface="Times New Roman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 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3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50" name="Text Box 18">
            <a:extLst>
              <a:ext uri="{FF2B5EF4-FFF2-40B4-BE49-F238E27FC236}">
                <a16:creationId xmlns:a16="http://schemas.microsoft.com/office/drawing/2014/main" id="{2C018A4C-184F-467A-BCE8-6977057E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734" y="1171783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70460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>
            <a:extLst>
              <a:ext uri="{FF2B5EF4-FFF2-40B4-BE49-F238E27FC236}">
                <a16:creationId xmlns:a16="http://schemas.microsoft.com/office/drawing/2014/main" id="{40D3A72E-B655-4408-B9DD-B5F2F1608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2" y="583096"/>
            <a:ext cx="10162692" cy="557916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defRPr/>
            </a:pPr>
            <a:r>
              <a:rPr lang="en-US" sz="2400" dirty="0">
                <a:solidFill>
                  <a:srgbClr val="FFFF00"/>
                </a:solidFill>
              </a:rPr>
              <a:t>Implication (cont.)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Equivalent forms: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If P, then Q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P implies Q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If P, Q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P only if Q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P is a sufficient condition for Q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Q if P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Q whenever P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/>
              <a:t>Q is a necessary condition for P</a:t>
            </a:r>
            <a:br>
              <a:rPr lang="en-US" sz="2400" dirty="0"/>
            </a:br>
            <a:endParaRPr 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66FF66"/>
                </a:solidFill>
              </a:rPr>
              <a:t>Note:</a:t>
            </a:r>
            <a:r>
              <a:rPr lang="en-US" sz="2400" dirty="0"/>
              <a:t> The implication is false </a:t>
            </a:r>
            <a:r>
              <a:rPr lang="en-US" sz="2400" u="sng" dirty="0"/>
              <a:t>only when P is true and Q is false</a:t>
            </a:r>
            <a:r>
              <a:rPr lang="en-US" sz="2400" dirty="0"/>
              <a:t>!</a:t>
            </a:r>
          </a:p>
          <a:p>
            <a:pPr lvl="2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8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</TotalTime>
  <Words>519</Words>
  <Application>Microsoft Office PowerPoint</Application>
  <PresentationFormat>Widescreen</PresentationFormat>
  <Paragraphs>296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Symbol</vt:lpstr>
      <vt:lpstr>Tahoma</vt:lpstr>
      <vt:lpstr>Times New Roman</vt:lpstr>
      <vt:lpstr>Trebuchet MS</vt:lpstr>
      <vt:lpstr>Tw Cen MT</vt:lpstr>
      <vt:lpstr>Wingdings</vt:lpstr>
      <vt:lpstr>Circuit</vt:lpstr>
      <vt:lpstr>Propositional Logic</vt:lpstr>
      <vt:lpstr>Section 1.1: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1: (Part 2):  The Foundations: Logic and Proofs</vt:lpstr>
      <vt:lpstr>Propositional Equivalences </vt:lpstr>
      <vt:lpstr>Propositional Equivalences (cont.)</vt:lpstr>
      <vt:lpstr>Propositional Equivalences (cont.)</vt:lpstr>
      <vt:lpstr>Propositional Equivalences (cont.)</vt:lpstr>
      <vt:lpstr>Propositional Equivalences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madhushi.verma</dc:creator>
  <cp:lastModifiedBy>madhushi.verma</cp:lastModifiedBy>
  <cp:revision>29</cp:revision>
  <dcterms:created xsi:type="dcterms:W3CDTF">2018-08-06T10:28:27Z</dcterms:created>
  <dcterms:modified xsi:type="dcterms:W3CDTF">2018-08-06T10:43:02Z</dcterms:modified>
</cp:coreProperties>
</file>